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07/05/2022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07/05/2022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9" name="think-cell Slide" r:id="rId6" imgW="360" imgH="360" progId="">
                  <p:embed/>
                </p:oleObj>
              </mc:Choice>
              <mc:Fallback>
                <p:oleObj name="think-cell Slide" r:id="rId6" imgW="360" imgH="360" progId="">
                  <p:embed/>
                  <p:pic>
                    <p:nvPicPr>
                      <p:cNvPr id="0" name="Picture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401"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25"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13"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9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7"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9"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7" name="think-cell Slide" r:id="rId7" imgW="360" imgH="360" progId="">
                  <p:embed/>
                </p:oleObj>
              </mc:Choice>
              <mc:Fallback>
                <p:oleObj name="think-cell Slide" r:id="rId7" imgW="360" imgH="360" progId="">
                  <p:embed/>
                  <p:pic>
                    <p:nvPicPr>
                      <p:cNvPr id="0" name="Picture 2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61" name="think-cell Slide" r:id="rId9" imgW="360" imgH="360" progId="">
                  <p:embed/>
                </p:oleObj>
              </mc:Choice>
              <mc:Fallback>
                <p:oleObj name="think-cell Slide" r:id="rId9" imgW="360" imgH="360" progId="">
                  <p:embed/>
                  <p:pic>
                    <p:nvPicPr>
                      <p:cNvPr id="0" name="Picture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9" name="think-cell Slide" r:id="rId5" imgW="360" imgH="360" progId="">
                  <p:embed/>
                </p:oleObj>
              </mc:Choice>
              <mc:Fallback>
                <p:oleObj name="think-cell Slide" r:id="rId5" imgW="360" imgH="360" progId="">
                  <p:embed/>
                  <p:pic>
                    <p:nvPicPr>
                      <p:cNvPr id="0" name="Picture 2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33" name="think-cell Slide" r:id="rId4" imgW="360" imgH="360" progId="">
                  <p:embed/>
                </p:oleObj>
              </mc:Choice>
              <mc:Fallback>
                <p:oleObj name="think-cell Slide" r:id="rId4" imgW="360" imgH="360" progId="">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5/7/2022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65" name="think-cell Slide" r:id="rId25" imgW="360" imgH="360" progId="">
                  <p:embed/>
                </p:oleObj>
              </mc:Choice>
              <mc:Fallback>
                <p:oleObj name="think-cell Slide" r:id="rId25" imgW="360" imgH="360" progId="">
                  <p:embed/>
                  <p:pic>
                    <p:nvPicPr>
                      <p:cNvPr id="0" name="Picture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73" name="think-cell Slide" r:id="rId14" imgW="360" imgH="360" progId="">
                  <p:embed/>
                </p:oleObj>
              </mc:Choice>
              <mc:Fallback>
                <p:oleObj name="think-cell Slide" r:id="rId14" imgW="360" imgH="360" progId="">
                  <p:embed/>
                  <p:pic>
                    <p:nvPicPr>
                      <p:cNvPr id="0" name="Picture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6.xml"/><Relationship Id="rId1" Type="http://schemas.openxmlformats.org/officeDocument/2006/relationships/vmlDrawing" Target="../drawings/vmlDrawing15.vml"/><Relationship Id="rId5" Type="http://schemas.openxmlformats.org/officeDocument/2006/relationships/image" Target="../media/image14.e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sz="1200" b="1" dirty="0">
                <a:latin typeface="+mn-lt"/>
              </a:rPr>
              <a:t>Employee Leave Management System</a:t>
            </a:r>
          </a:p>
          <a:p>
            <a:pPr>
              <a:lnSpc>
                <a:spcPct val="114000"/>
              </a:lnSpc>
            </a:pPr>
            <a:r>
              <a:rPr lang="en-US" sz="1200" dirty="0">
                <a:latin typeface="+mn-lt"/>
              </a:rPr>
              <a:t>Completed end to end case study of Employee Leave Management System along with Swagger, Fiddler testing using Core Mvc, Web Api and SqlServer</a:t>
            </a:r>
          </a:p>
          <a:p>
            <a:pPr marL="171450" indent="-171450" eaLnBrk="1" hangingPunct="1">
              <a:lnSpc>
                <a:spcPct val="114000"/>
              </a:lnSpc>
              <a:buFont typeface="Arial" panose="020B0604020202020204" pitchFamily="34" charset="0"/>
              <a:buChar char="•"/>
            </a:pPr>
            <a:r>
              <a:rPr lang="en-IN" altLang="en-US" sz="1200" b="1" dirty="0">
                <a:latin typeface="+mn-lt"/>
              </a:rPr>
              <a:t>Trained on </a:t>
            </a:r>
            <a:r>
              <a:rPr lang="en-IN" altLang="en-US" sz="1200" dirty="0">
                <a:latin typeface="+mn-lt"/>
              </a:rPr>
              <a:t>Dot Net, SQL Server, Ado.net, Core Mvc, Core Web API, Entity Framework.</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658532"/>
          </a:xfrm>
        </p:spPr>
        <p:txBody>
          <a:bodyPr/>
          <a:lstStyle/>
          <a:p>
            <a:pPr eaLnBrk="1" hangingPunct="1"/>
            <a:r>
              <a:rPr lang="nl-NL" altLang="nl-NL" sz="1200" dirty="0">
                <a:latin typeface="+mn-lt"/>
              </a:rPr>
              <a:t>Mumbai</a:t>
            </a:r>
          </a:p>
          <a:p>
            <a:pPr eaLnBrk="1" hangingPunct="1"/>
            <a:endParaRPr lang="nl-NL" altLang="nl-NL" dirty="0"/>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6109"/>
            <a:ext cx="2382837" cy="330200"/>
          </a:xfrm>
        </p:spPr>
        <p:txBody>
          <a:bodyPr/>
          <a:lstStyle/>
          <a:p>
            <a:pPr eaLnBrk="1" hangingPunct="1"/>
            <a:r>
              <a:rPr lang="nl-NL" altLang="nl-NL" dirty="0"/>
              <a:t>+91 8080385711</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self-driven learner eager to work in a team of dedicated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people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serve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key</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role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in</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enhancement</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and</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development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2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project.</a:t>
            </a:r>
          </a:p>
          <a:p>
            <a:pPr marL="171450" indent="-171450">
              <a:buFont typeface="Arial" panose="020B0604020202020204" pitchFamily="34" charset="0"/>
              <a:buChar char="•"/>
            </a:pPr>
            <a:r>
              <a:rPr lang="en-US" sz="1200" dirty="0">
                <a:effectLst/>
                <a:latin typeface="+mn-lt"/>
                <a:ea typeface="Verdana" panose="020B0604030504040204" pitchFamily="34" charset="0"/>
                <a:cs typeface="Calibri" panose="020F0502020204030204" pitchFamily="34" charset="0"/>
              </a:rPr>
              <a:t>A team player with good communication skills always ready to</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work</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for</a:t>
            </a:r>
            <a:r>
              <a:rPr lang="en-US" sz="1200" spc="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the</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enrichment</a:t>
            </a:r>
            <a:r>
              <a:rPr lang="en-US" sz="1200" spc="-25"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of</a:t>
            </a:r>
            <a:r>
              <a:rPr lang="en-US" sz="1200" spc="-10" dirty="0">
                <a:effectLst/>
                <a:latin typeface="+mn-lt"/>
                <a:ea typeface="Verdana" panose="020B0604030504040204" pitchFamily="34" charset="0"/>
                <a:cs typeface="Calibri" panose="020F0502020204030204" pitchFamily="34" charset="0"/>
              </a:rPr>
              <a:t> </a:t>
            </a:r>
            <a:r>
              <a:rPr lang="en-US" sz="1200" dirty="0">
                <a:effectLst/>
                <a:latin typeface="+mn-lt"/>
                <a:ea typeface="Verdana" panose="020B0604030504040204" pitchFamily="34" charset="0"/>
                <a:cs typeface="Calibri" panose="020F0502020204030204" pitchFamily="34" charset="0"/>
              </a:rPr>
              <a:t>knowledge.</a:t>
            </a:r>
            <a:endParaRPr lang="en-US" sz="1200"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Proficient in </a:t>
            </a:r>
            <a:r>
              <a:rPr lang="en-US" sz="1200" b="1" dirty="0">
                <a:latin typeface="+mn-lt"/>
                <a:cs typeface="Calibri" panose="020F0502020204030204" pitchFamily="34" charset="0"/>
              </a:rPr>
              <a:t>C# and OOPs </a:t>
            </a:r>
            <a:r>
              <a:rPr lang="en-US" sz="1200" dirty="0">
                <a:latin typeface="+mn-lt"/>
                <a:cs typeface="Calibri" panose="020F0502020204030204" pitchFamily="34" charset="0"/>
              </a:rPr>
              <a:t>concepts. </a:t>
            </a:r>
          </a:p>
          <a:p>
            <a:pPr marL="171450" indent="-171450">
              <a:buFont typeface="Arial" panose="020B0604020202020204" pitchFamily="34" charset="0"/>
              <a:buChar char="•"/>
            </a:pPr>
            <a:r>
              <a:rPr lang="en-US" sz="1200" dirty="0">
                <a:latin typeface="+mn-lt"/>
                <a:cs typeface="Calibri" panose="020F0502020204030204" pitchFamily="34" charset="0"/>
              </a:rPr>
              <a:t>Hands on experience in creating </a:t>
            </a:r>
            <a:r>
              <a:rPr lang="en-US" sz="1200" b="1" dirty="0">
                <a:latin typeface="+mn-lt"/>
                <a:cs typeface="Calibri" panose="020F0502020204030204" pitchFamily="34" charset="0"/>
              </a:rPr>
              <a:t>Web Application </a:t>
            </a:r>
            <a:r>
              <a:rPr lang="en-US" sz="1200" dirty="0">
                <a:latin typeface="+mn-lt"/>
                <a:cs typeface="Calibri" panose="020F0502020204030204" pitchFamily="34" charset="0"/>
              </a:rPr>
              <a:t>with </a:t>
            </a:r>
            <a:r>
              <a:rPr lang="en-US" sz="1200" b="1" dirty="0">
                <a:latin typeface="+mn-lt"/>
                <a:cs typeface="Calibri" panose="020F0502020204030204" pitchFamily="34" charset="0"/>
              </a:rPr>
              <a:t>Asp.net and Mvc Core</a:t>
            </a:r>
            <a:r>
              <a:rPr lang="en-US" sz="1200" dirty="0">
                <a:latin typeface="+mn-lt"/>
                <a:cs typeface="Calibri" panose="020F0502020204030204" pitchFamily="34" charset="0"/>
              </a:rPr>
              <a:t>.</a:t>
            </a:r>
            <a:endParaRPr lang="en-US" sz="1200" b="1" dirty="0">
              <a:latin typeface="+mn-lt"/>
              <a:cs typeface="Calibri" panose="020F0502020204030204" pitchFamily="34" charset="0"/>
            </a:endParaRPr>
          </a:p>
          <a:p>
            <a:pPr marL="171450" indent="-171450">
              <a:buFont typeface="Arial" panose="020B0604020202020204" pitchFamily="34" charset="0"/>
              <a:buChar char="•"/>
            </a:pPr>
            <a:r>
              <a:rPr lang="en-US" sz="1200" dirty="0">
                <a:latin typeface="+mn-lt"/>
                <a:cs typeface="Calibri" panose="020F0502020204030204" pitchFamily="34" charset="0"/>
              </a:rPr>
              <a:t>Hands on experience in developing web pages using </a:t>
            </a:r>
            <a:r>
              <a:rPr lang="en-US" sz="1200" b="1" dirty="0">
                <a:latin typeface="+mn-lt"/>
                <a:cs typeface="Calibri" panose="020F0502020204030204" pitchFamily="34" charset="0"/>
              </a:rPr>
              <a:t>HTML5,Asp.net, Object Oriented Programming</a:t>
            </a:r>
            <a:r>
              <a:rPr lang="en-US" sz="1200" dirty="0">
                <a:latin typeface="+mn-lt"/>
                <a:cs typeface="Calibri" panose="020F0502020204030204" pitchFamily="34" charset="0"/>
              </a:rPr>
              <a:t>. </a:t>
            </a:r>
          </a:p>
          <a:p>
            <a:pPr marL="171450" indent="-171450">
              <a:buFont typeface="Arial" panose="020B0604020202020204" pitchFamily="34" charset="0"/>
              <a:buChar char="•"/>
            </a:pPr>
            <a:r>
              <a:rPr lang="en-US" sz="1200" dirty="0">
                <a:latin typeface="+mn-lt"/>
                <a:cs typeface="Calibri" panose="020F0502020204030204" pitchFamily="34" charset="0"/>
              </a:rPr>
              <a:t>Experience in creating documentation with </a:t>
            </a:r>
            <a:r>
              <a:rPr lang="en-US" sz="1200" b="1" dirty="0">
                <a:latin typeface="+mn-lt"/>
                <a:cs typeface="Calibri" panose="020F0502020204030204" pitchFamily="34" charset="0"/>
              </a:rPr>
              <a:t>swagger.</a:t>
            </a:r>
            <a:endParaRPr lang="en-US" sz="1200" dirty="0">
              <a:latin typeface="+mn-lt"/>
              <a:cs typeface="Calibri" panose="020F0502020204030204" pitchFamily="34" charset="0"/>
            </a:endParaRPr>
          </a:p>
          <a:p>
            <a:pPr marL="171450" lvl="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sz="1050" dirty="0"/>
          </a:p>
          <a:p>
            <a:pPr marL="171450" indent="-171450">
              <a:buFont typeface="Arial" panose="020B0604020202020204" pitchFamily="34" charset="0"/>
              <a:buChar char="•"/>
            </a:pPr>
            <a:endParaRPr lang="en-US" altLang="en-US" sz="1050" dirty="0"/>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40654"/>
            <a:ext cx="6223000" cy="306387"/>
          </a:xfrm>
        </p:spPr>
        <p:txBody>
          <a:bodyPr/>
          <a:lstStyle/>
          <a:p>
            <a:r>
              <a:rPr lang="en-IN" altLang="en-US" dirty="0"/>
              <a:t>Gaigopal Anuradha</a:t>
            </a:r>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8344" y="1963907"/>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845360"/>
          </a:xfrm>
          <a:prstGeom prst="rect">
            <a:avLst/>
          </a:prstGeom>
        </p:spPr>
        <p:txBody>
          <a:bodyPr wrap="square">
            <a:spAutoFit/>
          </a:bodyPr>
          <a:lstStyle/>
          <a:p>
            <a:pPr>
              <a:lnSpc>
                <a:spcPct val="114000"/>
              </a:lnSpc>
              <a:defRPr/>
            </a:pPr>
            <a:r>
              <a:rPr lang="en-US" sz="1100" dirty="0">
                <a:effectLst/>
                <a:latin typeface="Verdana" panose="020B0604030504040204" pitchFamily="34" charset="0"/>
                <a:ea typeface="Verdana" panose="020B0604030504040204" pitchFamily="34" charset="0"/>
                <a:cs typeface="Verdana" panose="020B0604030504040204" pitchFamily="34" charset="0"/>
              </a:rPr>
              <a:t>Bachelor of </a:t>
            </a:r>
            <a:r>
              <a:rPr lang="en-US" sz="1100" dirty="0">
                <a:latin typeface="Verdana" panose="020B0604030504040204" pitchFamily="34" charset="0"/>
                <a:ea typeface="Verdana" panose="020B0604030504040204" pitchFamily="34" charset="0"/>
                <a:cs typeface="Verdana" panose="020B0604030504040204" pitchFamily="34" charset="0"/>
              </a:rPr>
              <a:t>Engineering </a:t>
            </a:r>
            <a:r>
              <a:rPr lang="en-US" sz="1100" dirty="0">
                <a:effectLst/>
                <a:latin typeface="Verdana" panose="020B0604030504040204" pitchFamily="34" charset="0"/>
                <a:ea typeface="Verdana" panose="020B0604030504040204" pitchFamily="34" charset="0"/>
                <a:cs typeface="Verdana" panose="020B0604030504040204" pitchFamily="34" charset="0"/>
              </a:rPr>
              <a:t>in Computer Science and  Engineering: 2015 - 2019</a:t>
            </a:r>
            <a:endParaRPr lang="en-IN" sz="1100" dirty="0">
              <a:effectLst/>
              <a:latin typeface="Verdana" panose="020B0604030504040204" pitchFamily="34" charset="0"/>
              <a:ea typeface="Verdana" panose="020B0604030504040204" pitchFamily="34" charset="0"/>
              <a:cs typeface="Verdana" panose="020B0604030504040204" pitchFamily="34" charset="0"/>
            </a:endParaRPr>
          </a:p>
          <a:p>
            <a:pPr lvl="0">
              <a:lnSpc>
                <a:spcPct val="114000"/>
              </a:lnSpc>
              <a:defRPr/>
            </a:pPr>
            <a:endParaRPr lang="en-US" altLang="nl-NL" sz="1100" dirty="0">
              <a:solidFill>
                <a:prstClr val="black"/>
              </a:solidFill>
              <a:latin typeface="Verdana" panose="020B0604030504040204" pitchFamily="34" charset="0"/>
              <a:ea typeface="Verdana" panose="020B0604030504040204" pitchFamily="34" charset="0"/>
            </a:endParaRPr>
          </a:p>
        </p:txBody>
      </p:sp>
      <p:sp>
        <p:nvSpPr>
          <p:cNvPr id="6" name="Rectangle 5">
            <a:extLst>
              <a:ext uri="{FF2B5EF4-FFF2-40B4-BE49-F238E27FC236}">
                <a16:creationId xmlns:a16="http://schemas.microsoft.com/office/drawing/2014/main" id="{1616387D-79C4-4D2C-8F4C-617036B1459A}"/>
              </a:ext>
            </a:extLst>
          </p:cNvPr>
          <p:cNvSpPr/>
          <p:nvPr/>
        </p:nvSpPr>
        <p:spPr>
          <a:xfrm>
            <a:off x="9552239" y="1088692"/>
            <a:ext cx="2393604" cy="4663393"/>
          </a:xfrm>
          <a:prstGeom prst="rect">
            <a:avLst/>
          </a:prstGeom>
        </p:spPr>
        <p:txBody>
          <a:bodyPr wrap="none">
            <a:spAutoFit/>
          </a:bodyPr>
          <a:lstStyle/>
          <a:p>
            <a:endParaRPr lang="en-US" altLang="nl-NL" sz="1000" b="1" dirty="0">
              <a:solidFill>
                <a:srgbClr val="0070AD"/>
              </a:solidFill>
              <a:latin typeface="Verdana" panose="020B0604030504040204" pitchFamily="34" charset="0"/>
            </a:endParaRPr>
          </a:p>
          <a:p>
            <a:pPr>
              <a:lnSpc>
                <a:spcPct val="114000"/>
              </a:lnSpc>
            </a:pPr>
            <a:r>
              <a:rPr lang="en-US" altLang="nl-NL" sz="1200" b="1" dirty="0">
                <a:solidFill>
                  <a:srgbClr val="0070AD"/>
                </a:solidFill>
              </a:rPr>
              <a:t>Skills</a:t>
            </a:r>
            <a:br>
              <a:rPr lang="en-US" altLang="nl-NL" sz="1000" b="1" dirty="0">
                <a:solidFill>
                  <a:srgbClr val="0070AD"/>
                </a:solidFill>
              </a:rPr>
            </a:br>
            <a:r>
              <a:rPr lang="en-US" altLang="en-US" sz="1100" dirty="0"/>
              <a:t>C#</a:t>
            </a:r>
          </a:p>
          <a:p>
            <a:pPr>
              <a:lnSpc>
                <a:spcPct val="114000"/>
              </a:lnSpc>
            </a:pPr>
            <a:r>
              <a:rPr lang="en-US" altLang="en-US" sz="1100" dirty="0"/>
              <a:t>Asp.net</a:t>
            </a:r>
          </a:p>
          <a:p>
            <a:pPr>
              <a:lnSpc>
                <a:spcPct val="114000"/>
              </a:lnSpc>
            </a:pPr>
            <a:r>
              <a:rPr lang="en-US" altLang="en-US" sz="1100" dirty="0"/>
              <a:t>Core Mvc</a:t>
            </a:r>
          </a:p>
          <a:p>
            <a:pPr>
              <a:lnSpc>
                <a:spcPct val="114000"/>
              </a:lnSpc>
            </a:pPr>
            <a:r>
              <a:rPr lang="en-US" altLang="en-US" sz="1100" dirty="0"/>
              <a:t>Web Api</a:t>
            </a:r>
          </a:p>
          <a:p>
            <a:pPr>
              <a:lnSpc>
                <a:spcPct val="114000"/>
              </a:lnSpc>
            </a:pPr>
            <a:r>
              <a:rPr lang="en-US" altLang="en-US" sz="1100" dirty="0"/>
              <a:t>SQL</a:t>
            </a:r>
          </a:p>
          <a:p>
            <a:pPr>
              <a:lnSpc>
                <a:spcPct val="114000"/>
              </a:lnSpc>
            </a:pPr>
            <a:endParaRPr lang="en-US" altLang="nl-NL" sz="1000" dirty="0"/>
          </a:p>
          <a:p>
            <a:pPr>
              <a:lnSpc>
                <a:spcPct val="114000"/>
              </a:lnSpc>
            </a:pPr>
            <a:r>
              <a:rPr lang="en-US" altLang="nl-NL" sz="1200" b="1" dirty="0">
                <a:solidFill>
                  <a:srgbClr val="0070AD"/>
                </a:solidFill>
              </a:rPr>
              <a:t>Database</a:t>
            </a:r>
          </a:p>
          <a:p>
            <a:pPr>
              <a:lnSpc>
                <a:spcPct val="114000"/>
              </a:lnSpc>
            </a:pPr>
            <a:r>
              <a:rPr lang="en-US" altLang="nl-NL" sz="1100" dirty="0"/>
              <a:t>SQL database –  MySQL</a:t>
            </a:r>
          </a:p>
          <a:p>
            <a:pPr>
              <a:lnSpc>
                <a:spcPct val="114000"/>
              </a:lnSpc>
            </a:pPr>
            <a:endParaRPr lang="en-US" altLang="nl-NL" sz="1000" dirty="0"/>
          </a:p>
          <a:p>
            <a:pPr>
              <a:lnSpc>
                <a:spcPct val="114000"/>
              </a:lnSpc>
            </a:pPr>
            <a:r>
              <a:rPr lang="en-US" altLang="nl-NL" sz="1200" b="1" dirty="0">
                <a:solidFill>
                  <a:srgbClr val="0070AD"/>
                </a:solidFill>
              </a:rPr>
              <a:t>Web Technologies</a:t>
            </a:r>
            <a:endParaRPr lang="en-US" altLang="nl-NL" sz="1200" dirty="0"/>
          </a:p>
          <a:p>
            <a:pPr>
              <a:lnSpc>
                <a:spcPct val="114000"/>
              </a:lnSpc>
            </a:pPr>
            <a:r>
              <a:rPr lang="en-US" altLang="nl-NL" sz="1100" dirty="0"/>
              <a:t>HTML</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Add-ons</a:t>
            </a:r>
            <a:endParaRPr lang="en-US" altLang="nl-NL" sz="1200" dirty="0"/>
          </a:p>
          <a:p>
            <a:pPr>
              <a:lnSpc>
                <a:spcPct val="114000"/>
              </a:lnSpc>
            </a:pPr>
            <a:r>
              <a:rPr lang="en-US" altLang="nl-NL" sz="1100" dirty="0"/>
              <a:t>GitHub</a:t>
            </a:r>
          </a:p>
          <a:p>
            <a:pPr>
              <a:lnSpc>
                <a:spcPct val="114000"/>
              </a:lnSpc>
            </a:pPr>
            <a:r>
              <a:rPr lang="en-US" altLang="nl-NL" sz="1100" dirty="0"/>
              <a:t>Postman</a:t>
            </a:r>
          </a:p>
          <a:p>
            <a:pPr>
              <a:lnSpc>
                <a:spcPct val="114000"/>
              </a:lnSpc>
            </a:pPr>
            <a:endParaRPr lang="en-US" altLang="nl-NL" sz="1000" b="1" dirty="0">
              <a:solidFill>
                <a:srgbClr val="0070AD"/>
              </a:solidFill>
            </a:endParaRPr>
          </a:p>
          <a:p>
            <a:pPr>
              <a:lnSpc>
                <a:spcPct val="114000"/>
              </a:lnSpc>
            </a:pPr>
            <a:r>
              <a:rPr lang="en-US" altLang="nl-NL" sz="1200" b="1" dirty="0">
                <a:solidFill>
                  <a:srgbClr val="0070AD"/>
                </a:solidFill>
              </a:rPr>
              <a:t>Additional Details</a:t>
            </a:r>
          </a:p>
          <a:p>
            <a:pPr>
              <a:lnSpc>
                <a:spcPct val="114000"/>
              </a:lnSpc>
            </a:pPr>
            <a:r>
              <a:rPr lang="en-US" altLang="nl-NL" sz="1100" dirty="0"/>
              <a:t>Leadership</a:t>
            </a:r>
          </a:p>
          <a:p>
            <a:pPr>
              <a:lnSpc>
                <a:spcPct val="114000"/>
              </a:lnSpc>
            </a:pPr>
            <a:r>
              <a:rPr lang="en-US" altLang="nl-NL" sz="1100" dirty="0"/>
              <a:t>Excellent Communication Skills</a:t>
            </a:r>
          </a:p>
          <a:p>
            <a:pPr>
              <a:lnSpc>
                <a:spcPct val="114000"/>
              </a:lnSpc>
            </a:pPr>
            <a:r>
              <a:rPr lang="en-US" altLang="nl-NL" sz="1100" dirty="0"/>
              <a:t>Team management</a:t>
            </a:r>
          </a:p>
          <a:p>
            <a:pPr>
              <a:lnSpc>
                <a:spcPct val="114000"/>
              </a:lnSpc>
            </a:pPr>
            <a:r>
              <a:rPr lang="en-US" altLang="nl-NL" sz="1100" dirty="0"/>
              <a:t>Quick Learner</a:t>
            </a:r>
          </a:p>
          <a:p>
            <a:endParaRPr lang="en-US" sz="1000" dirty="0"/>
          </a:p>
        </p:txBody>
      </p:sp>
      <p:sp>
        <p:nvSpPr>
          <p:cNvPr id="16" name="Text Placeholder 15"/>
          <p:cNvSpPr>
            <a:spLocks noGrp="1"/>
          </p:cNvSpPr>
          <p:nvPr>
            <p:ph type="body" sz="quarter" idx="47"/>
          </p:nvPr>
        </p:nvSpPr>
        <p:spPr>
          <a:xfrm>
            <a:off x="3311462" y="1571181"/>
            <a:ext cx="3314420" cy="557826"/>
          </a:xfrm>
        </p:spPr>
        <p:txBody>
          <a:bodyPr/>
          <a:lstStyle/>
          <a:p>
            <a:r>
              <a:rPr lang="nl-NL" altLang="nl-NL" sz="1200" dirty="0">
                <a:latin typeface="+mn-lt"/>
              </a:rPr>
              <a:t>anuradha.gaigopal@capgemini.com</a:t>
            </a:r>
          </a:p>
        </p:txBody>
      </p:sp>
      <p:graphicFrame>
        <p:nvGraphicFramePr>
          <p:cNvPr id="2" name="Object 1">
            <a:extLst>
              <a:ext uri="{FF2B5EF4-FFF2-40B4-BE49-F238E27FC236}">
                <a16:creationId xmlns:a16="http://schemas.microsoft.com/office/drawing/2014/main" id="{7738E2DB-0CFF-444A-91BE-8074437BADFF}"/>
              </a:ext>
            </a:extLst>
          </p:cNvPr>
          <p:cNvGraphicFramePr>
            <a:graphicFrameLocks noChangeAspect="1"/>
          </p:cNvGraphicFramePr>
          <p:nvPr>
            <p:extLst>
              <p:ext uri="{D42A27DB-BD31-4B8C-83A1-F6EECF244321}">
                <p14:modId xmlns:p14="http://schemas.microsoft.com/office/powerpoint/2010/main" val="639397958"/>
              </p:ext>
            </p:extLst>
          </p:nvPr>
        </p:nvGraphicFramePr>
        <p:xfrm>
          <a:off x="486864" y="228600"/>
          <a:ext cx="1595284" cy="1763916"/>
        </p:xfrm>
        <a:graphic>
          <a:graphicData uri="http://schemas.openxmlformats.org/presentationml/2006/ole">
            <mc:AlternateContent xmlns:mc="http://schemas.openxmlformats.org/markup-compatibility/2006">
              <mc:Choice xmlns:v="urn:schemas-microsoft-com:vml" Requires="v">
                <p:oleObj spid="_x0000_s28678" name="Acrobat Document" r:id="rId4" imgW="3777942" imgH="5346481" progId="Acrobat.Document.DC">
                  <p:embed/>
                </p:oleObj>
              </mc:Choice>
              <mc:Fallback>
                <p:oleObj name="Acrobat Document" r:id="rId4" imgW="3777942" imgH="5346481" progId="Acrobat.Document.DC">
                  <p:embed/>
                  <p:pic>
                    <p:nvPicPr>
                      <p:cNvPr id="0" name=""/>
                      <p:cNvPicPr/>
                      <p:nvPr/>
                    </p:nvPicPr>
                    <p:blipFill>
                      <a:blip r:embed="rId5"/>
                      <a:stretch>
                        <a:fillRect/>
                      </a:stretch>
                    </p:blipFill>
                    <p:spPr>
                      <a:xfrm>
                        <a:off x="486864" y="228600"/>
                        <a:ext cx="1595284" cy="1763916"/>
                      </a:xfrm>
                      <a:prstGeom prst="rect">
                        <a:avLst/>
                      </a:prstGeom>
                    </p:spPr>
                  </p:pic>
                </p:oleObj>
              </mc:Fallback>
            </mc:AlternateContent>
          </a:graphicData>
        </a:graphic>
      </p:graphicFrame>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5430857F-5B57-4BA6-87F2-356B3F6438EF}">
  <ds:schemaRefs>
    <ds:schemaRef ds:uri="http://purl.org/dc/elements/1.1/"/>
    <ds:schemaRef ds:uri="http://schemas.microsoft.com/office/2006/metadata/properties"/>
    <ds:schemaRef ds:uri="http://schemas.microsoft.com/office/2006/documentManagement/types"/>
    <ds:schemaRef ds:uri="http://purl.org/dc/terms/"/>
    <ds:schemaRef ds:uri="e228188f-2722-48a5-a8b1-93d2645b5710"/>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2696</TotalTime>
  <Words>209</Words>
  <Application>Microsoft Office PowerPoint</Application>
  <PresentationFormat>Widescreen</PresentationFormat>
  <Paragraphs>53</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2</vt:i4>
      </vt:variant>
      <vt:variant>
        <vt:lpstr>Slide Titles</vt:lpstr>
      </vt:variant>
      <vt:variant>
        <vt:i4>1</vt:i4>
      </vt:variant>
    </vt:vector>
  </HeadingPairs>
  <TitlesOfParts>
    <vt:vector size="8" baseType="lpstr">
      <vt:lpstr>Arial</vt:lpstr>
      <vt:lpstr>Verdana</vt:lpstr>
      <vt:lpstr>Wingdings</vt:lpstr>
      <vt:lpstr>1_CG_2012_Template</vt:lpstr>
      <vt:lpstr>1_Capgemini Master</vt:lpstr>
      <vt:lpstr>think-cell Slide</vt:lpstr>
      <vt:lpstr>Adobe Acrobat Document</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Gaigopal, Anuradha</cp:lastModifiedBy>
  <cp:revision>51</cp:revision>
  <dcterms:created xsi:type="dcterms:W3CDTF">2020-09-22T06:24:34Z</dcterms:created>
  <dcterms:modified xsi:type="dcterms:W3CDTF">2022-05-07T10:50:43Z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