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61" r:id="rId5"/>
    <p:sldId id="263" r:id="rId6"/>
    <p:sldId id="264" r:id="rId7"/>
    <p:sldId id="274" r:id="rId8"/>
    <p:sldId id="275" r:id="rId9"/>
    <p:sldId id="277" r:id="rId10"/>
    <p:sldId id="278" r:id="rId11"/>
    <p:sldId id="279" r:id="rId12"/>
    <p:sldId id="268" r:id="rId13"/>
    <p:sldId id="280" r:id="rId14"/>
    <p:sldId id="270" r:id="rId15"/>
    <p:sldId id="260" r:id="rId16"/>
    <p:sldId id="272" r:id="rId17"/>
    <p:sldId id="273" r:id="rId18"/>
    <p:sldId id="259" r:id="rId19"/>
  </p:sldIdLst>
  <p:sldSz cx="12192000" cy="6858000"/>
  <p:notesSz cx="6858000" cy="9144000"/>
  <p:embeddedFontLst>
    <p:embeddedFont>
      <p:font typeface="Lato Black" panose="020B0604020202020204" charset="0"/>
      <p:bold r:id="rId21"/>
      <p:boldItalic r:id="rId22"/>
    </p:embeddedFont>
    <p:embeddedFont>
      <p:font typeface="Libre Baskerville" panose="020B0604020202020204"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1" d="100"/>
          <a:sy n="101" d="100"/>
        </p:scale>
        <p:origin x="39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8569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2300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5927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0512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456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5070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9701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4115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1537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3102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2800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38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3090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nuradha-kilaparthi-534b1716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anuradhak080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81951"/>
            <a:ext cx="12190815" cy="6694098"/>
          </a:xfrm>
          <a:prstGeom prst="rect">
            <a:avLst/>
          </a:prstGeom>
          <a:noFill/>
          <a:ln>
            <a:noFill/>
          </a:ln>
        </p:spPr>
      </p:pic>
      <p:sp>
        <p:nvSpPr>
          <p:cNvPr id="99" name="Google Shape;99;p1"/>
          <p:cNvSpPr txBox="1"/>
          <p:nvPr/>
        </p:nvSpPr>
        <p:spPr>
          <a:xfrm>
            <a:off x="2472905" y="4020684"/>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latin typeface="Arial" panose="020B0604020202020204" pitchFamily="34" charset="0"/>
              </a:rPr>
              <a:t>Analyzing </a:t>
            </a:r>
            <a:r>
              <a:rPr lang="en-US" sz="1800" b="1" u="sng" dirty="0">
                <a:latin typeface="Arial" panose="020B0604020202020204" pitchFamily="34" charset="0"/>
              </a:rPr>
              <a:t>Restaurant Trends, Cuisines, and Pricing in Indian Cities Through Web Scraping </a:t>
            </a:r>
            <a:r>
              <a:rPr lang="en-US" sz="1800" b="1" u="sng">
                <a:latin typeface="Arial" panose="020B0604020202020204" pitchFamily="34" charset="0"/>
              </a:rPr>
              <a:t>of Zomato</a:t>
            </a:r>
            <a:endParaRPr lang="en-US" sz="1800" b="1" i="0" u="sng" dirty="0">
              <a:solidFill>
                <a:srgbClr val="000000"/>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5" name="TextBox 14">
            <a:extLst>
              <a:ext uri="{FF2B5EF4-FFF2-40B4-BE49-F238E27FC236}">
                <a16:creationId xmlns:a16="http://schemas.microsoft.com/office/drawing/2014/main" id="{C266D541-A05D-E708-1428-D6127F4D1E80}"/>
              </a:ext>
            </a:extLst>
          </p:cNvPr>
          <p:cNvSpPr txBox="1"/>
          <p:nvPr/>
        </p:nvSpPr>
        <p:spPr>
          <a:xfrm>
            <a:off x="186215" y="4311715"/>
            <a:ext cx="5855764" cy="1155766"/>
          </a:xfrm>
          <a:prstGeom prst="rect">
            <a:avLst/>
          </a:prstGeom>
          <a:noFill/>
        </p:spPr>
        <p:txBody>
          <a:bodyPr wrap="square" rtlCol="0">
            <a:spAutoFit/>
          </a:bodyPr>
          <a:lstStyle/>
          <a:p>
            <a:pPr algn="just"/>
            <a:r>
              <a:rPr lang="en-US" sz="1200" kern="100" dirty="0">
                <a:latin typeface="Arial" panose="020B0604020202020204" pitchFamily="34" charset="0"/>
                <a:ea typeface="Calibri" panose="020F0502020204030204" pitchFamily="34" charset="0"/>
                <a:cs typeface="Arial" panose="020B0604020202020204" pitchFamily="34" charset="0"/>
              </a:rPr>
              <a:t>Cities:</a:t>
            </a:r>
          </a:p>
          <a:p>
            <a:pPr marL="171450" indent="-171450">
              <a:lnSpc>
                <a:spcPct val="107000"/>
              </a:lnSpc>
              <a:spcAft>
                <a:spcPts val="800"/>
              </a:spcAft>
              <a:buFont typeface="Arial" panose="020B0604020202020204" pitchFamily="34" charset="0"/>
              <a:buChar char="•"/>
            </a:pPr>
            <a:r>
              <a:rPr lang="en-GB" sz="1200" kern="100" dirty="0">
                <a:effectLst/>
                <a:latin typeface="Arial" panose="020B0604020202020204" pitchFamily="34" charset="0"/>
                <a:ea typeface="Calibri" panose="020F0502020204030204" pitchFamily="34" charset="0"/>
                <a:cs typeface="Arial" panose="020B0604020202020204" pitchFamily="34" charset="0"/>
              </a:rPr>
              <a:t>The plot shows the top 5 cities (Bangalore, Chennai, Hyderabad, Mumbai and New Delhi) dominating the bar plot. </a:t>
            </a:r>
          </a:p>
          <a:p>
            <a:pPr marL="171450" indent="-171450">
              <a:lnSpc>
                <a:spcPct val="107000"/>
              </a:lnSpc>
              <a:spcAft>
                <a:spcPts val="800"/>
              </a:spcAft>
              <a:buFont typeface="Arial" panose="020B0604020202020204" pitchFamily="34" charset="0"/>
              <a:buChar char="•"/>
            </a:pPr>
            <a:r>
              <a:rPr lang="en-GB" sz="1200" kern="100" dirty="0">
                <a:effectLst/>
                <a:latin typeface="Arial" panose="020B0604020202020204" pitchFamily="34" charset="0"/>
                <a:ea typeface="Calibri" panose="020F0502020204030204" pitchFamily="34" charset="0"/>
                <a:cs typeface="Arial" panose="020B0604020202020204" pitchFamily="34" charset="0"/>
              </a:rPr>
              <a:t>These cities have nearly equal representation, with smaller cities having far fewer counts.</a:t>
            </a:r>
          </a:p>
        </p:txBody>
      </p:sp>
      <p:sp>
        <p:nvSpPr>
          <p:cNvPr id="111" name="Google Shape;111;p4"/>
          <p:cNvSpPr txBox="1">
            <a:spLocks noGrp="1"/>
          </p:cNvSpPr>
          <p:nvPr>
            <p:ph type="body" idx="1"/>
          </p:nvPr>
        </p:nvSpPr>
        <p:spPr>
          <a:xfrm>
            <a:off x="1248630" y="248931"/>
            <a:ext cx="2661218" cy="6123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rgbClr val="FF0000"/>
              </a:buClr>
              <a:buSzPct val="100000"/>
              <a:buNone/>
            </a:pPr>
            <a:r>
              <a:rPr lang="en-US" sz="1800" b="1" i="1" dirty="0"/>
              <a:t>Univariate Analysis Steps:</a:t>
            </a:r>
            <a:endParaRPr lang="en-US" sz="1800" dirty="0"/>
          </a:p>
          <a:p>
            <a:pPr marL="0" lvl="0" indent="0" algn="just" rtl="0">
              <a:lnSpc>
                <a:spcPct val="90000"/>
              </a:lnSpc>
              <a:spcBef>
                <a:spcPts val="1000"/>
              </a:spcBef>
              <a:spcAft>
                <a:spcPts val="0"/>
              </a:spcAft>
              <a:buClr>
                <a:schemeClr val="dk1"/>
              </a:buClr>
              <a:buSzPct val="100000"/>
              <a:buNone/>
            </a:pPr>
            <a:endParaRPr lang="en-US" sz="1800" b="1" dirty="0"/>
          </a:p>
        </p:txBody>
      </p:sp>
      <p:sp>
        <p:nvSpPr>
          <p:cNvPr id="7" name="Title 2">
            <a:extLst>
              <a:ext uri="{FF2B5EF4-FFF2-40B4-BE49-F238E27FC236}">
                <a16:creationId xmlns:a16="http://schemas.microsoft.com/office/drawing/2014/main" id="{19B5F960-24AF-D926-3A1E-4996F9ADDBF8}"/>
              </a:ext>
            </a:extLst>
          </p:cNvPr>
          <p:cNvSpPr>
            <a:spLocks noGrp="1"/>
          </p:cNvSpPr>
          <p:nvPr>
            <p:ph type="title"/>
          </p:nvPr>
        </p:nvSpPr>
        <p:spPr>
          <a:xfrm>
            <a:off x="242264" y="248931"/>
            <a:ext cx="1006366" cy="612337"/>
          </a:xfrm>
        </p:spPr>
        <p:txBody>
          <a:bodyPr>
            <a:noAutofit/>
          </a:bodyPr>
          <a:lstStyle/>
          <a:p>
            <a:r>
              <a:rPr lang="en-IN" sz="3600" b="1" dirty="0"/>
              <a:t>EDA</a:t>
            </a:r>
            <a:endParaRPr lang="en-GB" sz="3600" dirty="0"/>
          </a:p>
        </p:txBody>
      </p:sp>
      <p:sp>
        <p:nvSpPr>
          <p:cNvPr id="11" name="Rectangle 10">
            <a:extLst>
              <a:ext uri="{FF2B5EF4-FFF2-40B4-BE49-F238E27FC236}">
                <a16:creationId xmlns:a16="http://schemas.microsoft.com/office/drawing/2014/main" id="{4BB4579F-BC7A-D957-5E26-84666F8EC99E}"/>
              </a:ext>
            </a:extLst>
          </p:cNvPr>
          <p:cNvSpPr/>
          <p:nvPr/>
        </p:nvSpPr>
        <p:spPr>
          <a:xfrm>
            <a:off x="50449" y="56755"/>
            <a:ext cx="12063773" cy="673502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894D354C-CB5A-8B96-FAC9-0CBDC29FC0C3}"/>
              </a:ext>
            </a:extLst>
          </p:cNvPr>
          <p:cNvSpPr txBox="1"/>
          <p:nvPr/>
        </p:nvSpPr>
        <p:spPr>
          <a:xfrm>
            <a:off x="242262" y="815426"/>
            <a:ext cx="5802412" cy="307777"/>
          </a:xfrm>
          <a:prstGeom prst="rect">
            <a:avLst/>
          </a:prstGeom>
          <a:noFill/>
        </p:spPr>
        <p:txBody>
          <a:bodyPr wrap="square" rtlCol="0">
            <a:spAutoFit/>
          </a:bodyPr>
          <a:lstStyle/>
          <a:p>
            <a:r>
              <a:rPr lang="en-US" sz="1400" dirty="0"/>
              <a:t>Univariate – Categorical Analysis - </a:t>
            </a:r>
            <a:r>
              <a:rPr lang="en-US" dirty="0"/>
              <a:t>Plots and Observations</a:t>
            </a:r>
            <a:endParaRPr lang="en-US" sz="1400" dirty="0"/>
          </a:p>
        </p:txBody>
      </p:sp>
      <p:sp>
        <p:nvSpPr>
          <p:cNvPr id="4" name="TextBox 3">
            <a:extLst>
              <a:ext uri="{FF2B5EF4-FFF2-40B4-BE49-F238E27FC236}">
                <a16:creationId xmlns:a16="http://schemas.microsoft.com/office/drawing/2014/main" id="{5F25F337-B6DD-5A92-2E29-F0B2C958F5BF}"/>
              </a:ext>
            </a:extLst>
          </p:cNvPr>
          <p:cNvSpPr txBox="1"/>
          <p:nvPr/>
        </p:nvSpPr>
        <p:spPr>
          <a:xfrm>
            <a:off x="6147328" y="4311715"/>
            <a:ext cx="5855764" cy="1353384"/>
          </a:xfrm>
          <a:prstGeom prst="rect">
            <a:avLst/>
          </a:prstGeom>
          <a:noFill/>
        </p:spPr>
        <p:txBody>
          <a:bodyPr wrap="square" rtlCol="0">
            <a:spAutoFit/>
          </a:bodyPr>
          <a:lstStyle/>
          <a:p>
            <a:pPr algn="just"/>
            <a:r>
              <a:rPr lang="en-US" sz="1200" kern="100" dirty="0">
                <a:effectLst/>
                <a:latin typeface="Arial" panose="020B0604020202020204" pitchFamily="34" charset="0"/>
                <a:ea typeface="Calibri" panose="020F0502020204030204" pitchFamily="34" charset="0"/>
                <a:cs typeface="Arial" panose="020B0604020202020204" pitchFamily="34" charset="0"/>
              </a:rPr>
              <a:t>Areas:</a:t>
            </a:r>
          </a:p>
          <a:p>
            <a:pPr marL="171450" indent="-171450">
              <a:lnSpc>
                <a:spcPct val="107000"/>
              </a:lnSpc>
              <a:spcAft>
                <a:spcPts val="800"/>
              </a:spcAft>
              <a:buFont typeface="Arial" panose="020B0604020202020204" pitchFamily="34" charset="0"/>
              <a:buChar char="•"/>
            </a:pPr>
            <a:r>
              <a:rPr lang="en-GB" sz="1200" kern="100" dirty="0">
                <a:effectLst/>
                <a:latin typeface="Arial" panose="020B0604020202020204" pitchFamily="34" charset="0"/>
                <a:ea typeface="Calibri" panose="020F0502020204030204" pitchFamily="34" charset="0"/>
                <a:cs typeface="Arial" panose="020B0604020202020204" pitchFamily="34" charset="0"/>
              </a:rPr>
              <a:t>The area Jubilee Hills has the highest count, followed by other areas like Nungambakkam, Connaught Place, and Madhapur. </a:t>
            </a:r>
          </a:p>
          <a:p>
            <a:pPr marL="171450" indent="-171450">
              <a:lnSpc>
                <a:spcPct val="107000"/>
              </a:lnSpc>
              <a:spcAft>
                <a:spcPts val="800"/>
              </a:spcAft>
              <a:buFont typeface="Arial" panose="020B0604020202020204" pitchFamily="34" charset="0"/>
              <a:buChar char="•"/>
            </a:pPr>
            <a:r>
              <a:rPr lang="en-GB" sz="1200" kern="100" dirty="0">
                <a:effectLst/>
                <a:latin typeface="Arial" panose="020B0604020202020204" pitchFamily="34" charset="0"/>
                <a:ea typeface="Calibri" panose="020F0502020204030204" pitchFamily="34" charset="0"/>
                <a:cs typeface="Arial" panose="020B0604020202020204" pitchFamily="34" charset="0"/>
              </a:rPr>
              <a:t>This indicates that Jubilee Hills is a popular location within the dataset. The plot also shows a clear decline in frequency after the top few areas, suggesting that the distribution is somewhat concentrated in these top locations.</a:t>
            </a:r>
          </a:p>
        </p:txBody>
      </p:sp>
      <p:pic>
        <p:nvPicPr>
          <p:cNvPr id="5" name="Picture 4">
            <a:extLst>
              <a:ext uri="{FF2B5EF4-FFF2-40B4-BE49-F238E27FC236}">
                <a16:creationId xmlns:a16="http://schemas.microsoft.com/office/drawing/2014/main" id="{7A761C4E-2DA7-740B-7212-9FBFD267ACCC}"/>
              </a:ext>
            </a:extLst>
          </p:cNvPr>
          <p:cNvPicPr>
            <a:picLocks noChangeAspect="1"/>
          </p:cNvPicPr>
          <p:nvPr/>
        </p:nvPicPr>
        <p:blipFill>
          <a:blip r:embed="rId3"/>
          <a:stretch>
            <a:fillRect/>
          </a:stretch>
        </p:blipFill>
        <p:spPr>
          <a:xfrm>
            <a:off x="188908" y="1174573"/>
            <a:ext cx="5850378" cy="2968605"/>
          </a:xfrm>
          <a:prstGeom prst="rect">
            <a:avLst/>
          </a:prstGeom>
        </p:spPr>
      </p:pic>
      <p:pic>
        <p:nvPicPr>
          <p:cNvPr id="9" name="Picture 8">
            <a:extLst>
              <a:ext uri="{FF2B5EF4-FFF2-40B4-BE49-F238E27FC236}">
                <a16:creationId xmlns:a16="http://schemas.microsoft.com/office/drawing/2014/main" id="{3B6C3D47-F9EE-6091-23D9-58E903DD34DD}"/>
              </a:ext>
            </a:extLst>
          </p:cNvPr>
          <p:cNvPicPr>
            <a:picLocks noChangeAspect="1"/>
          </p:cNvPicPr>
          <p:nvPr/>
        </p:nvPicPr>
        <p:blipFill>
          <a:blip r:embed="rId4"/>
          <a:stretch>
            <a:fillRect/>
          </a:stretch>
        </p:blipFill>
        <p:spPr>
          <a:xfrm>
            <a:off x="6147328" y="815426"/>
            <a:ext cx="5850378" cy="3232482"/>
          </a:xfrm>
          <a:prstGeom prst="rect">
            <a:avLst/>
          </a:prstGeom>
        </p:spPr>
      </p:pic>
    </p:spTree>
    <p:extLst>
      <p:ext uri="{BB962C8B-B14F-4D97-AF65-F5344CB8AC3E}">
        <p14:creationId xmlns:p14="http://schemas.microsoft.com/office/powerpoint/2010/main" val="359371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1248630" y="248931"/>
            <a:ext cx="2661218" cy="6123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rgbClr val="FF0000"/>
              </a:buClr>
              <a:buSzPct val="100000"/>
              <a:buNone/>
            </a:pPr>
            <a:r>
              <a:rPr lang="en-US" sz="1800" b="1" i="1" dirty="0"/>
              <a:t>Univariate Analysis Steps:</a:t>
            </a:r>
            <a:endParaRPr lang="en-US" sz="1800" dirty="0"/>
          </a:p>
          <a:p>
            <a:pPr marL="0" lvl="0" indent="0" algn="just" rtl="0">
              <a:lnSpc>
                <a:spcPct val="90000"/>
              </a:lnSpc>
              <a:spcBef>
                <a:spcPts val="1000"/>
              </a:spcBef>
              <a:spcAft>
                <a:spcPts val="0"/>
              </a:spcAft>
              <a:buClr>
                <a:schemeClr val="dk1"/>
              </a:buClr>
              <a:buSzPct val="100000"/>
              <a:buNone/>
            </a:pPr>
            <a:endParaRPr lang="en-US" sz="1800" b="1" dirty="0"/>
          </a:p>
        </p:txBody>
      </p:sp>
      <p:sp>
        <p:nvSpPr>
          <p:cNvPr id="7" name="Title 2">
            <a:extLst>
              <a:ext uri="{FF2B5EF4-FFF2-40B4-BE49-F238E27FC236}">
                <a16:creationId xmlns:a16="http://schemas.microsoft.com/office/drawing/2014/main" id="{19B5F960-24AF-D926-3A1E-4996F9ADDBF8}"/>
              </a:ext>
            </a:extLst>
          </p:cNvPr>
          <p:cNvSpPr>
            <a:spLocks noGrp="1"/>
          </p:cNvSpPr>
          <p:nvPr>
            <p:ph type="title"/>
          </p:nvPr>
        </p:nvSpPr>
        <p:spPr>
          <a:xfrm>
            <a:off x="242264" y="248931"/>
            <a:ext cx="1006366" cy="612337"/>
          </a:xfrm>
        </p:spPr>
        <p:txBody>
          <a:bodyPr>
            <a:noAutofit/>
          </a:bodyPr>
          <a:lstStyle/>
          <a:p>
            <a:r>
              <a:rPr lang="en-IN" sz="3600" b="1" dirty="0"/>
              <a:t>EDA</a:t>
            </a:r>
            <a:endParaRPr lang="en-GB" sz="3600" dirty="0"/>
          </a:p>
        </p:txBody>
      </p:sp>
      <p:sp>
        <p:nvSpPr>
          <p:cNvPr id="11" name="Rectangle 10">
            <a:extLst>
              <a:ext uri="{FF2B5EF4-FFF2-40B4-BE49-F238E27FC236}">
                <a16:creationId xmlns:a16="http://schemas.microsoft.com/office/drawing/2014/main" id="{4BB4579F-BC7A-D957-5E26-84666F8EC99E}"/>
              </a:ext>
            </a:extLst>
          </p:cNvPr>
          <p:cNvSpPr/>
          <p:nvPr/>
        </p:nvSpPr>
        <p:spPr>
          <a:xfrm>
            <a:off x="50449" y="56755"/>
            <a:ext cx="12063773" cy="673502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894D354C-CB5A-8B96-FAC9-0CBDC29FC0C3}"/>
              </a:ext>
            </a:extLst>
          </p:cNvPr>
          <p:cNvSpPr txBox="1"/>
          <p:nvPr/>
        </p:nvSpPr>
        <p:spPr>
          <a:xfrm>
            <a:off x="242262" y="815426"/>
            <a:ext cx="5802412" cy="307777"/>
          </a:xfrm>
          <a:prstGeom prst="rect">
            <a:avLst/>
          </a:prstGeom>
          <a:noFill/>
        </p:spPr>
        <p:txBody>
          <a:bodyPr wrap="square" rtlCol="0">
            <a:spAutoFit/>
          </a:bodyPr>
          <a:lstStyle/>
          <a:p>
            <a:r>
              <a:rPr lang="en-US" sz="1400" dirty="0"/>
              <a:t>Univariate – Categorical Analysis - </a:t>
            </a:r>
            <a:r>
              <a:rPr lang="en-US" dirty="0"/>
              <a:t>Plots and Observations</a:t>
            </a:r>
            <a:endParaRPr lang="en-US" sz="1400" dirty="0"/>
          </a:p>
        </p:txBody>
      </p:sp>
      <p:sp>
        <p:nvSpPr>
          <p:cNvPr id="4" name="TextBox 3">
            <a:extLst>
              <a:ext uri="{FF2B5EF4-FFF2-40B4-BE49-F238E27FC236}">
                <a16:creationId xmlns:a16="http://schemas.microsoft.com/office/drawing/2014/main" id="{5F25F337-B6DD-5A92-2E29-F0B2C958F5BF}"/>
              </a:ext>
            </a:extLst>
          </p:cNvPr>
          <p:cNvSpPr txBox="1"/>
          <p:nvPr/>
        </p:nvSpPr>
        <p:spPr>
          <a:xfrm>
            <a:off x="6168937" y="4439059"/>
            <a:ext cx="5855764" cy="2054217"/>
          </a:xfrm>
          <a:prstGeom prst="rect">
            <a:avLst/>
          </a:prstGeom>
          <a:noFill/>
        </p:spPr>
        <p:txBody>
          <a:bodyPr wrap="square" rtlCol="0">
            <a:spAutoFit/>
          </a:bodyPr>
          <a:lstStyle/>
          <a:p>
            <a:pPr>
              <a:lnSpc>
                <a:spcPct val="107000"/>
              </a:lnSpc>
            </a:pPr>
            <a:r>
              <a:rPr lang="en-GB" sz="1200" kern="100" dirty="0">
                <a:effectLst/>
                <a:latin typeface="Arial" panose="020B0604020202020204" pitchFamily="34" charset="0"/>
                <a:ea typeface="Calibri" panose="020F0502020204030204" pitchFamily="34" charset="0"/>
                <a:cs typeface="Arial" panose="020B0604020202020204" pitchFamily="34" charset="0"/>
              </a:rPr>
              <a:t>Type pf Dining:</a:t>
            </a:r>
          </a:p>
          <a:p>
            <a:pPr marL="171450" indent="-171450">
              <a:lnSpc>
                <a:spcPct val="107000"/>
              </a:lnSpc>
              <a:buFont typeface="Arial" panose="020B0604020202020204" pitchFamily="34" charset="0"/>
              <a:buChar char="•"/>
            </a:pPr>
            <a:r>
              <a:rPr lang="en-US" sz="1200" kern="100" dirty="0">
                <a:effectLst/>
                <a:latin typeface="Arial" panose="020B0604020202020204" pitchFamily="34" charset="0"/>
                <a:ea typeface="Calibri" panose="020F0502020204030204" pitchFamily="34" charset="0"/>
                <a:cs typeface="Arial" panose="020B0604020202020204" pitchFamily="34" charset="0"/>
              </a:rPr>
              <a:t>Regional Dining is the most popular dining type, with over 250 occurrences.</a:t>
            </a:r>
          </a:p>
          <a:p>
            <a:pPr marL="171450" indent="-171450">
              <a:lnSpc>
                <a:spcPct val="107000"/>
              </a:lnSpc>
              <a:buFont typeface="Arial" panose="020B0604020202020204" pitchFamily="34" charset="0"/>
              <a:buChar char="•"/>
            </a:pPr>
            <a:r>
              <a:rPr lang="en-US" sz="1200" kern="100" dirty="0">
                <a:effectLst/>
                <a:latin typeface="Arial" panose="020B0604020202020204" pitchFamily="34" charset="0"/>
                <a:ea typeface="Calibri" panose="020F0502020204030204" pitchFamily="34" charset="0"/>
                <a:cs typeface="Arial" panose="020B0604020202020204" pitchFamily="34" charset="0"/>
              </a:rPr>
              <a:t>Thematic Dining is nearly as popular as Regional Dining, with just under 250 occurrences.</a:t>
            </a:r>
          </a:p>
          <a:p>
            <a:pPr marL="171450" indent="-171450">
              <a:lnSpc>
                <a:spcPct val="107000"/>
              </a:lnSpc>
              <a:buFont typeface="Arial" panose="020B0604020202020204" pitchFamily="34" charset="0"/>
              <a:buChar char="•"/>
            </a:pPr>
            <a:r>
              <a:rPr lang="en-US" sz="1200" kern="100" dirty="0">
                <a:effectLst/>
                <a:latin typeface="Arial" panose="020B0604020202020204" pitchFamily="34" charset="0"/>
                <a:ea typeface="Calibri" panose="020F0502020204030204" pitchFamily="34" charset="0"/>
                <a:cs typeface="Arial" panose="020B0604020202020204" pitchFamily="34" charset="0"/>
              </a:rPr>
              <a:t>Fine Dining is slightly more common than Casual Dining, both having between 75 and 100 occurrences.</a:t>
            </a:r>
          </a:p>
          <a:p>
            <a:pPr marL="171450" indent="-171450">
              <a:lnSpc>
                <a:spcPct val="107000"/>
              </a:lnSpc>
              <a:buFont typeface="Arial" panose="020B0604020202020204" pitchFamily="34" charset="0"/>
              <a:buChar char="•"/>
            </a:pPr>
            <a:r>
              <a:rPr lang="en-US" sz="1200" kern="100" dirty="0">
                <a:effectLst/>
                <a:latin typeface="Arial" panose="020B0604020202020204" pitchFamily="34" charset="0"/>
                <a:ea typeface="Calibri" panose="020F0502020204030204" pitchFamily="34" charset="0"/>
                <a:cs typeface="Arial" panose="020B0604020202020204" pitchFamily="34" charset="0"/>
              </a:rPr>
              <a:t>Specialty Dining and Other dining types are the least common, with fewer than 50 occurrences each.</a:t>
            </a:r>
          </a:p>
          <a:p>
            <a:pPr marL="171450" indent="-171450">
              <a:lnSpc>
                <a:spcPct val="107000"/>
              </a:lnSpc>
              <a:buFont typeface="Arial" panose="020B0604020202020204" pitchFamily="34" charset="0"/>
              <a:buChar char="•"/>
            </a:pPr>
            <a:r>
              <a:rPr lang="en-US" sz="1200" kern="100" dirty="0">
                <a:effectLst/>
                <a:latin typeface="Arial" panose="020B0604020202020204" pitchFamily="34" charset="0"/>
                <a:ea typeface="Calibri" panose="020F0502020204030204" pitchFamily="34" charset="0"/>
                <a:cs typeface="Arial" panose="020B0604020202020204" pitchFamily="34" charset="0"/>
              </a:rPr>
              <a:t>There is a strong preference for Regional and Thematic Dining over other dining types.</a:t>
            </a:r>
            <a:endParaRPr lang="en-GB" sz="12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577A41A-E369-F8E8-BB3F-2AEB58D96E84}"/>
              </a:ext>
            </a:extLst>
          </p:cNvPr>
          <p:cNvPicPr>
            <a:picLocks noChangeAspect="1"/>
          </p:cNvPicPr>
          <p:nvPr/>
        </p:nvPicPr>
        <p:blipFill>
          <a:blip r:embed="rId3"/>
          <a:stretch>
            <a:fillRect/>
          </a:stretch>
        </p:blipFill>
        <p:spPr>
          <a:xfrm>
            <a:off x="6139916" y="1391832"/>
            <a:ext cx="5853738" cy="2929547"/>
          </a:xfrm>
          <a:prstGeom prst="rect">
            <a:avLst/>
          </a:prstGeom>
        </p:spPr>
      </p:pic>
      <p:pic>
        <p:nvPicPr>
          <p:cNvPr id="8" name="Picture 7">
            <a:extLst>
              <a:ext uri="{FF2B5EF4-FFF2-40B4-BE49-F238E27FC236}">
                <a16:creationId xmlns:a16="http://schemas.microsoft.com/office/drawing/2014/main" id="{BB5BB9B0-5334-7842-0A9D-5FEB275E43F8}"/>
              </a:ext>
            </a:extLst>
          </p:cNvPr>
          <p:cNvPicPr>
            <a:picLocks noChangeAspect="1"/>
          </p:cNvPicPr>
          <p:nvPr/>
        </p:nvPicPr>
        <p:blipFill>
          <a:blip r:embed="rId4"/>
          <a:stretch>
            <a:fillRect/>
          </a:stretch>
        </p:blipFill>
        <p:spPr>
          <a:xfrm>
            <a:off x="242262" y="1391832"/>
            <a:ext cx="5853738" cy="3003747"/>
          </a:xfrm>
          <a:prstGeom prst="rect">
            <a:avLst/>
          </a:prstGeom>
        </p:spPr>
      </p:pic>
      <p:sp>
        <p:nvSpPr>
          <p:cNvPr id="10" name="TextBox 9">
            <a:extLst>
              <a:ext uri="{FF2B5EF4-FFF2-40B4-BE49-F238E27FC236}">
                <a16:creationId xmlns:a16="http://schemas.microsoft.com/office/drawing/2014/main" id="{A3EB602A-23FE-D6FC-9343-B21F5440C024}"/>
              </a:ext>
            </a:extLst>
          </p:cNvPr>
          <p:cNvSpPr txBox="1"/>
          <p:nvPr/>
        </p:nvSpPr>
        <p:spPr>
          <a:xfrm>
            <a:off x="167299" y="4439059"/>
            <a:ext cx="5855764" cy="1856598"/>
          </a:xfrm>
          <a:prstGeom prst="rect">
            <a:avLst/>
          </a:prstGeom>
          <a:noFill/>
        </p:spPr>
        <p:txBody>
          <a:bodyPr wrap="square" rtlCol="0">
            <a:spAutoFit/>
          </a:bodyPr>
          <a:lstStyle/>
          <a:p>
            <a:pPr>
              <a:lnSpc>
                <a:spcPct val="107000"/>
              </a:lnSpc>
            </a:pPr>
            <a:r>
              <a:rPr lang="en-US" sz="1200" kern="100" dirty="0">
                <a:effectLst/>
                <a:latin typeface="Arial" panose="020B0604020202020204" pitchFamily="34" charset="0"/>
                <a:ea typeface="Calibri" panose="020F0502020204030204" pitchFamily="34" charset="0"/>
                <a:cs typeface="Arial" panose="020B0604020202020204" pitchFamily="34" charset="0"/>
              </a:rPr>
              <a:t>Primary Cuisine:</a:t>
            </a:r>
          </a:p>
          <a:p>
            <a:pPr marL="171450" indent="-171450">
              <a:lnSpc>
                <a:spcPct val="107000"/>
              </a:lnSpc>
              <a:buFont typeface="Arial" panose="020B0604020202020204" pitchFamily="34" charset="0"/>
              <a:buChar char="•"/>
            </a:pPr>
            <a:r>
              <a:rPr lang="en-US" sz="1200" kern="100" dirty="0">
                <a:effectLst/>
                <a:latin typeface="Arial" panose="020B0604020202020204" pitchFamily="34" charset="0"/>
                <a:ea typeface="Calibri" panose="020F0502020204030204" pitchFamily="34" charset="0"/>
                <a:cs typeface="Arial" panose="020B0604020202020204" pitchFamily="34" charset="0"/>
              </a:rPr>
              <a:t>North Indian cuisine is the most popular, with over 200 occurrences.</a:t>
            </a:r>
          </a:p>
          <a:p>
            <a:pPr marL="171450" indent="-171450">
              <a:lnSpc>
                <a:spcPct val="107000"/>
              </a:lnSpc>
              <a:buFont typeface="Arial" panose="020B0604020202020204" pitchFamily="34" charset="0"/>
              <a:buChar char="•"/>
            </a:pPr>
            <a:r>
              <a:rPr lang="en-US" sz="1200" kern="100" dirty="0">
                <a:effectLst/>
                <a:latin typeface="Arial" panose="020B0604020202020204" pitchFamily="34" charset="0"/>
                <a:ea typeface="Calibri" panose="020F0502020204030204" pitchFamily="34" charset="0"/>
                <a:cs typeface="Arial" panose="020B0604020202020204" pitchFamily="34" charset="0"/>
              </a:rPr>
              <a:t>Continental cuisine is the second most popular, with around half the frequency of North Indian cuisine.</a:t>
            </a:r>
          </a:p>
          <a:p>
            <a:pPr marL="171450" indent="-171450">
              <a:lnSpc>
                <a:spcPct val="107000"/>
              </a:lnSpc>
              <a:buFont typeface="Arial" panose="020B0604020202020204" pitchFamily="34" charset="0"/>
              <a:buChar char="•"/>
            </a:pPr>
            <a:r>
              <a:rPr lang="en-US" sz="1200" kern="100" dirty="0">
                <a:effectLst/>
                <a:latin typeface="Arial" panose="020B0604020202020204" pitchFamily="34" charset="0"/>
                <a:ea typeface="Calibri" panose="020F0502020204030204" pitchFamily="34" charset="0"/>
                <a:cs typeface="Arial" panose="020B0604020202020204" pitchFamily="34" charset="0"/>
              </a:rPr>
              <a:t>Asian cuisine ranks third, with about 50 occurrences.</a:t>
            </a:r>
          </a:p>
          <a:p>
            <a:pPr marL="171450" indent="-171450">
              <a:lnSpc>
                <a:spcPct val="107000"/>
              </a:lnSpc>
              <a:buFont typeface="Arial" panose="020B0604020202020204" pitchFamily="34" charset="0"/>
              <a:buChar char="•"/>
            </a:pPr>
            <a:r>
              <a:rPr lang="en-US" sz="1200" kern="100" dirty="0">
                <a:effectLst/>
                <a:latin typeface="Arial" panose="020B0604020202020204" pitchFamily="34" charset="0"/>
                <a:ea typeface="Calibri" panose="020F0502020204030204" pitchFamily="34" charset="0"/>
                <a:cs typeface="Arial" panose="020B0604020202020204" pitchFamily="34" charset="0"/>
              </a:rPr>
              <a:t>A variety of cuisines like Café, Chinese, South Indian, Italian, Bar Food, Finger Food, and Pizza have moderate to low frequencies.</a:t>
            </a:r>
          </a:p>
          <a:p>
            <a:pPr marL="171450" indent="-171450">
              <a:lnSpc>
                <a:spcPct val="107000"/>
              </a:lnSpc>
              <a:spcAft>
                <a:spcPts val="800"/>
              </a:spcAft>
              <a:buFont typeface="Arial" panose="020B0604020202020204" pitchFamily="34" charset="0"/>
              <a:buChar char="•"/>
            </a:pPr>
            <a:r>
              <a:rPr lang="en-US" sz="1200" kern="100" dirty="0">
                <a:effectLst/>
                <a:latin typeface="Arial" panose="020B0604020202020204" pitchFamily="34" charset="0"/>
                <a:ea typeface="Calibri" panose="020F0502020204030204" pitchFamily="34" charset="0"/>
                <a:cs typeface="Arial" panose="020B0604020202020204" pitchFamily="34" charset="0"/>
              </a:rPr>
              <a:t>Finger Food and Pizza are the least common among the top 10, with fewer than 25 occurrences each.</a:t>
            </a:r>
            <a:endParaRPr lang="en-GB" sz="12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7672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5" name="TextBox 14">
            <a:extLst>
              <a:ext uri="{FF2B5EF4-FFF2-40B4-BE49-F238E27FC236}">
                <a16:creationId xmlns:a16="http://schemas.microsoft.com/office/drawing/2014/main" id="{C266D541-A05D-E708-1428-D6127F4D1E80}"/>
              </a:ext>
            </a:extLst>
          </p:cNvPr>
          <p:cNvSpPr txBox="1"/>
          <p:nvPr/>
        </p:nvSpPr>
        <p:spPr>
          <a:xfrm>
            <a:off x="6123332" y="1449016"/>
            <a:ext cx="5826406" cy="3950505"/>
          </a:xfrm>
          <a:prstGeom prst="rect">
            <a:avLst/>
          </a:prstGeom>
          <a:noFill/>
        </p:spPr>
        <p:txBody>
          <a:bodyPr wrap="square" rtlCol="0">
            <a:spAutoFit/>
          </a:bodyPr>
          <a:lstStyle/>
          <a:p>
            <a:pPr marL="171450" indent="-171450">
              <a:lnSpc>
                <a:spcPct val="107000"/>
              </a:lnSpc>
              <a:spcAft>
                <a:spcPts val="800"/>
              </a:spcAft>
              <a:buFont typeface="Arial" panose="020B0604020202020204" pitchFamily="34" charset="0"/>
              <a:buChar char="•"/>
            </a:pPr>
            <a:r>
              <a:rPr lang="en-GB" sz="1200" b="1" kern="100" dirty="0">
                <a:effectLst/>
                <a:latin typeface="Arial" panose="020B0604020202020204" pitchFamily="34" charset="0"/>
                <a:ea typeface="Calibri" panose="020F0502020204030204" pitchFamily="34" charset="0"/>
                <a:cs typeface="Arial" panose="020B0604020202020204" pitchFamily="34" charset="0"/>
              </a:rPr>
              <a:t>Price for 2 and Walk in Offer: </a:t>
            </a:r>
            <a:r>
              <a:rPr lang="en-GB" sz="1200" kern="100" dirty="0">
                <a:effectLst/>
                <a:latin typeface="Arial" panose="020B0604020202020204" pitchFamily="34" charset="0"/>
                <a:ea typeface="Calibri" panose="020F0502020204030204" pitchFamily="34" charset="0"/>
                <a:cs typeface="Arial" panose="020B0604020202020204" pitchFamily="34" charset="0"/>
              </a:rPr>
              <a:t>There is a weak positive correlation (0.30). As the price for two increases, there tends to be a slight increase in the likelihood of a walk-in offer.</a:t>
            </a:r>
          </a:p>
          <a:p>
            <a:pPr marL="171450" indent="-171450">
              <a:lnSpc>
                <a:spcPct val="107000"/>
              </a:lnSpc>
              <a:spcAft>
                <a:spcPts val="800"/>
              </a:spcAft>
              <a:buFont typeface="Arial" panose="020B0604020202020204" pitchFamily="34" charset="0"/>
              <a:buChar char="•"/>
            </a:pPr>
            <a:r>
              <a:rPr lang="en-GB" sz="1200" b="1" kern="100" dirty="0">
                <a:effectLst/>
                <a:latin typeface="Arial" panose="020B0604020202020204" pitchFamily="34" charset="0"/>
                <a:ea typeface="Calibri" panose="020F0502020204030204" pitchFamily="34" charset="0"/>
                <a:cs typeface="Arial" panose="020B0604020202020204" pitchFamily="34" charset="0"/>
              </a:rPr>
              <a:t>Price for 2 and Rating: </a:t>
            </a:r>
            <a:r>
              <a:rPr lang="en-GB" sz="1200" kern="100" dirty="0">
                <a:effectLst/>
                <a:latin typeface="Arial" panose="020B0604020202020204" pitchFamily="34" charset="0"/>
                <a:ea typeface="Calibri" panose="020F0502020204030204" pitchFamily="34" charset="0"/>
                <a:cs typeface="Arial" panose="020B0604020202020204" pitchFamily="34" charset="0"/>
              </a:rPr>
              <a:t>There is a very weak positive correlation (0.13). Higher prices for two have a minimal positive impact on restaurant ratings.</a:t>
            </a:r>
          </a:p>
          <a:p>
            <a:pPr marL="171450" indent="-171450">
              <a:lnSpc>
                <a:spcPct val="107000"/>
              </a:lnSpc>
              <a:spcAft>
                <a:spcPts val="800"/>
              </a:spcAft>
              <a:buFont typeface="Arial" panose="020B0604020202020204" pitchFamily="34" charset="0"/>
              <a:buChar char="•"/>
            </a:pPr>
            <a:r>
              <a:rPr lang="en-GB" sz="1200" b="1" kern="100" dirty="0">
                <a:effectLst/>
                <a:latin typeface="Arial" panose="020B0604020202020204" pitchFamily="34" charset="0"/>
                <a:ea typeface="Calibri" panose="020F0502020204030204" pitchFamily="34" charset="0"/>
                <a:cs typeface="Arial" panose="020B0604020202020204" pitchFamily="34" charset="0"/>
              </a:rPr>
              <a:t>Price for 2 and Average distance from City-Centre: </a:t>
            </a:r>
            <a:r>
              <a:rPr lang="en-GB" sz="1200" kern="100" dirty="0">
                <a:effectLst/>
                <a:latin typeface="Arial" panose="020B0604020202020204" pitchFamily="34" charset="0"/>
                <a:ea typeface="Calibri" panose="020F0502020204030204" pitchFamily="34" charset="0"/>
                <a:cs typeface="Arial" panose="020B0604020202020204" pitchFamily="34" charset="0"/>
              </a:rPr>
              <a:t>There is a very weak positive correlation (0.09). Restaurants slightly farther from the city centre tend to have marginally higher prices for two.</a:t>
            </a:r>
          </a:p>
          <a:p>
            <a:pPr marL="171450" indent="-171450">
              <a:lnSpc>
                <a:spcPct val="107000"/>
              </a:lnSpc>
              <a:spcAft>
                <a:spcPts val="800"/>
              </a:spcAft>
              <a:buFont typeface="Arial" panose="020B0604020202020204" pitchFamily="34" charset="0"/>
              <a:buChar char="•"/>
            </a:pPr>
            <a:r>
              <a:rPr lang="en-GB" sz="1200" b="1" kern="100" dirty="0">
                <a:effectLst/>
                <a:latin typeface="Arial" panose="020B0604020202020204" pitchFamily="34" charset="0"/>
                <a:ea typeface="Calibri" panose="020F0502020204030204" pitchFamily="34" charset="0"/>
                <a:cs typeface="Arial" panose="020B0604020202020204" pitchFamily="34" charset="0"/>
              </a:rPr>
              <a:t>Walk in Offer and Rating: </a:t>
            </a:r>
            <a:r>
              <a:rPr lang="en-GB" sz="1200" kern="100" dirty="0">
                <a:effectLst/>
                <a:latin typeface="Arial" panose="020B0604020202020204" pitchFamily="34" charset="0"/>
                <a:ea typeface="Calibri" panose="020F0502020204030204" pitchFamily="34" charset="0"/>
                <a:cs typeface="Arial" panose="020B0604020202020204" pitchFamily="34" charset="0"/>
              </a:rPr>
              <a:t>There is a very weak negative correlation (-0.06). Restaurants with walk-in offers tend to have slightly lower ratings, though the relationship is very weak.</a:t>
            </a:r>
          </a:p>
          <a:p>
            <a:pPr marL="171450" indent="-171450">
              <a:lnSpc>
                <a:spcPct val="107000"/>
              </a:lnSpc>
              <a:spcAft>
                <a:spcPts val="800"/>
              </a:spcAft>
              <a:buFont typeface="Arial" panose="020B0604020202020204" pitchFamily="34" charset="0"/>
              <a:buChar char="•"/>
            </a:pPr>
            <a:r>
              <a:rPr lang="en-GB" sz="1200" b="1" kern="100" dirty="0">
                <a:effectLst/>
                <a:latin typeface="Arial" panose="020B0604020202020204" pitchFamily="34" charset="0"/>
                <a:ea typeface="Calibri" panose="020F0502020204030204" pitchFamily="34" charset="0"/>
                <a:cs typeface="Arial" panose="020B0604020202020204" pitchFamily="34" charset="0"/>
              </a:rPr>
              <a:t>Walk in Offer and Average distance from City-Centre: </a:t>
            </a:r>
            <a:r>
              <a:rPr lang="en-GB" sz="1200" kern="100" dirty="0">
                <a:effectLst/>
                <a:latin typeface="Arial" panose="020B0604020202020204" pitchFamily="34" charset="0"/>
                <a:ea typeface="Calibri" panose="020F0502020204030204" pitchFamily="34" charset="0"/>
                <a:cs typeface="Arial" panose="020B0604020202020204" pitchFamily="34" charset="0"/>
              </a:rPr>
              <a:t>There is a very weak positive correlation (0.03). The farther a restaurant is from the city centre, the slightly more likely it is to offer walk-in deals.</a:t>
            </a:r>
          </a:p>
          <a:p>
            <a:pPr marL="171450" indent="-171450">
              <a:lnSpc>
                <a:spcPct val="107000"/>
              </a:lnSpc>
              <a:spcAft>
                <a:spcPts val="800"/>
              </a:spcAft>
              <a:buFont typeface="Arial" panose="020B0604020202020204" pitchFamily="34" charset="0"/>
              <a:buChar char="•"/>
            </a:pPr>
            <a:r>
              <a:rPr lang="en-GB" sz="1200" b="1" kern="100" dirty="0">
                <a:effectLst/>
                <a:latin typeface="Arial" panose="020B0604020202020204" pitchFamily="34" charset="0"/>
                <a:ea typeface="Calibri" panose="020F0502020204030204" pitchFamily="34" charset="0"/>
                <a:cs typeface="Arial" panose="020B0604020202020204" pitchFamily="34" charset="0"/>
              </a:rPr>
              <a:t>Rating and Average distance from City-Centre: </a:t>
            </a:r>
            <a:r>
              <a:rPr lang="en-GB" sz="1200" kern="100" dirty="0">
                <a:effectLst/>
                <a:latin typeface="Arial" panose="020B0604020202020204" pitchFamily="34" charset="0"/>
                <a:ea typeface="Calibri" panose="020F0502020204030204" pitchFamily="34" charset="0"/>
                <a:cs typeface="Arial" panose="020B0604020202020204" pitchFamily="34" charset="0"/>
              </a:rPr>
              <a:t>There is a very weak positive correlation (0.06). The distance from the city centre has a minimal positive influence on restaurant ratings. </a:t>
            </a:r>
          </a:p>
        </p:txBody>
      </p:sp>
      <p:sp>
        <p:nvSpPr>
          <p:cNvPr id="111" name="Google Shape;111;p4"/>
          <p:cNvSpPr txBox="1">
            <a:spLocks noGrp="1"/>
          </p:cNvSpPr>
          <p:nvPr>
            <p:ph type="body" idx="1"/>
          </p:nvPr>
        </p:nvSpPr>
        <p:spPr>
          <a:xfrm>
            <a:off x="1248630" y="248931"/>
            <a:ext cx="2661218" cy="6123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rgbClr val="FF0000"/>
              </a:buClr>
              <a:buSzPct val="100000"/>
              <a:buNone/>
            </a:pPr>
            <a:r>
              <a:rPr lang="en-US" sz="1800" b="1" i="1" dirty="0"/>
              <a:t>Bivariate Analysis Steps:</a:t>
            </a:r>
            <a:endParaRPr lang="en-US" sz="1800" dirty="0"/>
          </a:p>
          <a:p>
            <a:pPr marL="0" lvl="0" indent="0" algn="just" rtl="0">
              <a:lnSpc>
                <a:spcPct val="90000"/>
              </a:lnSpc>
              <a:spcBef>
                <a:spcPts val="1000"/>
              </a:spcBef>
              <a:spcAft>
                <a:spcPts val="0"/>
              </a:spcAft>
              <a:buClr>
                <a:schemeClr val="dk1"/>
              </a:buClr>
              <a:buSzPct val="100000"/>
              <a:buNone/>
            </a:pPr>
            <a:endParaRPr lang="en-US" sz="1800" b="1" dirty="0"/>
          </a:p>
        </p:txBody>
      </p:sp>
      <p:sp>
        <p:nvSpPr>
          <p:cNvPr id="7" name="Title 2">
            <a:extLst>
              <a:ext uri="{FF2B5EF4-FFF2-40B4-BE49-F238E27FC236}">
                <a16:creationId xmlns:a16="http://schemas.microsoft.com/office/drawing/2014/main" id="{19B5F960-24AF-D926-3A1E-4996F9ADDBF8}"/>
              </a:ext>
            </a:extLst>
          </p:cNvPr>
          <p:cNvSpPr>
            <a:spLocks noGrp="1"/>
          </p:cNvSpPr>
          <p:nvPr>
            <p:ph type="title"/>
          </p:nvPr>
        </p:nvSpPr>
        <p:spPr>
          <a:xfrm>
            <a:off x="242264" y="248931"/>
            <a:ext cx="1006366" cy="612337"/>
          </a:xfrm>
        </p:spPr>
        <p:txBody>
          <a:bodyPr>
            <a:noAutofit/>
          </a:bodyPr>
          <a:lstStyle/>
          <a:p>
            <a:r>
              <a:rPr lang="en-IN" sz="3600" b="1" dirty="0"/>
              <a:t>EDA</a:t>
            </a:r>
            <a:endParaRPr lang="en-GB" sz="3600" dirty="0"/>
          </a:p>
        </p:txBody>
      </p:sp>
      <p:sp>
        <p:nvSpPr>
          <p:cNvPr id="11" name="Rectangle 10">
            <a:extLst>
              <a:ext uri="{FF2B5EF4-FFF2-40B4-BE49-F238E27FC236}">
                <a16:creationId xmlns:a16="http://schemas.microsoft.com/office/drawing/2014/main" id="{4BB4579F-BC7A-D957-5E26-84666F8EC99E}"/>
              </a:ext>
            </a:extLst>
          </p:cNvPr>
          <p:cNvSpPr/>
          <p:nvPr/>
        </p:nvSpPr>
        <p:spPr>
          <a:xfrm>
            <a:off x="50449" y="56755"/>
            <a:ext cx="12063773" cy="673502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894D354C-CB5A-8B96-FAC9-0CBDC29FC0C3}"/>
              </a:ext>
            </a:extLst>
          </p:cNvPr>
          <p:cNvSpPr txBox="1"/>
          <p:nvPr/>
        </p:nvSpPr>
        <p:spPr>
          <a:xfrm>
            <a:off x="242262" y="815426"/>
            <a:ext cx="5853737" cy="307777"/>
          </a:xfrm>
          <a:prstGeom prst="rect">
            <a:avLst/>
          </a:prstGeom>
          <a:noFill/>
        </p:spPr>
        <p:txBody>
          <a:bodyPr wrap="square" rtlCol="0">
            <a:spAutoFit/>
          </a:bodyPr>
          <a:lstStyle/>
          <a:p>
            <a:r>
              <a:rPr lang="en-US" sz="1400" dirty="0"/>
              <a:t>Bivariate – Numerical Vs. Numerical - </a:t>
            </a:r>
            <a:r>
              <a:rPr lang="en-US" dirty="0"/>
              <a:t>Plots and Observations</a:t>
            </a:r>
            <a:endParaRPr lang="en-US" sz="1400" dirty="0"/>
          </a:p>
        </p:txBody>
      </p:sp>
      <p:pic>
        <p:nvPicPr>
          <p:cNvPr id="8" name="Picture 7">
            <a:extLst>
              <a:ext uri="{FF2B5EF4-FFF2-40B4-BE49-F238E27FC236}">
                <a16:creationId xmlns:a16="http://schemas.microsoft.com/office/drawing/2014/main" id="{75D9C4D3-3D79-9209-9D3C-DCB0D97D6AD0}"/>
              </a:ext>
            </a:extLst>
          </p:cNvPr>
          <p:cNvPicPr>
            <a:picLocks noChangeAspect="1"/>
          </p:cNvPicPr>
          <p:nvPr/>
        </p:nvPicPr>
        <p:blipFill rotWithShape="1">
          <a:blip r:embed="rId3"/>
          <a:srcRect l="9050" t="8368" r="13856" b="4276"/>
          <a:stretch/>
        </p:blipFill>
        <p:spPr>
          <a:xfrm>
            <a:off x="242262" y="1316707"/>
            <a:ext cx="5826408" cy="5281572"/>
          </a:xfrm>
          <a:prstGeom prst="rect">
            <a:avLst/>
          </a:prstGeom>
        </p:spPr>
      </p:pic>
    </p:spTree>
    <p:extLst>
      <p:ext uri="{BB962C8B-B14F-4D97-AF65-F5344CB8AC3E}">
        <p14:creationId xmlns:p14="http://schemas.microsoft.com/office/powerpoint/2010/main" val="395903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1248630" y="248931"/>
            <a:ext cx="2661218" cy="6123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rgbClr val="FF0000"/>
              </a:buClr>
              <a:buSzPct val="100000"/>
              <a:buNone/>
            </a:pPr>
            <a:r>
              <a:rPr lang="en-US" sz="1800" b="1" i="1" dirty="0"/>
              <a:t>Bivariate Analysis Steps:</a:t>
            </a:r>
            <a:endParaRPr lang="en-US" sz="1800" dirty="0"/>
          </a:p>
          <a:p>
            <a:pPr marL="0" lvl="0" indent="0" algn="just" rtl="0">
              <a:lnSpc>
                <a:spcPct val="90000"/>
              </a:lnSpc>
              <a:spcBef>
                <a:spcPts val="1000"/>
              </a:spcBef>
              <a:spcAft>
                <a:spcPts val="0"/>
              </a:spcAft>
              <a:buClr>
                <a:schemeClr val="dk1"/>
              </a:buClr>
              <a:buSzPct val="100000"/>
              <a:buNone/>
            </a:pPr>
            <a:endParaRPr lang="en-US" sz="1800" b="1" dirty="0"/>
          </a:p>
        </p:txBody>
      </p:sp>
      <p:sp>
        <p:nvSpPr>
          <p:cNvPr id="7" name="Title 2">
            <a:extLst>
              <a:ext uri="{FF2B5EF4-FFF2-40B4-BE49-F238E27FC236}">
                <a16:creationId xmlns:a16="http://schemas.microsoft.com/office/drawing/2014/main" id="{19B5F960-24AF-D926-3A1E-4996F9ADDBF8}"/>
              </a:ext>
            </a:extLst>
          </p:cNvPr>
          <p:cNvSpPr>
            <a:spLocks noGrp="1"/>
          </p:cNvSpPr>
          <p:nvPr>
            <p:ph type="title"/>
          </p:nvPr>
        </p:nvSpPr>
        <p:spPr>
          <a:xfrm>
            <a:off x="242264" y="248931"/>
            <a:ext cx="1006366" cy="612337"/>
          </a:xfrm>
        </p:spPr>
        <p:txBody>
          <a:bodyPr>
            <a:noAutofit/>
          </a:bodyPr>
          <a:lstStyle/>
          <a:p>
            <a:r>
              <a:rPr lang="en-IN" sz="3600" b="1" dirty="0"/>
              <a:t>EDA</a:t>
            </a:r>
            <a:endParaRPr lang="en-GB" sz="3600" dirty="0"/>
          </a:p>
        </p:txBody>
      </p:sp>
      <p:sp>
        <p:nvSpPr>
          <p:cNvPr id="11" name="Rectangle 10">
            <a:extLst>
              <a:ext uri="{FF2B5EF4-FFF2-40B4-BE49-F238E27FC236}">
                <a16:creationId xmlns:a16="http://schemas.microsoft.com/office/drawing/2014/main" id="{4BB4579F-BC7A-D957-5E26-84666F8EC99E}"/>
              </a:ext>
            </a:extLst>
          </p:cNvPr>
          <p:cNvSpPr/>
          <p:nvPr/>
        </p:nvSpPr>
        <p:spPr>
          <a:xfrm>
            <a:off x="50449" y="56755"/>
            <a:ext cx="12063773" cy="673502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894D354C-CB5A-8B96-FAC9-0CBDC29FC0C3}"/>
              </a:ext>
            </a:extLst>
          </p:cNvPr>
          <p:cNvSpPr txBox="1"/>
          <p:nvPr/>
        </p:nvSpPr>
        <p:spPr>
          <a:xfrm>
            <a:off x="242262" y="815426"/>
            <a:ext cx="5853737" cy="307777"/>
          </a:xfrm>
          <a:prstGeom prst="rect">
            <a:avLst/>
          </a:prstGeom>
          <a:noFill/>
        </p:spPr>
        <p:txBody>
          <a:bodyPr wrap="square" rtlCol="0">
            <a:spAutoFit/>
          </a:bodyPr>
          <a:lstStyle/>
          <a:p>
            <a:r>
              <a:rPr lang="en-US" sz="1400" dirty="0"/>
              <a:t>Bivariate – Numerical Vs. Numerical - </a:t>
            </a:r>
            <a:r>
              <a:rPr lang="en-US" dirty="0"/>
              <a:t>Plots and Observations</a:t>
            </a:r>
            <a:endParaRPr lang="en-US" sz="1400" dirty="0"/>
          </a:p>
        </p:txBody>
      </p:sp>
      <p:sp>
        <p:nvSpPr>
          <p:cNvPr id="16" name="TextBox 15">
            <a:extLst>
              <a:ext uri="{FF2B5EF4-FFF2-40B4-BE49-F238E27FC236}">
                <a16:creationId xmlns:a16="http://schemas.microsoft.com/office/drawing/2014/main" id="{840D9C9E-52D9-5EE3-B077-4A7D621FE356}"/>
              </a:ext>
            </a:extLst>
          </p:cNvPr>
          <p:cNvSpPr txBox="1"/>
          <p:nvPr/>
        </p:nvSpPr>
        <p:spPr>
          <a:xfrm>
            <a:off x="6285445" y="1570726"/>
            <a:ext cx="5664294" cy="2954848"/>
          </a:xfrm>
          <a:prstGeom prst="rect">
            <a:avLst/>
          </a:prstGeom>
          <a:noFill/>
        </p:spPr>
        <p:txBody>
          <a:bodyPr wrap="square" rtlCol="0">
            <a:spAutoFit/>
          </a:bodyPr>
          <a:lstStyle/>
          <a:p>
            <a:pPr marL="171450" indent="-171450">
              <a:lnSpc>
                <a:spcPct val="107000"/>
              </a:lnSpc>
              <a:spcAft>
                <a:spcPts val="800"/>
              </a:spcAft>
              <a:buFont typeface="Arial" panose="020B0604020202020204" pitchFamily="34" charset="0"/>
              <a:buChar char="•"/>
            </a:pPr>
            <a:r>
              <a:rPr lang="en-GB" sz="1200" b="1" kern="100" dirty="0">
                <a:effectLst/>
                <a:latin typeface="Arial" panose="020B0604020202020204" pitchFamily="34" charset="0"/>
                <a:ea typeface="Calibri" panose="020F0502020204030204" pitchFamily="34" charset="0"/>
                <a:cs typeface="Arial" panose="020B0604020202020204" pitchFamily="34" charset="0"/>
              </a:rPr>
              <a:t>Price for 2 vs. Walk in Offer: </a:t>
            </a:r>
            <a:r>
              <a:rPr lang="en-GB" sz="1200" kern="100" dirty="0">
                <a:effectLst/>
                <a:latin typeface="Arial" panose="020B0604020202020204" pitchFamily="34" charset="0"/>
                <a:ea typeface="Calibri" panose="020F0502020204030204" pitchFamily="34" charset="0"/>
                <a:cs typeface="Arial" panose="020B0604020202020204" pitchFamily="34" charset="0"/>
              </a:rPr>
              <a:t>There is a slight upward trend, indicating a weak positive relationship, where higher prices for two people are generally associated with slightly higher walk-in offers.</a:t>
            </a:r>
          </a:p>
          <a:p>
            <a:pPr marL="171450" indent="-171450">
              <a:lnSpc>
                <a:spcPct val="107000"/>
              </a:lnSpc>
              <a:spcAft>
                <a:spcPts val="800"/>
              </a:spcAft>
              <a:buFont typeface="Arial" panose="020B0604020202020204" pitchFamily="34" charset="0"/>
              <a:buChar char="•"/>
            </a:pPr>
            <a:r>
              <a:rPr lang="en-GB" sz="1200" b="1" kern="100" dirty="0">
                <a:effectLst/>
                <a:latin typeface="Arial" panose="020B0604020202020204" pitchFamily="34" charset="0"/>
                <a:ea typeface="Calibri" panose="020F0502020204030204" pitchFamily="34" charset="0"/>
                <a:cs typeface="Arial" panose="020B0604020202020204" pitchFamily="34" charset="0"/>
              </a:rPr>
              <a:t>Price for 2 vs. Rating: </a:t>
            </a:r>
            <a:r>
              <a:rPr lang="en-GB" sz="1200" kern="100" dirty="0">
                <a:effectLst/>
                <a:latin typeface="Arial" panose="020B0604020202020204" pitchFamily="34" charset="0"/>
                <a:ea typeface="Calibri" panose="020F0502020204030204" pitchFamily="34" charset="0"/>
                <a:cs typeface="Arial" panose="020B0604020202020204" pitchFamily="34" charset="0"/>
              </a:rPr>
              <a:t>The plot shows a dispersed pattern with no clear trend, suggesting a very weak relationship between the price for two people and the restaurant's rating.</a:t>
            </a:r>
          </a:p>
          <a:p>
            <a:pPr marL="171450" indent="-171450">
              <a:lnSpc>
                <a:spcPct val="107000"/>
              </a:lnSpc>
              <a:spcAft>
                <a:spcPts val="800"/>
              </a:spcAft>
              <a:buFont typeface="Arial" panose="020B0604020202020204" pitchFamily="34" charset="0"/>
              <a:buChar char="•"/>
            </a:pPr>
            <a:r>
              <a:rPr lang="en-GB" sz="1200" b="1" kern="100" dirty="0">
                <a:effectLst/>
                <a:latin typeface="Arial" panose="020B0604020202020204" pitchFamily="34" charset="0"/>
                <a:ea typeface="Calibri" panose="020F0502020204030204" pitchFamily="34" charset="0"/>
                <a:cs typeface="Arial" panose="020B0604020202020204" pitchFamily="34" charset="0"/>
              </a:rPr>
              <a:t>Price for 2 vs. Average Distance from City-Centre: </a:t>
            </a:r>
            <a:r>
              <a:rPr lang="en-GB" sz="1200" kern="100" dirty="0">
                <a:effectLst/>
                <a:latin typeface="Arial" panose="020B0604020202020204" pitchFamily="34" charset="0"/>
                <a:ea typeface="Calibri" panose="020F0502020204030204" pitchFamily="34" charset="0"/>
                <a:cs typeface="Arial" panose="020B0604020202020204" pitchFamily="34" charset="0"/>
              </a:rPr>
              <a:t>The scatter plot shows a slight upward trend, indicating a very weak positive relationship, where restaurants farther from the city centre might charge slightly more for two people.</a:t>
            </a:r>
          </a:p>
          <a:p>
            <a:pPr marL="171450" indent="-171450">
              <a:lnSpc>
                <a:spcPct val="107000"/>
              </a:lnSpc>
              <a:spcAft>
                <a:spcPts val="800"/>
              </a:spcAft>
              <a:buFont typeface="Arial" panose="020B0604020202020204" pitchFamily="34" charset="0"/>
              <a:buChar char="•"/>
            </a:pPr>
            <a:r>
              <a:rPr lang="en-GB" sz="1200" b="1" kern="100" dirty="0">
                <a:effectLst/>
                <a:latin typeface="Arial" panose="020B0604020202020204" pitchFamily="34" charset="0"/>
                <a:ea typeface="Calibri" panose="020F0502020204030204" pitchFamily="34" charset="0"/>
                <a:cs typeface="Arial" panose="020B0604020202020204" pitchFamily="34" charset="0"/>
              </a:rPr>
              <a:t>Walk in Offer vs. Rating: </a:t>
            </a:r>
            <a:r>
              <a:rPr lang="en-GB" sz="1200" kern="100" dirty="0">
                <a:effectLst/>
                <a:latin typeface="Arial" panose="020B0604020202020204" pitchFamily="34" charset="0"/>
                <a:ea typeface="Calibri" panose="020F0502020204030204" pitchFamily="34" charset="0"/>
                <a:cs typeface="Arial" panose="020B0604020202020204" pitchFamily="34" charset="0"/>
              </a:rPr>
              <a:t>The plot shows a scattered pattern with no apparent trend, indicating a negligible relationship between walk-in offers and restaurant ratings.</a:t>
            </a:r>
          </a:p>
        </p:txBody>
      </p:sp>
      <p:pic>
        <p:nvPicPr>
          <p:cNvPr id="3" name="Picture 2">
            <a:extLst>
              <a:ext uri="{FF2B5EF4-FFF2-40B4-BE49-F238E27FC236}">
                <a16:creationId xmlns:a16="http://schemas.microsoft.com/office/drawing/2014/main" id="{89351B15-9877-8645-F5C6-56F5175D4947}"/>
              </a:ext>
            </a:extLst>
          </p:cNvPr>
          <p:cNvPicPr>
            <a:picLocks noChangeAspect="1"/>
          </p:cNvPicPr>
          <p:nvPr/>
        </p:nvPicPr>
        <p:blipFill>
          <a:blip r:embed="rId3"/>
          <a:stretch>
            <a:fillRect/>
          </a:stretch>
        </p:blipFill>
        <p:spPr>
          <a:xfrm>
            <a:off x="242261" y="1427763"/>
            <a:ext cx="5853737" cy="5025045"/>
          </a:xfrm>
          <a:prstGeom prst="rect">
            <a:avLst/>
          </a:prstGeom>
        </p:spPr>
      </p:pic>
    </p:spTree>
    <p:extLst>
      <p:ext uri="{BB962C8B-B14F-4D97-AF65-F5344CB8AC3E}">
        <p14:creationId xmlns:p14="http://schemas.microsoft.com/office/powerpoint/2010/main" val="270463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5" name="TextBox 14">
            <a:extLst>
              <a:ext uri="{FF2B5EF4-FFF2-40B4-BE49-F238E27FC236}">
                <a16:creationId xmlns:a16="http://schemas.microsoft.com/office/drawing/2014/main" id="{C266D541-A05D-E708-1428-D6127F4D1E80}"/>
              </a:ext>
            </a:extLst>
          </p:cNvPr>
          <p:cNvSpPr txBox="1"/>
          <p:nvPr/>
        </p:nvSpPr>
        <p:spPr>
          <a:xfrm>
            <a:off x="145563" y="3290287"/>
            <a:ext cx="5950436" cy="1474506"/>
          </a:xfrm>
          <a:prstGeom prst="rect">
            <a:avLst/>
          </a:prstGeom>
          <a:noFill/>
        </p:spPr>
        <p:txBody>
          <a:bodyPr wrap="square" rtlCol="0">
            <a:spAutoFit/>
          </a:bodyPr>
          <a:lstStyle/>
          <a:p>
            <a:pPr marL="171450" indent="-171450" algn="just">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Average Price for 2 by Type of Dining: Fine Dining has the highest average price, while Casual Dining offers more affordable options.</a:t>
            </a:r>
          </a:p>
          <a:p>
            <a:pPr marL="171450" indent="-171450" algn="just">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Average Rating by Type of Dining: Fine Dining and Thematic Dining generally receive higher ratings, indicating better customer satisfaction.</a:t>
            </a:r>
          </a:p>
          <a:p>
            <a:pPr marL="171450" indent="-171450" algn="just">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Average Distance from City-</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by Type of Dining: Fine Dining and Specialty Dining are often located farther from the city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whereas Casual and Regional Dining are closer.</a:t>
            </a:r>
          </a:p>
        </p:txBody>
      </p:sp>
      <p:sp>
        <p:nvSpPr>
          <p:cNvPr id="111" name="Google Shape;111;p4"/>
          <p:cNvSpPr txBox="1">
            <a:spLocks noGrp="1"/>
          </p:cNvSpPr>
          <p:nvPr>
            <p:ph type="body" idx="1"/>
          </p:nvPr>
        </p:nvSpPr>
        <p:spPr>
          <a:xfrm>
            <a:off x="1248630" y="248931"/>
            <a:ext cx="2661218" cy="6123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rgbClr val="FF0000"/>
              </a:buClr>
              <a:buSzPct val="100000"/>
              <a:buNone/>
            </a:pPr>
            <a:r>
              <a:rPr lang="en-US" sz="1800" b="1" i="1" dirty="0"/>
              <a:t>Bivariate Analysis Steps:</a:t>
            </a:r>
            <a:endParaRPr lang="en-US" sz="1800" dirty="0"/>
          </a:p>
          <a:p>
            <a:pPr marL="0" lvl="0" indent="0" algn="just" rtl="0">
              <a:lnSpc>
                <a:spcPct val="90000"/>
              </a:lnSpc>
              <a:spcBef>
                <a:spcPts val="1000"/>
              </a:spcBef>
              <a:spcAft>
                <a:spcPts val="0"/>
              </a:spcAft>
              <a:buClr>
                <a:schemeClr val="dk1"/>
              </a:buClr>
              <a:buSzPct val="100000"/>
              <a:buNone/>
            </a:pPr>
            <a:endParaRPr lang="en-US" sz="1800" b="1" dirty="0"/>
          </a:p>
        </p:txBody>
      </p:sp>
      <p:sp>
        <p:nvSpPr>
          <p:cNvPr id="7" name="Title 2">
            <a:extLst>
              <a:ext uri="{FF2B5EF4-FFF2-40B4-BE49-F238E27FC236}">
                <a16:creationId xmlns:a16="http://schemas.microsoft.com/office/drawing/2014/main" id="{19B5F960-24AF-D926-3A1E-4996F9ADDBF8}"/>
              </a:ext>
            </a:extLst>
          </p:cNvPr>
          <p:cNvSpPr>
            <a:spLocks noGrp="1"/>
          </p:cNvSpPr>
          <p:nvPr>
            <p:ph type="title"/>
          </p:nvPr>
        </p:nvSpPr>
        <p:spPr>
          <a:xfrm>
            <a:off x="242264" y="248931"/>
            <a:ext cx="1006366" cy="612337"/>
          </a:xfrm>
        </p:spPr>
        <p:txBody>
          <a:bodyPr>
            <a:noAutofit/>
          </a:bodyPr>
          <a:lstStyle/>
          <a:p>
            <a:r>
              <a:rPr lang="en-IN" sz="3600" b="1" dirty="0"/>
              <a:t>EDA</a:t>
            </a:r>
            <a:endParaRPr lang="en-GB" sz="3600" dirty="0"/>
          </a:p>
        </p:txBody>
      </p:sp>
      <p:sp>
        <p:nvSpPr>
          <p:cNvPr id="11" name="Rectangle 10">
            <a:extLst>
              <a:ext uri="{FF2B5EF4-FFF2-40B4-BE49-F238E27FC236}">
                <a16:creationId xmlns:a16="http://schemas.microsoft.com/office/drawing/2014/main" id="{4BB4579F-BC7A-D957-5E26-84666F8EC99E}"/>
              </a:ext>
            </a:extLst>
          </p:cNvPr>
          <p:cNvSpPr/>
          <p:nvPr/>
        </p:nvSpPr>
        <p:spPr>
          <a:xfrm>
            <a:off x="50449" y="56755"/>
            <a:ext cx="12063773" cy="673502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894D354C-CB5A-8B96-FAC9-0CBDC29FC0C3}"/>
              </a:ext>
            </a:extLst>
          </p:cNvPr>
          <p:cNvSpPr txBox="1"/>
          <p:nvPr/>
        </p:nvSpPr>
        <p:spPr>
          <a:xfrm>
            <a:off x="242262" y="815426"/>
            <a:ext cx="5853737" cy="307777"/>
          </a:xfrm>
          <a:prstGeom prst="rect">
            <a:avLst/>
          </a:prstGeom>
          <a:noFill/>
        </p:spPr>
        <p:txBody>
          <a:bodyPr wrap="square" rtlCol="0">
            <a:spAutoFit/>
          </a:bodyPr>
          <a:lstStyle/>
          <a:p>
            <a:r>
              <a:rPr lang="en-US" sz="1400" dirty="0"/>
              <a:t>Bivariate – Numerical Vs. Categorical - </a:t>
            </a:r>
            <a:r>
              <a:rPr lang="en-US" dirty="0"/>
              <a:t>Plots and Observations</a:t>
            </a:r>
            <a:endParaRPr lang="en-US" sz="1400" dirty="0"/>
          </a:p>
        </p:txBody>
      </p:sp>
      <p:pic>
        <p:nvPicPr>
          <p:cNvPr id="3" name="Picture 2">
            <a:extLst>
              <a:ext uri="{FF2B5EF4-FFF2-40B4-BE49-F238E27FC236}">
                <a16:creationId xmlns:a16="http://schemas.microsoft.com/office/drawing/2014/main" id="{992CA954-6F92-26A9-0467-8669EC269687}"/>
              </a:ext>
            </a:extLst>
          </p:cNvPr>
          <p:cNvPicPr>
            <a:picLocks noChangeAspect="1"/>
          </p:cNvPicPr>
          <p:nvPr/>
        </p:nvPicPr>
        <p:blipFill>
          <a:blip r:embed="rId3"/>
          <a:stretch>
            <a:fillRect/>
          </a:stretch>
        </p:blipFill>
        <p:spPr>
          <a:xfrm>
            <a:off x="145563" y="1246611"/>
            <a:ext cx="5950436" cy="2043676"/>
          </a:xfrm>
          <a:prstGeom prst="rect">
            <a:avLst/>
          </a:prstGeom>
        </p:spPr>
      </p:pic>
      <p:pic>
        <p:nvPicPr>
          <p:cNvPr id="5" name="Picture 4">
            <a:extLst>
              <a:ext uri="{FF2B5EF4-FFF2-40B4-BE49-F238E27FC236}">
                <a16:creationId xmlns:a16="http://schemas.microsoft.com/office/drawing/2014/main" id="{D3179A97-11A0-678A-3188-D8EC2DB8E40F}"/>
              </a:ext>
            </a:extLst>
          </p:cNvPr>
          <p:cNvPicPr>
            <a:picLocks noChangeAspect="1"/>
          </p:cNvPicPr>
          <p:nvPr/>
        </p:nvPicPr>
        <p:blipFill>
          <a:blip r:embed="rId4"/>
          <a:stretch>
            <a:fillRect/>
          </a:stretch>
        </p:blipFill>
        <p:spPr>
          <a:xfrm>
            <a:off x="145564" y="4823206"/>
            <a:ext cx="5950436" cy="1910165"/>
          </a:xfrm>
          <a:prstGeom prst="rect">
            <a:avLst/>
          </a:prstGeom>
        </p:spPr>
      </p:pic>
      <p:pic>
        <p:nvPicPr>
          <p:cNvPr id="9" name="Picture 8">
            <a:extLst>
              <a:ext uri="{FF2B5EF4-FFF2-40B4-BE49-F238E27FC236}">
                <a16:creationId xmlns:a16="http://schemas.microsoft.com/office/drawing/2014/main" id="{20ABF40E-D780-3981-CF62-E92C4557B5DD}"/>
              </a:ext>
            </a:extLst>
          </p:cNvPr>
          <p:cNvPicPr>
            <a:picLocks noChangeAspect="1"/>
          </p:cNvPicPr>
          <p:nvPr/>
        </p:nvPicPr>
        <p:blipFill>
          <a:blip r:embed="rId5"/>
          <a:stretch>
            <a:fillRect/>
          </a:stretch>
        </p:blipFill>
        <p:spPr>
          <a:xfrm>
            <a:off x="6359320" y="441106"/>
            <a:ext cx="5590416" cy="3856647"/>
          </a:xfrm>
          <a:prstGeom prst="rect">
            <a:avLst/>
          </a:prstGeom>
        </p:spPr>
      </p:pic>
      <p:sp>
        <p:nvSpPr>
          <p:cNvPr id="2" name="TextBox 1">
            <a:extLst>
              <a:ext uri="{FF2B5EF4-FFF2-40B4-BE49-F238E27FC236}">
                <a16:creationId xmlns:a16="http://schemas.microsoft.com/office/drawing/2014/main" id="{E8292471-A110-0669-E4E5-72659297C335}"/>
              </a:ext>
            </a:extLst>
          </p:cNvPr>
          <p:cNvSpPr txBox="1"/>
          <p:nvPr/>
        </p:nvSpPr>
        <p:spPr>
          <a:xfrm>
            <a:off x="6129892" y="95042"/>
            <a:ext cx="5187346" cy="307777"/>
          </a:xfrm>
          <a:prstGeom prst="rect">
            <a:avLst/>
          </a:prstGeom>
          <a:noFill/>
        </p:spPr>
        <p:txBody>
          <a:bodyPr wrap="square" rtlCol="0">
            <a:spAutoFit/>
          </a:bodyPr>
          <a:lstStyle/>
          <a:p>
            <a:r>
              <a:rPr lang="en-US" sz="1400" dirty="0"/>
              <a:t>Bivariate – Categorical Vs. Categorical - </a:t>
            </a:r>
            <a:r>
              <a:rPr lang="en-US" dirty="0"/>
              <a:t>Plot and Observations</a:t>
            </a:r>
            <a:endParaRPr lang="en-US" sz="1400" dirty="0"/>
          </a:p>
        </p:txBody>
      </p:sp>
      <p:sp>
        <p:nvSpPr>
          <p:cNvPr id="4" name="TextBox 3">
            <a:extLst>
              <a:ext uri="{FF2B5EF4-FFF2-40B4-BE49-F238E27FC236}">
                <a16:creationId xmlns:a16="http://schemas.microsoft.com/office/drawing/2014/main" id="{21E8EFAF-4865-F717-08CD-15108B6DAA2A}"/>
              </a:ext>
            </a:extLst>
          </p:cNvPr>
          <p:cNvSpPr txBox="1"/>
          <p:nvPr/>
        </p:nvSpPr>
        <p:spPr>
          <a:xfrm>
            <a:off x="6129892" y="4297753"/>
            <a:ext cx="5950436" cy="1877309"/>
          </a:xfrm>
          <a:prstGeom prst="rect">
            <a:avLst/>
          </a:prstGeom>
          <a:noFill/>
        </p:spPr>
        <p:txBody>
          <a:bodyPr wrap="square" rtlCol="0">
            <a:spAutoFit/>
          </a:bodyPr>
          <a:lstStyle/>
          <a:p>
            <a:pPr marL="171450" indent="-171450" algn="just">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Hyderabad, Chennai, and Bangalore have the highest diversity in dining types, particularly in thematic and regional dining.</a:t>
            </a:r>
          </a:p>
          <a:p>
            <a:pPr marL="171450" indent="-171450" algn="just">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Thematic dining is a dominant dining type across most major cities.</a:t>
            </a:r>
          </a:p>
          <a:p>
            <a:pPr marL="171450" indent="-171450" algn="just">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Specialty and regional dining are popular in urban areas like Mumbai and Hyderabad.</a:t>
            </a:r>
          </a:p>
          <a:p>
            <a:pPr marL="171450" indent="-171450" algn="just">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Smaller cities like Ghaziabad and Thane show fewer dining options with less diversity.</a:t>
            </a:r>
          </a:p>
          <a:p>
            <a:pPr marL="171450" indent="-171450" algn="just">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Casual and fine dining are less dominant compared to thematic and regional dining but are still significant in cities like Hyderabad and Mumbai.</a:t>
            </a:r>
          </a:p>
        </p:txBody>
      </p:sp>
    </p:spTree>
    <p:extLst>
      <p:ext uri="{BB962C8B-B14F-4D97-AF65-F5344CB8AC3E}">
        <p14:creationId xmlns:p14="http://schemas.microsoft.com/office/powerpoint/2010/main" val="1564721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838200" y="693078"/>
            <a:ext cx="10515600" cy="54718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IN" b="1" dirty="0"/>
              <a:t>Key Business Question</a:t>
            </a:r>
          </a:p>
          <a:p>
            <a:pPr marL="0" indent="0">
              <a:buSzPct val="100000"/>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How can restaurant owners, marketers, and food delivery services (like Zomato) use data on what customers like (such as popular cuisines and spending habits) to improve their menus, prices, and marketing to attract more customers and stay competitive?</a:t>
            </a:r>
            <a:endParaRPr dirty="0"/>
          </a:p>
          <a:p>
            <a:pPr marL="228600" lvl="0" indent="-228600" algn="l" rtl="0">
              <a:lnSpc>
                <a:spcPct val="90000"/>
              </a:lnSpc>
              <a:spcBef>
                <a:spcPts val="1000"/>
              </a:spcBef>
              <a:spcAft>
                <a:spcPts val="0"/>
              </a:spcAft>
              <a:buClr>
                <a:schemeClr val="dk1"/>
              </a:buClr>
              <a:buSzPct val="100000"/>
              <a:buChar char="•"/>
            </a:pPr>
            <a:r>
              <a:rPr lang="en-IN" b="1" dirty="0"/>
              <a:t>Conclusion (Key finding overall)</a:t>
            </a:r>
          </a:p>
          <a:p>
            <a:pPr>
              <a:lnSpc>
                <a:spcPct val="107000"/>
              </a:lnSpc>
              <a:spcAft>
                <a:spcPts val="800"/>
              </a:spcAft>
              <a:buFont typeface="Wingdings" panose="05000000000000000000" pitchFamily="2" charset="2"/>
              <a:buChar char="v"/>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North Indian cuisine is the most popular among customers.</a:t>
            </a:r>
          </a:p>
          <a:p>
            <a:pPr>
              <a:lnSpc>
                <a:spcPct val="107000"/>
              </a:lnSpc>
              <a:spcAft>
                <a:spcPts val="800"/>
              </a:spcAft>
              <a:buFont typeface="Wingdings" panose="05000000000000000000" pitchFamily="2" charset="2"/>
              <a:buChar char="v"/>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Fine dining is the most expensive option, while casual dining is more affordable.</a:t>
            </a:r>
          </a:p>
          <a:p>
            <a:pPr>
              <a:lnSpc>
                <a:spcPct val="107000"/>
              </a:lnSpc>
              <a:spcAft>
                <a:spcPts val="800"/>
              </a:spcAft>
              <a:buFont typeface="Wingdings" panose="05000000000000000000" pitchFamily="2" charset="2"/>
              <a:buChar char="v"/>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Most restaurants have prices in a lower range, with only a few being more expensive.</a:t>
            </a:r>
          </a:p>
          <a:p>
            <a:pPr>
              <a:buFont typeface="Wingdings" panose="05000000000000000000" pitchFamily="2" charset="2"/>
              <a:buChar char="v"/>
            </a:pPr>
            <a:r>
              <a:rPr lang="en-GB" sz="1800" dirty="0">
                <a:effectLst/>
                <a:latin typeface="Calibri" panose="020F0502020204030204" pitchFamily="34" charset="0"/>
                <a:ea typeface="Calibri" panose="020F0502020204030204" pitchFamily="34" charset="0"/>
                <a:cs typeface="Times New Roman" panose="02020603050405020304" pitchFamily="18" charset="0"/>
              </a:rPr>
              <a:t>There is no strong link between how much a meal costs and the restaurant's rating; higher prices don't always mean better ratings.</a:t>
            </a:r>
            <a:endParaRPr dirty="0"/>
          </a:p>
        </p:txBody>
      </p:sp>
    </p:spTree>
    <p:extLst>
      <p:ext uri="{BB962C8B-B14F-4D97-AF65-F5344CB8AC3E}">
        <p14:creationId xmlns:p14="http://schemas.microsoft.com/office/powerpoint/2010/main" val="914960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838200" y="693077"/>
            <a:ext cx="10515600" cy="5480699"/>
          </a:xfrm>
          <a:prstGeom prst="rect">
            <a:avLst/>
          </a:prstGeom>
          <a:noFill/>
          <a:ln>
            <a:noFill/>
          </a:ln>
        </p:spPr>
        <p:txBody>
          <a:bodyPr spcFirstLastPara="1" wrap="square" lIns="91425" tIns="45700" rIns="91425" bIns="45700" anchor="t" anchorCtr="0">
            <a:normAutofit/>
          </a:bodyPr>
          <a:lstStyle/>
          <a:p>
            <a:pPr marL="114300" indent="0">
              <a:lnSpc>
                <a:spcPct val="107000"/>
              </a:lnSpc>
              <a:spcAft>
                <a:spcPts val="800"/>
              </a:spcAft>
              <a:buNone/>
            </a:pPr>
            <a:r>
              <a:rPr lang="en-US" b="1" dirty="0"/>
              <a:t>Your Experience/Challenges Working on Web Scraping – Data Analysis Project</a:t>
            </a:r>
            <a:endParaRPr lang="en-GB"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Web Scraping Issues: It was tricky to scrape data from Zomato due to its dynamic content, and there was a risk of being blocked. We used tools like Selenium and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BeautifulSoup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to automate the data collection.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Data Quality Problems: The data had issues like missing information and duplicates, which needed to be fixed to ensure accurate results.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Data Analysis Challenges: I had to choose the right methods for analysing and visualizing the data to find useful insights.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Learning Experience: I gained hands-on experience with Python tools (like pandas and matplotlib) for working with data and creating visualizations.</a:t>
            </a:r>
          </a:p>
        </p:txBody>
      </p:sp>
    </p:spTree>
    <p:extLst>
      <p:ext uri="{BB962C8B-B14F-4D97-AF65-F5344CB8AC3E}">
        <p14:creationId xmlns:p14="http://schemas.microsoft.com/office/powerpoint/2010/main" val="3933364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Shape 115"/>
        <p:cNvGrpSpPr/>
        <p:nvPr/>
      </p:nvGrpSpPr>
      <p:grpSpPr>
        <a:xfrm>
          <a:off x="0" y="0"/>
          <a:ext cx="0" cy="0"/>
          <a:chOff x="0" y="0"/>
          <a:chExt cx="0" cy="0"/>
        </a:xfrm>
      </p:grpSpPr>
    </p:spTree>
    <p:extLst>
      <p:ext uri="{BB962C8B-B14F-4D97-AF65-F5344CB8AC3E}">
        <p14:creationId xmlns:p14="http://schemas.microsoft.com/office/powerpoint/2010/main" val="4021590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59841" y="3044279"/>
            <a:ext cx="4159819"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861841" y="1272258"/>
            <a:ext cx="10468318" cy="412416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 ? (B-tech or M-tech)</a:t>
            </a:r>
          </a:p>
          <a:p>
            <a:pPr marR="0" lvl="0" algn="l" rtl="0">
              <a:spcBef>
                <a:spcPts val="0"/>
              </a:spcBef>
              <a:spcAft>
                <a:spcPts val="0"/>
              </a:spcAft>
              <a:buClr>
                <a:schemeClr val="dk1"/>
              </a:buClr>
              <a:buSzPts val="1800"/>
            </a:pPr>
            <a:r>
              <a:rPr lang="en-US" sz="1800" i="0" u="none" strike="noStrike" cap="none" dirty="0" err="1">
                <a:solidFill>
                  <a:schemeClr val="dk1"/>
                </a:solidFill>
                <a:latin typeface="Calibri"/>
                <a:ea typeface="Calibri"/>
                <a:cs typeface="Calibri"/>
                <a:sym typeface="Calibri"/>
              </a:rPr>
              <a:t>B.Arch</a:t>
            </a:r>
            <a:r>
              <a:rPr lang="en-US" sz="1800" i="0" u="none" strike="noStrike" cap="none" dirty="0">
                <a:solidFill>
                  <a:schemeClr val="dk1"/>
                </a:solidFill>
                <a:latin typeface="Calibri"/>
                <a:ea typeface="Calibri"/>
                <a:cs typeface="Calibri"/>
                <a:sym typeface="Calibri"/>
              </a:rPr>
              <a:t> Graduate</a:t>
            </a:r>
          </a:p>
          <a:p>
            <a:pPr marR="0" lvl="0" algn="l" rtl="0">
              <a:spcBef>
                <a:spcPts val="0"/>
              </a:spcBef>
              <a:spcAft>
                <a:spcPts val="0"/>
              </a:spcAft>
              <a:buClr>
                <a:schemeClr val="dk1"/>
              </a:buClr>
              <a:buSzPts val="1800"/>
            </a:pPr>
            <a:endParaRPr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Why you want to learn Data Science</a:t>
            </a:r>
          </a:p>
          <a:p>
            <a:pPr marR="0" lvl="0" algn="l" rtl="0">
              <a:spcBef>
                <a:spcPts val="0"/>
              </a:spcBef>
              <a:spcAft>
                <a:spcPts val="0"/>
              </a:spcAft>
              <a:buClr>
                <a:schemeClr val="dk1"/>
              </a:buClr>
              <a:buSzPts val="1800"/>
            </a:pPr>
            <a:r>
              <a:rPr lang="en-GB" sz="1800" dirty="0">
                <a:effectLst/>
                <a:latin typeface="Calibri" panose="020F0502020204030204" pitchFamily="34" charset="0"/>
                <a:ea typeface="Calibri" panose="020F0502020204030204" pitchFamily="34" charset="0"/>
                <a:cs typeface="Times New Roman" panose="02020603050405020304" pitchFamily="18" charset="0"/>
              </a:rPr>
              <a:t>I enjoy learning new things, and data science is a field that's always growing and changing. I want to add new skills like data analysis, programming, and machine learning to my skill set.</a:t>
            </a:r>
          </a:p>
          <a:p>
            <a:pPr marR="0" lvl="0" algn="l" rtl="0">
              <a:spcBef>
                <a:spcPts val="0"/>
              </a:spcBef>
              <a:spcAft>
                <a:spcPts val="0"/>
              </a:spcAft>
              <a:buClr>
                <a:schemeClr val="dk1"/>
              </a:buClr>
              <a:buSzPts val="1800"/>
            </a:pPr>
            <a:r>
              <a:rPr lang="en-GB" sz="1800" dirty="0">
                <a:effectLst/>
                <a:latin typeface="Calibri" panose="020F0502020204030204" pitchFamily="34" charset="0"/>
                <a:ea typeface="Calibri" panose="020F0502020204030204" pitchFamily="34" charset="0"/>
                <a:cs typeface="Times New Roman" panose="02020603050405020304" pitchFamily="18" charset="0"/>
              </a:rPr>
              <a:t>In architecture, we often make choices based on design principles. I'm excited to learn how to make decisions based on data, which can provide more precise and impactful results.</a:t>
            </a:r>
          </a:p>
          <a:p>
            <a:pPr marR="0" lvl="0" algn="l"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Any work experience</a:t>
            </a:r>
          </a:p>
          <a:p>
            <a:pPr marR="0" lvl="0" algn="l" rtl="0">
              <a:spcBef>
                <a:spcPts val="0"/>
              </a:spcBef>
              <a:spcAft>
                <a:spcPts val="0"/>
              </a:spcAft>
              <a:buClr>
                <a:schemeClr val="dk1"/>
              </a:buClr>
              <a:buSzPts val="1800"/>
            </a:pPr>
            <a:r>
              <a:rPr lang="en-IN" sz="1800" i="0" u="none" strike="noStrike" cap="none" dirty="0">
                <a:solidFill>
                  <a:schemeClr val="dk1"/>
                </a:solidFill>
                <a:latin typeface="Calibri"/>
                <a:ea typeface="Calibri"/>
                <a:cs typeface="Calibri"/>
                <a:sym typeface="Calibri"/>
              </a:rPr>
              <a:t>No, work </a:t>
            </a:r>
            <a:r>
              <a:rPr lang="en-US" sz="1800" i="0" u="none" strike="noStrike" cap="none" dirty="0">
                <a:solidFill>
                  <a:schemeClr val="dk1"/>
                </a:solidFill>
                <a:latin typeface="Calibri"/>
                <a:ea typeface="Calibri"/>
                <a:cs typeface="Calibri"/>
                <a:sym typeface="Calibri"/>
              </a:rPr>
              <a:t>experience</a:t>
            </a:r>
          </a:p>
          <a:p>
            <a:pPr marR="0" lvl="0" algn="l" rtl="0">
              <a:spcBef>
                <a:spcPts val="0"/>
              </a:spcBef>
              <a:spcAft>
                <a:spcPts val="0"/>
              </a:spcAft>
              <a:buClr>
                <a:schemeClr val="dk1"/>
              </a:buClr>
              <a:buSzPts val="1800"/>
            </a:pPr>
            <a:endParaRPr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Share your </a:t>
            </a: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and </a:t>
            </a: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profile </a:t>
            </a:r>
            <a:r>
              <a:rPr lang="en-IN" sz="1800" b="1" dirty="0" err="1">
                <a:solidFill>
                  <a:schemeClr val="dk1"/>
                </a:solidFill>
                <a:latin typeface="Calibri"/>
                <a:ea typeface="Calibri"/>
                <a:cs typeface="Calibri"/>
                <a:sym typeface="Calibri"/>
              </a:rPr>
              <a:t>urls</a:t>
            </a: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GB" dirty="0">
                <a:solidFill>
                  <a:srgbClr val="0070C0"/>
                </a:solidFill>
                <a:hlinkClick r:id="rId3">
                  <a:extLst>
                    <a:ext uri="{A12FA001-AC4F-418D-AE19-62706E023703}">
                      <ahyp:hlinkClr xmlns:ahyp="http://schemas.microsoft.com/office/drawing/2018/hyperlinkcolor" val="tx"/>
                    </a:ext>
                  </a:extLst>
                </a:hlinkClick>
              </a:rPr>
              <a:t>Anuradha Kilaparthi | LinkedIn</a:t>
            </a:r>
            <a:endParaRPr lang="en-GB" dirty="0">
              <a:solidFill>
                <a:srgbClr val="0070C0"/>
              </a:solidFill>
            </a:endParaRPr>
          </a:p>
          <a:p>
            <a:pPr marR="0" lvl="0" algn="l" rtl="0">
              <a:spcBef>
                <a:spcPts val="0"/>
              </a:spcBef>
              <a:spcAft>
                <a:spcPts val="0"/>
              </a:spcAft>
              <a:buClr>
                <a:schemeClr val="dk1"/>
              </a:buClr>
              <a:buSzPts val="1800"/>
            </a:pPr>
            <a:r>
              <a:rPr lang="en-GB" dirty="0">
                <a:solidFill>
                  <a:srgbClr val="0070C0"/>
                </a:solidFill>
                <a:hlinkClick r:id="rId4">
                  <a:extLst>
                    <a:ext uri="{A12FA001-AC4F-418D-AE19-62706E023703}">
                      <ahyp:hlinkClr xmlns:ahyp="http://schemas.microsoft.com/office/drawing/2018/hyperlinkcolor" val="tx"/>
                    </a:ext>
                  </a:extLst>
                </a:hlinkClick>
              </a:rPr>
              <a:t>anuradhak0801 (Anuradha K) (github.com)</a:t>
            </a:r>
            <a:endParaRPr b="1" dirty="0">
              <a:solidFill>
                <a:srgbClr val="0070C0"/>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905EB608-A51A-A307-7343-6D7229CB14E9}"/>
              </a:ext>
            </a:extLst>
          </p:cNvPr>
          <p:cNvSpPr/>
          <p:nvPr/>
        </p:nvSpPr>
        <p:spPr>
          <a:xfrm>
            <a:off x="50449" y="56755"/>
            <a:ext cx="12063773" cy="673502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838200" y="1450428"/>
            <a:ext cx="10515600" cy="474857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sz="2000" b="1" dirty="0"/>
              <a:t>Business Problem:</a:t>
            </a:r>
          </a:p>
          <a:p>
            <a:pPr marL="0" lvl="0" indent="0" algn="l" rtl="0">
              <a:lnSpc>
                <a:spcPct val="90000"/>
              </a:lnSpc>
              <a:spcBef>
                <a:spcPts val="0"/>
              </a:spcBef>
              <a:spcAft>
                <a:spcPts val="0"/>
              </a:spcAft>
              <a:buClr>
                <a:schemeClr val="dk1"/>
              </a:buClr>
              <a:buSzPct val="100000"/>
              <a:buNone/>
            </a:pPr>
            <a:r>
              <a:rPr lang="en-US" sz="2000" dirty="0"/>
              <a:t>In the crowded restaurant industry, it's important for restaurant owners, marketers, and food delivery platforms like Zomato to know what customers want. Understanding which cuisines are popular, how much people are willing to spend, and the latest trends can help them make better decisions about their menus, prices, and marketing efforts. By analyzing this data, they can offer what customers in different cities are looking for and stay ahead in the competition.</a:t>
            </a:r>
          </a:p>
          <a:p>
            <a:pPr marL="0" lvl="0" indent="0" algn="l" rtl="0">
              <a:lnSpc>
                <a:spcPct val="90000"/>
              </a:lnSpc>
              <a:spcBef>
                <a:spcPts val="0"/>
              </a:spcBef>
              <a:spcAft>
                <a:spcPts val="0"/>
              </a:spcAft>
              <a:buClr>
                <a:schemeClr val="dk1"/>
              </a:buClr>
              <a:buSzPct val="100000"/>
              <a:buNone/>
            </a:pPr>
            <a:endParaRPr lang="en-US" sz="2000" dirty="0"/>
          </a:p>
          <a:p>
            <a:pPr marL="0" lvl="0" indent="0" algn="l" rtl="0">
              <a:lnSpc>
                <a:spcPct val="90000"/>
              </a:lnSpc>
              <a:spcBef>
                <a:spcPts val="0"/>
              </a:spcBef>
              <a:spcAft>
                <a:spcPts val="0"/>
              </a:spcAft>
              <a:buClr>
                <a:schemeClr val="dk1"/>
              </a:buClr>
              <a:buSzPct val="100000"/>
              <a:buNone/>
            </a:pPr>
            <a:r>
              <a:rPr lang="en-US" sz="2000" b="1" dirty="0"/>
              <a:t>Use Case Domain: </a:t>
            </a:r>
            <a:r>
              <a:rPr lang="en-US" sz="2000" dirty="0"/>
              <a:t>This project is part of the Food and Beverage (F&amp;B) industry, focusing on restaurants. The insights from this analysis can help:</a:t>
            </a:r>
          </a:p>
          <a:p>
            <a:pPr marL="0" lvl="0" indent="0" algn="l" rtl="0">
              <a:lnSpc>
                <a:spcPct val="90000"/>
              </a:lnSpc>
              <a:spcBef>
                <a:spcPts val="0"/>
              </a:spcBef>
              <a:spcAft>
                <a:spcPts val="0"/>
              </a:spcAft>
              <a:buClr>
                <a:schemeClr val="dk1"/>
              </a:buClr>
              <a:buSzPct val="100000"/>
              <a:buNone/>
            </a:pPr>
            <a:endParaRPr lang="en-US" sz="2000" dirty="0"/>
          </a:p>
          <a:p>
            <a:pPr marL="0" lvl="0" indent="0" algn="l" rtl="0">
              <a:lnSpc>
                <a:spcPct val="90000"/>
              </a:lnSpc>
              <a:spcBef>
                <a:spcPts val="0"/>
              </a:spcBef>
              <a:spcAft>
                <a:spcPts val="0"/>
              </a:spcAft>
              <a:buClr>
                <a:schemeClr val="dk1"/>
              </a:buClr>
              <a:buSzPct val="100000"/>
              <a:buNone/>
            </a:pPr>
            <a:r>
              <a:rPr lang="en-US" sz="2000" dirty="0"/>
              <a:t>a. Restaurant owners find opportunities to improve their menus based on what’s missing in the market.</a:t>
            </a:r>
          </a:p>
          <a:p>
            <a:pPr marL="0" lvl="0" indent="0" algn="l" rtl="0">
              <a:lnSpc>
                <a:spcPct val="90000"/>
              </a:lnSpc>
              <a:spcBef>
                <a:spcPts val="0"/>
              </a:spcBef>
              <a:spcAft>
                <a:spcPts val="0"/>
              </a:spcAft>
              <a:buClr>
                <a:schemeClr val="dk1"/>
              </a:buClr>
              <a:buSzPct val="100000"/>
              <a:buNone/>
            </a:pPr>
            <a:r>
              <a:rPr lang="en-US" sz="2000" dirty="0"/>
              <a:t>b. Marketers create focused advertising based on popular cuisines and how much people are willing to spend in different cities.</a:t>
            </a:r>
          </a:p>
          <a:p>
            <a:pPr marL="0" lvl="0" indent="0" algn="l" rtl="0">
              <a:lnSpc>
                <a:spcPct val="90000"/>
              </a:lnSpc>
              <a:spcBef>
                <a:spcPts val="0"/>
              </a:spcBef>
              <a:spcAft>
                <a:spcPts val="0"/>
              </a:spcAft>
              <a:buClr>
                <a:schemeClr val="dk1"/>
              </a:buClr>
              <a:buSzPct val="100000"/>
              <a:buNone/>
            </a:pPr>
            <a:r>
              <a:rPr lang="en-US" sz="2000" dirty="0"/>
              <a:t>c. Food delivery platforms like Zomato improve their services by promoting popular restaurant options and enhancing customer satisfaction.</a:t>
            </a:r>
            <a:endParaRPr sz="2000" dirty="0"/>
          </a:p>
        </p:txBody>
      </p:sp>
      <p:sp>
        <p:nvSpPr>
          <p:cNvPr id="3" name="Title 2">
            <a:extLst>
              <a:ext uri="{FF2B5EF4-FFF2-40B4-BE49-F238E27FC236}">
                <a16:creationId xmlns:a16="http://schemas.microsoft.com/office/drawing/2014/main" id="{C92066F7-43AA-54ED-A4EE-47350B5BB96B}"/>
              </a:ext>
            </a:extLst>
          </p:cNvPr>
          <p:cNvSpPr>
            <a:spLocks noGrp="1"/>
          </p:cNvSpPr>
          <p:nvPr>
            <p:ph type="title"/>
          </p:nvPr>
        </p:nvSpPr>
        <p:spPr>
          <a:xfrm>
            <a:off x="838200" y="365125"/>
            <a:ext cx="10515600" cy="1085303"/>
          </a:xfrm>
        </p:spPr>
        <p:txBody>
          <a:bodyPr>
            <a:noAutofit/>
          </a:bodyPr>
          <a:lstStyle/>
          <a:p>
            <a:r>
              <a:rPr lang="en-IN" sz="3600" b="1" dirty="0"/>
              <a:t>BUSINESS PROBLEM AND USE CASE DOMAIN</a:t>
            </a:r>
            <a:endParaRPr lang="en-GB" sz="3600" dirty="0"/>
          </a:p>
        </p:txBody>
      </p:sp>
      <p:sp>
        <p:nvSpPr>
          <p:cNvPr id="4" name="Rectangle 3">
            <a:extLst>
              <a:ext uri="{FF2B5EF4-FFF2-40B4-BE49-F238E27FC236}">
                <a16:creationId xmlns:a16="http://schemas.microsoft.com/office/drawing/2014/main" id="{A1138571-5B2D-DCB7-B855-F5443ED27D38}"/>
              </a:ext>
            </a:extLst>
          </p:cNvPr>
          <p:cNvSpPr/>
          <p:nvPr/>
        </p:nvSpPr>
        <p:spPr>
          <a:xfrm>
            <a:off x="50449" y="56755"/>
            <a:ext cx="12063773" cy="673502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838200" y="977462"/>
            <a:ext cx="10515600" cy="525307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ct val="100000"/>
              <a:buNone/>
            </a:pPr>
            <a:r>
              <a:rPr lang="en-IN" sz="1800" b="1" dirty="0"/>
              <a:t>Objective of the Project</a:t>
            </a:r>
            <a:endParaRPr lang="en-US" sz="1800" dirty="0"/>
          </a:p>
          <a:p>
            <a:pPr marL="0" lvl="0" indent="0" algn="l" rtl="0">
              <a:lnSpc>
                <a:spcPct val="90000"/>
              </a:lnSpc>
              <a:spcBef>
                <a:spcPts val="1000"/>
              </a:spcBef>
              <a:spcAft>
                <a:spcPts val="0"/>
              </a:spcAft>
              <a:buClr>
                <a:schemeClr val="dk1"/>
              </a:buClr>
              <a:buSzPct val="100000"/>
              <a:buNone/>
            </a:pPr>
            <a:r>
              <a:rPr lang="en-US" sz="1800" dirty="0"/>
              <a:t>The main goal of this project is to analyze restaurant data from Zomato to find out which cuisines are popular, what the average prices are, and other important details across different cities. The insights from this analysis will help businesses make better decisions to improve their menus, offer better customer experiences, and grow their business.</a:t>
            </a:r>
            <a:endParaRPr sz="1800" dirty="0"/>
          </a:p>
          <a:p>
            <a:pPr marL="0" lvl="0" indent="0" algn="l" rtl="0">
              <a:lnSpc>
                <a:spcPct val="90000"/>
              </a:lnSpc>
              <a:spcBef>
                <a:spcPts val="1000"/>
              </a:spcBef>
              <a:spcAft>
                <a:spcPts val="0"/>
              </a:spcAft>
              <a:buClr>
                <a:schemeClr val="dk1"/>
              </a:buClr>
              <a:buSzPct val="100000"/>
              <a:buNone/>
            </a:pPr>
            <a:r>
              <a:rPr lang="en-IN" sz="1800" b="1" dirty="0"/>
              <a:t>Web Scraping – Details (Websites, Processor you followed)</a:t>
            </a:r>
          </a:p>
          <a:p>
            <a:pPr marL="0" lvl="0" indent="0" algn="l" rtl="0">
              <a:lnSpc>
                <a:spcPct val="90000"/>
              </a:lnSpc>
              <a:spcBef>
                <a:spcPts val="1000"/>
              </a:spcBef>
              <a:spcAft>
                <a:spcPts val="0"/>
              </a:spcAft>
              <a:buClr>
                <a:schemeClr val="dk1"/>
              </a:buClr>
              <a:buSzPct val="100000"/>
              <a:buNone/>
            </a:pPr>
            <a:r>
              <a:rPr lang="en-US" sz="1800" u="sng" dirty="0"/>
              <a:t>Websites:</a:t>
            </a:r>
            <a:r>
              <a:rPr lang="en-US" sz="1800" dirty="0"/>
              <a:t> The data for this project is scraped from Zomato's website, specifically from pages listing restaurants in various cities.</a:t>
            </a:r>
          </a:p>
          <a:p>
            <a:pPr marL="0" lvl="0" indent="0" algn="l" rtl="0">
              <a:lnSpc>
                <a:spcPct val="90000"/>
              </a:lnSpc>
              <a:spcBef>
                <a:spcPts val="1000"/>
              </a:spcBef>
              <a:spcAft>
                <a:spcPts val="0"/>
              </a:spcAft>
              <a:buClr>
                <a:schemeClr val="dk1"/>
              </a:buClr>
              <a:buSzPct val="100000"/>
              <a:buNone/>
            </a:pPr>
            <a:r>
              <a:rPr lang="en-US" sz="1800" u="sng" dirty="0"/>
              <a:t>Process Followed:</a:t>
            </a:r>
          </a:p>
          <a:p>
            <a:pPr marL="0" lvl="0" indent="0" algn="l" rtl="0">
              <a:lnSpc>
                <a:spcPct val="90000"/>
              </a:lnSpc>
              <a:spcBef>
                <a:spcPts val="1000"/>
              </a:spcBef>
              <a:spcAft>
                <a:spcPts val="0"/>
              </a:spcAft>
              <a:buClr>
                <a:schemeClr val="dk1"/>
              </a:buClr>
              <a:buSzPct val="100000"/>
              <a:buNone/>
            </a:pPr>
            <a:r>
              <a:rPr lang="en-US" sz="1800" dirty="0"/>
              <a:t>1. Finding the Right Pages: </a:t>
            </a:r>
          </a:p>
          <a:p>
            <a:pPr indent="-457200">
              <a:buSzPct val="100000"/>
            </a:pPr>
            <a:r>
              <a:rPr lang="en-US" sz="1800" dirty="0"/>
              <a:t>First, identifying the URLs of Zomato's restaurant listings for each city.</a:t>
            </a:r>
          </a:p>
          <a:p>
            <a:pPr marL="0" lvl="0" indent="0" algn="l" rtl="0">
              <a:lnSpc>
                <a:spcPct val="90000"/>
              </a:lnSpc>
              <a:spcBef>
                <a:spcPts val="1000"/>
              </a:spcBef>
              <a:spcAft>
                <a:spcPts val="0"/>
              </a:spcAft>
              <a:buClr>
                <a:schemeClr val="dk1"/>
              </a:buClr>
              <a:buSzPct val="100000"/>
              <a:buNone/>
            </a:pPr>
            <a:r>
              <a:rPr lang="en-US" sz="1800" dirty="0"/>
              <a:t>2. Tools Used:</a:t>
            </a:r>
          </a:p>
          <a:p>
            <a:pPr indent="-457200">
              <a:buSzPct val="100000"/>
            </a:pPr>
            <a:r>
              <a:rPr lang="en-US" sz="1800" dirty="0"/>
              <a:t>Selenium: Automates the browser to load the web pages and get the dynamic content.</a:t>
            </a:r>
          </a:p>
          <a:p>
            <a:pPr indent="-457200">
              <a:buSzPct val="100000"/>
            </a:pPr>
            <a:r>
              <a:rPr lang="en-US" sz="1800" dirty="0" err="1"/>
              <a:t>BeautifulSoup</a:t>
            </a:r>
            <a:r>
              <a:rPr lang="en-US" sz="1800" dirty="0"/>
              <a:t>: Parses the HTML and extracts needed information like restaurant names, cuisines, ratings, and price ranges.</a:t>
            </a:r>
          </a:p>
        </p:txBody>
      </p:sp>
      <p:sp>
        <p:nvSpPr>
          <p:cNvPr id="7" name="Title 2">
            <a:extLst>
              <a:ext uri="{FF2B5EF4-FFF2-40B4-BE49-F238E27FC236}">
                <a16:creationId xmlns:a16="http://schemas.microsoft.com/office/drawing/2014/main" id="{19B5F960-24AF-D926-3A1E-4996F9ADDBF8}"/>
              </a:ext>
            </a:extLst>
          </p:cNvPr>
          <p:cNvSpPr>
            <a:spLocks noGrp="1"/>
          </p:cNvSpPr>
          <p:nvPr>
            <p:ph type="title"/>
          </p:nvPr>
        </p:nvSpPr>
        <p:spPr>
          <a:xfrm>
            <a:off x="838200" y="365125"/>
            <a:ext cx="10515600" cy="612337"/>
          </a:xfrm>
        </p:spPr>
        <p:txBody>
          <a:bodyPr>
            <a:noAutofit/>
          </a:bodyPr>
          <a:lstStyle/>
          <a:p>
            <a:r>
              <a:rPr lang="en-IN" sz="3600" b="1" dirty="0"/>
              <a:t>OBJECTIVE AND WEB SCRAPING DETAILS</a:t>
            </a:r>
            <a:endParaRPr lang="en-GB" sz="3600" dirty="0"/>
          </a:p>
        </p:txBody>
      </p:sp>
      <p:sp>
        <p:nvSpPr>
          <p:cNvPr id="8" name="Rectangle 7">
            <a:extLst>
              <a:ext uri="{FF2B5EF4-FFF2-40B4-BE49-F238E27FC236}">
                <a16:creationId xmlns:a16="http://schemas.microsoft.com/office/drawing/2014/main" id="{C664782F-19C9-C88E-8F8A-ACA93E0FFFB3}"/>
              </a:ext>
            </a:extLst>
          </p:cNvPr>
          <p:cNvSpPr/>
          <p:nvPr/>
        </p:nvSpPr>
        <p:spPr>
          <a:xfrm>
            <a:off x="50449" y="56755"/>
            <a:ext cx="12063773" cy="673502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147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FF1CC6-8EC2-786B-1E75-F995B9C2C58B}"/>
              </a:ext>
            </a:extLst>
          </p:cNvPr>
          <p:cNvSpPr>
            <a:spLocks noGrp="1"/>
          </p:cNvSpPr>
          <p:nvPr>
            <p:ph type="body" idx="1"/>
          </p:nvPr>
        </p:nvSpPr>
        <p:spPr>
          <a:xfrm>
            <a:off x="838200" y="977462"/>
            <a:ext cx="10515600" cy="5366582"/>
          </a:xfrm>
        </p:spPr>
        <p:txBody>
          <a:bodyPr>
            <a:noAutofit/>
          </a:bodyPr>
          <a:lstStyle/>
          <a:p>
            <a:pPr marL="0" lvl="0" indent="0" algn="l" rtl="0">
              <a:lnSpc>
                <a:spcPct val="90000"/>
              </a:lnSpc>
              <a:spcBef>
                <a:spcPts val="1000"/>
              </a:spcBef>
              <a:spcAft>
                <a:spcPts val="0"/>
              </a:spcAft>
              <a:buClr>
                <a:schemeClr val="dk1"/>
              </a:buClr>
              <a:buSzPct val="100000"/>
              <a:buNone/>
            </a:pPr>
            <a:r>
              <a:rPr lang="en-US" sz="1800" dirty="0"/>
              <a:t>3. Extracting the Data:</a:t>
            </a:r>
          </a:p>
          <a:p>
            <a:pPr indent="-457200">
              <a:buSzPct val="100000"/>
            </a:pPr>
            <a:r>
              <a:rPr lang="en-US" sz="1800" dirty="0"/>
              <a:t>Visiting each city's page, gathering the necessary data, and storing it in an organized format.</a:t>
            </a:r>
          </a:p>
          <a:p>
            <a:pPr indent="-457200">
              <a:buSzPct val="100000"/>
            </a:pPr>
            <a:r>
              <a:rPr lang="en-US" sz="1800" dirty="0"/>
              <a:t>Making sure to go through all pages of listings to collect complete data.</a:t>
            </a:r>
          </a:p>
          <a:p>
            <a:pPr marL="0" lvl="0" indent="0" algn="l" rtl="0">
              <a:lnSpc>
                <a:spcPct val="90000"/>
              </a:lnSpc>
              <a:spcBef>
                <a:spcPts val="1000"/>
              </a:spcBef>
              <a:spcAft>
                <a:spcPts val="0"/>
              </a:spcAft>
              <a:buClr>
                <a:schemeClr val="dk1"/>
              </a:buClr>
              <a:buSzPct val="100000"/>
              <a:buNone/>
            </a:pPr>
            <a:r>
              <a:rPr lang="en-US" sz="1800" dirty="0"/>
              <a:t>4. Storing the Data:</a:t>
            </a:r>
          </a:p>
          <a:p>
            <a:pPr indent="-457200">
              <a:buSzPct val="100000"/>
            </a:pPr>
            <a:r>
              <a:rPr lang="en-US" sz="1800" dirty="0"/>
              <a:t>The collected data is then put into a </a:t>
            </a:r>
            <a:r>
              <a:rPr lang="en-US" sz="1800" dirty="0" err="1"/>
              <a:t>DataFrame</a:t>
            </a:r>
            <a:r>
              <a:rPr lang="en-US" sz="1800" dirty="0"/>
              <a:t> for easy analysis.</a:t>
            </a:r>
          </a:p>
          <a:p>
            <a:pPr marL="0" indent="0">
              <a:buSzPct val="100000"/>
              <a:buNone/>
            </a:pPr>
            <a:r>
              <a:rPr lang="en-US" sz="1800" b="1" dirty="0"/>
              <a:t>Summary of the project:</a:t>
            </a:r>
          </a:p>
          <a:p>
            <a:pPr marL="114300" indent="0">
              <a:buNone/>
            </a:pPr>
            <a:r>
              <a:rPr lang="en-US" sz="1800" dirty="0"/>
              <a:t>The scraped data includes the following features:</a:t>
            </a:r>
          </a:p>
          <a:p>
            <a:r>
              <a:rPr lang="en-US" sz="1800" b="1" dirty="0"/>
              <a:t>Restaurant Name:</a:t>
            </a:r>
            <a:r>
              <a:rPr lang="en-US" sz="1800" dirty="0"/>
              <a:t> The name of the restaurant.</a:t>
            </a:r>
          </a:p>
          <a:p>
            <a:r>
              <a:rPr lang="en-US" sz="1800" b="1" dirty="0"/>
              <a:t>Cuisine Type:</a:t>
            </a:r>
            <a:r>
              <a:rPr lang="en-US" sz="1800" dirty="0"/>
              <a:t> The type of cuisine(s) offered by the restaurant.</a:t>
            </a:r>
          </a:p>
          <a:p>
            <a:r>
              <a:rPr lang="en-US" sz="1800" b="1" dirty="0"/>
              <a:t>City:</a:t>
            </a:r>
            <a:r>
              <a:rPr lang="en-US" sz="1800" dirty="0"/>
              <a:t> The city in which the restaurant is located.</a:t>
            </a:r>
          </a:p>
          <a:p>
            <a:r>
              <a:rPr lang="en-US" sz="1800" b="1" dirty="0"/>
              <a:t>Rating:</a:t>
            </a:r>
            <a:r>
              <a:rPr lang="en-US" sz="1800" dirty="0"/>
              <a:t> The average customer rating.</a:t>
            </a:r>
          </a:p>
          <a:p>
            <a:r>
              <a:rPr lang="en-US" sz="1800" b="1" dirty="0"/>
              <a:t>Price Range:</a:t>
            </a:r>
            <a:r>
              <a:rPr lang="en-US" sz="1800" dirty="0"/>
              <a:t> The price range for two people.</a:t>
            </a:r>
          </a:p>
          <a:p>
            <a:r>
              <a:rPr lang="en-US" sz="1800" b="1" dirty="0"/>
              <a:t>Address:</a:t>
            </a:r>
            <a:r>
              <a:rPr lang="en-US" sz="1800" dirty="0"/>
              <a:t> The physical location of the restaurant.</a:t>
            </a:r>
          </a:p>
          <a:p>
            <a:r>
              <a:rPr lang="en-US" sz="1800" dirty="0"/>
              <a:t>This data will be used for exploratory data analysis (EDA) to find trends and patterns.</a:t>
            </a:r>
          </a:p>
          <a:p>
            <a:pPr marL="0" indent="0">
              <a:buSzPct val="100000"/>
              <a:buNone/>
            </a:pPr>
            <a:endParaRPr lang="en-US" sz="1800" dirty="0"/>
          </a:p>
          <a:p>
            <a:endParaRPr lang="en-GB" sz="1800" dirty="0"/>
          </a:p>
        </p:txBody>
      </p:sp>
      <p:sp>
        <p:nvSpPr>
          <p:cNvPr id="4" name="Title 2">
            <a:extLst>
              <a:ext uri="{FF2B5EF4-FFF2-40B4-BE49-F238E27FC236}">
                <a16:creationId xmlns:a16="http://schemas.microsoft.com/office/drawing/2014/main" id="{C1CA71EE-4BFD-2224-F86B-960BD97FA18E}"/>
              </a:ext>
            </a:extLst>
          </p:cNvPr>
          <p:cNvSpPr>
            <a:spLocks noGrp="1"/>
          </p:cNvSpPr>
          <p:nvPr>
            <p:ph type="title"/>
          </p:nvPr>
        </p:nvSpPr>
        <p:spPr>
          <a:xfrm>
            <a:off x="838200" y="365125"/>
            <a:ext cx="10515600" cy="612337"/>
          </a:xfrm>
        </p:spPr>
        <p:txBody>
          <a:bodyPr>
            <a:noAutofit/>
          </a:bodyPr>
          <a:lstStyle/>
          <a:p>
            <a:r>
              <a:rPr lang="en-IN" sz="3600" b="1" dirty="0"/>
              <a:t>WEB SCRAPING DETAILS AND SUMMARY</a:t>
            </a:r>
            <a:endParaRPr lang="en-GB" sz="3600" dirty="0"/>
          </a:p>
        </p:txBody>
      </p:sp>
      <p:sp>
        <p:nvSpPr>
          <p:cNvPr id="5" name="Rectangle 4">
            <a:extLst>
              <a:ext uri="{FF2B5EF4-FFF2-40B4-BE49-F238E27FC236}">
                <a16:creationId xmlns:a16="http://schemas.microsoft.com/office/drawing/2014/main" id="{C68240EF-BE25-2945-35B8-0E81995BB899}"/>
              </a:ext>
            </a:extLst>
          </p:cNvPr>
          <p:cNvSpPr/>
          <p:nvPr/>
        </p:nvSpPr>
        <p:spPr>
          <a:xfrm>
            <a:off x="50449" y="56755"/>
            <a:ext cx="12063773" cy="673502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4777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838200" y="977462"/>
            <a:ext cx="10515600" cy="525307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rgbClr val="FF0000"/>
              </a:buClr>
              <a:buSzPct val="100000"/>
              <a:buChar char="•"/>
            </a:pPr>
            <a:r>
              <a:rPr lang="en-US" sz="1800" b="1" u="sng" dirty="0">
                <a:solidFill>
                  <a:srgbClr val="FF0000"/>
                </a:solidFill>
              </a:rPr>
              <a:t>Exploratory Data Analysis: </a:t>
            </a:r>
            <a:endParaRPr lang="en-US" sz="1800" dirty="0"/>
          </a:p>
          <a:p>
            <a:pPr marL="0" lvl="0" indent="0" algn="just" rtl="0">
              <a:lnSpc>
                <a:spcPct val="90000"/>
              </a:lnSpc>
              <a:spcBef>
                <a:spcPts val="1000"/>
              </a:spcBef>
              <a:spcAft>
                <a:spcPts val="0"/>
              </a:spcAft>
              <a:buClr>
                <a:schemeClr val="dk1"/>
              </a:buClr>
              <a:buSzPct val="100000"/>
              <a:buNone/>
            </a:pPr>
            <a:r>
              <a:rPr lang="en-US" sz="1800" b="1" i="1" dirty="0"/>
              <a:t>Data Cleaning Steps</a:t>
            </a:r>
          </a:p>
          <a:p>
            <a:pPr marL="285750" indent="-285750" algn="just">
              <a:buSzPct val="100000"/>
            </a:pPr>
            <a:r>
              <a:rPr lang="en-US" sz="1800" dirty="0"/>
              <a:t>Removing Duplicates: Getting rid of any repeated entries in the data.</a:t>
            </a:r>
          </a:p>
          <a:p>
            <a:pPr marL="285750" indent="-285750" algn="just">
              <a:buSzPct val="100000"/>
            </a:pPr>
            <a:r>
              <a:rPr lang="en-US" sz="1800" dirty="0"/>
              <a:t>Handling Missing Values: Fill in or remove any missing data points.</a:t>
            </a:r>
          </a:p>
          <a:p>
            <a:pPr marL="285750" indent="-285750" algn="just">
              <a:buSzPct val="100000"/>
            </a:pPr>
            <a:r>
              <a:rPr lang="en-US" sz="1800" dirty="0"/>
              <a:t>Correcting Inconsistencies: Fix any errors or inconsistencies, like misspelled names or wrong data formats.</a:t>
            </a:r>
          </a:p>
          <a:p>
            <a:pPr marL="285750" indent="-285750" algn="just">
              <a:buSzPct val="100000"/>
            </a:pPr>
            <a:r>
              <a:rPr lang="en-US" sz="1800" dirty="0"/>
              <a:t>Standardizing Data: Ensure all data follows the same format, like consistent measuring formats or price ranges.</a:t>
            </a:r>
          </a:p>
          <a:p>
            <a:pPr marL="0" lvl="0" indent="0" algn="just" rtl="0">
              <a:lnSpc>
                <a:spcPct val="90000"/>
              </a:lnSpc>
              <a:spcBef>
                <a:spcPts val="1000"/>
              </a:spcBef>
              <a:spcAft>
                <a:spcPts val="0"/>
              </a:spcAft>
              <a:buClr>
                <a:schemeClr val="dk1"/>
              </a:buClr>
              <a:buSzPct val="100000"/>
              <a:buNone/>
            </a:pPr>
            <a:r>
              <a:rPr lang="en-US" sz="1800" b="1" i="1" dirty="0"/>
              <a:t>Data Manipulation Steps</a:t>
            </a:r>
          </a:p>
          <a:p>
            <a:pPr marL="285750" indent="-285750" algn="just">
              <a:buSzPct val="100000"/>
            </a:pPr>
            <a:r>
              <a:rPr lang="en-US" sz="1800" dirty="0"/>
              <a:t>Creating New Columns: Adding new columns based on existing data, like sorting restaurants based on cuisines to group them into different categories of dining.</a:t>
            </a:r>
          </a:p>
          <a:p>
            <a:pPr marL="285750" indent="-285750" algn="just">
              <a:buSzPct val="100000"/>
            </a:pPr>
            <a:r>
              <a:rPr lang="en-US" sz="1800" dirty="0"/>
              <a:t>Grouping Data: Organize data into groups to analyze trends, like grouping restaurants by city or type of dining.</a:t>
            </a:r>
          </a:p>
          <a:p>
            <a:pPr marL="285750" indent="-285750" algn="just">
              <a:buSzPct val="100000"/>
            </a:pPr>
            <a:r>
              <a:rPr lang="en-US" sz="1800" dirty="0"/>
              <a:t>Sorting Data: Arrange data in a specific order, like sorting by highest ratings or most popular cuisines.</a:t>
            </a:r>
          </a:p>
        </p:txBody>
      </p:sp>
      <p:sp>
        <p:nvSpPr>
          <p:cNvPr id="7" name="Title 2">
            <a:extLst>
              <a:ext uri="{FF2B5EF4-FFF2-40B4-BE49-F238E27FC236}">
                <a16:creationId xmlns:a16="http://schemas.microsoft.com/office/drawing/2014/main" id="{19B5F960-24AF-D926-3A1E-4996F9ADDBF8}"/>
              </a:ext>
            </a:extLst>
          </p:cNvPr>
          <p:cNvSpPr>
            <a:spLocks noGrp="1"/>
          </p:cNvSpPr>
          <p:nvPr>
            <p:ph type="title"/>
          </p:nvPr>
        </p:nvSpPr>
        <p:spPr>
          <a:xfrm>
            <a:off x="838200" y="365125"/>
            <a:ext cx="10515600" cy="612337"/>
          </a:xfrm>
        </p:spPr>
        <p:txBody>
          <a:bodyPr>
            <a:noAutofit/>
          </a:bodyPr>
          <a:lstStyle/>
          <a:p>
            <a:r>
              <a:rPr lang="en-IN" sz="3600" b="1" dirty="0"/>
              <a:t>EDA</a:t>
            </a:r>
            <a:endParaRPr lang="en-GB" sz="3600" dirty="0"/>
          </a:p>
        </p:txBody>
      </p:sp>
      <p:sp>
        <p:nvSpPr>
          <p:cNvPr id="2" name="Rectangle 1">
            <a:extLst>
              <a:ext uri="{FF2B5EF4-FFF2-40B4-BE49-F238E27FC236}">
                <a16:creationId xmlns:a16="http://schemas.microsoft.com/office/drawing/2014/main" id="{FE00E0FD-EDC0-D91A-DF8A-A4933CAED88A}"/>
              </a:ext>
            </a:extLst>
          </p:cNvPr>
          <p:cNvSpPr/>
          <p:nvPr/>
        </p:nvSpPr>
        <p:spPr>
          <a:xfrm>
            <a:off x="50449" y="56755"/>
            <a:ext cx="12063773" cy="673502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441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5" name="TextBox 14">
            <a:extLst>
              <a:ext uri="{FF2B5EF4-FFF2-40B4-BE49-F238E27FC236}">
                <a16:creationId xmlns:a16="http://schemas.microsoft.com/office/drawing/2014/main" id="{C266D541-A05D-E708-1428-D6127F4D1E80}"/>
              </a:ext>
            </a:extLst>
          </p:cNvPr>
          <p:cNvSpPr txBox="1"/>
          <p:nvPr/>
        </p:nvSpPr>
        <p:spPr>
          <a:xfrm>
            <a:off x="242263" y="3693389"/>
            <a:ext cx="5907090" cy="3046988"/>
          </a:xfrm>
          <a:prstGeom prst="rect">
            <a:avLst/>
          </a:prstGeom>
          <a:noFill/>
        </p:spPr>
        <p:txBody>
          <a:bodyPr wrap="square" rtlCol="0">
            <a:spAutoFit/>
          </a:bodyPr>
          <a:lstStyle/>
          <a:p>
            <a:r>
              <a:rPr lang="en-US" sz="1200" dirty="0"/>
              <a:t>Histogram and KDE plot (left)</a:t>
            </a:r>
          </a:p>
          <a:p>
            <a:pPr marL="285750" indent="-285750">
              <a:buFont typeface="Arial" panose="020B0604020202020204" pitchFamily="34" charset="0"/>
              <a:buChar char="•"/>
            </a:pPr>
            <a:r>
              <a:rPr lang="en-US" sz="1200" dirty="0"/>
              <a:t>Bimodal distribution, with peaks around 1500 and 2300.</a:t>
            </a:r>
          </a:p>
          <a:p>
            <a:pPr marL="285750" indent="-285750">
              <a:buFont typeface="Arial" panose="020B0604020202020204" pitchFamily="34" charset="0"/>
              <a:buChar char="•"/>
            </a:pPr>
            <a:r>
              <a:rPr lang="en-US" sz="1200" dirty="0"/>
              <a:t>The histogram is right-skewed, indicating that while most restaurants have prices between 1000 and 3000, a few have higher prices.</a:t>
            </a:r>
          </a:p>
          <a:p>
            <a:endParaRPr lang="en-US" sz="1200" dirty="0"/>
          </a:p>
          <a:p>
            <a:r>
              <a:rPr lang="en-US" sz="1200" dirty="0"/>
              <a:t>Box plot (middle)</a:t>
            </a:r>
          </a:p>
          <a:p>
            <a:pPr marL="285750" indent="-285750">
              <a:buFont typeface="Arial" panose="020B0604020202020204" pitchFamily="34" charset="0"/>
              <a:buChar char="•"/>
            </a:pPr>
            <a:r>
              <a:rPr lang="en-US" sz="1200" dirty="0"/>
              <a:t>There are several outliers on the higher end, with most data concentrated between 1000 and 3000.</a:t>
            </a:r>
          </a:p>
          <a:p>
            <a:pPr marL="285750" indent="-285750">
              <a:buFont typeface="Arial" panose="020B0604020202020204" pitchFamily="34" charset="0"/>
              <a:buChar char="•"/>
            </a:pPr>
            <a:r>
              <a:rPr lang="en-US" sz="1200" dirty="0"/>
              <a:t>The median line is closer to the lower quartile, suggesting that more than half of the data points are concentrated on the lower end of the interquartile range.</a:t>
            </a:r>
          </a:p>
          <a:p>
            <a:endParaRPr lang="en-US" sz="1200" dirty="0"/>
          </a:p>
          <a:p>
            <a:r>
              <a:rPr lang="en-US" sz="1200" dirty="0"/>
              <a:t>Violin plot (right)</a:t>
            </a:r>
          </a:p>
          <a:p>
            <a:pPr marL="285750" indent="-285750">
              <a:buFont typeface="Arial" panose="020B0604020202020204" pitchFamily="34" charset="0"/>
              <a:buChar char="•"/>
            </a:pPr>
            <a:r>
              <a:rPr lang="en-US" sz="1200" dirty="0"/>
              <a:t>Reveals the density of price distributions, showing two peaks.</a:t>
            </a:r>
          </a:p>
          <a:p>
            <a:pPr marL="285750" indent="-285750">
              <a:buFont typeface="Arial" panose="020B0604020202020204" pitchFamily="34" charset="0"/>
              <a:buChar char="•"/>
            </a:pPr>
            <a:r>
              <a:rPr lang="en-US" sz="1200" dirty="0"/>
              <a:t>The violin plot also indicates that there is a significant density of prices around the lower peak, suggesting that many restaurants fall into the lower price range.</a:t>
            </a:r>
          </a:p>
          <a:p>
            <a:endParaRPr lang="en-GB" sz="1200" dirty="0"/>
          </a:p>
        </p:txBody>
      </p:sp>
      <p:sp>
        <p:nvSpPr>
          <p:cNvPr id="111" name="Google Shape;111;p4"/>
          <p:cNvSpPr txBox="1">
            <a:spLocks noGrp="1"/>
          </p:cNvSpPr>
          <p:nvPr>
            <p:ph type="body" idx="1"/>
          </p:nvPr>
        </p:nvSpPr>
        <p:spPr>
          <a:xfrm>
            <a:off x="1248630" y="248931"/>
            <a:ext cx="2661218" cy="6123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rgbClr val="FF0000"/>
              </a:buClr>
              <a:buSzPct val="100000"/>
              <a:buNone/>
            </a:pPr>
            <a:r>
              <a:rPr lang="en-US" sz="1800" b="1" i="1" dirty="0"/>
              <a:t>Univariate Analysis Steps:</a:t>
            </a:r>
            <a:endParaRPr lang="en-US" sz="1800" dirty="0"/>
          </a:p>
          <a:p>
            <a:pPr marL="0" lvl="0" indent="0" algn="just" rtl="0">
              <a:lnSpc>
                <a:spcPct val="90000"/>
              </a:lnSpc>
              <a:spcBef>
                <a:spcPts val="1000"/>
              </a:spcBef>
              <a:spcAft>
                <a:spcPts val="0"/>
              </a:spcAft>
              <a:buClr>
                <a:schemeClr val="dk1"/>
              </a:buClr>
              <a:buSzPct val="100000"/>
              <a:buNone/>
            </a:pPr>
            <a:endParaRPr lang="en-US" sz="1800" b="1" dirty="0"/>
          </a:p>
        </p:txBody>
      </p:sp>
      <p:sp>
        <p:nvSpPr>
          <p:cNvPr id="7" name="Title 2">
            <a:extLst>
              <a:ext uri="{FF2B5EF4-FFF2-40B4-BE49-F238E27FC236}">
                <a16:creationId xmlns:a16="http://schemas.microsoft.com/office/drawing/2014/main" id="{19B5F960-24AF-D926-3A1E-4996F9ADDBF8}"/>
              </a:ext>
            </a:extLst>
          </p:cNvPr>
          <p:cNvSpPr>
            <a:spLocks noGrp="1"/>
          </p:cNvSpPr>
          <p:nvPr>
            <p:ph type="title"/>
          </p:nvPr>
        </p:nvSpPr>
        <p:spPr>
          <a:xfrm>
            <a:off x="242264" y="248931"/>
            <a:ext cx="1006366" cy="612337"/>
          </a:xfrm>
        </p:spPr>
        <p:txBody>
          <a:bodyPr>
            <a:noAutofit/>
          </a:bodyPr>
          <a:lstStyle/>
          <a:p>
            <a:r>
              <a:rPr lang="en-IN" sz="3600" b="1" dirty="0"/>
              <a:t>EDA</a:t>
            </a:r>
            <a:endParaRPr lang="en-GB" sz="3600" dirty="0"/>
          </a:p>
        </p:txBody>
      </p:sp>
      <p:pic>
        <p:nvPicPr>
          <p:cNvPr id="5" name="Picture 4">
            <a:extLst>
              <a:ext uri="{FF2B5EF4-FFF2-40B4-BE49-F238E27FC236}">
                <a16:creationId xmlns:a16="http://schemas.microsoft.com/office/drawing/2014/main" id="{5E338055-243F-84A4-090B-9A80C9B42B3A}"/>
              </a:ext>
            </a:extLst>
          </p:cNvPr>
          <p:cNvPicPr>
            <a:picLocks noChangeAspect="1"/>
          </p:cNvPicPr>
          <p:nvPr/>
        </p:nvPicPr>
        <p:blipFill rotWithShape="1">
          <a:blip r:embed="rId3"/>
          <a:srcRect l="7266" r="8539"/>
          <a:stretch/>
        </p:blipFill>
        <p:spPr>
          <a:xfrm>
            <a:off x="195198" y="1338646"/>
            <a:ext cx="5853738" cy="2290986"/>
          </a:xfrm>
          <a:prstGeom prst="rect">
            <a:avLst/>
          </a:prstGeom>
        </p:spPr>
      </p:pic>
      <p:pic>
        <p:nvPicPr>
          <p:cNvPr id="8" name="Picture 7">
            <a:extLst>
              <a:ext uri="{FF2B5EF4-FFF2-40B4-BE49-F238E27FC236}">
                <a16:creationId xmlns:a16="http://schemas.microsoft.com/office/drawing/2014/main" id="{9828E4A6-FB22-3E64-4515-7F3D88DA27B9}"/>
              </a:ext>
            </a:extLst>
          </p:cNvPr>
          <p:cNvPicPr>
            <a:picLocks noChangeAspect="1"/>
          </p:cNvPicPr>
          <p:nvPr/>
        </p:nvPicPr>
        <p:blipFill rotWithShape="1">
          <a:blip r:embed="rId4"/>
          <a:srcRect l="7426" r="9612"/>
          <a:stretch/>
        </p:blipFill>
        <p:spPr>
          <a:xfrm>
            <a:off x="6154711" y="1338646"/>
            <a:ext cx="5853738" cy="2290986"/>
          </a:xfrm>
          <a:prstGeom prst="rect">
            <a:avLst/>
          </a:prstGeom>
        </p:spPr>
      </p:pic>
      <p:sp>
        <p:nvSpPr>
          <p:cNvPr id="11" name="Rectangle 10">
            <a:extLst>
              <a:ext uri="{FF2B5EF4-FFF2-40B4-BE49-F238E27FC236}">
                <a16:creationId xmlns:a16="http://schemas.microsoft.com/office/drawing/2014/main" id="{4BB4579F-BC7A-D957-5E26-84666F8EC99E}"/>
              </a:ext>
            </a:extLst>
          </p:cNvPr>
          <p:cNvSpPr/>
          <p:nvPr/>
        </p:nvSpPr>
        <p:spPr>
          <a:xfrm>
            <a:off x="50449" y="56755"/>
            <a:ext cx="12063773" cy="673502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894D354C-CB5A-8B96-FAC9-0CBDC29FC0C3}"/>
              </a:ext>
            </a:extLst>
          </p:cNvPr>
          <p:cNvSpPr txBox="1"/>
          <p:nvPr/>
        </p:nvSpPr>
        <p:spPr>
          <a:xfrm>
            <a:off x="242262" y="815426"/>
            <a:ext cx="5806673" cy="307777"/>
          </a:xfrm>
          <a:prstGeom prst="rect">
            <a:avLst/>
          </a:prstGeom>
          <a:noFill/>
        </p:spPr>
        <p:txBody>
          <a:bodyPr wrap="square" rtlCol="0">
            <a:spAutoFit/>
          </a:bodyPr>
          <a:lstStyle/>
          <a:p>
            <a:r>
              <a:rPr lang="en-US" sz="1400" dirty="0"/>
              <a:t>Univariate – Numerical Analysis - </a:t>
            </a:r>
            <a:r>
              <a:rPr lang="en-US" dirty="0"/>
              <a:t>Plots and Observations</a:t>
            </a:r>
            <a:endParaRPr lang="en-US" sz="1400" dirty="0"/>
          </a:p>
        </p:txBody>
      </p:sp>
      <p:sp>
        <p:nvSpPr>
          <p:cNvPr id="2" name="TextBox 1">
            <a:extLst>
              <a:ext uri="{FF2B5EF4-FFF2-40B4-BE49-F238E27FC236}">
                <a16:creationId xmlns:a16="http://schemas.microsoft.com/office/drawing/2014/main" id="{550E8D90-E646-E8BC-5884-1D5DCE04DDF2}"/>
              </a:ext>
            </a:extLst>
          </p:cNvPr>
          <p:cNvSpPr txBox="1"/>
          <p:nvPr/>
        </p:nvSpPr>
        <p:spPr>
          <a:xfrm>
            <a:off x="6149353" y="3687214"/>
            <a:ext cx="5907090" cy="2862322"/>
          </a:xfrm>
          <a:prstGeom prst="rect">
            <a:avLst/>
          </a:prstGeom>
          <a:noFill/>
        </p:spPr>
        <p:txBody>
          <a:bodyPr wrap="square" rtlCol="0">
            <a:spAutoFit/>
          </a:bodyPr>
          <a:lstStyle/>
          <a:p>
            <a:r>
              <a:rPr lang="en-GB" sz="1200" kern="100" dirty="0">
                <a:effectLst/>
                <a:latin typeface="Arial" panose="020B0604020202020204" pitchFamily="34" charset="0"/>
                <a:ea typeface="Calibri" panose="020F0502020204030204" pitchFamily="34" charset="0"/>
                <a:cs typeface="Arial" panose="020B0604020202020204" pitchFamily="34" charset="0"/>
              </a:rPr>
              <a:t>Histogram and KDE plot (left)</a:t>
            </a:r>
          </a:p>
          <a:p>
            <a:pPr marL="171450" indent="-171450">
              <a:buFont typeface="Arial" panose="020B0604020202020204" pitchFamily="34" charset="0"/>
              <a:buChar char="•"/>
            </a:pPr>
            <a:r>
              <a:rPr lang="en-GB" sz="1200" kern="100" dirty="0">
                <a:effectLst/>
                <a:latin typeface="Arial" panose="020B0604020202020204" pitchFamily="34" charset="0"/>
                <a:ea typeface="Calibri" panose="020F0502020204030204" pitchFamily="34" charset="0"/>
                <a:cs typeface="Arial" panose="020B0604020202020204" pitchFamily="34" charset="0"/>
              </a:rPr>
              <a:t>Skewed to the right, most ratings are clustered around 4.2-4.5.</a:t>
            </a:r>
          </a:p>
          <a:p>
            <a:pPr marL="171450" indent="-171450">
              <a:buFont typeface="Arial" panose="020B0604020202020204" pitchFamily="34" charset="0"/>
              <a:buChar char="•"/>
            </a:pPr>
            <a:r>
              <a:rPr lang="en-GB" sz="1200" kern="100" dirty="0">
                <a:effectLst/>
                <a:latin typeface="Arial" panose="020B0604020202020204" pitchFamily="34" charset="0"/>
                <a:ea typeface="Calibri" panose="020F0502020204030204" pitchFamily="34" charset="0"/>
                <a:cs typeface="Arial" panose="020B0604020202020204" pitchFamily="34" charset="0"/>
              </a:rPr>
              <a:t>The peak near 4.25 suggests that many restaurants are rated around this score, with a gradual decline in frequency as the ratings increase or decrease from this point.</a:t>
            </a:r>
          </a:p>
          <a:p>
            <a:r>
              <a:rPr lang="en-GB" sz="1200" kern="100" dirty="0">
                <a:effectLst/>
                <a:latin typeface="Arial" panose="020B0604020202020204" pitchFamily="34" charset="0"/>
                <a:ea typeface="Calibri" panose="020F0502020204030204" pitchFamily="34" charset="0"/>
                <a:cs typeface="Arial" panose="020B0604020202020204" pitchFamily="34" charset="0"/>
              </a:rPr>
              <a:t>Box plot (middle)</a:t>
            </a:r>
          </a:p>
          <a:p>
            <a:pPr marL="171450" indent="-171450">
              <a:buFont typeface="Arial" panose="020B0604020202020204" pitchFamily="34" charset="0"/>
              <a:buChar char="•"/>
            </a:pPr>
            <a:r>
              <a:rPr lang="en-GB" sz="1200" kern="100" dirty="0">
                <a:effectLst/>
                <a:latin typeface="Arial" panose="020B0604020202020204" pitchFamily="34" charset="0"/>
                <a:ea typeface="Calibri" panose="020F0502020204030204" pitchFamily="34" charset="0"/>
                <a:cs typeface="Arial" panose="020B0604020202020204" pitchFamily="34" charset="0"/>
              </a:rPr>
              <a:t>Distribution is slightly skewed to the left with a concentration around 4.2 to 4.5.</a:t>
            </a:r>
          </a:p>
          <a:p>
            <a:pPr marL="171450" indent="-171450">
              <a:buFont typeface="Arial" panose="020B0604020202020204" pitchFamily="34" charset="0"/>
              <a:buChar char="•"/>
            </a:pPr>
            <a:r>
              <a:rPr lang="en-GB" sz="1200" kern="100" dirty="0">
                <a:effectLst/>
                <a:latin typeface="Arial" panose="020B0604020202020204" pitchFamily="34" charset="0"/>
                <a:ea typeface="Calibri" panose="020F0502020204030204" pitchFamily="34" charset="0"/>
                <a:cs typeface="Arial" panose="020B0604020202020204" pitchFamily="34" charset="0"/>
              </a:rPr>
              <a:t>There are a few outliers on the lower end of the rating scale, but they are minimal. The median is very close to the upper quartile, confirming that many ratings are high.</a:t>
            </a:r>
          </a:p>
          <a:p>
            <a:r>
              <a:rPr lang="en-GB" sz="1200" kern="100" dirty="0">
                <a:effectLst/>
                <a:latin typeface="Arial" panose="020B0604020202020204" pitchFamily="34" charset="0"/>
                <a:ea typeface="Calibri" panose="020F0502020204030204" pitchFamily="34" charset="0"/>
                <a:cs typeface="Arial" panose="020B0604020202020204" pitchFamily="34" charset="0"/>
              </a:rPr>
              <a:t>Violin plot (right)</a:t>
            </a:r>
          </a:p>
          <a:p>
            <a:pPr marL="171450" indent="-171450">
              <a:buFont typeface="Arial" panose="020B0604020202020204" pitchFamily="34" charset="0"/>
              <a:buChar char="•"/>
            </a:pPr>
            <a:r>
              <a:rPr lang="en-GB" sz="1200" kern="100" dirty="0">
                <a:effectLst/>
                <a:latin typeface="Arial" panose="020B0604020202020204" pitchFamily="34" charset="0"/>
                <a:ea typeface="Calibri" panose="020F0502020204030204" pitchFamily="34" charset="0"/>
                <a:cs typeface="Arial" panose="020B0604020202020204" pitchFamily="34" charset="0"/>
              </a:rPr>
              <a:t>Strong peak around 4.3.</a:t>
            </a:r>
          </a:p>
          <a:p>
            <a:pPr marL="171450" indent="-171450">
              <a:buFont typeface="Arial" panose="020B0604020202020204" pitchFamily="34" charset="0"/>
              <a:buChar char="•"/>
            </a:pPr>
            <a:r>
              <a:rPr lang="en-GB" sz="1200" kern="100" dirty="0">
                <a:effectLst/>
                <a:latin typeface="Arial" panose="020B0604020202020204" pitchFamily="34" charset="0"/>
                <a:ea typeface="Calibri" panose="020F0502020204030204" pitchFamily="34" charset="0"/>
                <a:cs typeface="Arial" panose="020B0604020202020204" pitchFamily="34" charset="0"/>
              </a:rPr>
              <a:t>The violin plot also displays a symmetrical distribution around the peak, suggesting that the ratings are relatively consistent with only a slight spread on either side of the peak.</a:t>
            </a:r>
          </a:p>
        </p:txBody>
      </p:sp>
      <p:sp>
        <p:nvSpPr>
          <p:cNvPr id="3" name="Google Shape;111;p4">
            <a:extLst>
              <a:ext uri="{FF2B5EF4-FFF2-40B4-BE49-F238E27FC236}">
                <a16:creationId xmlns:a16="http://schemas.microsoft.com/office/drawing/2014/main" id="{6CCE8350-8508-1246-D3BE-EFD268957299}"/>
              </a:ext>
            </a:extLst>
          </p:cNvPr>
          <p:cNvSpPr txBox="1">
            <a:spLocks/>
          </p:cNvSpPr>
          <p:nvPr/>
        </p:nvSpPr>
        <p:spPr>
          <a:xfrm>
            <a:off x="6143067" y="979608"/>
            <a:ext cx="2661218" cy="3045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Clr>
                <a:srgbClr val="FF0000"/>
              </a:buClr>
              <a:buSzPct val="100000"/>
              <a:buFont typeface="Arial"/>
              <a:buNone/>
            </a:pPr>
            <a:r>
              <a:rPr lang="en-US" sz="1050" b="1" i="1" dirty="0"/>
              <a:t>Rating:</a:t>
            </a:r>
            <a:endParaRPr lang="en-US" sz="1050" dirty="0"/>
          </a:p>
        </p:txBody>
      </p:sp>
      <p:sp>
        <p:nvSpPr>
          <p:cNvPr id="4" name="Google Shape;111;p4">
            <a:extLst>
              <a:ext uri="{FF2B5EF4-FFF2-40B4-BE49-F238E27FC236}">
                <a16:creationId xmlns:a16="http://schemas.microsoft.com/office/drawing/2014/main" id="{9DD97AF4-16CC-EF7E-60CD-B06392DD7B7B}"/>
              </a:ext>
            </a:extLst>
          </p:cNvPr>
          <p:cNvSpPr txBox="1">
            <a:spLocks/>
          </p:cNvSpPr>
          <p:nvPr/>
        </p:nvSpPr>
        <p:spPr>
          <a:xfrm>
            <a:off x="242262" y="979608"/>
            <a:ext cx="2661218" cy="3045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Clr>
                <a:srgbClr val="FF0000"/>
              </a:buClr>
              <a:buSzPct val="100000"/>
              <a:buFont typeface="Arial"/>
              <a:buNone/>
            </a:pPr>
            <a:r>
              <a:rPr lang="en-US" sz="1050" b="1" i="1" dirty="0"/>
              <a:t>Price for 2:</a:t>
            </a:r>
            <a:endParaRPr lang="en-US" sz="1050" dirty="0"/>
          </a:p>
        </p:txBody>
      </p:sp>
    </p:spTree>
    <p:extLst>
      <p:ext uri="{BB962C8B-B14F-4D97-AF65-F5344CB8AC3E}">
        <p14:creationId xmlns:p14="http://schemas.microsoft.com/office/powerpoint/2010/main" val="227302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5" name="TextBox 14">
            <a:extLst>
              <a:ext uri="{FF2B5EF4-FFF2-40B4-BE49-F238E27FC236}">
                <a16:creationId xmlns:a16="http://schemas.microsoft.com/office/drawing/2014/main" id="{C266D541-A05D-E708-1428-D6127F4D1E80}"/>
              </a:ext>
            </a:extLst>
          </p:cNvPr>
          <p:cNvSpPr txBox="1"/>
          <p:nvPr/>
        </p:nvSpPr>
        <p:spPr>
          <a:xfrm>
            <a:off x="235977" y="3909689"/>
            <a:ext cx="5907090" cy="2082493"/>
          </a:xfrm>
          <a:prstGeom prst="rect">
            <a:avLst/>
          </a:prstGeom>
          <a:noFill/>
        </p:spPr>
        <p:txBody>
          <a:bodyPr wrap="square" rtlCol="0">
            <a:spAutoFit/>
          </a:bodyPr>
          <a:lstStyle/>
          <a:p>
            <a:pPr>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Histogram and KDE plot (left)</a:t>
            </a:r>
          </a:p>
          <a:p>
            <a:pPr marL="171450" indent="-171450">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Heavily centred around 10% with few variations.</a:t>
            </a:r>
          </a:p>
          <a:p>
            <a:pPr>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Box plot (middle)</a:t>
            </a:r>
          </a:p>
          <a:p>
            <a:pPr marL="171450" indent="-171450">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majority of values hover around 10-15%, with few outliers.</a:t>
            </a:r>
          </a:p>
          <a:p>
            <a:pPr>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Violin plot (right)</a:t>
            </a:r>
          </a:p>
          <a:p>
            <a:pPr marL="171450" indent="-171450">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Dense around 10% with thinning density as the offer increases.</a:t>
            </a:r>
          </a:p>
          <a:p>
            <a:pPr>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1" name="Google Shape;111;p4"/>
          <p:cNvSpPr txBox="1">
            <a:spLocks noGrp="1"/>
          </p:cNvSpPr>
          <p:nvPr>
            <p:ph type="body" idx="1"/>
          </p:nvPr>
        </p:nvSpPr>
        <p:spPr>
          <a:xfrm>
            <a:off x="1248630" y="248931"/>
            <a:ext cx="2661218" cy="6123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rgbClr val="FF0000"/>
              </a:buClr>
              <a:buSzPct val="100000"/>
              <a:buNone/>
            </a:pPr>
            <a:r>
              <a:rPr lang="en-US" sz="1800" b="1" i="1" dirty="0"/>
              <a:t>Univariate Analysis Steps:</a:t>
            </a:r>
            <a:endParaRPr lang="en-US" sz="1800" dirty="0"/>
          </a:p>
          <a:p>
            <a:pPr marL="0" lvl="0" indent="0" algn="just" rtl="0">
              <a:lnSpc>
                <a:spcPct val="90000"/>
              </a:lnSpc>
              <a:spcBef>
                <a:spcPts val="1000"/>
              </a:spcBef>
              <a:spcAft>
                <a:spcPts val="0"/>
              </a:spcAft>
              <a:buClr>
                <a:schemeClr val="dk1"/>
              </a:buClr>
              <a:buSzPct val="100000"/>
              <a:buNone/>
            </a:pPr>
            <a:endParaRPr lang="en-US" sz="1800" b="1" dirty="0"/>
          </a:p>
        </p:txBody>
      </p:sp>
      <p:sp>
        <p:nvSpPr>
          <p:cNvPr id="7" name="Title 2">
            <a:extLst>
              <a:ext uri="{FF2B5EF4-FFF2-40B4-BE49-F238E27FC236}">
                <a16:creationId xmlns:a16="http://schemas.microsoft.com/office/drawing/2014/main" id="{19B5F960-24AF-D926-3A1E-4996F9ADDBF8}"/>
              </a:ext>
            </a:extLst>
          </p:cNvPr>
          <p:cNvSpPr>
            <a:spLocks noGrp="1"/>
          </p:cNvSpPr>
          <p:nvPr>
            <p:ph type="title"/>
          </p:nvPr>
        </p:nvSpPr>
        <p:spPr>
          <a:xfrm>
            <a:off x="242264" y="248931"/>
            <a:ext cx="1006366" cy="612337"/>
          </a:xfrm>
        </p:spPr>
        <p:txBody>
          <a:bodyPr>
            <a:noAutofit/>
          </a:bodyPr>
          <a:lstStyle/>
          <a:p>
            <a:r>
              <a:rPr lang="en-IN" sz="3600" b="1" dirty="0"/>
              <a:t>EDA</a:t>
            </a:r>
            <a:endParaRPr lang="en-GB" sz="3600" dirty="0"/>
          </a:p>
        </p:txBody>
      </p:sp>
      <p:sp>
        <p:nvSpPr>
          <p:cNvPr id="11" name="Rectangle 10">
            <a:extLst>
              <a:ext uri="{FF2B5EF4-FFF2-40B4-BE49-F238E27FC236}">
                <a16:creationId xmlns:a16="http://schemas.microsoft.com/office/drawing/2014/main" id="{4BB4579F-BC7A-D957-5E26-84666F8EC99E}"/>
              </a:ext>
            </a:extLst>
          </p:cNvPr>
          <p:cNvSpPr/>
          <p:nvPr/>
        </p:nvSpPr>
        <p:spPr>
          <a:xfrm>
            <a:off x="50449" y="56755"/>
            <a:ext cx="12063773" cy="673502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50E8D90-E646-E8BC-5884-1D5DCE04DDF2}"/>
              </a:ext>
            </a:extLst>
          </p:cNvPr>
          <p:cNvSpPr txBox="1"/>
          <p:nvPr/>
        </p:nvSpPr>
        <p:spPr>
          <a:xfrm>
            <a:off x="6143067" y="3909689"/>
            <a:ext cx="5907090" cy="2082493"/>
          </a:xfrm>
          <a:prstGeom prst="rect">
            <a:avLst/>
          </a:prstGeom>
          <a:noFill/>
        </p:spPr>
        <p:txBody>
          <a:bodyPr wrap="square" rtlCol="0">
            <a:spAutoFit/>
          </a:bodyPr>
          <a:lstStyle/>
          <a:p>
            <a:pPr>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Histogram and KDE plot (left)</a:t>
            </a:r>
          </a:p>
          <a:p>
            <a:pPr marL="171450" indent="-171450">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Right-skewed distribution, most restaurants are within 15 km of the city centre.</a:t>
            </a:r>
          </a:p>
          <a:p>
            <a:pPr>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Box plot (middle)</a:t>
            </a:r>
          </a:p>
          <a:p>
            <a:pPr marL="171450" indent="-171450">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Shows a broad distribution, with many outliers on the higher end.</a:t>
            </a:r>
          </a:p>
          <a:p>
            <a:pPr>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Violin plot (right)</a:t>
            </a:r>
          </a:p>
          <a:p>
            <a:pPr marL="171450" indent="-171450">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High density near the city centre with thinning as distance increases.</a:t>
            </a:r>
          </a:p>
          <a:p>
            <a:pPr>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4" name="Picture 3">
            <a:extLst>
              <a:ext uri="{FF2B5EF4-FFF2-40B4-BE49-F238E27FC236}">
                <a16:creationId xmlns:a16="http://schemas.microsoft.com/office/drawing/2014/main" id="{DAF4CCD9-5010-C0E7-B3AF-8E40E8D1662F}"/>
              </a:ext>
            </a:extLst>
          </p:cNvPr>
          <p:cNvPicPr>
            <a:picLocks noChangeAspect="1"/>
          </p:cNvPicPr>
          <p:nvPr/>
        </p:nvPicPr>
        <p:blipFill>
          <a:blip r:embed="rId3"/>
          <a:stretch>
            <a:fillRect/>
          </a:stretch>
        </p:blipFill>
        <p:spPr>
          <a:xfrm>
            <a:off x="242263" y="1425556"/>
            <a:ext cx="5595348" cy="2267081"/>
          </a:xfrm>
          <a:prstGeom prst="rect">
            <a:avLst/>
          </a:prstGeom>
        </p:spPr>
      </p:pic>
      <p:pic>
        <p:nvPicPr>
          <p:cNvPr id="9" name="Picture 8">
            <a:extLst>
              <a:ext uri="{FF2B5EF4-FFF2-40B4-BE49-F238E27FC236}">
                <a16:creationId xmlns:a16="http://schemas.microsoft.com/office/drawing/2014/main" id="{F0F1BC98-506F-44D5-1C30-26C5224C6F93}"/>
              </a:ext>
            </a:extLst>
          </p:cNvPr>
          <p:cNvPicPr>
            <a:picLocks noChangeAspect="1"/>
          </p:cNvPicPr>
          <p:nvPr/>
        </p:nvPicPr>
        <p:blipFill>
          <a:blip r:embed="rId4"/>
          <a:stretch>
            <a:fillRect/>
          </a:stretch>
        </p:blipFill>
        <p:spPr>
          <a:xfrm>
            <a:off x="6143067" y="1425556"/>
            <a:ext cx="5889586" cy="2267081"/>
          </a:xfrm>
          <a:prstGeom prst="rect">
            <a:avLst/>
          </a:prstGeom>
        </p:spPr>
      </p:pic>
      <p:sp>
        <p:nvSpPr>
          <p:cNvPr id="10" name="TextBox 9">
            <a:extLst>
              <a:ext uri="{FF2B5EF4-FFF2-40B4-BE49-F238E27FC236}">
                <a16:creationId xmlns:a16="http://schemas.microsoft.com/office/drawing/2014/main" id="{9F5CB7A6-8888-9BAF-F5F0-144F14B41F85}"/>
              </a:ext>
            </a:extLst>
          </p:cNvPr>
          <p:cNvSpPr txBox="1"/>
          <p:nvPr/>
        </p:nvSpPr>
        <p:spPr>
          <a:xfrm>
            <a:off x="242262" y="815426"/>
            <a:ext cx="5806673" cy="307777"/>
          </a:xfrm>
          <a:prstGeom prst="rect">
            <a:avLst/>
          </a:prstGeom>
          <a:noFill/>
        </p:spPr>
        <p:txBody>
          <a:bodyPr wrap="square" rtlCol="0">
            <a:spAutoFit/>
          </a:bodyPr>
          <a:lstStyle/>
          <a:p>
            <a:r>
              <a:rPr lang="en-US" sz="1400" dirty="0"/>
              <a:t>Univariate – Numerical Analysis - </a:t>
            </a:r>
            <a:r>
              <a:rPr lang="en-US" dirty="0"/>
              <a:t>Plots and Observations</a:t>
            </a:r>
            <a:endParaRPr lang="en-US" sz="1400" dirty="0"/>
          </a:p>
        </p:txBody>
      </p:sp>
      <p:sp>
        <p:nvSpPr>
          <p:cNvPr id="13" name="Google Shape;111;p4">
            <a:extLst>
              <a:ext uri="{FF2B5EF4-FFF2-40B4-BE49-F238E27FC236}">
                <a16:creationId xmlns:a16="http://schemas.microsoft.com/office/drawing/2014/main" id="{09D5DE8C-AF77-EC8A-E2AB-5B1D567A6799}"/>
              </a:ext>
            </a:extLst>
          </p:cNvPr>
          <p:cNvSpPr txBox="1">
            <a:spLocks/>
          </p:cNvSpPr>
          <p:nvPr/>
        </p:nvSpPr>
        <p:spPr>
          <a:xfrm>
            <a:off x="6143067" y="979608"/>
            <a:ext cx="2661218" cy="3045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Clr>
                <a:srgbClr val="FF0000"/>
              </a:buClr>
              <a:buSzPct val="100000"/>
              <a:buFont typeface="Arial"/>
              <a:buNone/>
            </a:pPr>
            <a:r>
              <a:rPr lang="en-US" sz="1050" b="1" i="1" dirty="0"/>
              <a:t>Average Distance from City-Center</a:t>
            </a:r>
            <a:endParaRPr lang="en-US" sz="1050" dirty="0"/>
          </a:p>
        </p:txBody>
      </p:sp>
      <p:sp>
        <p:nvSpPr>
          <p:cNvPr id="14" name="Google Shape;111;p4">
            <a:extLst>
              <a:ext uri="{FF2B5EF4-FFF2-40B4-BE49-F238E27FC236}">
                <a16:creationId xmlns:a16="http://schemas.microsoft.com/office/drawing/2014/main" id="{FFFC0BEC-547F-F374-E089-3D518ECCA497}"/>
              </a:ext>
            </a:extLst>
          </p:cNvPr>
          <p:cNvSpPr txBox="1">
            <a:spLocks/>
          </p:cNvSpPr>
          <p:nvPr/>
        </p:nvSpPr>
        <p:spPr>
          <a:xfrm>
            <a:off x="242262" y="979608"/>
            <a:ext cx="2661218" cy="3045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Clr>
                <a:srgbClr val="FF0000"/>
              </a:buClr>
              <a:buSzPct val="100000"/>
              <a:buFont typeface="Arial"/>
              <a:buNone/>
            </a:pPr>
            <a:r>
              <a:rPr lang="en-US" sz="1050" b="1" i="1" dirty="0"/>
              <a:t>Walk in Offer:</a:t>
            </a:r>
            <a:endParaRPr lang="en-US" sz="1050" dirty="0"/>
          </a:p>
        </p:txBody>
      </p:sp>
    </p:spTree>
    <p:extLst>
      <p:ext uri="{BB962C8B-B14F-4D97-AF65-F5344CB8AC3E}">
        <p14:creationId xmlns:p14="http://schemas.microsoft.com/office/powerpoint/2010/main" val="2382790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6" name="Picture 5">
            <a:extLst>
              <a:ext uri="{FF2B5EF4-FFF2-40B4-BE49-F238E27FC236}">
                <a16:creationId xmlns:a16="http://schemas.microsoft.com/office/drawing/2014/main" id="{4C334B38-E9FD-0181-6183-D98A67C5D4FB}"/>
              </a:ext>
            </a:extLst>
          </p:cNvPr>
          <p:cNvPicPr>
            <a:picLocks noChangeAspect="1"/>
          </p:cNvPicPr>
          <p:nvPr/>
        </p:nvPicPr>
        <p:blipFill rotWithShape="1">
          <a:blip r:embed="rId3"/>
          <a:srcRect l="12621" t="5284" r="7517" b="12308"/>
          <a:stretch/>
        </p:blipFill>
        <p:spPr>
          <a:xfrm>
            <a:off x="6147328" y="1271695"/>
            <a:ext cx="5853917" cy="2157305"/>
          </a:xfrm>
          <a:prstGeom prst="rect">
            <a:avLst/>
          </a:prstGeom>
        </p:spPr>
      </p:pic>
      <p:sp>
        <p:nvSpPr>
          <p:cNvPr id="15" name="TextBox 14">
            <a:extLst>
              <a:ext uri="{FF2B5EF4-FFF2-40B4-BE49-F238E27FC236}">
                <a16:creationId xmlns:a16="http://schemas.microsoft.com/office/drawing/2014/main" id="{C266D541-A05D-E708-1428-D6127F4D1E80}"/>
              </a:ext>
            </a:extLst>
          </p:cNvPr>
          <p:cNvSpPr txBox="1"/>
          <p:nvPr/>
        </p:nvSpPr>
        <p:spPr>
          <a:xfrm>
            <a:off x="188910" y="3612167"/>
            <a:ext cx="5855764" cy="1963551"/>
          </a:xfrm>
          <a:prstGeom prst="rect">
            <a:avLst/>
          </a:prstGeom>
          <a:noFill/>
        </p:spPr>
        <p:txBody>
          <a:bodyPr wrap="square" rtlCol="0">
            <a:spAutoFit/>
          </a:bodyPr>
          <a:lstStyle/>
          <a:p>
            <a:pPr algn="just"/>
            <a:r>
              <a:rPr lang="en-US" sz="1200" kern="100" dirty="0">
                <a:effectLst/>
                <a:latin typeface="Arial" panose="020B0604020202020204" pitchFamily="34" charset="0"/>
                <a:ea typeface="Calibri" panose="020F0502020204030204" pitchFamily="34" charset="0"/>
                <a:cs typeface="Arial" panose="020B0604020202020204" pitchFamily="34" charset="0"/>
              </a:rPr>
              <a:t>Areas:</a:t>
            </a:r>
          </a:p>
          <a:p>
            <a:pPr marL="171450" indent="-171450" algn="just">
              <a:buFont typeface="Arial" panose="020B0604020202020204" pitchFamily="34" charset="0"/>
              <a:buChar char="•"/>
            </a:pPr>
            <a:r>
              <a:rPr lang="en-US" sz="1200" kern="100" dirty="0">
                <a:effectLst/>
                <a:latin typeface="Arial" panose="020B0604020202020204" pitchFamily="34" charset="0"/>
                <a:ea typeface="Calibri" panose="020F0502020204030204" pitchFamily="34" charset="0"/>
                <a:cs typeface="Arial" panose="020B0604020202020204" pitchFamily="34" charset="0"/>
              </a:rPr>
              <a:t>Areas like Jubilee Hills occupy a larger slice of the pie, while the remaining areas share smaller slices. </a:t>
            </a:r>
          </a:p>
          <a:p>
            <a:pPr marL="171450" indent="-171450" algn="just">
              <a:buFont typeface="Arial" panose="020B0604020202020204" pitchFamily="34" charset="0"/>
              <a:buChar char="•"/>
            </a:pPr>
            <a:r>
              <a:rPr lang="en-US" sz="1200" kern="100" dirty="0">
                <a:effectLst/>
                <a:latin typeface="Arial" panose="020B0604020202020204" pitchFamily="34" charset="0"/>
                <a:ea typeface="Calibri" panose="020F0502020204030204" pitchFamily="34" charset="0"/>
                <a:cs typeface="Arial" panose="020B0604020202020204" pitchFamily="34" charset="0"/>
              </a:rPr>
              <a:t>It visually demonstrates the disparity between the most frequent area (Jubilee Hills) and the others, highlighting the unequal distribution across different areas.</a:t>
            </a:r>
          </a:p>
          <a:p>
            <a:pPr algn="just"/>
            <a:endParaRPr lang="en-US" sz="1200" kern="100" dirty="0">
              <a:latin typeface="Arial" panose="020B0604020202020204" pitchFamily="34" charset="0"/>
              <a:ea typeface="Calibri" panose="020F0502020204030204" pitchFamily="34" charset="0"/>
              <a:cs typeface="Arial" panose="020B0604020202020204" pitchFamily="34" charset="0"/>
            </a:endParaRPr>
          </a:p>
          <a:p>
            <a:pPr algn="just"/>
            <a:r>
              <a:rPr lang="en-US" sz="1200" kern="100" dirty="0">
                <a:latin typeface="Arial" panose="020B0604020202020204" pitchFamily="34" charset="0"/>
                <a:ea typeface="Calibri" panose="020F0502020204030204" pitchFamily="34" charset="0"/>
                <a:cs typeface="Arial" panose="020B0604020202020204" pitchFamily="34" charset="0"/>
              </a:rPr>
              <a:t>Cities:</a:t>
            </a:r>
          </a:p>
          <a:p>
            <a:pPr marL="171450" indent="-171450">
              <a:lnSpc>
                <a:spcPct val="107000"/>
              </a:lnSpc>
              <a:spcAft>
                <a:spcPts val="800"/>
              </a:spcAft>
              <a:buFont typeface="Arial" panose="020B0604020202020204" pitchFamily="34" charset="0"/>
              <a:buChar char="•"/>
            </a:pPr>
            <a:r>
              <a:rPr lang="en-GB" sz="1200" kern="100" dirty="0">
                <a:effectLst/>
                <a:latin typeface="Arial" panose="020B0604020202020204" pitchFamily="34" charset="0"/>
                <a:ea typeface="Calibri" panose="020F0502020204030204" pitchFamily="34" charset="0"/>
                <a:cs typeface="Arial" panose="020B0604020202020204" pitchFamily="34" charset="0"/>
              </a:rPr>
              <a:t>The pie chart visually demonstrates that the top 5 cities make up a significant portion of the data, while the remaining cities contribute a much smaller percentage.</a:t>
            </a:r>
            <a:endParaRPr lang="en-US" sz="1200" dirty="0">
              <a:latin typeface="Arial" panose="020B0604020202020204" pitchFamily="34" charset="0"/>
              <a:cs typeface="Arial" panose="020B0604020202020204" pitchFamily="34" charset="0"/>
            </a:endParaRPr>
          </a:p>
        </p:txBody>
      </p:sp>
      <p:sp>
        <p:nvSpPr>
          <p:cNvPr id="111" name="Google Shape;111;p4"/>
          <p:cNvSpPr txBox="1">
            <a:spLocks noGrp="1"/>
          </p:cNvSpPr>
          <p:nvPr>
            <p:ph type="body" idx="1"/>
          </p:nvPr>
        </p:nvSpPr>
        <p:spPr>
          <a:xfrm>
            <a:off x="1248630" y="248931"/>
            <a:ext cx="2661218" cy="6123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rgbClr val="FF0000"/>
              </a:buClr>
              <a:buSzPct val="100000"/>
              <a:buNone/>
            </a:pPr>
            <a:r>
              <a:rPr lang="en-US" sz="1800" b="1" i="1" dirty="0"/>
              <a:t>Univariate Analysis Steps:</a:t>
            </a:r>
            <a:endParaRPr lang="en-US" sz="1800" dirty="0"/>
          </a:p>
          <a:p>
            <a:pPr marL="0" lvl="0" indent="0" algn="just" rtl="0">
              <a:lnSpc>
                <a:spcPct val="90000"/>
              </a:lnSpc>
              <a:spcBef>
                <a:spcPts val="1000"/>
              </a:spcBef>
              <a:spcAft>
                <a:spcPts val="0"/>
              </a:spcAft>
              <a:buClr>
                <a:schemeClr val="dk1"/>
              </a:buClr>
              <a:buSzPct val="100000"/>
              <a:buNone/>
            </a:pPr>
            <a:endParaRPr lang="en-US" sz="1800" b="1" dirty="0"/>
          </a:p>
        </p:txBody>
      </p:sp>
      <p:sp>
        <p:nvSpPr>
          <p:cNvPr id="7" name="Title 2">
            <a:extLst>
              <a:ext uri="{FF2B5EF4-FFF2-40B4-BE49-F238E27FC236}">
                <a16:creationId xmlns:a16="http://schemas.microsoft.com/office/drawing/2014/main" id="{19B5F960-24AF-D926-3A1E-4996F9ADDBF8}"/>
              </a:ext>
            </a:extLst>
          </p:cNvPr>
          <p:cNvSpPr>
            <a:spLocks noGrp="1"/>
          </p:cNvSpPr>
          <p:nvPr>
            <p:ph type="title"/>
          </p:nvPr>
        </p:nvSpPr>
        <p:spPr>
          <a:xfrm>
            <a:off x="242264" y="248931"/>
            <a:ext cx="1006366" cy="612337"/>
          </a:xfrm>
        </p:spPr>
        <p:txBody>
          <a:bodyPr>
            <a:noAutofit/>
          </a:bodyPr>
          <a:lstStyle/>
          <a:p>
            <a:r>
              <a:rPr lang="en-IN" sz="3600" b="1" dirty="0"/>
              <a:t>EDA</a:t>
            </a:r>
            <a:endParaRPr lang="en-GB" sz="3600" dirty="0"/>
          </a:p>
        </p:txBody>
      </p:sp>
      <p:sp>
        <p:nvSpPr>
          <p:cNvPr id="11" name="Rectangle 10">
            <a:extLst>
              <a:ext uri="{FF2B5EF4-FFF2-40B4-BE49-F238E27FC236}">
                <a16:creationId xmlns:a16="http://schemas.microsoft.com/office/drawing/2014/main" id="{4BB4579F-BC7A-D957-5E26-84666F8EC99E}"/>
              </a:ext>
            </a:extLst>
          </p:cNvPr>
          <p:cNvSpPr/>
          <p:nvPr/>
        </p:nvSpPr>
        <p:spPr>
          <a:xfrm>
            <a:off x="50449" y="56755"/>
            <a:ext cx="12063773" cy="673502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894D354C-CB5A-8B96-FAC9-0CBDC29FC0C3}"/>
              </a:ext>
            </a:extLst>
          </p:cNvPr>
          <p:cNvSpPr txBox="1"/>
          <p:nvPr/>
        </p:nvSpPr>
        <p:spPr>
          <a:xfrm>
            <a:off x="242262" y="815426"/>
            <a:ext cx="5802412" cy="307777"/>
          </a:xfrm>
          <a:prstGeom prst="rect">
            <a:avLst/>
          </a:prstGeom>
          <a:noFill/>
        </p:spPr>
        <p:txBody>
          <a:bodyPr wrap="square" rtlCol="0">
            <a:spAutoFit/>
          </a:bodyPr>
          <a:lstStyle/>
          <a:p>
            <a:r>
              <a:rPr lang="en-US" sz="1400" dirty="0"/>
              <a:t>Univariate – Categorical Analysis - </a:t>
            </a:r>
            <a:r>
              <a:rPr lang="en-US" dirty="0"/>
              <a:t>Plots and Observations</a:t>
            </a:r>
            <a:endParaRPr lang="en-US" sz="1400" dirty="0"/>
          </a:p>
        </p:txBody>
      </p:sp>
      <p:pic>
        <p:nvPicPr>
          <p:cNvPr id="3" name="Picture 2">
            <a:extLst>
              <a:ext uri="{FF2B5EF4-FFF2-40B4-BE49-F238E27FC236}">
                <a16:creationId xmlns:a16="http://schemas.microsoft.com/office/drawing/2014/main" id="{1E48F414-DA79-E464-6110-B2824CF33ABD}"/>
              </a:ext>
            </a:extLst>
          </p:cNvPr>
          <p:cNvPicPr>
            <a:picLocks noChangeAspect="1"/>
          </p:cNvPicPr>
          <p:nvPr/>
        </p:nvPicPr>
        <p:blipFill rotWithShape="1">
          <a:blip r:embed="rId4"/>
          <a:srcRect l="11070" t="5436" r="8086" b="12509"/>
          <a:stretch/>
        </p:blipFill>
        <p:spPr>
          <a:xfrm>
            <a:off x="188910" y="1271695"/>
            <a:ext cx="5855764" cy="2122631"/>
          </a:xfrm>
          <a:prstGeom prst="rect">
            <a:avLst/>
          </a:prstGeom>
        </p:spPr>
      </p:pic>
      <p:sp>
        <p:nvSpPr>
          <p:cNvPr id="4" name="TextBox 3">
            <a:extLst>
              <a:ext uri="{FF2B5EF4-FFF2-40B4-BE49-F238E27FC236}">
                <a16:creationId xmlns:a16="http://schemas.microsoft.com/office/drawing/2014/main" id="{5F25F337-B6DD-5A92-2E29-F0B2C958F5BF}"/>
              </a:ext>
            </a:extLst>
          </p:cNvPr>
          <p:cNvSpPr txBox="1"/>
          <p:nvPr/>
        </p:nvSpPr>
        <p:spPr>
          <a:xfrm>
            <a:off x="6147328" y="3612167"/>
            <a:ext cx="5855764" cy="2764796"/>
          </a:xfrm>
          <a:prstGeom prst="rect">
            <a:avLst/>
          </a:prstGeom>
          <a:noFill/>
        </p:spPr>
        <p:txBody>
          <a:bodyPr wrap="square" rtlCol="0">
            <a:spAutoFit/>
          </a:bodyPr>
          <a:lstStyle/>
          <a:p>
            <a:pPr>
              <a:lnSpc>
                <a:spcPct val="107000"/>
              </a:lnSpc>
              <a:spcAft>
                <a:spcPts val="800"/>
              </a:spcAft>
            </a:pPr>
            <a:r>
              <a:rPr lang="en-GB" sz="1200" kern="100" dirty="0">
                <a:effectLst/>
                <a:latin typeface="Arial" panose="020B0604020202020204" pitchFamily="34" charset="0"/>
                <a:ea typeface="Calibri" panose="020F0502020204030204" pitchFamily="34" charset="0"/>
                <a:cs typeface="Arial" panose="020B0604020202020204" pitchFamily="34" charset="0"/>
              </a:rPr>
              <a:t>Primary Cuisine:</a:t>
            </a:r>
          </a:p>
          <a:p>
            <a:pPr marL="171450" indent="-171450">
              <a:lnSpc>
                <a:spcPct val="107000"/>
              </a:lnSpc>
              <a:spcAft>
                <a:spcPts val="800"/>
              </a:spcAft>
              <a:buFont typeface="Arial" panose="020B0604020202020204" pitchFamily="34" charset="0"/>
              <a:buChar char="•"/>
            </a:pPr>
            <a:r>
              <a:rPr lang="en-US" sz="1200" dirty="0"/>
              <a:t>North Indian cuisine is the most frequently mentioned primary cuisine. This suggests that North Indian dishes are highly popular and potentially have a higher demand in the dining scene covered by the dataset.</a:t>
            </a:r>
            <a:endParaRPr lang="en-GB" sz="1200" kern="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200" kern="100" dirty="0">
                <a:effectLst/>
                <a:latin typeface="Arial" panose="020B0604020202020204" pitchFamily="34" charset="0"/>
                <a:ea typeface="Calibri" panose="020F0502020204030204" pitchFamily="34" charset="0"/>
                <a:cs typeface="Arial" panose="020B0604020202020204" pitchFamily="34" charset="0"/>
              </a:rPr>
              <a:t>Type of Dining:</a:t>
            </a:r>
          </a:p>
          <a:p>
            <a:pPr marL="171450" indent="-171450">
              <a:lnSpc>
                <a:spcPct val="107000"/>
              </a:lnSpc>
              <a:spcAft>
                <a:spcPts val="800"/>
              </a:spcAft>
              <a:buFont typeface="Arial" panose="020B0604020202020204" pitchFamily="34" charset="0"/>
              <a:buChar char="•"/>
            </a:pPr>
            <a:r>
              <a:rPr lang="en-GB" sz="1200" kern="100" dirty="0">
                <a:effectLst/>
                <a:latin typeface="Arial" panose="020B0604020202020204" pitchFamily="34" charset="0"/>
                <a:ea typeface="Calibri" panose="020F0502020204030204" pitchFamily="34" charset="0"/>
                <a:cs typeface="Arial" panose="020B0604020202020204" pitchFamily="34" charset="0"/>
              </a:rPr>
              <a:t>Regional Dining and Thematic Dining occupy the largest slices of the pie, highlighting their dominance. The pie chart emphasizes how these top dining types contribute to the overall distribution. </a:t>
            </a:r>
          </a:p>
          <a:p>
            <a:pPr marL="171450" indent="-171450">
              <a:lnSpc>
                <a:spcPct val="107000"/>
              </a:lnSpc>
              <a:spcAft>
                <a:spcPts val="800"/>
              </a:spcAft>
              <a:buFont typeface="Arial" panose="020B0604020202020204" pitchFamily="34" charset="0"/>
              <a:buChar char="•"/>
            </a:pPr>
            <a:r>
              <a:rPr lang="en-GB" sz="1200" kern="100" dirty="0">
                <a:effectLst/>
                <a:latin typeface="Arial" panose="020B0604020202020204" pitchFamily="34" charset="0"/>
                <a:ea typeface="Calibri" panose="020F0502020204030204" pitchFamily="34" charset="0"/>
                <a:cs typeface="Arial" panose="020B0604020202020204" pitchFamily="34" charset="0"/>
              </a:rPr>
              <a:t>It shows how that a few types of dining experiences make up the majority of the dataset, while the rest have smaller shares.</a:t>
            </a:r>
          </a:p>
          <a:p>
            <a:pPr>
              <a:lnSpc>
                <a:spcPct val="107000"/>
              </a:lnSpc>
              <a:spcAft>
                <a:spcPts val="800"/>
              </a:spcAft>
            </a:pPr>
            <a:endParaRPr lang="en-GB" sz="1200" kern="1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1830834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2527</Words>
  <Application>Microsoft Office PowerPoint</Application>
  <PresentationFormat>Widescreen</PresentationFormat>
  <Paragraphs>184</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Libre Baskerville</vt:lpstr>
      <vt:lpstr>Arial</vt:lpstr>
      <vt:lpstr>Calibri</vt:lpstr>
      <vt:lpstr>Lato Black</vt:lpstr>
      <vt:lpstr>Wingdings</vt:lpstr>
      <vt:lpstr>Office Theme</vt:lpstr>
      <vt:lpstr>PowerPoint Presentation</vt:lpstr>
      <vt:lpstr>PowerPoint Presentation</vt:lpstr>
      <vt:lpstr>BUSINESS PROBLEM AND USE CASE DOMAIN</vt:lpstr>
      <vt:lpstr>OBJECTIVE AND WEB SCRAPING DETAILS</vt:lpstr>
      <vt:lpstr>WEB SCRAPING DETAILS AND SUMMARY</vt:lpstr>
      <vt:lpstr>EDA</vt:lpstr>
      <vt:lpstr>EDA</vt:lpstr>
      <vt:lpstr>EDA</vt:lpstr>
      <vt:lpstr>EDA</vt:lpstr>
      <vt:lpstr>EDA</vt:lpstr>
      <vt:lpstr>EDA</vt:lpstr>
      <vt:lpstr>EDA</vt:lpstr>
      <vt:lpstr>EDA</vt:lpstr>
      <vt:lpstr>EDA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Anuradha Kilaparthi</cp:lastModifiedBy>
  <cp:revision>25</cp:revision>
  <dcterms:created xsi:type="dcterms:W3CDTF">2021-02-16T05:19:01Z</dcterms:created>
  <dcterms:modified xsi:type="dcterms:W3CDTF">2024-09-01T12:53:04Z</dcterms:modified>
</cp:coreProperties>
</file>