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9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48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6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0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9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4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8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9E8CB-DF4E-4C02-9D81-30CCAED777F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D69C-5C62-410F-8444-46F950B9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6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D074-F90F-2343-5AC3-4065CBEA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41408" cy="2970467"/>
          </a:xfrm>
        </p:spPr>
        <p:txBody>
          <a:bodyPr/>
          <a:lstStyle/>
          <a:p>
            <a:pPr algn="ctr"/>
            <a:r>
              <a:rPr lang="en-US" b="1" dirty="0"/>
              <a:t>Sales Business Dashboard Project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43F44-FEA5-2F9C-585E-884FE609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9744" y="4992624"/>
            <a:ext cx="3084576" cy="1152144"/>
          </a:xfrm>
        </p:spPr>
        <p:txBody>
          <a:bodyPr>
            <a:normAutofit/>
          </a:bodyPr>
          <a:lstStyle/>
          <a:p>
            <a:r>
              <a:rPr lang="en-US" dirty="0"/>
              <a:t>By: Anurag Aswal</a:t>
            </a:r>
          </a:p>
          <a:p>
            <a:r>
              <a:rPr lang="en-US" dirty="0"/>
              <a:t>Date: 09/08/2025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7469C8-FC20-536B-CA01-D3ABCA799676}"/>
              </a:ext>
            </a:extLst>
          </p:cNvPr>
          <p:cNvSpPr txBox="1">
            <a:spLocks/>
          </p:cNvSpPr>
          <p:nvPr/>
        </p:nvSpPr>
        <p:spPr>
          <a:xfrm>
            <a:off x="978408" y="3081528"/>
            <a:ext cx="7997952" cy="347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Sales Performance and Customer Insights Dashboard Report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367979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9CC-0F0E-7602-5F6C-24B7E3B7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99" y="1193382"/>
            <a:ext cx="9851201" cy="1400530"/>
          </a:xfrm>
        </p:spPr>
        <p:txBody>
          <a:bodyPr/>
          <a:lstStyle/>
          <a:p>
            <a:r>
              <a:rPr lang="en-IN" sz="5000" b="1" dirty="0"/>
              <a:t>Actionable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533E91-9FAC-DD2D-7D48-4C76B9E67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1016" y="2422966"/>
            <a:ext cx="100675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on High Revenue Regions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USA, Australia, Canada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APAC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 growing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Prioritization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Classic &amp; Vintage Cars remain in inventory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Retention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loyalty benefits for top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Deal Size 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Encourage medium-sized deals to upgrade to large-sized deals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6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2DC3-6054-A61D-329E-B3E83F1B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28" y="2711796"/>
            <a:ext cx="6467143" cy="1434407"/>
          </a:xfrm>
        </p:spPr>
        <p:txBody>
          <a:bodyPr/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AFCA-323F-580D-C608-180C8128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520" y="6449633"/>
            <a:ext cx="5422424" cy="408367"/>
          </a:xfrm>
        </p:spPr>
        <p:txBody>
          <a:bodyPr/>
          <a:lstStyle/>
          <a:p>
            <a:r>
              <a:rPr lang="en-US" dirty="0"/>
              <a:t>Contact: anurag.aswal.500@gmail.com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9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15FB-3292-0643-8E1B-0D7A9989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5" y="509405"/>
            <a:ext cx="4774301" cy="1140286"/>
          </a:xfrm>
        </p:spPr>
        <p:txBody>
          <a:bodyPr/>
          <a:lstStyle/>
          <a:p>
            <a:r>
              <a:rPr lang="en-US" sz="5000" b="1" dirty="0"/>
              <a:t>Objective</a:t>
            </a:r>
            <a:endParaRPr lang="en-IN" sz="5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D3F207-71A0-72E5-74F4-5A824705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145" y="1728175"/>
            <a:ext cx="976616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business stakeholders with an interactive dashboard to monitor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Performance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business performance over time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top-performing products, regions, and customers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data-driven decision-making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latin typeface="Arial" panose="020B0604020202020204" pitchFamily="34" charset="0"/>
              </a:rPr>
              <a:t>Tools:</a:t>
            </a:r>
            <a:r>
              <a:rPr lang="en-US" altLang="en-US" sz="2200" dirty="0">
                <a:latin typeface="Arial" panose="020B0604020202020204" pitchFamily="34" charset="0"/>
              </a:rPr>
              <a:t>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1E6-B0F9-DC89-7C08-F5328D05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Dataset Summary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A6E-51B1-A71A-D362-8ACB9F70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55658"/>
            <a:ext cx="9327448" cy="397590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IN" dirty="0"/>
              <a:t>Kaggle – Global </a:t>
            </a:r>
            <a:r>
              <a:rPr lang="en-IN" i="1" dirty="0"/>
              <a:t>Sales Data Sample (sales_data_sample.csv)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FC87A-6EE8-357F-8A16-0B4FE625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0" y="1921434"/>
            <a:ext cx="8825349" cy="474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595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4D4A-FB29-2E7E-4EA7-EC234B37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Key Metrics</a:t>
            </a:r>
            <a:endParaRPr lang="en-IN" sz="5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501BFC-1C39-D485-A612-2E46F8DF27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2" y="1698229"/>
            <a:ext cx="65748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</a:t>
            </a:r>
            <a:r>
              <a:rPr lang="en-US" altLang="en-US" sz="1800" dirty="0">
                <a:latin typeface="Arial" panose="020B0604020202020204" pitchFamily="34" charset="0"/>
              </a:rPr>
              <a:t>4.48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Total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$741.16</a:t>
            </a:r>
            <a:r>
              <a:rPr lang="en-US" altLang="en-US" sz="1800" dirty="0">
                <a:latin typeface="Arial" panose="020B0604020202020204" pitchFamily="34" charset="0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Growth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+117.38%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Country: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USA ($3.4M)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 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Classic Cars ($1.57M)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Customer: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Mini Gifts Distributors Ltd.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($</a:t>
            </a:r>
            <a:r>
              <a:rPr lang="en-US" altLang="en-US" sz="1800" dirty="0">
                <a:latin typeface="Arial" panose="020B0604020202020204" pitchFamily="34" charset="0"/>
              </a:rPr>
              <a:t>654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K)</a:t>
            </a:r>
          </a:p>
        </p:txBody>
      </p:sp>
    </p:spTree>
    <p:extLst>
      <p:ext uri="{BB962C8B-B14F-4D97-AF65-F5344CB8AC3E}">
        <p14:creationId xmlns:p14="http://schemas.microsoft.com/office/powerpoint/2010/main" val="28542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930-7DA1-BE26-CFFE-0F1AFA7F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59" y="214974"/>
            <a:ext cx="9404723" cy="1400530"/>
          </a:xfrm>
        </p:spPr>
        <p:txBody>
          <a:bodyPr/>
          <a:lstStyle/>
          <a:p>
            <a:r>
              <a:rPr lang="en-US" sz="5000" b="1" dirty="0"/>
              <a:t>KPI Summary</a:t>
            </a:r>
            <a:endParaRPr lang="en-IN" sz="5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EBDC4-A6A9-1A7E-7AF7-C0452169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4" y="1460450"/>
            <a:ext cx="9083420" cy="5109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633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C40AA8-F1D3-A16C-5E4E-03431FAF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5" y="987474"/>
            <a:ext cx="7631114" cy="4292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0B050-E8A8-9F73-E10F-D90C8001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562"/>
            <a:ext cx="9404723" cy="1400530"/>
          </a:xfrm>
        </p:spPr>
        <p:txBody>
          <a:bodyPr/>
          <a:lstStyle/>
          <a:p>
            <a:r>
              <a:rPr lang="en-US" sz="5000" b="1" dirty="0"/>
              <a:t>Time- Series Analysis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D086-6EF4-20CC-413E-108414BF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21" y="5365701"/>
            <a:ext cx="5819774" cy="12651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Peak sales observed in Q4 every year (seasonal trend)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Dip in Q2 2004 due to order cancellations in key regions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Steady growth with minor fluctuations during off-peak months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99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305334C-1027-FB57-5F4A-CF45A1477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157181"/>
            <a:ext cx="7248525" cy="4077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2D335-5206-7999-2DBE-425745B6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224118"/>
            <a:ext cx="9404723" cy="1400530"/>
          </a:xfrm>
        </p:spPr>
        <p:txBody>
          <a:bodyPr/>
          <a:lstStyle/>
          <a:p>
            <a:r>
              <a:rPr lang="en-US" sz="5000" b="1" dirty="0"/>
              <a:t>Category Performance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75BE-A563-B758-19AC-A72BAF39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469" y="5343081"/>
            <a:ext cx="6650800" cy="137608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/>
              <a:t>Insight: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Classic Cars &amp; Vintage Cars generate ~60% of total revenue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Medium deal sizes contribute to 60% of sales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Motorcycles have the highest YoY growth rate among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4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D65C169-E1A1-1AD7-9A13-D2B94F86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01" y="991833"/>
            <a:ext cx="7595236" cy="4272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84675-C3B1-C3A7-EF25-B5175CDF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6102"/>
            <a:ext cx="9404723" cy="1400530"/>
          </a:xfrm>
        </p:spPr>
        <p:txBody>
          <a:bodyPr/>
          <a:lstStyle/>
          <a:p>
            <a:r>
              <a:rPr lang="en-US" sz="5000" b="1" dirty="0"/>
              <a:t>Regional Analysis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304-0BBE-F8B8-73B5-56D85D39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050" y="5264154"/>
            <a:ext cx="7595236" cy="159384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Insight: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USA, Australia, and Canada are top markets by 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APAC region showing fastest growth rate (esp. Japan &amp; Australia)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Some markets (e.g., Sweden, Norway) have low penetration → potential expansion opportunities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2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6EFF0B-02ED-F5DE-1A62-3C2198AC8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1" y="1156951"/>
            <a:ext cx="7412477" cy="4169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F7331-2CFE-9444-CD35-F984FB71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7" y="196686"/>
            <a:ext cx="9404723" cy="1400530"/>
          </a:xfrm>
        </p:spPr>
        <p:txBody>
          <a:bodyPr/>
          <a:lstStyle/>
          <a:p>
            <a:r>
              <a:rPr lang="en-US" sz="5000" b="1" dirty="0"/>
              <a:t>Customer Insights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DDFE-6556-DABB-851F-C7C37236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691" y="5326470"/>
            <a:ext cx="8946541" cy="15315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Insight: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Top 10 customers account for ~38% of total sales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Mini Gifts Distributors Ltd. is the single largest buyer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Opportunity to upsell/cross-sell to mid-tier customers with steady purchase 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37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351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Ion</vt:lpstr>
      <vt:lpstr>Sales Business Dashboard Project</vt:lpstr>
      <vt:lpstr>Objective</vt:lpstr>
      <vt:lpstr>Dataset Summary</vt:lpstr>
      <vt:lpstr>Key Metrics</vt:lpstr>
      <vt:lpstr>KPI Summary</vt:lpstr>
      <vt:lpstr>Time- Series Analysis</vt:lpstr>
      <vt:lpstr>Category Performance</vt:lpstr>
      <vt:lpstr>Regional Analysis</vt:lpstr>
      <vt:lpstr>Customer Insights</vt:lpstr>
      <vt:lpstr>Actionable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ASWAL</dc:creator>
  <cp:lastModifiedBy>ANURAG ASWAL</cp:lastModifiedBy>
  <cp:revision>1</cp:revision>
  <dcterms:created xsi:type="dcterms:W3CDTF">2025-08-08T19:51:25Z</dcterms:created>
  <dcterms:modified xsi:type="dcterms:W3CDTF">2025-08-08T20:54:22Z</dcterms:modified>
</cp:coreProperties>
</file>