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sldIdLst>
    <p:sldId id="256" r:id="rId26"/>
    <p:sldId id="257" r:id="rId27"/>
    <p:sldId id="258" r:id="rId28"/>
    <p:sldId id="270" r:id="rId29"/>
    <p:sldId id="269" r:id="rId30"/>
    <p:sldId id="259" r:id="rId31"/>
    <p:sldId id="260" r:id="rId32"/>
    <p:sldId id="262" r:id="rId33"/>
    <p:sldId id="264" r:id="rId34"/>
    <p:sldId id="265" r:id="rId35"/>
    <p:sldId id="266" r:id="rId36"/>
    <p:sldId id="271" r:id="rId37"/>
    <p:sldId id="268" r:id="rId3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presProps" Target="presProps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Introduction to AI</a:t>
            </a:r>
            <a:endParaRPr lang="fr-FR" sz="3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Actor"/>
                <a:ea typeface="Actor"/>
              </a:rPr>
              <a:t>Exploring RAG, Hugging Face, LangChain, and AI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title"/>
          </p:nvPr>
        </p:nvSpPr>
        <p:spPr>
          <a:xfrm>
            <a:off x="1853460" y="982980"/>
            <a:ext cx="5419440" cy="7103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</a:b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Hugging Face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7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Inter"/>
              </a:rPr>
              <a:t>What is Hugging Face?</a:t>
            </a:r>
            <a:endParaRPr lang="en-US" sz="14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Hugging Face is a company that provides open-source tools and models for NLP.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Fun Fact:</a:t>
            </a:r>
            <a:r>
              <a:rPr lang="en-US" sz="1200" b="0" i="0" dirty="0">
                <a:effectLst/>
                <a:latin typeface="Inter"/>
              </a:rPr>
              <a:t> The name "Hugging Face" comes from the emoji 🤗, symbolizing the friendly and approachable nature of the platform.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12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Inter"/>
              </a:rPr>
              <a:t>Key Contributions:</a:t>
            </a:r>
            <a:endParaRPr lang="en-US" sz="14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Transformers library:</a:t>
            </a:r>
            <a:r>
              <a:rPr lang="en-US" sz="1200" b="0" i="0" dirty="0">
                <a:effectLst/>
                <a:latin typeface="Inter"/>
              </a:rPr>
              <a:t> Simplifies the use of models like BERT and GPT.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Model Hub:</a:t>
            </a:r>
            <a:r>
              <a:rPr lang="en-US" sz="1200" b="0" i="0" dirty="0">
                <a:effectLst/>
                <a:latin typeface="Inter"/>
              </a:rPr>
              <a:t> A repository of pre-trained models.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Lesser-Known Fact:</a:t>
            </a:r>
            <a:r>
              <a:rPr lang="en-US" sz="1200" b="0" i="0" dirty="0">
                <a:effectLst/>
                <a:latin typeface="Inter"/>
              </a:rPr>
              <a:t> Hugging Face has over </a:t>
            </a:r>
            <a:r>
              <a:rPr lang="en-US" sz="1200" b="1" i="0" dirty="0">
                <a:effectLst/>
                <a:latin typeface="Inter"/>
              </a:rPr>
              <a:t>100,000 models</a:t>
            </a:r>
            <a:r>
              <a:rPr lang="en-US" sz="1200" b="0" i="0" dirty="0">
                <a:effectLst/>
                <a:latin typeface="Inter"/>
              </a:rPr>
              <a:t> available for free!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E4B9E351-9ACA-5AA2-F13F-050AF2B942D9}"/>
              </a:ext>
            </a:extLst>
          </p:cNvPr>
          <p:cNvSpPr txBox="1">
            <a:spLocks/>
          </p:cNvSpPr>
          <p:nvPr/>
        </p:nvSpPr>
        <p:spPr>
          <a:xfrm>
            <a:off x="579180" y="838200"/>
            <a:ext cx="1476000" cy="951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lt1"/>
                </a:solidFill>
                <a:latin typeface="Montserrat"/>
                <a:ea typeface="Montserrat"/>
              </a:rPr>
              <a:t>03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2192520" y="579120"/>
            <a:ext cx="3981240" cy="5867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IN" sz="1800" b="1" spc="-1" dirty="0">
                <a:solidFill>
                  <a:schemeClr val="dk1"/>
                </a:solidFill>
                <a:latin typeface="Montserrat"/>
              </a:rPr>
              <a:t>	</a:t>
            </a:r>
            <a:r>
              <a:rPr lang="en-IN" sz="2800" b="1" spc="-1" dirty="0" err="1">
                <a:solidFill>
                  <a:schemeClr val="dk1"/>
                </a:solidFill>
                <a:latin typeface="Montserrat"/>
              </a:rPr>
              <a:t>LangChain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subTitle"/>
          </p:nvPr>
        </p:nvSpPr>
        <p:spPr>
          <a:xfrm>
            <a:off x="729480" y="1420980"/>
            <a:ext cx="3981240" cy="321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What is </a:t>
            </a:r>
            <a:r>
              <a:rPr lang="en-US" sz="1200" b="1" i="0" dirty="0" err="1">
                <a:effectLst/>
                <a:latin typeface="Inter"/>
              </a:rPr>
              <a:t>LangChain</a:t>
            </a:r>
            <a:r>
              <a:rPr lang="en-US" sz="1200" b="1" i="0" dirty="0">
                <a:effectLst/>
                <a:latin typeface="Inter"/>
              </a:rPr>
              <a:t>?</a:t>
            </a:r>
            <a:endParaRPr lang="en-US" sz="12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 err="1">
                <a:effectLst/>
                <a:latin typeface="Inter"/>
              </a:rPr>
              <a:t>LangChain</a:t>
            </a:r>
            <a:r>
              <a:rPr lang="en-US" sz="1200" b="0" i="0" dirty="0">
                <a:effectLst/>
                <a:latin typeface="Inter"/>
              </a:rPr>
              <a:t> is a framework for building applications powered by language models.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Key Features:</a:t>
            </a:r>
            <a:r>
              <a:rPr lang="en-US" sz="1200" b="0" i="0" dirty="0">
                <a:effectLst/>
                <a:latin typeface="Inter"/>
              </a:rPr>
              <a:t> Memory, context awareness, and integration with external data sources.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Fun Fact:</a:t>
            </a:r>
            <a:r>
              <a:rPr lang="en-US" sz="1200" b="0" i="0" dirty="0">
                <a:effectLst/>
                <a:latin typeface="Inter"/>
              </a:rPr>
              <a:t> </a:t>
            </a:r>
            <a:r>
              <a:rPr lang="en-US" sz="1200" b="0" i="0" dirty="0" err="1">
                <a:effectLst/>
                <a:latin typeface="Inter"/>
              </a:rPr>
              <a:t>LangChain</a:t>
            </a:r>
            <a:r>
              <a:rPr lang="en-US" sz="1200" b="0" i="0" dirty="0">
                <a:effectLst/>
                <a:latin typeface="Inter"/>
              </a:rPr>
              <a:t> was created by </a:t>
            </a:r>
            <a:r>
              <a:rPr lang="en-US" sz="1200" b="1" i="0" dirty="0">
                <a:effectLst/>
                <a:latin typeface="Inter"/>
              </a:rPr>
              <a:t>Harrison Chase</a:t>
            </a:r>
            <a:r>
              <a:rPr lang="en-US" sz="1200" b="0" i="0" dirty="0">
                <a:effectLst/>
                <a:latin typeface="Inter"/>
              </a:rPr>
              <a:t> in 2022 and has quickly become a favorite among developers.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en-US" sz="1200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Use Cases:</a:t>
            </a:r>
            <a:endParaRPr lang="en-US" sz="1200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Inter"/>
              </a:rPr>
              <a:t>Chatbots, question-answering systems, and automated content generation.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effectLst/>
                <a:latin typeface="Inter"/>
              </a:rPr>
              <a:t>Lesser-Known Fact:</a:t>
            </a:r>
            <a:r>
              <a:rPr lang="en-US" sz="1200" b="0" i="0" dirty="0">
                <a:effectLst/>
                <a:latin typeface="Inter"/>
              </a:rPr>
              <a:t> </a:t>
            </a:r>
            <a:r>
              <a:rPr lang="en-US" sz="1200" b="0" i="0" dirty="0" err="1">
                <a:effectLst/>
                <a:latin typeface="Inter"/>
              </a:rPr>
              <a:t>LangChain</a:t>
            </a:r>
            <a:r>
              <a:rPr lang="en-US" sz="1200" b="0" i="0" dirty="0">
                <a:effectLst/>
                <a:latin typeface="Inter"/>
              </a:rPr>
              <a:t> can integrate with tools like </a:t>
            </a:r>
            <a:r>
              <a:rPr lang="en-US" sz="1200" b="1" i="0" dirty="0">
                <a:effectLst/>
                <a:latin typeface="Inter"/>
              </a:rPr>
              <a:t>Google Search</a:t>
            </a:r>
            <a:r>
              <a:rPr lang="en-US" sz="1200" b="0" i="0" dirty="0">
                <a:effectLst/>
                <a:latin typeface="Inter"/>
              </a:rPr>
              <a:t> and </a:t>
            </a:r>
            <a:r>
              <a:rPr lang="en-US" sz="1200" b="1" i="0" dirty="0">
                <a:effectLst/>
                <a:latin typeface="Inter"/>
              </a:rPr>
              <a:t>Wikipedia</a:t>
            </a:r>
            <a:r>
              <a:rPr lang="en-US" sz="1200" b="0" i="0" dirty="0">
                <a:effectLst/>
                <a:latin typeface="Inter"/>
              </a:rPr>
              <a:t> to provide real-time information</a:t>
            </a:r>
          </a:p>
        </p:txBody>
      </p:sp>
      <p:pic>
        <p:nvPicPr>
          <p:cNvPr id="760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2">
            <a:extLst>
              <a:ext uri="{FF2B5EF4-FFF2-40B4-BE49-F238E27FC236}">
                <a16:creationId xmlns:a16="http://schemas.microsoft.com/office/drawing/2014/main" id="{527E8221-6CCE-98F0-20DD-9C793CAC9658}"/>
              </a:ext>
            </a:extLst>
          </p:cNvPr>
          <p:cNvSpPr txBox="1">
            <a:spLocks/>
          </p:cNvSpPr>
          <p:nvPr/>
        </p:nvSpPr>
        <p:spPr>
          <a:xfrm>
            <a:off x="723960" y="121920"/>
            <a:ext cx="1476000" cy="951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lt1"/>
                </a:solidFill>
                <a:latin typeface="Montserrat"/>
                <a:ea typeface="Montserrat"/>
              </a:rPr>
              <a:t>04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CF098-D72F-419F-C6DF-F4907049E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00" y="432960"/>
            <a:ext cx="6772680" cy="1058400"/>
          </a:xfrm>
        </p:spPr>
        <p:txBody>
          <a:bodyPr/>
          <a:lstStyle/>
          <a:p>
            <a:r>
              <a:rPr lang="en-IN" b="1" i="0" dirty="0">
                <a:effectLst/>
                <a:latin typeface="Inter"/>
              </a:rPr>
              <a:t>AI Ethics and Challenges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9B6A02-5FA7-8E9A-E295-E6A9BA8EC21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798320"/>
            <a:ext cx="8229240" cy="2388120"/>
          </a:xfrm>
        </p:spPr>
        <p:txBody>
          <a:bodyPr/>
          <a:lstStyle/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Inter"/>
              </a:rPr>
              <a:t>Bias in AI models.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Inter"/>
              </a:rPr>
              <a:t>Environmental impact of training large models.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Inter"/>
              </a:rPr>
              <a:t>Fun Fact:</a:t>
            </a:r>
            <a:r>
              <a:rPr lang="en-US" sz="1800" b="0" i="0" dirty="0">
                <a:effectLst/>
                <a:latin typeface="Inter"/>
              </a:rPr>
              <a:t> Training a single LLM can emit as much carbon as </a:t>
            </a:r>
            <a:r>
              <a:rPr lang="en-US" sz="1800" b="1" i="0" dirty="0">
                <a:effectLst/>
                <a:latin typeface="Inter"/>
              </a:rPr>
              <a:t>5 cars over their lifetimes</a:t>
            </a:r>
            <a:r>
              <a:rPr lang="en-US" sz="1800" b="0" i="0" dirty="0">
                <a:effectLst/>
                <a:latin typeface="Inter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40374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083434D-3168-5AE7-CAC0-C13CC7FCFF9B}"/>
              </a:ext>
            </a:extLst>
          </p:cNvPr>
          <p:cNvSpPr txBox="1">
            <a:spLocks/>
          </p:cNvSpPr>
          <p:nvPr/>
        </p:nvSpPr>
        <p:spPr>
          <a:xfrm>
            <a:off x="2095560" y="542880"/>
            <a:ext cx="53622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500" b="1" spc="-1">
                <a:solidFill>
                  <a:schemeClr val="dk1"/>
                </a:solidFill>
                <a:latin typeface="Montserrat"/>
                <a:ea typeface="Montserrat"/>
              </a:rPr>
              <a:t>Thank you!</a:t>
            </a:r>
            <a:endParaRPr lang="fr-FR" sz="55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2685261-7652-FEF8-0E79-2137B3625312}"/>
              </a:ext>
            </a:extLst>
          </p:cNvPr>
          <p:cNvSpPr txBox="1">
            <a:spLocks/>
          </p:cNvSpPr>
          <p:nvPr/>
        </p:nvSpPr>
        <p:spPr>
          <a:xfrm>
            <a:off x="2827080" y="1895640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1600" b="1" spc="-1" dirty="0">
                <a:solidFill>
                  <a:schemeClr val="dk1"/>
                </a:solidFill>
                <a:latin typeface="Actor"/>
                <a:ea typeface="Actor"/>
              </a:rPr>
              <a:t>Do you have any questions?</a:t>
            </a: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1358711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47720" y="487680"/>
            <a:ext cx="5419440" cy="36347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>
              <a:spcBef>
                <a:spcPts val="300"/>
              </a:spcBef>
            </a:pPr>
            <a:r>
              <a:rPr lang="en-US" sz="1800" b="0" i="0" dirty="0">
                <a:effectLst/>
                <a:latin typeface="Actor"/>
              </a:rPr>
              <a:t>AI refers to machines designed to perform tasks that typically require human intelligence, such as understanding language, recognizing patterns, and making decisions.</a:t>
            </a:r>
            <a:br>
              <a:rPr lang="en-US" sz="1600" b="0" i="0" dirty="0">
                <a:effectLst/>
                <a:latin typeface="Actor"/>
              </a:rPr>
            </a:br>
            <a:br>
              <a:rPr lang="en-US" sz="1600" b="0" i="0" dirty="0">
                <a:effectLst/>
                <a:latin typeface="Actor"/>
              </a:rPr>
            </a:br>
            <a:r>
              <a:rPr lang="en-US" sz="1600" b="1" i="0" dirty="0">
                <a:effectLst/>
                <a:latin typeface="Actor"/>
              </a:rPr>
              <a:t>Fun Fact:</a:t>
            </a:r>
            <a:r>
              <a:rPr lang="en-US" sz="1600" b="0" i="0" dirty="0">
                <a:effectLst/>
                <a:latin typeface="Actor"/>
              </a:rPr>
              <a:t> The term "Artificial Intelligence" was coined in </a:t>
            </a:r>
            <a:r>
              <a:rPr lang="en-US" sz="1600" b="1" i="0" dirty="0">
                <a:effectLst/>
                <a:latin typeface="Actor"/>
              </a:rPr>
              <a:t>1956</a:t>
            </a:r>
            <a:r>
              <a:rPr lang="en-US" sz="1600" b="0" i="0" dirty="0">
                <a:effectLst/>
                <a:latin typeface="Actor"/>
              </a:rPr>
              <a:t> by John McCarthy at the Dartmouth Conference.</a:t>
            </a:r>
            <a:br>
              <a:rPr lang="en-US" sz="1600" b="0" i="0" dirty="0">
                <a:effectLst/>
                <a:latin typeface="Actor"/>
              </a:rPr>
            </a:br>
            <a:br>
              <a:rPr lang="en-US" sz="1600" b="0" i="0" dirty="0">
                <a:effectLst/>
                <a:latin typeface="Actor"/>
              </a:rPr>
            </a:br>
            <a:r>
              <a:rPr lang="en-US" sz="1600" b="1" i="0" dirty="0">
                <a:effectLst/>
                <a:latin typeface="Actor"/>
              </a:rPr>
              <a:t>Lesser-Known Fact:</a:t>
            </a:r>
            <a:r>
              <a:rPr lang="en-US" sz="1600" b="0" i="0" dirty="0">
                <a:effectLst/>
                <a:latin typeface="Actor"/>
              </a:rPr>
              <a:t> The first AI program, called the </a:t>
            </a:r>
            <a:r>
              <a:rPr lang="en-US" sz="1600" b="1" i="0" dirty="0">
                <a:effectLst/>
                <a:latin typeface="Actor"/>
              </a:rPr>
              <a:t>Logic Theorist</a:t>
            </a:r>
            <a:r>
              <a:rPr lang="en-US" sz="1600" b="0" i="0" dirty="0">
                <a:effectLst/>
                <a:latin typeface="Actor"/>
              </a:rPr>
              <a:t>, was created in 1955 and could prove mathematical theorems.</a:t>
            </a:r>
            <a:br>
              <a:rPr lang="en-US" sz="1600" b="0" i="0" dirty="0">
                <a:effectLst/>
                <a:latin typeface="Actor"/>
              </a:rPr>
            </a:br>
            <a:endParaRPr lang="fr-FR" sz="3600" b="0" strike="noStrike" spc="-1" dirty="0">
              <a:latin typeface="Acto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950720" y="2181240"/>
            <a:ext cx="618744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1" spc="-1" dirty="0">
                <a:solidFill>
                  <a:schemeClr val="dk1"/>
                </a:solidFill>
                <a:latin typeface="Montserrat"/>
              </a:rPr>
              <a:t>Evolution of Language Models</a:t>
            </a:r>
            <a:endParaRPr lang="fr-FR" sz="2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91CBB6-D952-2E40-7F2D-65F5F340D13B}"/>
              </a:ext>
            </a:extLst>
          </p:cNvPr>
          <p:cNvSpPr txBox="1"/>
          <p:nvPr/>
        </p:nvSpPr>
        <p:spPr>
          <a:xfrm>
            <a:off x="1162050" y="379579"/>
            <a:ext cx="6073140" cy="1869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300"/>
              </a:spcAft>
            </a:pPr>
            <a:r>
              <a:rPr lang="en-US" b="1" i="0" dirty="0">
                <a:effectLst/>
                <a:latin typeface="Inter"/>
              </a:rPr>
              <a:t>Early Days (1960s-1990s):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Rule-based systems like </a:t>
            </a:r>
            <a:r>
              <a:rPr lang="en-US" b="1" i="0" dirty="0">
                <a:effectLst/>
                <a:latin typeface="Inter"/>
              </a:rPr>
              <a:t>ELIZA</a:t>
            </a:r>
            <a:r>
              <a:rPr lang="en-US" b="0" i="0" dirty="0">
                <a:effectLst/>
                <a:latin typeface="Inter"/>
              </a:rPr>
              <a:t> (1966) and </a:t>
            </a:r>
            <a:r>
              <a:rPr lang="en-US" b="1" i="0" dirty="0">
                <a:effectLst/>
                <a:latin typeface="Inter"/>
              </a:rPr>
              <a:t>SHRDLU</a:t>
            </a:r>
            <a:r>
              <a:rPr lang="en-US" b="0" i="0" dirty="0">
                <a:effectLst/>
                <a:latin typeface="Inter"/>
              </a:rPr>
              <a:t> (1970).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ELIZA could simulate a psychotherapist by using simple pattern matching, but it had no understanding of language.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4E4E-B9DF-15CB-F1A4-DB4985E9E393}"/>
              </a:ext>
            </a:extLst>
          </p:cNvPr>
          <p:cNvSpPr txBox="1"/>
          <p:nvPr/>
        </p:nvSpPr>
        <p:spPr>
          <a:xfrm>
            <a:off x="1184910" y="2566519"/>
            <a:ext cx="607314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IN" b="1" i="0" dirty="0">
                <a:effectLst/>
                <a:latin typeface="Inter"/>
              </a:rPr>
              <a:t>Statistical Era (1990s-2010s):</a:t>
            </a:r>
            <a:endParaRPr lang="en-IN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Models like </a:t>
            </a:r>
            <a:r>
              <a:rPr lang="en-IN" b="1" i="0" dirty="0">
                <a:effectLst/>
                <a:latin typeface="Inter"/>
              </a:rPr>
              <a:t>n-grams</a:t>
            </a:r>
            <a:r>
              <a:rPr lang="en-IN" b="0" i="0" dirty="0">
                <a:effectLst/>
                <a:latin typeface="Inter"/>
              </a:rPr>
              <a:t> and </a:t>
            </a:r>
            <a:r>
              <a:rPr lang="en-IN" b="1" i="0" dirty="0">
                <a:effectLst/>
                <a:latin typeface="Inter"/>
              </a:rPr>
              <a:t>Hidden Markov Models (HMMs)</a:t>
            </a:r>
            <a:r>
              <a:rPr lang="en-IN" b="0" i="0" dirty="0"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Inter"/>
              </a:rPr>
              <a:t>Focused on probability and pattern recognition.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Inter"/>
              </a:rPr>
              <a:t>Lesser-Known Fact:</a:t>
            </a:r>
            <a:r>
              <a:rPr lang="en-IN" b="0" i="0" dirty="0">
                <a:effectLst/>
                <a:latin typeface="Inter"/>
              </a:rPr>
              <a:t> Google’s early search algorithms relied heavily on n-grams.</a:t>
            </a:r>
          </a:p>
        </p:txBody>
      </p:sp>
    </p:spTree>
    <p:extLst>
      <p:ext uri="{BB962C8B-B14F-4D97-AF65-F5344CB8AC3E}">
        <p14:creationId xmlns:p14="http://schemas.microsoft.com/office/powerpoint/2010/main" val="154905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1B5564-2738-ADAB-3C36-05C61BBD23B6}"/>
              </a:ext>
            </a:extLst>
          </p:cNvPr>
          <p:cNvSpPr txBox="1"/>
          <p:nvPr/>
        </p:nvSpPr>
        <p:spPr>
          <a:xfrm>
            <a:off x="1337310" y="516739"/>
            <a:ext cx="6073140" cy="2146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</a:pPr>
            <a:r>
              <a:rPr lang="en-US" b="1" i="0" dirty="0">
                <a:effectLst/>
                <a:latin typeface="Inter"/>
              </a:rPr>
              <a:t>Deep Learning Revolution (2010s-Present):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Introduction of neural networks and </a:t>
            </a:r>
            <a:r>
              <a:rPr lang="en-US" b="1" i="0" dirty="0">
                <a:effectLst/>
                <a:latin typeface="Inter"/>
              </a:rPr>
              <a:t>Transformers</a:t>
            </a:r>
            <a:r>
              <a:rPr lang="en-US" b="0" i="0" dirty="0">
                <a:effectLst/>
                <a:latin typeface="Inter"/>
              </a:rPr>
              <a:t> (2017).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The Transformer architecture was introduced in the paper </a:t>
            </a:r>
            <a:r>
              <a:rPr lang="en-US" b="1" i="0" dirty="0">
                <a:effectLst/>
                <a:latin typeface="Inter"/>
              </a:rPr>
              <a:t>"Attention is All You Need"</a:t>
            </a:r>
            <a:r>
              <a:rPr lang="en-US" b="0" i="0" dirty="0">
                <a:effectLst/>
                <a:latin typeface="Inter"/>
              </a:rPr>
              <a:t> and revolutionized NLP by enabling models to process entire sentences at once.</a:t>
            </a:r>
          </a:p>
        </p:txBody>
      </p:sp>
    </p:spTree>
    <p:extLst>
      <p:ext uri="{BB962C8B-B14F-4D97-AF65-F5344CB8AC3E}">
        <p14:creationId xmlns:p14="http://schemas.microsoft.com/office/powerpoint/2010/main" val="342777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The </a:t>
            </a: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Rise of LLMs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47500" lnSpcReduction="20000"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What are LLMs?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LLMs are large-scale neural networks trained on vast amounts of text data.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Examples: </a:t>
            </a:r>
            <a:r>
              <a:rPr lang="en-US" b="1" i="0" dirty="0">
                <a:effectLst/>
                <a:latin typeface="Inter"/>
              </a:rPr>
              <a:t>GPT-3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>
                <a:effectLst/>
                <a:latin typeface="Inter"/>
              </a:rPr>
              <a:t>GPT-4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>
                <a:effectLst/>
                <a:latin typeface="Inter"/>
              </a:rPr>
              <a:t>BERT</a:t>
            </a:r>
            <a:r>
              <a:rPr lang="en-US" b="0" i="0" dirty="0">
                <a:effectLst/>
                <a:latin typeface="Inter"/>
              </a:rPr>
              <a:t>, </a:t>
            </a:r>
            <a:r>
              <a:rPr lang="en-US" b="1" i="0" dirty="0">
                <a:effectLst/>
                <a:latin typeface="Inter"/>
              </a:rPr>
              <a:t>T5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GPT-3 has </a:t>
            </a:r>
            <a:r>
              <a:rPr lang="en-US" b="1" i="0" dirty="0">
                <a:effectLst/>
                <a:latin typeface="Inter"/>
              </a:rPr>
              <a:t>175 billion parameters</a:t>
            </a:r>
            <a:r>
              <a:rPr lang="en-US" b="0" i="0" dirty="0">
                <a:effectLst/>
                <a:latin typeface="Inter"/>
              </a:rPr>
              <a:t>, making it one of the largest models ever created!</a:t>
            </a:r>
          </a:p>
          <a:p>
            <a:pPr marL="457200" lvl="1" indent="0" algn="l">
              <a:spcBef>
                <a:spcPts val="300"/>
              </a:spcBef>
              <a:buNone/>
            </a:pPr>
            <a:endParaRPr lang="en-US" b="0" i="0" dirty="0">
              <a:effectLst/>
              <a:latin typeface="Inter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Why Size Matters:</a:t>
            </a: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Larger models can capture more nuanced language patterns.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Lesser-Known Fact:</a:t>
            </a:r>
            <a:r>
              <a:rPr lang="en-US" b="0" i="0" dirty="0">
                <a:effectLst/>
                <a:latin typeface="Inter"/>
              </a:rPr>
              <a:t> Training GPT-3 cost an estimated </a:t>
            </a:r>
            <a:r>
              <a:rPr lang="en-US" b="1" i="0" dirty="0">
                <a:effectLst/>
                <a:latin typeface="Inter"/>
              </a:rPr>
              <a:t>$4.6 million</a:t>
            </a:r>
            <a:r>
              <a:rPr lang="en-US" b="0" i="0" dirty="0">
                <a:effectLst/>
                <a:latin typeface="Inter"/>
              </a:rPr>
              <a:t> in computational resources.</a:t>
            </a:r>
          </a:p>
        </p:txBody>
      </p:sp>
      <p:pic>
        <p:nvPicPr>
          <p:cNvPr id="744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906780" y="53340"/>
            <a:ext cx="7162800" cy="11675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lang="en-IN" sz="3000" b="1" spc="-1" dirty="0">
                <a:solidFill>
                  <a:schemeClr val="dk1"/>
                </a:solidFill>
                <a:latin typeface="Montserrat"/>
              </a:rPr>
            </a:br>
            <a:br>
              <a:rPr lang="en-IN" sz="3000" b="1" spc="-1" dirty="0">
                <a:solidFill>
                  <a:schemeClr val="dk1"/>
                </a:solidFill>
                <a:latin typeface="Montserrat"/>
              </a:rPr>
            </a:br>
            <a:br>
              <a:rPr lang="en-IN" sz="3000" b="1" spc="-1" dirty="0">
                <a:solidFill>
                  <a:schemeClr val="dk1"/>
                </a:solidFill>
                <a:latin typeface="Montserrat"/>
              </a:rPr>
            </a:br>
            <a:br>
              <a:rPr lang="en-IN" sz="3000" b="1" spc="-1" dirty="0">
                <a:solidFill>
                  <a:schemeClr val="dk1"/>
                </a:solidFill>
                <a:latin typeface="Montserrat"/>
              </a:rPr>
            </a:b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The Emergence of LLMs</a:t>
            </a:r>
            <a:br>
              <a:rPr lang="en-IN" sz="3000" b="1" spc="-1" dirty="0">
                <a:solidFill>
                  <a:schemeClr val="dk1"/>
                </a:solidFill>
                <a:latin typeface="Montserrat"/>
              </a:rPr>
            </a:br>
            <a:r>
              <a:rPr lang="en-IN" sz="1800" b="1" spc="-1" dirty="0">
                <a:solidFill>
                  <a:schemeClr val="dk1"/>
                </a:solidFill>
                <a:latin typeface="Montserrat"/>
              </a:rPr>
              <a:t>Big Players in AI Space!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3C77E6-B3F7-11AD-706C-CC13026C1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4836"/>
              </p:ext>
            </p:extLst>
          </p:nvPr>
        </p:nvGraphicFramePr>
        <p:xfrm>
          <a:off x="457200" y="1408113"/>
          <a:ext cx="8229599" cy="3179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7912">
                  <a:extLst>
                    <a:ext uri="{9D8B030D-6E8A-4147-A177-3AD203B41FA5}">
                      <a16:colId xmlns:a16="http://schemas.microsoft.com/office/drawing/2014/main" val="3237253788"/>
                    </a:ext>
                  </a:extLst>
                </a:gridCol>
                <a:gridCol w="784182">
                  <a:extLst>
                    <a:ext uri="{9D8B030D-6E8A-4147-A177-3AD203B41FA5}">
                      <a16:colId xmlns:a16="http://schemas.microsoft.com/office/drawing/2014/main" val="305855475"/>
                    </a:ext>
                  </a:extLst>
                </a:gridCol>
                <a:gridCol w="1361546">
                  <a:extLst>
                    <a:ext uri="{9D8B030D-6E8A-4147-A177-3AD203B41FA5}">
                      <a16:colId xmlns:a16="http://schemas.microsoft.com/office/drawing/2014/main" val="141285210"/>
                    </a:ext>
                  </a:extLst>
                </a:gridCol>
                <a:gridCol w="1223668">
                  <a:extLst>
                    <a:ext uri="{9D8B030D-6E8A-4147-A177-3AD203B41FA5}">
                      <a16:colId xmlns:a16="http://schemas.microsoft.com/office/drawing/2014/main" val="738277202"/>
                    </a:ext>
                  </a:extLst>
                </a:gridCol>
                <a:gridCol w="3912291">
                  <a:extLst>
                    <a:ext uri="{9D8B030D-6E8A-4147-A177-3AD203B41FA5}">
                      <a16:colId xmlns:a16="http://schemas.microsoft.com/office/drawing/2014/main" val="2281636752"/>
                    </a:ext>
                  </a:extLst>
                </a:gridCol>
              </a:tblGrid>
              <a:tr h="16945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Model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Company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Owner / Backers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Year Introduced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Focus &amp; Differentiation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extLst>
                  <a:ext uri="{0D108BD9-81ED-4DB2-BD59-A6C34878D82A}">
                    <a16:rowId xmlns:a16="http://schemas.microsoft.com/office/drawing/2014/main" val="461983325"/>
                  </a:ext>
                </a:extLst>
              </a:tr>
              <a:tr h="33890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ChatGPT (GPT-4)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OpenAI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Microsoft-backed, led by Sam Altman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2023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General-purpose, strong conversational AI with deep knowledge but some closed-source elements.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1150106075"/>
                  </a:ext>
                </a:extLst>
              </a:tr>
              <a:tr h="33890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Gemini (formerly Bard)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Google DeepMind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Owned by Alphabet (Google's parent)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2023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Multimodal AI (text, image, audio), deeply integrated into Google Search &amp; Workspace.</a:t>
                      </a:r>
                      <a:endParaRPr lang="en-US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1887407384"/>
                  </a:ext>
                </a:extLst>
              </a:tr>
              <a:tr h="508360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Claude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Anthropic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Founded by ex-OpenAI researchers, backed by Amazon &amp; Google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2023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Focuses on safety, alignment, and trustworthiness in AI responses.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3132811661"/>
                  </a:ext>
                </a:extLst>
              </a:tr>
              <a:tr h="33890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LLaMA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Meta (Facebook)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Mark Zuckerberg's AI push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700" u="none" strike="noStrike" dirty="0">
                          <a:solidFill>
                            <a:schemeClr val="bg2"/>
                          </a:solidFill>
                          <a:effectLst/>
                        </a:rPr>
                        <a:t>2023 (</a:t>
                      </a:r>
                      <a:r>
                        <a:rPr lang="es-ES" sz="70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LLaMA</a:t>
                      </a:r>
                      <a:r>
                        <a:rPr lang="es-ES" sz="700" u="none" strike="noStrike" dirty="0">
                          <a:solidFill>
                            <a:schemeClr val="bg2"/>
                          </a:solidFill>
                          <a:effectLst/>
                        </a:rPr>
                        <a:t> 2: 2023, </a:t>
                      </a:r>
                      <a:r>
                        <a:rPr lang="es-ES" sz="700" u="none" strike="noStrike" dirty="0" err="1">
                          <a:solidFill>
                            <a:schemeClr val="bg2"/>
                          </a:solidFill>
                          <a:effectLst/>
                        </a:rPr>
                        <a:t>LLaMA</a:t>
                      </a:r>
                      <a:r>
                        <a:rPr lang="es-ES" sz="700" u="none" strike="noStrike" dirty="0">
                          <a:solidFill>
                            <a:schemeClr val="bg2"/>
                          </a:solidFill>
                          <a:effectLst/>
                        </a:rPr>
                        <a:t> 3 2024)</a:t>
                      </a:r>
                      <a:endParaRPr lang="es-ES" sz="7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Open-source, optimized for research and efficiency. Expected LLaMA 3 in 2024.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4058484764"/>
                  </a:ext>
                </a:extLst>
              </a:tr>
              <a:tr h="169453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Mistral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Mistral AI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A French AI startup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2023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Open-source and highly efficient, with Mixture of Experts (MoE) for smart routing.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2410049510"/>
                  </a:ext>
                </a:extLst>
              </a:tr>
              <a:tr h="33890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Command R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Cohere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An AI model focused on enterprise use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u="none" strike="noStrike" dirty="0">
                          <a:solidFill>
                            <a:schemeClr val="bg2"/>
                          </a:solidFill>
                          <a:effectLst/>
                        </a:rPr>
                        <a:t>2023</a:t>
                      </a:r>
                      <a:endParaRPr lang="en-IN" sz="7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Designed for enterprise use (e.g., customer service, business applications).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2360080311"/>
                  </a:ext>
                </a:extLst>
              </a:tr>
              <a:tr h="33890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Yi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Alibaba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700" u="none" strike="noStrike">
                          <a:solidFill>
                            <a:schemeClr val="bg2"/>
                          </a:solidFill>
                          <a:effectLst/>
                        </a:rPr>
                        <a:t>A Chinese AI model competing globally</a:t>
                      </a:r>
                      <a:endParaRPr lang="it-IT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u="none" strike="noStrike" dirty="0">
                          <a:solidFill>
                            <a:schemeClr val="bg2"/>
                          </a:solidFill>
                          <a:effectLst/>
                        </a:rPr>
                        <a:t>2023</a:t>
                      </a:r>
                      <a:endParaRPr lang="en-IN" sz="700" b="0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China’s AI push, optimized for Mandarin and global AI competition.</a:t>
                      </a:r>
                      <a:endParaRPr lang="en-US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2487456086"/>
                  </a:ext>
                </a:extLst>
              </a:tr>
              <a:tr h="29841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GLM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Tsinghua University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China’s academic AI project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2022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solidFill>
                            <a:schemeClr val="bg2"/>
                          </a:solidFill>
                          <a:effectLst/>
                        </a:rPr>
                        <a:t>Focuses on academic research and open AI development.</a:t>
                      </a:r>
                      <a:endParaRPr lang="en-US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2964524671"/>
                  </a:ext>
                </a:extLst>
              </a:tr>
              <a:tr h="338907"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DeepSeek</a:t>
                      </a:r>
                      <a:endParaRPr lang="en-IN" sz="700" b="1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DeepSeek AI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A Chinese AI company specializing in open-source LLMs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700" u="none" strike="noStrike">
                          <a:solidFill>
                            <a:schemeClr val="bg2"/>
                          </a:solidFill>
                          <a:effectLst/>
                        </a:rPr>
                        <a:t>2024</a:t>
                      </a:r>
                      <a:endParaRPr lang="en-IN" sz="700" b="0" i="0" u="none" strike="noStrike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 dirty="0">
                          <a:solidFill>
                            <a:schemeClr val="bg2"/>
                          </a:solidFill>
                          <a:effectLst/>
                        </a:rPr>
                        <a:t>Open-source, trained on multilingual datasets, and aims to compete with Western LLMs.</a:t>
                      </a:r>
                      <a:endParaRPr lang="en-US" sz="700" b="1" i="0" u="none" strike="noStrike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170" marR="5170" marT="5170" marB="0" anchor="b"/>
                </a:tc>
                <a:extLst>
                  <a:ext uri="{0D108BD9-81ED-4DB2-BD59-A6C34878D82A}">
                    <a16:rowId xmlns:a16="http://schemas.microsoft.com/office/drawing/2014/main" val="427139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2301240" y="1823100"/>
            <a:ext cx="533400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b="1" spc="-1" dirty="0">
                <a:solidFill>
                  <a:schemeClr val="dk1"/>
                </a:solidFill>
                <a:latin typeface="Montserrat"/>
              </a:rPr>
              <a:t>	RAG and Vector DB</a:t>
            </a:r>
            <a:br>
              <a:rPr lang="en-US" sz="2000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title"/>
          </p:nvPr>
        </p:nvSpPr>
        <p:spPr>
          <a:xfrm>
            <a:off x="1181160" y="8762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title"/>
          </p:nvPr>
        </p:nvSpPr>
        <p:spPr>
          <a:xfrm>
            <a:off x="1242060" y="522060"/>
            <a:ext cx="7734300" cy="14134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b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</a:br>
            <a:b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</a:b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	</a:t>
            </a:r>
            <a:r>
              <a:rPr lang="en-IN" sz="3000" b="1" spc="-1" dirty="0">
                <a:solidFill>
                  <a:schemeClr val="dk1"/>
                </a:solidFill>
                <a:latin typeface="Montserrat"/>
              </a:rPr>
              <a:t>RAG (Retrieval-Augmented Generation)</a:t>
            </a:r>
            <a:br>
              <a:rPr lang="en-IN" sz="1200" b="1" i="0" dirty="0">
                <a:solidFill>
                  <a:srgbClr val="404040"/>
                </a:solidFill>
                <a:effectLst/>
                <a:latin typeface="Inter"/>
              </a:rPr>
            </a:b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5" name="PlaceHolder 2"/>
          <p:cNvSpPr>
            <a:spLocks noGrp="1"/>
          </p:cNvSpPr>
          <p:nvPr>
            <p:ph type="subTitle"/>
          </p:nvPr>
        </p:nvSpPr>
        <p:spPr>
          <a:xfrm>
            <a:off x="1647720" y="1769880"/>
            <a:ext cx="5419440" cy="27792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62500" lnSpcReduction="20000"/>
          </a:bodyPr>
          <a:lstStyle/>
          <a:p>
            <a:pPr marL="0" indent="0" algn="l">
              <a:spcAft>
                <a:spcPts val="300"/>
              </a:spcAft>
              <a:buNone/>
            </a:pPr>
            <a:endParaRPr lang="en-US" b="1" i="0" dirty="0">
              <a:effectLst/>
              <a:latin typeface="Inter"/>
            </a:endParaRPr>
          </a:p>
          <a:p>
            <a:pPr marL="0" indent="0" algn="l">
              <a:spcAft>
                <a:spcPts val="300"/>
              </a:spcAft>
              <a:buNone/>
            </a:pPr>
            <a:r>
              <a:rPr lang="en-US" sz="5100" b="1" i="0" dirty="0">
                <a:effectLst/>
                <a:latin typeface="Inter"/>
              </a:rPr>
              <a:t>What is RAG?</a:t>
            </a:r>
          </a:p>
          <a:p>
            <a:pPr marL="0" indent="0" algn="l">
              <a:spcAft>
                <a:spcPts val="300"/>
              </a:spcAft>
              <a:buNone/>
            </a:pPr>
            <a:endParaRPr lang="en-US" b="0" i="0" dirty="0">
              <a:effectLst/>
              <a:latin typeface="Inter"/>
            </a:endParaRP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RAG combines retrieval-based methods with generative models to improve accuracy and relevance.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How it Works:</a:t>
            </a:r>
            <a:r>
              <a:rPr lang="en-US" b="0" i="0" dirty="0">
                <a:effectLst/>
                <a:latin typeface="Inter"/>
              </a:rPr>
              <a:t> The model retrieves relevant documents and then generates responses based on that information.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Fun Fact:</a:t>
            </a:r>
            <a:r>
              <a:rPr lang="en-US" b="0" i="0" dirty="0">
                <a:effectLst/>
                <a:latin typeface="Inter"/>
              </a:rPr>
              <a:t> RAG was introduced by </a:t>
            </a:r>
            <a:r>
              <a:rPr lang="en-US" b="1" i="0" dirty="0">
                <a:effectLst/>
                <a:latin typeface="Inter"/>
              </a:rPr>
              <a:t>Facebook AI</a:t>
            </a:r>
            <a:r>
              <a:rPr lang="en-US" b="0" i="0" dirty="0">
                <a:effectLst/>
                <a:latin typeface="Inter"/>
              </a:rPr>
              <a:t> in 2020 and is used in systems like ChatGPT to provide more accurate answers.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835</Words>
  <Application>Microsoft Office PowerPoint</Application>
  <PresentationFormat>On-screen Show (16:9)</PresentationFormat>
  <Paragraphs>110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13</vt:i4>
      </vt:variant>
    </vt:vector>
  </HeadingPairs>
  <TitlesOfParts>
    <vt:vector size="46" baseType="lpstr">
      <vt:lpstr>Actor</vt:lpstr>
      <vt:lpstr>Arial</vt:lpstr>
      <vt:lpstr>Calibri</vt:lpstr>
      <vt:lpstr>Inter</vt:lpstr>
      <vt:lpstr>Montserrat</vt:lpstr>
      <vt:lpstr>OpenSymbol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Introduction to AI</vt:lpstr>
      <vt:lpstr>AI refers to machines designed to perform tasks that typically require human intelligence, such as understanding language, recognizing patterns, and making decisions.  Fun Fact: The term "Artificial Intelligence" was coined in 1956 by John McCarthy at the Dartmouth Conference.  Lesser-Known Fact: The first AI program, called the Logic Theorist, was created in 1955 and could prove mathematical theorems. </vt:lpstr>
      <vt:lpstr>Evolution of Language Models</vt:lpstr>
      <vt:lpstr>PowerPoint Presentation</vt:lpstr>
      <vt:lpstr>PowerPoint Presentation</vt:lpstr>
      <vt:lpstr>The Rise of LLMs</vt:lpstr>
      <vt:lpstr>    The Emergence of LLMs Big Players in AI Space!</vt:lpstr>
      <vt:lpstr> RAG and Vector DB </vt:lpstr>
      <vt:lpstr>   RAG (Retrieval-Augmented Generation) </vt:lpstr>
      <vt:lpstr> Hugging Face</vt:lpstr>
      <vt:lpstr> LangChain</vt:lpstr>
      <vt:lpstr>AI Ethics and Challenges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Anurag Sharma</cp:lastModifiedBy>
  <cp:revision>135</cp:revision>
  <dcterms:modified xsi:type="dcterms:W3CDTF">2025-03-20T07:23:04Z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2025-03-20T04:45:00Z</dcterms:created>
  <dc:creator>Unknown Creator</dc:creator>
  <dc:description/>
  <dc:language>en-US</dc:language>
  <cp:lastModifiedBy>Unknown Creator</cp:lastModifiedBy>
  <dcterms:modified xsi:type="dcterms:W3CDTF">2025-03-20T04:45:00Z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