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337" r:id="rId2"/>
    <p:sldId id="338" r:id="rId3"/>
    <p:sldId id="394" r:id="rId4"/>
    <p:sldId id="395" r:id="rId5"/>
    <p:sldId id="398" r:id="rId6"/>
    <p:sldId id="396" r:id="rId7"/>
    <p:sldId id="397" r:id="rId8"/>
    <p:sldId id="399" r:id="rId9"/>
    <p:sldId id="400" r:id="rId10"/>
    <p:sldId id="401" r:id="rId11"/>
    <p:sldId id="403" r:id="rId12"/>
    <p:sldId id="382" r:id="rId13"/>
    <p:sldId id="404" r:id="rId14"/>
    <p:sldId id="405" r:id="rId15"/>
    <p:sldId id="35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0" autoAdjust="0"/>
    <p:restoredTop sz="95405" autoAdjust="0"/>
  </p:normalViewPr>
  <p:slideViewPr>
    <p:cSldViewPr>
      <p:cViewPr varScale="1">
        <p:scale>
          <a:sx n="121" d="100"/>
          <a:sy n="121" d="100"/>
        </p:scale>
        <p:origin x="368" y="120"/>
      </p:cViewPr>
      <p:guideLst>
        <p:guide orient="horz" pos="2160"/>
        <p:guide pos="2880"/>
      </p:guideLst>
    </p:cSldViewPr>
  </p:slideViewPr>
  <p:outlineViewPr>
    <p:cViewPr>
      <p:scale>
        <a:sx n="33" d="100"/>
        <a:sy n="33" d="100"/>
      </p:scale>
      <p:origin x="0" y="1054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95AC4-5AE0-460D-A130-8060403A7B93}" type="datetimeFigureOut">
              <a:rPr lang="en-US" smtClean="0"/>
              <a:pPr/>
              <a:t>1/27/25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2A5B2-88E4-458D-BBA5-907C4B3FD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98416-BC05-45B8-80BE-EA1A9ED8D313}" type="datetimeFigureOut">
              <a:rPr lang="en-IN" smtClean="0"/>
              <a:pPr/>
              <a:t>27/01/25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98416-BC05-45B8-80BE-EA1A9ED8D313}" type="datetimeFigureOut">
              <a:rPr lang="en-IN" smtClean="0"/>
              <a:pPr/>
              <a:t>27/01/25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98416-BC05-45B8-80BE-EA1A9ED8D313}" type="datetimeFigureOut">
              <a:rPr lang="en-IN" smtClean="0"/>
              <a:pPr/>
              <a:t>27/01/25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398416-BC05-45B8-80BE-EA1A9ED8D313}" type="datetimeFigureOut">
              <a:rPr lang="en-IN" smtClean="0"/>
              <a:pPr/>
              <a:t>27/01/25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398416-BC05-45B8-80BE-EA1A9ED8D313}" type="datetimeFigureOut">
              <a:rPr lang="en-IN" smtClean="0"/>
              <a:pPr/>
              <a:t>27/01/25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984DF-BF6B-4B5B-9BB1-62E2A3A46E03}"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398416-BC05-45B8-80BE-EA1A9ED8D313}" type="datetimeFigureOut">
              <a:rPr lang="en-IN" smtClean="0"/>
              <a:pPr/>
              <a:t>27/01/25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40984DF-BF6B-4B5B-9BB1-62E2A3A46E03}"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28398416-BC05-45B8-80BE-EA1A9ED8D313}" type="datetimeFigureOut">
              <a:rPr lang="en-IN" smtClean="0"/>
              <a:pPr/>
              <a:t>27/01/25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40984DF-BF6B-4B5B-9BB1-62E2A3A46E03}"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98416-BC05-45B8-80BE-EA1A9ED8D313}" type="datetimeFigureOut">
              <a:rPr lang="en-IN" smtClean="0"/>
              <a:pPr/>
              <a:t>27/01/25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40984DF-BF6B-4B5B-9BB1-62E2A3A46E0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398416-BC05-45B8-80BE-EA1A9ED8D313}" type="datetimeFigureOut">
              <a:rPr lang="en-IN" smtClean="0"/>
              <a:pPr/>
              <a:t>27/01/25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984DF-BF6B-4B5B-9BB1-62E2A3A46E03}"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398416-BC05-45B8-80BE-EA1A9ED8D313}" type="datetimeFigureOut">
              <a:rPr lang="en-IN" smtClean="0"/>
              <a:pPr/>
              <a:t>27/01/25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984DF-BF6B-4B5B-9BB1-62E2A3A46E03}"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98416-BC05-45B8-80BE-EA1A9ED8D313}" type="datetimeFigureOut">
              <a:rPr lang="en-IN" smtClean="0"/>
              <a:pPr/>
              <a:t>27/01/25</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984DF-BF6B-4B5B-9BB1-62E2A3A46E03}" type="slidenum">
              <a:rPr lang="en-IN" smtClean="0"/>
              <a:pPr/>
              <a:t>‹#›</a:t>
            </a:fld>
            <a:endParaRPr lang="en-IN" dirty="0"/>
          </a:p>
        </p:txBody>
      </p:sp>
      <p:pic>
        <p:nvPicPr>
          <p:cNvPr id="7" name="Picture 2" descr="D:\HP\CU\CU-logo-1.jpg"/>
          <p:cNvPicPr>
            <a:picLocks noChangeAspect="1" noChangeArrowheads="1"/>
          </p:cNvPicPr>
          <p:nvPr/>
        </p:nvPicPr>
        <p:blipFill>
          <a:blip r:embed="rId13" cstate="print"/>
          <a:srcRect l="8453" t="5315" r="9589" b="6998"/>
          <a:stretch>
            <a:fillRect/>
          </a:stretch>
        </p:blipFill>
        <p:spPr bwMode="auto">
          <a:xfrm>
            <a:off x="76200" y="76200"/>
            <a:ext cx="838200" cy="1219200"/>
          </a:xfrm>
          <a:prstGeom prst="rect">
            <a:avLst/>
          </a:prstGeom>
          <a:noFill/>
          <a:ln w="9525">
            <a:noFill/>
            <a:miter lim="800000"/>
            <a:headEnd/>
            <a:tailEnd/>
          </a:ln>
        </p:spPr>
      </p:pic>
      <p:sp>
        <p:nvSpPr>
          <p:cNvPr id="8" name="TextBox 7"/>
          <p:cNvSpPr txBox="1">
            <a:spLocks noChangeArrowheads="1"/>
          </p:cNvSpPr>
          <p:nvPr/>
        </p:nvSpPr>
        <p:spPr bwMode="auto">
          <a:xfrm>
            <a:off x="3036888" y="87313"/>
            <a:ext cx="3440112" cy="369887"/>
          </a:xfrm>
          <a:prstGeom prst="rect">
            <a:avLst/>
          </a:prstGeom>
          <a:noFill/>
          <a:ln w="50800" cmpd="dbl">
            <a:solidFill>
              <a:srgbClr val="C00000"/>
            </a:solidFill>
            <a:miter lim="800000"/>
            <a:headEnd/>
            <a:tailEnd/>
          </a:ln>
        </p:spPr>
        <p:txBody>
          <a:bodyPr wrap="none">
            <a:spAutoFit/>
          </a:bodyPr>
          <a:lstStyle/>
          <a:p>
            <a:pPr algn="ctr">
              <a:defRPr/>
            </a:pPr>
            <a:r>
              <a:rPr lang="en-US" b="1" dirty="0">
                <a:solidFill>
                  <a:prstClr val="black"/>
                </a:solidFill>
                <a:cs typeface="Arial" charset="0"/>
              </a:rPr>
              <a:t>University Institute of Engineering</a:t>
            </a:r>
            <a:endParaRPr lang="en-US" sz="1700" b="1" dirty="0">
              <a:solidFill>
                <a:prstClr val="black"/>
              </a:solidFill>
              <a:cs typeface="Arial" charset="0"/>
            </a:endParaRPr>
          </a:p>
        </p:txBody>
      </p:sp>
      <p:cxnSp>
        <p:nvCxnSpPr>
          <p:cNvPr id="9" name="Straight Connector 8"/>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228600" y="6505575"/>
            <a:ext cx="2362200" cy="306388"/>
          </a:xfrm>
          <a:prstGeom prst="rect">
            <a:avLst/>
          </a:prstGeom>
          <a:noFill/>
          <a:ln w="3175" cmpd="dbl">
            <a:solidFill>
              <a:srgbClr val="C00000"/>
            </a:solidFill>
            <a:miter lim="800000"/>
            <a:headEnd/>
            <a:tailEnd/>
          </a:ln>
        </p:spPr>
        <p:txBody>
          <a:bodyPr>
            <a:spAutoFit/>
          </a:bodyPr>
          <a:lstStyle/>
          <a:p>
            <a:pPr algn="ctr">
              <a:defRPr/>
            </a:pPr>
            <a:r>
              <a:rPr lang="en-US" sz="1400" b="1" dirty="0">
                <a:solidFill>
                  <a:prstClr val="black"/>
                </a:solidFill>
                <a:cs typeface="Arial" charset="0"/>
              </a:rPr>
              <a:t>Department of CSE</a:t>
            </a:r>
          </a:p>
        </p:txBody>
      </p:sp>
      <p:sp>
        <p:nvSpPr>
          <p:cNvPr id="11" name="TextBox 9"/>
          <p:cNvSpPr txBox="1">
            <a:spLocks noChangeArrowheads="1"/>
          </p:cNvSpPr>
          <p:nvPr/>
        </p:nvSpPr>
        <p:spPr bwMode="auto">
          <a:xfrm>
            <a:off x="6248400" y="6457950"/>
            <a:ext cx="2895600" cy="400050"/>
          </a:xfrm>
          <a:prstGeom prst="rect">
            <a:avLst/>
          </a:prstGeom>
          <a:noFill/>
          <a:ln w="9525">
            <a:noFill/>
            <a:miter lim="800000"/>
            <a:headEnd/>
            <a:tailEnd/>
          </a:ln>
        </p:spPr>
        <p:txBody>
          <a:bodyPr>
            <a:spAutoFit/>
          </a:bodyPr>
          <a:lstStyle/>
          <a:p>
            <a:pPr algn="ctr">
              <a:defRPr/>
            </a:pPr>
            <a:r>
              <a:rPr lang="en-US" sz="2000" dirty="0">
                <a:solidFill>
                  <a:srgbClr val="C00000"/>
                </a:solidFill>
                <a:latin typeface="Impact" pitchFamily="34" charset="0"/>
                <a:cs typeface="Arial" charset="0"/>
              </a:rPr>
              <a:t>Chandigarh</a:t>
            </a:r>
            <a:r>
              <a:rPr lang="en-US" sz="2000" dirty="0">
                <a:solidFill>
                  <a:prstClr val="black"/>
                </a:solidFill>
                <a:latin typeface="Impact" pitchFamily="34" charset="0"/>
                <a:cs typeface="Arial" charset="0"/>
              </a:rPr>
              <a:t> University</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conomictimes.indiatimes.com/" TargetMode="External"/><Relationship Id="rId2" Type="http://schemas.openxmlformats.org/officeDocument/2006/relationships/hyperlink" Target="http://www.levels.fy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8284469" cy="1600200"/>
          </a:xfrm>
        </p:spPr>
        <p:txBody>
          <a:bodyPr/>
          <a:lstStyle/>
          <a:p>
            <a:r>
              <a:rPr lang="en-US" b="1" dirty="0">
                <a:latin typeface="+mn-lt"/>
              </a:rPr>
              <a:t>Influence of Top MNCs on Graduates in Education</a:t>
            </a:r>
            <a:br>
              <a:rPr lang="en-US" sz="3400" b="1" dirty="0">
                <a:latin typeface="+mn-lt"/>
              </a:rPr>
            </a:br>
            <a:endParaRPr lang="en-US" sz="3400" b="1" dirty="0">
              <a:latin typeface="+mn-lt"/>
            </a:endParaRPr>
          </a:p>
        </p:txBody>
      </p:sp>
      <p:sp>
        <p:nvSpPr>
          <p:cNvPr id="7" name="TextBox 6"/>
          <p:cNvSpPr txBox="1"/>
          <p:nvPr/>
        </p:nvSpPr>
        <p:spPr>
          <a:xfrm>
            <a:off x="789434" y="3533573"/>
            <a:ext cx="4038600" cy="1077218"/>
          </a:xfrm>
          <a:prstGeom prst="rect">
            <a:avLst/>
          </a:prstGeom>
          <a:noFill/>
        </p:spPr>
        <p:txBody>
          <a:bodyPr wrap="square" rtlCol="0">
            <a:spAutoFit/>
          </a:bodyPr>
          <a:lstStyle/>
          <a:p>
            <a:r>
              <a:rPr lang="en-US" sz="2400" b="1" dirty="0"/>
              <a:t>Submitted to :-</a:t>
            </a:r>
          </a:p>
          <a:p>
            <a:r>
              <a:rPr lang="en-US" sz="2000" dirty="0"/>
              <a:t>Dr. Gaurav </a:t>
            </a:r>
            <a:r>
              <a:rPr lang="en-US" sz="2000" dirty="0" err="1"/>
              <a:t>Bathla</a:t>
            </a:r>
            <a:endParaRPr lang="en-US" sz="2000" dirty="0"/>
          </a:p>
          <a:p>
            <a:r>
              <a:rPr lang="en-US" sz="2000" dirty="0"/>
              <a:t>(E2593)</a:t>
            </a:r>
          </a:p>
        </p:txBody>
      </p:sp>
      <p:sp>
        <p:nvSpPr>
          <p:cNvPr id="4" name="AutoShape 2" descr="What Is a Honeypot? How Trapping Bad Actors Helps Secur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89A533F1-ED42-9D7F-AEB2-1D9F7D75A432}"/>
              </a:ext>
            </a:extLst>
          </p:cNvPr>
          <p:cNvSpPr txBox="1"/>
          <p:nvPr/>
        </p:nvSpPr>
        <p:spPr>
          <a:xfrm>
            <a:off x="5135880" y="3533573"/>
            <a:ext cx="3474720" cy="1077218"/>
          </a:xfrm>
          <a:prstGeom prst="rect">
            <a:avLst/>
          </a:prstGeom>
          <a:noFill/>
        </p:spPr>
        <p:txBody>
          <a:bodyPr wrap="square" rtlCol="0">
            <a:spAutoFit/>
          </a:bodyPr>
          <a:lstStyle/>
          <a:p>
            <a:r>
              <a:rPr lang="en-US" sz="2400" b="1" dirty="0"/>
              <a:t>Submitted by :-</a:t>
            </a:r>
            <a:endParaRPr lang="en-US" sz="2000" b="1" dirty="0"/>
          </a:p>
          <a:p>
            <a:r>
              <a:rPr lang="en-US" sz="2000" dirty="0"/>
              <a:t>Anurag Yadav (24MCS10043)</a:t>
            </a:r>
          </a:p>
          <a:p>
            <a:r>
              <a:rPr lang="en-US" sz="2000" dirty="0"/>
              <a:t>Masters of Engineering -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FD5B-6614-1D45-292B-A62CA589F83B}"/>
              </a:ext>
            </a:extLst>
          </p:cNvPr>
          <p:cNvSpPr>
            <a:spLocks noGrp="1"/>
          </p:cNvSpPr>
          <p:nvPr>
            <p:ph type="title"/>
          </p:nvPr>
        </p:nvSpPr>
        <p:spPr>
          <a:xfrm>
            <a:off x="1981200" y="554736"/>
            <a:ext cx="5181600" cy="685800"/>
          </a:xfrm>
        </p:spPr>
        <p:txBody>
          <a:bodyPr/>
          <a:lstStyle/>
          <a:p>
            <a:r>
              <a:rPr lang="en-IN" b="1" dirty="0">
                <a:latin typeface="+mn-lt"/>
              </a:rPr>
              <a:t>Feasibility Analysis</a:t>
            </a:r>
          </a:p>
        </p:txBody>
      </p:sp>
      <p:sp>
        <p:nvSpPr>
          <p:cNvPr id="3" name="Content Placeholder 2">
            <a:extLst>
              <a:ext uri="{FF2B5EF4-FFF2-40B4-BE49-F238E27FC236}">
                <a16:creationId xmlns:a16="http://schemas.microsoft.com/office/drawing/2014/main" id="{336C57B8-FEAF-DBD5-921F-4B7F2ED32E16}"/>
              </a:ext>
            </a:extLst>
          </p:cNvPr>
          <p:cNvSpPr>
            <a:spLocks noGrp="1"/>
          </p:cNvSpPr>
          <p:nvPr>
            <p:ph idx="1"/>
          </p:nvPr>
        </p:nvSpPr>
        <p:spPr>
          <a:xfrm>
            <a:off x="457200" y="1371600"/>
            <a:ext cx="8229600" cy="4419600"/>
          </a:xfrm>
        </p:spPr>
        <p:txBody>
          <a:bodyPr>
            <a:normAutofit/>
          </a:bodyPr>
          <a:lstStyle/>
          <a:p>
            <a:pPr marL="0" indent="0">
              <a:buNone/>
            </a:pPr>
            <a:r>
              <a:rPr lang="en-IN" sz="1800" b="1" dirty="0"/>
              <a:t>Data Sources</a:t>
            </a:r>
            <a:r>
              <a:rPr lang="en-IN" sz="1800" dirty="0"/>
              <a:t>:</a:t>
            </a:r>
          </a:p>
          <a:p>
            <a:r>
              <a:rPr lang="en-IN" sz="1800" dirty="0"/>
              <a:t>Salary data: </a:t>
            </a:r>
            <a:r>
              <a:rPr lang="en-IN" sz="1800" dirty="0" err="1"/>
              <a:t>Levels.fyi</a:t>
            </a:r>
            <a:r>
              <a:rPr lang="en-IN" sz="1800" dirty="0"/>
              <a:t>, Glassdoor, company reports.</a:t>
            </a:r>
          </a:p>
          <a:p>
            <a:pPr>
              <a:buFont typeface="Arial" panose="020B0604020202020204" pitchFamily="34" charset="0"/>
              <a:buChar char="•"/>
            </a:pPr>
            <a:r>
              <a:rPr lang="en-IN" sz="1800" dirty="0"/>
              <a:t>Placement records: Publicly available data from institutions like IITs, NITs, and private universities.</a:t>
            </a:r>
          </a:p>
          <a:p>
            <a:pPr marL="0" indent="0">
              <a:buNone/>
            </a:pPr>
            <a:endParaRPr lang="en-IN" sz="1800" dirty="0"/>
          </a:p>
          <a:p>
            <a:pPr marL="0" indent="0">
              <a:buNone/>
            </a:pPr>
            <a:r>
              <a:rPr lang="en-IN" sz="1800" b="1" dirty="0"/>
              <a:t>Tools and Technology</a:t>
            </a:r>
            <a:r>
              <a:rPr lang="en-IN" sz="1800" dirty="0"/>
              <a:t>:</a:t>
            </a:r>
          </a:p>
          <a:p>
            <a:r>
              <a:rPr lang="en-IN" sz="1800" dirty="0"/>
              <a:t>Python for data analysis (Pandas, Matplotlib).</a:t>
            </a:r>
          </a:p>
          <a:p>
            <a:pPr>
              <a:buFont typeface="Arial" panose="020B0604020202020204" pitchFamily="34" charset="0"/>
              <a:buChar char="•"/>
            </a:pPr>
            <a:r>
              <a:rPr lang="en-IN" sz="1800" dirty="0"/>
              <a:t>Survey tools like Google Forms for qualitative data.</a:t>
            </a:r>
          </a:p>
          <a:p>
            <a:pPr>
              <a:buFont typeface="Arial" panose="020B0604020202020204" pitchFamily="34" charset="0"/>
              <a:buChar char="•"/>
            </a:pPr>
            <a:r>
              <a:rPr lang="en-IN" sz="1800" dirty="0"/>
              <a:t>Statistical methods to validate trends.</a:t>
            </a:r>
          </a:p>
          <a:p>
            <a:pPr marL="0" indent="0">
              <a:buNone/>
            </a:pPr>
            <a:endParaRPr lang="en-IN" sz="1800" dirty="0"/>
          </a:p>
          <a:p>
            <a:pPr marL="0" indent="0">
              <a:buNone/>
            </a:pPr>
            <a:r>
              <a:rPr lang="en-IN" sz="1800" b="1" dirty="0"/>
              <a:t>Challenges</a:t>
            </a:r>
            <a:r>
              <a:rPr lang="en-IN" sz="1800" dirty="0"/>
              <a:t>:</a:t>
            </a:r>
          </a:p>
          <a:p>
            <a:r>
              <a:rPr lang="en-IN" sz="1800" dirty="0"/>
              <a:t>Limited transparency in placement data for private universities.</a:t>
            </a:r>
          </a:p>
          <a:p>
            <a:pPr>
              <a:buFont typeface="Arial" panose="020B0604020202020204" pitchFamily="34" charset="0"/>
              <a:buChar char="•"/>
            </a:pPr>
            <a:r>
              <a:rPr lang="en-IN" sz="1800" dirty="0"/>
              <a:t>Potential bias in self-reported student data.</a:t>
            </a:r>
          </a:p>
        </p:txBody>
      </p:sp>
    </p:spTree>
    <p:extLst>
      <p:ext uri="{BB962C8B-B14F-4D97-AF65-F5344CB8AC3E}">
        <p14:creationId xmlns:p14="http://schemas.microsoft.com/office/powerpoint/2010/main" val="382555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FD5B-6614-1D45-292B-A62CA589F83B}"/>
              </a:ext>
            </a:extLst>
          </p:cNvPr>
          <p:cNvSpPr>
            <a:spLocks noGrp="1"/>
          </p:cNvSpPr>
          <p:nvPr>
            <p:ph type="title"/>
          </p:nvPr>
        </p:nvSpPr>
        <p:spPr>
          <a:xfrm>
            <a:off x="1981200" y="554736"/>
            <a:ext cx="5181600" cy="685800"/>
          </a:xfrm>
        </p:spPr>
        <p:txBody>
          <a:bodyPr/>
          <a:lstStyle/>
          <a:p>
            <a:r>
              <a:rPr lang="en-IN" b="1" dirty="0">
                <a:latin typeface="+mn-lt"/>
              </a:rPr>
              <a:t>Benefits</a:t>
            </a:r>
          </a:p>
        </p:txBody>
      </p:sp>
      <p:sp>
        <p:nvSpPr>
          <p:cNvPr id="3" name="Content Placeholder 2">
            <a:extLst>
              <a:ext uri="{FF2B5EF4-FFF2-40B4-BE49-F238E27FC236}">
                <a16:creationId xmlns:a16="http://schemas.microsoft.com/office/drawing/2014/main" id="{336C57B8-FEAF-DBD5-921F-4B7F2ED32E16}"/>
              </a:ext>
            </a:extLst>
          </p:cNvPr>
          <p:cNvSpPr>
            <a:spLocks noGrp="1"/>
          </p:cNvSpPr>
          <p:nvPr>
            <p:ph idx="1"/>
          </p:nvPr>
        </p:nvSpPr>
        <p:spPr>
          <a:xfrm>
            <a:off x="457200" y="1562100"/>
            <a:ext cx="8229600" cy="3733800"/>
          </a:xfrm>
        </p:spPr>
        <p:txBody>
          <a:bodyPr>
            <a:normAutofit/>
          </a:bodyPr>
          <a:lstStyle/>
          <a:p>
            <a:pPr marL="0" indent="0">
              <a:buNone/>
            </a:pPr>
            <a:r>
              <a:rPr lang="en-IN" sz="1800" b="1" dirty="0"/>
              <a:t>For Students</a:t>
            </a:r>
            <a:r>
              <a:rPr lang="en-IN" sz="1800" dirty="0"/>
              <a:t>:</a:t>
            </a:r>
          </a:p>
          <a:p>
            <a:pPr>
              <a:buFont typeface="Arial" panose="020B0604020202020204" pitchFamily="34" charset="0"/>
              <a:buChar char="•"/>
            </a:pPr>
            <a:r>
              <a:rPr lang="en-IN" sz="1800" dirty="0"/>
              <a:t>Informed career choices based on a blend of passion, skills, and market demand.</a:t>
            </a:r>
          </a:p>
          <a:p>
            <a:pPr>
              <a:buFont typeface="Arial" panose="020B0604020202020204" pitchFamily="34" charset="0"/>
              <a:buChar char="•"/>
            </a:pPr>
            <a:r>
              <a:rPr lang="en-IN" sz="1800" dirty="0"/>
              <a:t>Reduced societal and peer pressure to pursue only high-paying tech roles.</a:t>
            </a:r>
          </a:p>
          <a:p>
            <a:pPr marL="0" indent="0">
              <a:buNone/>
            </a:pPr>
            <a:endParaRPr lang="en-IN" sz="1800" dirty="0"/>
          </a:p>
          <a:p>
            <a:pPr marL="0" indent="0">
              <a:buNone/>
            </a:pPr>
            <a:r>
              <a:rPr lang="en-IN" sz="1800" b="1" dirty="0"/>
              <a:t>For Educational Institutions</a:t>
            </a:r>
            <a:r>
              <a:rPr lang="en-IN" sz="1800" dirty="0"/>
              <a:t>:</a:t>
            </a:r>
          </a:p>
          <a:p>
            <a:pPr>
              <a:buFont typeface="Arial" panose="020B0604020202020204" pitchFamily="34" charset="0"/>
              <a:buChar char="•"/>
            </a:pPr>
            <a:r>
              <a:rPr lang="en-IN" sz="1800" dirty="0"/>
              <a:t>Opportunity to innovate in underrepresented fields like environmental sciences, social sciences, and design.</a:t>
            </a:r>
          </a:p>
          <a:p>
            <a:pPr marL="0" indent="0">
              <a:buNone/>
            </a:pPr>
            <a:endParaRPr lang="en-IN" sz="1800" dirty="0"/>
          </a:p>
          <a:p>
            <a:pPr marL="0" indent="0">
              <a:buNone/>
            </a:pPr>
            <a:r>
              <a:rPr lang="en-IN" sz="1800" b="1" dirty="0"/>
              <a:t>For Policy Makers</a:t>
            </a:r>
            <a:r>
              <a:rPr lang="en-IN" sz="1800" dirty="0"/>
              <a:t>:</a:t>
            </a:r>
          </a:p>
          <a:p>
            <a:pPr>
              <a:buFont typeface="Arial" panose="020B0604020202020204" pitchFamily="34" charset="0"/>
              <a:buChar char="•"/>
            </a:pPr>
            <a:r>
              <a:rPr lang="en-IN" sz="1800" dirty="0"/>
              <a:t>Insights for creating balanced educational reforms.</a:t>
            </a:r>
          </a:p>
          <a:p>
            <a:pPr algn="just">
              <a:buFont typeface="+mj-lt"/>
              <a:buAutoNum type="arabicPeriod"/>
            </a:pPr>
            <a:endParaRPr lang="en-US" sz="1800" dirty="0"/>
          </a:p>
        </p:txBody>
      </p:sp>
    </p:spTree>
    <p:extLst>
      <p:ext uri="{BB962C8B-B14F-4D97-AF65-F5344CB8AC3E}">
        <p14:creationId xmlns:p14="http://schemas.microsoft.com/office/powerpoint/2010/main" val="127725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169" y="436562"/>
            <a:ext cx="4257675" cy="706438"/>
          </a:xfrm>
        </p:spPr>
        <p:txBody>
          <a:bodyPr/>
          <a:lstStyle/>
          <a:p>
            <a:r>
              <a:rPr lang="en-US" b="1" dirty="0">
                <a:latin typeface="+mn-lt"/>
              </a:rPr>
              <a:t>Project Timeline</a:t>
            </a:r>
            <a:r>
              <a:rPr lang="en-US" dirty="0"/>
              <a:t> </a:t>
            </a:r>
          </a:p>
        </p:txBody>
      </p:sp>
      <p:sp>
        <p:nvSpPr>
          <p:cNvPr id="3" name="Content Placeholder 2"/>
          <p:cNvSpPr>
            <a:spLocks noGrp="1"/>
          </p:cNvSpPr>
          <p:nvPr>
            <p:ph idx="1"/>
          </p:nvPr>
        </p:nvSpPr>
        <p:spPr/>
        <p:txBody>
          <a:bodyPr>
            <a:normAutofit/>
          </a:bodyPr>
          <a:lstStyle/>
          <a:p>
            <a:pPr algn="just">
              <a:buNone/>
            </a:pPr>
            <a:r>
              <a:rPr lang="en-US" dirty="0"/>
              <a:t>    </a:t>
            </a:r>
          </a:p>
        </p:txBody>
      </p:sp>
      <p:graphicFrame>
        <p:nvGraphicFramePr>
          <p:cNvPr id="10" name="Table 9">
            <a:extLst>
              <a:ext uri="{FF2B5EF4-FFF2-40B4-BE49-F238E27FC236}">
                <a16:creationId xmlns:a16="http://schemas.microsoft.com/office/drawing/2014/main" id="{CF7D5E8C-0522-4E4B-3BE6-EBFAF233BF9B}"/>
              </a:ext>
            </a:extLst>
          </p:cNvPr>
          <p:cNvGraphicFramePr>
            <a:graphicFrameLocks noGrp="1"/>
          </p:cNvGraphicFramePr>
          <p:nvPr>
            <p:extLst>
              <p:ext uri="{D42A27DB-BD31-4B8C-83A1-F6EECF244321}">
                <p14:modId xmlns:p14="http://schemas.microsoft.com/office/powerpoint/2010/main" val="2057891639"/>
              </p:ext>
            </p:extLst>
          </p:nvPr>
        </p:nvGraphicFramePr>
        <p:xfrm>
          <a:off x="1518007" y="1752600"/>
          <a:ext cx="6096000" cy="3566160"/>
        </p:xfrm>
        <a:graphic>
          <a:graphicData uri="http://schemas.openxmlformats.org/drawingml/2006/table">
            <a:tbl>
              <a:tblPr firstRow="1" bandRow="1">
                <a:tableStyleId>{793D81CF-94F2-401A-BA57-92F5A7B2D0C5}</a:tableStyleId>
              </a:tblPr>
              <a:tblGrid>
                <a:gridCol w="2032000">
                  <a:extLst>
                    <a:ext uri="{9D8B030D-6E8A-4147-A177-3AD203B41FA5}">
                      <a16:colId xmlns:a16="http://schemas.microsoft.com/office/drawing/2014/main" val="1380421459"/>
                    </a:ext>
                  </a:extLst>
                </a:gridCol>
                <a:gridCol w="2032000">
                  <a:extLst>
                    <a:ext uri="{9D8B030D-6E8A-4147-A177-3AD203B41FA5}">
                      <a16:colId xmlns:a16="http://schemas.microsoft.com/office/drawing/2014/main" val="4001933344"/>
                    </a:ext>
                  </a:extLst>
                </a:gridCol>
                <a:gridCol w="2032000">
                  <a:extLst>
                    <a:ext uri="{9D8B030D-6E8A-4147-A177-3AD203B41FA5}">
                      <a16:colId xmlns:a16="http://schemas.microsoft.com/office/drawing/2014/main" val="2320971605"/>
                    </a:ext>
                  </a:extLst>
                </a:gridCol>
              </a:tblGrid>
              <a:tr h="243840">
                <a:tc>
                  <a:txBody>
                    <a:bodyPr/>
                    <a:lstStyle/>
                    <a:p>
                      <a:r>
                        <a:rPr lang="en-US" dirty="0"/>
                        <a:t>Phase</a:t>
                      </a:r>
                      <a:endParaRPr lang="en-IN" dirty="0"/>
                    </a:p>
                  </a:txBody>
                  <a:tcPr/>
                </a:tc>
                <a:tc>
                  <a:txBody>
                    <a:bodyPr/>
                    <a:lstStyle/>
                    <a:p>
                      <a:r>
                        <a:rPr lang="en-US" dirty="0"/>
                        <a:t>Timeline</a:t>
                      </a:r>
                      <a:endParaRPr lang="en-IN" dirty="0"/>
                    </a:p>
                  </a:txBody>
                  <a:tcPr/>
                </a:tc>
                <a:tc>
                  <a:txBody>
                    <a:bodyPr/>
                    <a:lstStyle/>
                    <a:p>
                      <a:r>
                        <a:rPr lang="en-US" dirty="0"/>
                        <a:t>Tasks</a:t>
                      </a:r>
                      <a:endParaRPr lang="en-IN" dirty="0"/>
                    </a:p>
                  </a:txBody>
                  <a:tcPr/>
                </a:tc>
                <a:extLst>
                  <a:ext uri="{0D108BD9-81ED-4DB2-BD59-A6C34878D82A}">
                    <a16:rowId xmlns:a16="http://schemas.microsoft.com/office/drawing/2014/main" val="1452895748"/>
                  </a:ext>
                </a:extLst>
              </a:tr>
              <a:tr h="370840">
                <a:tc>
                  <a:txBody>
                    <a:bodyPr/>
                    <a:lstStyle/>
                    <a:p>
                      <a:r>
                        <a:rPr lang="en-IN" dirty="0"/>
                        <a:t>Literature review</a:t>
                      </a:r>
                    </a:p>
                  </a:txBody>
                  <a:tcPr/>
                </a:tc>
                <a:tc>
                  <a:txBody>
                    <a:bodyPr/>
                    <a:lstStyle/>
                    <a:p>
                      <a:r>
                        <a:rPr lang="en-US" dirty="0"/>
                        <a:t>Week 1-2</a:t>
                      </a:r>
                      <a:endParaRPr lang="en-IN" dirty="0"/>
                    </a:p>
                  </a:txBody>
                  <a:tcPr/>
                </a:tc>
                <a:tc>
                  <a:txBody>
                    <a:bodyPr/>
                    <a:lstStyle/>
                    <a:p>
                      <a:r>
                        <a:rPr lang="en-IN" dirty="0"/>
                        <a:t>Review papers and identify gaps.</a:t>
                      </a:r>
                    </a:p>
                  </a:txBody>
                  <a:tcPr/>
                </a:tc>
                <a:extLst>
                  <a:ext uri="{0D108BD9-81ED-4DB2-BD59-A6C34878D82A}">
                    <a16:rowId xmlns:a16="http://schemas.microsoft.com/office/drawing/2014/main" val="2239975414"/>
                  </a:ext>
                </a:extLst>
              </a:tr>
              <a:tr h="370840">
                <a:tc>
                  <a:txBody>
                    <a:bodyPr/>
                    <a:lstStyle/>
                    <a:p>
                      <a:r>
                        <a:rPr lang="en-IN" dirty="0"/>
                        <a:t>Data collection and preprocessing</a:t>
                      </a:r>
                    </a:p>
                  </a:txBody>
                  <a:tcPr/>
                </a:tc>
                <a:tc>
                  <a:txBody>
                    <a:bodyPr/>
                    <a:lstStyle/>
                    <a:p>
                      <a:r>
                        <a:rPr lang="en-US" dirty="0"/>
                        <a:t>Week 3-4</a:t>
                      </a:r>
                      <a:endParaRPr lang="en-IN" dirty="0"/>
                    </a:p>
                  </a:txBody>
                  <a:tcPr/>
                </a:tc>
                <a:tc>
                  <a:txBody>
                    <a:bodyPr/>
                    <a:lstStyle/>
                    <a:p>
                      <a:r>
                        <a:rPr lang="en-IN" dirty="0"/>
                        <a:t>Salary trends, placement records.</a:t>
                      </a:r>
                    </a:p>
                  </a:txBody>
                  <a:tcPr/>
                </a:tc>
                <a:extLst>
                  <a:ext uri="{0D108BD9-81ED-4DB2-BD59-A6C34878D82A}">
                    <a16:rowId xmlns:a16="http://schemas.microsoft.com/office/drawing/2014/main" val="14852247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Cleaning &amp; Analysis</a:t>
                      </a:r>
                    </a:p>
                  </a:txBody>
                  <a:tcPr/>
                </a:tc>
                <a:tc>
                  <a:txBody>
                    <a:bodyPr/>
                    <a:lstStyle/>
                    <a:p>
                      <a:r>
                        <a:rPr lang="en-IN" dirty="0"/>
                        <a:t>Week 4-6</a:t>
                      </a:r>
                    </a:p>
                  </a:txBody>
                  <a:tcPr/>
                </a:tc>
                <a:tc>
                  <a:txBody>
                    <a:bodyPr/>
                    <a:lstStyle/>
                    <a:p>
                      <a:r>
                        <a:rPr lang="en-IN" dirty="0"/>
                        <a:t>Filtering outliers, data visualization.</a:t>
                      </a:r>
                    </a:p>
                  </a:txBody>
                  <a:tcPr/>
                </a:tc>
                <a:extLst>
                  <a:ext uri="{0D108BD9-81ED-4DB2-BD59-A6C34878D82A}">
                    <a16:rowId xmlns:a16="http://schemas.microsoft.com/office/drawing/2014/main" val="1437383276"/>
                  </a:ext>
                </a:extLst>
              </a:tr>
              <a:tr h="370840">
                <a:tc>
                  <a:txBody>
                    <a:bodyPr/>
                    <a:lstStyle/>
                    <a:p>
                      <a:r>
                        <a:rPr lang="en-IN" dirty="0"/>
                        <a:t>Model development and testing</a:t>
                      </a:r>
                    </a:p>
                  </a:txBody>
                  <a:tcPr/>
                </a:tc>
                <a:tc>
                  <a:txBody>
                    <a:bodyPr/>
                    <a:lstStyle/>
                    <a:p>
                      <a:r>
                        <a:rPr lang="en-US" dirty="0"/>
                        <a:t>Week 7-9</a:t>
                      </a:r>
                      <a:endParaRPr lang="en-IN" dirty="0"/>
                    </a:p>
                  </a:txBody>
                  <a:tcPr/>
                </a:tc>
                <a:tc>
                  <a:txBody>
                    <a:bodyPr/>
                    <a:lstStyle/>
                    <a:p>
                      <a:r>
                        <a:rPr lang="en-IN" dirty="0"/>
                        <a:t>Build, train, and evaluate models.</a:t>
                      </a:r>
                    </a:p>
                  </a:txBody>
                  <a:tcPr anchor="ctr"/>
                </a:tc>
                <a:extLst>
                  <a:ext uri="{0D108BD9-81ED-4DB2-BD59-A6C34878D82A}">
                    <a16:rowId xmlns:a16="http://schemas.microsoft.com/office/drawing/2014/main" val="4030048056"/>
                  </a:ext>
                </a:extLst>
              </a:tr>
              <a:tr h="370840">
                <a:tc>
                  <a:txBody>
                    <a:bodyPr/>
                    <a:lstStyle/>
                    <a:p>
                      <a:r>
                        <a:rPr lang="en-IN" dirty="0"/>
                        <a:t>Results analysis and documentation</a:t>
                      </a:r>
                    </a:p>
                  </a:txBody>
                  <a:tcPr/>
                </a:tc>
                <a:tc>
                  <a:txBody>
                    <a:bodyPr/>
                    <a:lstStyle/>
                    <a:p>
                      <a:r>
                        <a:rPr lang="en-US" dirty="0"/>
                        <a:t>Week 10-12</a:t>
                      </a:r>
                      <a:endParaRPr lang="en-IN" dirty="0"/>
                    </a:p>
                  </a:txBody>
                  <a:tcPr/>
                </a:tc>
                <a:tc>
                  <a:txBody>
                    <a:bodyPr/>
                    <a:lstStyle/>
                    <a:p>
                      <a:r>
                        <a:rPr lang="en-IN" dirty="0" err="1"/>
                        <a:t>Analyze</a:t>
                      </a:r>
                      <a:r>
                        <a:rPr lang="en-IN" dirty="0"/>
                        <a:t> trends and  prepare report.</a:t>
                      </a:r>
                    </a:p>
                  </a:txBody>
                  <a:tcPr/>
                </a:tc>
                <a:extLst>
                  <a:ext uri="{0D108BD9-81ED-4DB2-BD59-A6C34878D82A}">
                    <a16:rowId xmlns:a16="http://schemas.microsoft.com/office/drawing/2014/main" val="428921795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FD5B-6614-1D45-292B-A62CA589F83B}"/>
              </a:ext>
            </a:extLst>
          </p:cNvPr>
          <p:cNvSpPr>
            <a:spLocks noGrp="1"/>
          </p:cNvSpPr>
          <p:nvPr>
            <p:ph type="title"/>
          </p:nvPr>
        </p:nvSpPr>
        <p:spPr>
          <a:xfrm>
            <a:off x="1981200" y="554736"/>
            <a:ext cx="5181600" cy="685800"/>
          </a:xfrm>
        </p:spPr>
        <p:txBody>
          <a:bodyPr/>
          <a:lstStyle/>
          <a:p>
            <a:r>
              <a:rPr lang="en-IN" b="1" dirty="0">
                <a:latin typeface="+mn-lt"/>
              </a:rPr>
              <a:t>Conclusion</a:t>
            </a:r>
          </a:p>
        </p:txBody>
      </p:sp>
      <p:sp>
        <p:nvSpPr>
          <p:cNvPr id="3" name="Content Placeholder 2">
            <a:extLst>
              <a:ext uri="{FF2B5EF4-FFF2-40B4-BE49-F238E27FC236}">
                <a16:creationId xmlns:a16="http://schemas.microsoft.com/office/drawing/2014/main" id="{336C57B8-FEAF-DBD5-921F-4B7F2ED32E16}"/>
              </a:ext>
            </a:extLst>
          </p:cNvPr>
          <p:cNvSpPr>
            <a:spLocks noGrp="1"/>
          </p:cNvSpPr>
          <p:nvPr>
            <p:ph idx="1"/>
          </p:nvPr>
        </p:nvSpPr>
        <p:spPr>
          <a:xfrm>
            <a:off x="457200" y="1447800"/>
            <a:ext cx="8229600" cy="2895600"/>
          </a:xfrm>
        </p:spPr>
        <p:txBody>
          <a:bodyPr>
            <a:normAutofit/>
          </a:bodyPr>
          <a:lstStyle/>
          <a:p>
            <a:pPr marL="0" indent="0" algn="just">
              <a:buNone/>
            </a:pPr>
            <a:r>
              <a:rPr lang="en-US" sz="1600" dirty="0"/>
              <a:t>The research aims to shed light on the profound impact that top MNC salary packages have on the educational and career choices of Indian graduates. The allure of high-paying roles in technology-driven sectors has significantly shaped student aspirations, leading to a disproportionate focus on degrees like BTech and MTech. This trend has, in turn, influenced educational institutions to tailor their curricula predominantly toward these fields, often at the expense of other critical disciplines such as core sciences, humanities, and environmental studies. While these shifts align with the growing demands of the global job market, they also risk creating an imbalanced workforce and neglecting sectors essential for holistic societal development. By analyzing salary trends, institutional placement records, and student preferences, this study seeks to provide actionable insights for fostering a more inclusive and diverse academic ecosystem. </a:t>
            </a:r>
          </a:p>
        </p:txBody>
      </p:sp>
    </p:spTree>
    <p:extLst>
      <p:ext uri="{BB962C8B-B14F-4D97-AF65-F5344CB8AC3E}">
        <p14:creationId xmlns:p14="http://schemas.microsoft.com/office/powerpoint/2010/main" val="1643036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FD5B-6614-1D45-292B-A62CA589F83B}"/>
              </a:ext>
            </a:extLst>
          </p:cNvPr>
          <p:cNvSpPr>
            <a:spLocks noGrp="1"/>
          </p:cNvSpPr>
          <p:nvPr>
            <p:ph type="title"/>
          </p:nvPr>
        </p:nvSpPr>
        <p:spPr>
          <a:xfrm>
            <a:off x="1981200" y="554736"/>
            <a:ext cx="5181600" cy="685800"/>
          </a:xfrm>
        </p:spPr>
        <p:txBody>
          <a:bodyPr/>
          <a:lstStyle/>
          <a:p>
            <a:r>
              <a:rPr lang="en-IN" b="1" dirty="0">
                <a:latin typeface="+mn-lt"/>
              </a:rPr>
              <a:t>References</a:t>
            </a:r>
          </a:p>
        </p:txBody>
      </p:sp>
      <p:sp>
        <p:nvSpPr>
          <p:cNvPr id="3" name="Content Placeholder 2">
            <a:extLst>
              <a:ext uri="{FF2B5EF4-FFF2-40B4-BE49-F238E27FC236}">
                <a16:creationId xmlns:a16="http://schemas.microsoft.com/office/drawing/2014/main" id="{336C57B8-FEAF-DBD5-921F-4B7F2ED32E16}"/>
              </a:ext>
            </a:extLst>
          </p:cNvPr>
          <p:cNvSpPr>
            <a:spLocks noGrp="1"/>
          </p:cNvSpPr>
          <p:nvPr>
            <p:ph idx="1"/>
          </p:nvPr>
        </p:nvSpPr>
        <p:spPr>
          <a:xfrm>
            <a:off x="457200" y="1447800"/>
            <a:ext cx="8229600" cy="2209800"/>
          </a:xfrm>
        </p:spPr>
        <p:txBody>
          <a:bodyPr>
            <a:normAutofit/>
          </a:bodyPr>
          <a:lstStyle/>
          <a:p>
            <a:pPr marL="0" indent="0" algn="just">
              <a:buNone/>
            </a:pPr>
            <a:r>
              <a:rPr lang="en-IN" sz="1800" dirty="0"/>
              <a:t>[1] </a:t>
            </a:r>
            <a:r>
              <a:rPr lang="en-IN" sz="1800" dirty="0" err="1"/>
              <a:t>Levels.fyi:</a:t>
            </a:r>
            <a:r>
              <a:rPr lang="en-IN" sz="1800" i="1" dirty="0" err="1">
                <a:hlinkClick r:id="rId2">
                  <a:extLst>
                    <a:ext uri="{A12FA001-AC4F-418D-AE19-62706E023703}">
                      <ahyp:hlinkClr xmlns:ahyp="http://schemas.microsoft.com/office/drawing/2018/hyperlinkcolor" val="tx"/>
                    </a:ext>
                  </a:extLst>
                </a:hlinkClick>
              </a:rPr>
              <a:t>www.levels.fyi</a:t>
            </a:r>
            <a:endParaRPr lang="en-IN" sz="1800" i="1" dirty="0"/>
          </a:p>
          <a:p>
            <a:pPr marL="0" indent="0" algn="just">
              <a:buNone/>
            </a:pPr>
            <a:r>
              <a:rPr lang="en-IN" sz="1800" dirty="0"/>
              <a:t>[2] Economic Times: </a:t>
            </a:r>
            <a:r>
              <a:rPr lang="en-IN" sz="1800" i="1" dirty="0">
                <a:hlinkClick r:id="rId3">
                  <a:extLst>
                    <a:ext uri="{A12FA001-AC4F-418D-AE19-62706E023703}">
                      <ahyp:hlinkClr xmlns:ahyp="http://schemas.microsoft.com/office/drawing/2018/hyperlinkcolor" val="tx"/>
                    </a:ext>
                  </a:extLst>
                </a:hlinkClick>
              </a:rPr>
              <a:t>https://economictimes.indiatimes.com</a:t>
            </a:r>
            <a:endParaRPr lang="en-IN" sz="1800" i="1" dirty="0"/>
          </a:p>
          <a:p>
            <a:pPr marL="0" indent="0" algn="just">
              <a:buNone/>
            </a:pPr>
            <a:r>
              <a:rPr lang="en-IN" sz="1800" dirty="0"/>
              <a:t>[3] Placement Reports: IIT Bombay, NIT Trichy, VIT University.</a:t>
            </a:r>
          </a:p>
          <a:p>
            <a:pPr marL="0" indent="0" algn="just">
              <a:buNone/>
            </a:pPr>
            <a:r>
              <a:rPr lang="en-IN" sz="1800" dirty="0"/>
              <a:t>[4] AICTE Journals: </a:t>
            </a:r>
            <a:r>
              <a:rPr lang="en-IN" sz="1800" i="1" dirty="0"/>
              <a:t>Curriculum Reforms for Emerging Technologies</a:t>
            </a:r>
            <a:r>
              <a:rPr lang="en-IN" sz="1800" dirty="0"/>
              <a:t>.</a:t>
            </a:r>
          </a:p>
          <a:p>
            <a:pPr marL="0" indent="0" algn="just">
              <a:buNone/>
            </a:pPr>
            <a:r>
              <a:rPr lang="en-IN" sz="1800" dirty="0"/>
              <a:t>[5] Government of India, UGC Reports: </a:t>
            </a:r>
            <a:r>
              <a:rPr lang="en-IN" sz="1800" i="1" dirty="0" err="1"/>
              <a:t>Enrollment</a:t>
            </a:r>
            <a:r>
              <a:rPr lang="en-IN" sz="1800" i="1" dirty="0"/>
              <a:t> Data by Discipline</a:t>
            </a:r>
            <a:r>
              <a:rPr lang="en-IN" sz="1800" dirty="0"/>
              <a:t>.</a:t>
            </a:r>
            <a:endParaRPr lang="en-US" sz="1800" dirty="0"/>
          </a:p>
        </p:txBody>
      </p:sp>
    </p:spTree>
    <p:extLst>
      <p:ext uri="{BB962C8B-B14F-4D97-AF65-F5344CB8AC3E}">
        <p14:creationId xmlns:p14="http://schemas.microsoft.com/office/powerpoint/2010/main" val="86712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6200" dirty="0"/>
              <a:t>   </a:t>
            </a:r>
          </a:p>
          <a:p>
            <a:pPr algn="ctr">
              <a:buNone/>
            </a:pPr>
            <a:r>
              <a:rPr lang="en-US" sz="8000" b="1" dirty="0"/>
              <a:t>THANKS</a:t>
            </a:r>
          </a:p>
          <a:p>
            <a:pPr algn="ctr">
              <a:buNone/>
            </a:pPr>
            <a:endParaRPr lang="en-US" sz="6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68"/>
            <a:ext cx="8229600" cy="1143000"/>
          </a:xfrm>
        </p:spPr>
        <p:txBody>
          <a:bodyPr/>
          <a:lstStyle/>
          <a:p>
            <a:br>
              <a:rPr lang="en-US" dirty="0">
                <a:latin typeface="+mn-lt"/>
              </a:rPr>
            </a:br>
            <a:r>
              <a:rPr lang="en-US" b="1" dirty="0">
                <a:latin typeface="+mn-lt"/>
              </a:rPr>
              <a:t>Contents</a:t>
            </a:r>
            <a:br>
              <a:rPr lang="en-US" dirty="0">
                <a:latin typeface="+mn-lt"/>
              </a:rPr>
            </a:br>
            <a:endParaRPr lang="en-US" dirty="0">
              <a:latin typeface="+mn-lt"/>
            </a:endParaRPr>
          </a:p>
        </p:txBody>
      </p:sp>
      <p:sp>
        <p:nvSpPr>
          <p:cNvPr id="3" name="Content Placeholder 2"/>
          <p:cNvSpPr>
            <a:spLocks noGrp="1"/>
          </p:cNvSpPr>
          <p:nvPr>
            <p:ph idx="1"/>
          </p:nvPr>
        </p:nvSpPr>
        <p:spPr>
          <a:xfrm>
            <a:off x="533400" y="1600200"/>
            <a:ext cx="8229600" cy="4373563"/>
          </a:xfrm>
        </p:spPr>
        <p:txBody>
          <a:bodyPr>
            <a:normAutofit lnSpcReduction="10000"/>
          </a:bodyPr>
          <a:lstStyle/>
          <a:p>
            <a:r>
              <a:rPr lang="en-US" sz="2400" dirty="0"/>
              <a:t> Introduction </a:t>
            </a:r>
          </a:p>
          <a:p>
            <a:r>
              <a:rPr lang="en-US" sz="2400" dirty="0"/>
              <a:t> Problem Statement</a:t>
            </a:r>
          </a:p>
          <a:p>
            <a:r>
              <a:rPr lang="en-US" sz="2400" dirty="0"/>
              <a:t> Relevance to Theme</a:t>
            </a:r>
          </a:p>
          <a:p>
            <a:r>
              <a:rPr lang="en-US" sz="2400" dirty="0"/>
              <a:t> Literature Review</a:t>
            </a:r>
          </a:p>
          <a:p>
            <a:r>
              <a:rPr lang="en-US" sz="2400" dirty="0"/>
              <a:t> Proposed Solution</a:t>
            </a:r>
          </a:p>
          <a:p>
            <a:r>
              <a:rPr lang="en-US" sz="2400" dirty="0"/>
              <a:t> Feasibility Analysis</a:t>
            </a:r>
          </a:p>
          <a:p>
            <a:r>
              <a:rPr lang="en-US" sz="2400" dirty="0"/>
              <a:t> Benefits</a:t>
            </a:r>
          </a:p>
          <a:p>
            <a:r>
              <a:rPr lang="en-US" sz="2400" dirty="0"/>
              <a:t> Project Timeline </a:t>
            </a:r>
          </a:p>
          <a:p>
            <a:r>
              <a:rPr lang="en-US" sz="2400" dirty="0"/>
              <a:t> Conclusion</a:t>
            </a:r>
          </a:p>
          <a:p>
            <a:r>
              <a:rPr lang="en-US" sz="2400" dirty="0"/>
              <a:t> References</a:t>
            </a:r>
          </a:p>
          <a:p>
            <a:endParaRPr lang="en-US" sz="2400" dirty="0"/>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FD5B-6614-1D45-292B-A62CA589F83B}"/>
              </a:ext>
            </a:extLst>
          </p:cNvPr>
          <p:cNvSpPr>
            <a:spLocks noGrp="1"/>
          </p:cNvSpPr>
          <p:nvPr>
            <p:ph type="title"/>
          </p:nvPr>
        </p:nvSpPr>
        <p:spPr>
          <a:xfrm>
            <a:off x="2971800" y="533400"/>
            <a:ext cx="3505200" cy="685800"/>
          </a:xfrm>
        </p:spPr>
        <p:txBody>
          <a:bodyPr/>
          <a:lstStyle/>
          <a:p>
            <a:r>
              <a:rPr lang="en-US" sz="4400"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336C57B8-FEAF-DBD5-921F-4B7F2ED32E16}"/>
              </a:ext>
            </a:extLst>
          </p:cNvPr>
          <p:cNvSpPr>
            <a:spLocks noGrp="1"/>
          </p:cNvSpPr>
          <p:nvPr>
            <p:ph idx="1"/>
          </p:nvPr>
        </p:nvSpPr>
        <p:spPr>
          <a:xfrm>
            <a:off x="441960" y="1414430"/>
            <a:ext cx="8229600" cy="2401507"/>
          </a:xfrm>
        </p:spPr>
        <p:txBody>
          <a:bodyPr>
            <a:normAutofit/>
          </a:bodyPr>
          <a:lstStyle/>
          <a:p>
            <a:pPr marL="0" indent="0" algn="just">
              <a:buNone/>
            </a:pPr>
            <a:r>
              <a:rPr lang="en-US" sz="1800" b="1" dirty="0"/>
              <a:t>Context:</a:t>
            </a:r>
          </a:p>
          <a:p>
            <a:pPr algn="just"/>
            <a:r>
              <a:rPr lang="en-US" sz="1800" dirty="0"/>
              <a:t>The emergence of MNCs offering lucrative salaries has become a defining trend in the last decade.</a:t>
            </a:r>
          </a:p>
          <a:p>
            <a:pPr algn="just"/>
            <a:r>
              <a:rPr lang="en-US" sz="1800" dirty="0"/>
              <a:t>India, as a hub of engineering talent, sees a disproportionate number of students pursuing BTech and MTech degrees.</a:t>
            </a:r>
          </a:p>
          <a:p>
            <a:pPr algn="just"/>
            <a:r>
              <a:rPr lang="en-US" sz="1800" dirty="0"/>
              <a:t>Students often pursue degrees not based on passion or skill but on the potential to secure top-tier salaries.</a:t>
            </a:r>
          </a:p>
        </p:txBody>
      </p:sp>
      <p:sp>
        <p:nvSpPr>
          <p:cNvPr id="5" name="TextBox 4">
            <a:extLst>
              <a:ext uri="{FF2B5EF4-FFF2-40B4-BE49-F238E27FC236}">
                <a16:creationId xmlns:a16="http://schemas.microsoft.com/office/drawing/2014/main" id="{2046C2F1-52E1-27FA-6413-B4D41442E806}"/>
              </a:ext>
            </a:extLst>
          </p:cNvPr>
          <p:cNvSpPr txBox="1"/>
          <p:nvPr/>
        </p:nvSpPr>
        <p:spPr>
          <a:xfrm>
            <a:off x="441960" y="3901280"/>
            <a:ext cx="8229600" cy="2308324"/>
          </a:xfrm>
          <a:prstGeom prst="rect">
            <a:avLst/>
          </a:prstGeom>
          <a:noFill/>
        </p:spPr>
        <p:txBody>
          <a:bodyPr wrap="square">
            <a:spAutoFit/>
          </a:bodyPr>
          <a:lstStyle/>
          <a:p>
            <a:pPr marL="0" indent="0" algn="just">
              <a:buNone/>
            </a:pPr>
            <a:r>
              <a:rPr lang="en-IN" b="1" dirty="0"/>
              <a:t>Facts and Data</a:t>
            </a:r>
          </a:p>
          <a:p>
            <a:pPr marL="0" indent="0" algn="just">
              <a:buNone/>
            </a:pPr>
            <a:r>
              <a:rPr lang="en-IN" dirty="0"/>
              <a:t>"In 2024, the highest salary offered in India was ₹4.2 crore at Google, while average salaries at top MNCs exceeded ₹40 LPA." </a:t>
            </a:r>
          </a:p>
          <a:p>
            <a:pPr marL="0" indent="0" algn="just">
              <a:buNone/>
            </a:pPr>
            <a:r>
              <a:rPr lang="en-IN" dirty="0"/>
              <a:t>(</a:t>
            </a:r>
            <a:r>
              <a:rPr lang="en-IN" i="1" dirty="0"/>
              <a:t>Source: Placement records, IIT Bombay, and </a:t>
            </a:r>
            <a:r>
              <a:rPr lang="en-IN" i="1" dirty="0" err="1"/>
              <a:t>Levels.fyi</a:t>
            </a:r>
            <a:r>
              <a:rPr lang="en-IN" dirty="0"/>
              <a:t>).</a:t>
            </a:r>
          </a:p>
          <a:p>
            <a:pPr marL="0" indent="0" algn="just">
              <a:buNone/>
            </a:pPr>
            <a:endParaRPr lang="en-IN" dirty="0"/>
          </a:p>
          <a:p>
            <a:pPr marL="0" indent="0" algn="just">
              <a:buNone/>
            </a:pPr>
            <a:r>
              <a:rPr lang="en-IN" dirty="0"/>
              <a:t>"In 2023, over 75% of students in India pursuing higher education opted for engineering, IT, or management programs."</a:t>
            </a:r>
          </a:p>
          <a:p>
            <a:pPr marL="0" indent="0" algn="just">
              <a:buNone/>
            </a:pPr>
            <a:r>
              <a:rPr lang="en-IN" dirty="0"/>
              <a:t>(</a:t>
            </a:r>
            <a:r>
              <a:rPr lang="en-IN" i="1" dirty="0"/>
              <a:t>Source: UGC Annual Report</a:t>
            </a:r>
            <a:r>
              <a:rPr lang="en-IN" dirty="0"/>
              <a:t>).</a:t>
            </a:r>
          </a:p>
        </p:txBody>
      </p:sp>
    </p:spTree>
    <p:extLst>
      <p:ext uri="{BB962C8B-B14F-4D97-AF65-F5344CB8AC3E}">
        <p14:creationId xmlns:p14="http://schemas.microsoft.com/office/powerpoint/2010/main" val="5389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FD5B-6614-1D45-292B-A62CA589F83B}"/>
              </a:ext>
            </a:extLst>
          </p:cNvPr>
          <p:cNvSpPr>
            <a:spLocks noGrp="1"/>
          </p:cNvSpPr>
          <p:nvPr>
            <p:ph type="title"/>
          </p:nvPr>
        </p:nvSpPr>
        <p:spPr>
          <a:xfrm>
            <a:off x="2133600" y="527304"/>
            <a:ext cx="4876800" cy="685800"/>
          </a:xfrm>
        </p:spPr>
        <p:txBody>
          <a:bodyPr/>
          <a:lstStyle/>
          <a:p>
            <a:r>
              <a:rPr lang="en-US" b="1"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336C57B8-FEAF-DBD5-921F-4B7F2ED32E16}"/>
              </a:ext>
            </a:extLst>
          </p:cNvPr>
          <p:cNvSpPr>
            <a:spLocks noGrp="1"/>
          </p:cNvSpPr>
          <p:nvPr>
            <p:ph idx="1"/>
          </p:nvPr>
        </p:nvSpPr>
        <p:spPr>
          <a:xfrm>
            <a:off x="457200" y="1447800"/>
            <a:ext cx="8229600" cy="4754563"/>
          </a:xfrm>
        </p:spPr>
        <p:txBody>
          <a:bodyPr>
            <a:noAutofit/>
          </a:bodyPr>
          <a:lstStyle/>
          <a:p>
            <a:pPr marL="0" indent="0">
              <a:buNone/>
            </a:pPr>
            <a:r>
              <a:rPr lang="en-IN" sz="1800" b="1" dirty="0"/>
              <a:t>Main Problems:</a:t>
            </a:r>
          </a:p>
          <a:p>
            <a:pPr>
              <a:buFont typeface="+mj-lt"/>
              <a:buAutoNum type="arabicPeriod"/>
            </a:pPr>
            <a:r>
              <a:rPr lang="en-IN" sz="1800" b="1" dirty="0"/>
              <a:t>Career Choices Driven by Salary</a:t>
            </a:r>
            <a:r>
              <a:rPr lang="en-IN" sz="1800" dirty="0"/>
              <a:t>:</a:t>
            </a:r>
          </a:p>
          <a:p>
            <a:pPr marL="742950" lvl="1" indent="-285750">
              <a:buFont typeface="+mj-lt"/>
              <a:buAutoNum type="arabicPeriod"/>
            </a:pPr>
            <a:r>
              <a:rPr lang="en-IN" sz="1800" dirty="0"/>
              <a:t>Students view education as a direct pathway to high-paying MNC roles, leading to skewed career aspirations.</a:t>
            </a:r>
          </a:p>
          <a:p>
            <a:pPr marL="742950" lvl="1" indent="-285750">
              <a:buFont typeface="+mj-lt"/>
              <a:buAutoNum type="arabicPeriod"/>
            </a:pPr>
            <a:r>
              <a:rPr lang="en-IN" sz="1800" dirty="0"/>
              <a:t>For example, fields like humanities, social sciences, and core sciences are being overshadowed by tech-centric programs.</a:t>
            </a:r>
          </a:p>
          <a:p>
            <a:pPr>
              <a:buFont typeface="+mj-lt"/>
              <a:buAutoNum type="arabicPeriod"/>
            </a:pPr>
            <a:r>
              <a:rPr lang="en-IN" sz="1800" b="1" dirty="0"/>
              <a:t>Impact on Higher Education</a:t>
            </a:r>
            <a:r>
              <a:rPr lang="en-IN" sz="1800" dirty="0"/>
              <a:t>:</a:t>
            </a:r>
          </a:p>
          <a:p>
            <a:pPr marL="742950" lvl="1" indent="-285750">
              <a:buFont typeface="+mj-lt"/>
              <a:buAutoNum type="arabicPeriod"/>
            </a:pPr>
            <a:r>
              <a:rPr lang="en-IN" sz="1800" dirty="0"/>
              <a:t>Institutions are aggressively introducing new tech courses to attract students and match industry trends.</a:t>
            </a:r>
          </a:p>
          <a:p>
            <a:pPr marL="742950" lvl="1" indent="-285750">
              <a:buFont typeface="+mj-lt"/>
              <a:buAutoNum type="arabicPeriod"/>
            </a:pPr>
            <a:r>
              <a:rPr lang="en-IN" sz="1800" dirty="0"/>
              <a:t>Non-tech departments often experience budget cuts and reduced resources, resulting in fewer opportunities for research and innovation.</a:t>
            </a:r>
          </a:p>
          <a:p>
            <a:pPr>
              <a:buFont typeface="+mj-lt"/>
              <a:buAutoNum type="arabicPeriod"/>
            </a:pPr>
            <a:r>
              <a:rPr lang="en-IN" sz="1800" b="1" dirty="0"/>
              <a:t>National Workforce Imbalance</a:t>
            </a:r>
            <a:r>
              <a:rPr lang="en-IN" sz="1800" dirty="0"/>
              <a:t>:</a:t>
            </a:r>
          </a:p>
          <a:p>
            <a:pPr marL="742950" lvl="1" indent="-285750">
              <a:buFont typeface="+mj-lt"/>
              <a:buAutoNum type="arabicPeriod"/>
            </a:pPr>
            <a:r>
              <a:rPr lang="en-IN" sz="1800" dirty="0"/>
              <a:t>Over-saturation in tech-related fields, and neglect of critical fields like agriculture, environment, and healthcare could hamper long-term societal progress.</a:t>
            </a:r>
          </a:p>
        </p:txBody>
      </p:sp>
    </p:spTree>
    <p:extLst>
      <p:ext uri="{BB962C8B-B14F-4D97-AF65-F5344CB8AC3E}">
        <p14:creationId xmlns:p14="http://schemas.microsoft.com/office/powerpoint/2010/main" val="420365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FD5B-6614-1D45-292B-A62CA589F83B}"/>
              </a:ext>
            </a:extLst>
          </p:cNvPr>
          <p:cNvSpPr>
            <a:spLocks noGrp="1"/>
          </p:cNvSpPr>
          <p:nvPr>
            <p:ph type="title"/>
          </p:nvPr>
        </p:nvSpPr>
        <p:spPr>
          <a:xfrm>
            <a:off x="1981200" y="554736"/>
            <a:ext cx="5181600" cy="685800"/>
          </a:xfrm>
        </p:spPr>
        <p:txBody>
          <a:bodyPr/>
          <a:lstStyle/>
          <a:p>
            <a:r>
              <a:rPr lang="en-US" sz="4400" b="1" dirty="0">
                <a:latin typeface="+mn-lt"/>
              </a:rPr>
              <a:t>Relevance to Theme</a:t>
            </a:r>
            <a:endParaRPr lang="en-IN" dirty="0"/>
          </a:p>
        </p:txBody>
      </p:sp>
      <p:sp>
        <p:nvSpPr>
          <p:cNvPr id="3" name="Content Placeholder 2">
            <a:extLst>
              <a:ext uri="{FF2B5EF4-FFF2-40B4-BE49-F238E27FC236}">
                <a16:creationId xmlns:a16="http://schemas.microsoft.com/office/drawing/2014/main" id="{336C57B8-FEAF-DBD5-921F-4B7F2ED32E16}"/>
              </a:ext>
            </a:extLst>
          </p:cNvPr>
          <p:cNvSpPr>
            <a:spLocks noGrp="1"/>
          </p:cNvSpPr>
          <p:nvPr>
            <p:ph idx="1"/>
          </p:nvPr>
        </p:nvSpPr>
        <p:spPr>
          <a:xfrm>
            <a:off x="457200" y="1524000"/>
            <a:ext cx="8229600" cy="4191000"/>
          </a:xfrm>
        </p:spPr>
        <p:txBody>
          <a:bodyPr>
            <a:normAutofit/>
          </a:bodyPr>
          <a:lstStyle/>
          <a:p>
            <a:pPr marL="0" indent="0">
              <a:buNone/>
            </a:pPr>
            <a:r>
              <a:rPr lang="en-IN" sz="1800" b="1" dirty="0"/>
              <a:t>Why This Research Matters</a:t>
            </a:r>
            <a:r>
              <a:rPr lang="en-IN" sz="1800" dirty="0"/>
              <a:t>:</a:t>
            </a:r>
          </a:p>
          <a:p>
            <a:pPr>
              <a:buFont typeface="Arial" panose="020B0604020202020204" pitchFamily="34" charset="0"/>
              <a:buChar char="•"/>
            </a:pPr>
            <a:r>
              <a:rPr lang="en-IN" sz="1800" dirty="0"/>
              <a:t>Identifies the socio-economic impact of salary-driven academic trends.</a:t>
            </a:r>
          </a:p>
          <a:p>
            <a:pPr>
              <a:buFont typeface="Arial" panose="020B0604020202020204" pitchFamily="34" charset="0"/>
              <a:buChar char="•"/>
            </a:pPr>
            <a:r>
              <a:rPr lang="en-IN" sz="1800" dirty="0"/>
              <a:t>Explores how educational systems and career landscapes adapt to market needs.</a:t>
            </a:r>
          </a:p>
          <a:p>
            <a:pPr marL="0" indent="0">
              <a:buNone/>
            </a:pPr>
            <a:endParaRPr lang="en-IN" sz="1800" b="1" dirty="0"/>
          </a:p>
          <a:p>
            <a:pPr marL="0" indent="0">
              <a:buNone/>
            </a:pPr>
            <a:r>
              <a:rPr lang="en-IN" sz="1800" b="1" dirty="0"/>
              <a:t>Broader Implications</a:t>
            </a:r>
            <a:r>
              <a:rPr lang="en-IN" sz="1800" dirty="0"/>
              <a:t>:</a:t>
            </a:r>
          </a:p>
          <a:p>
            <a:r>
              <a:rPr lang="en-IN" sz="1800" dirty="0"/>
              <a:t>Workforce imbalance: The oversupply of engineers vs. the underrepresentation of professionals in other fields.</a:t>
            </a:r>
          </a:p>
          <a:p>
            <a:r>
              <a:rPr lang="en-IN" sz="1800" dirty="0"/>
              <a:t>Stifling innovation in fields beyond technology.</a:t>
            </a:r>
          </a:p>
          <a:p>
            <a:pPr marL="0" indent="0">
              <a:buNone/>
            </a:pPr>
            <a:endParaRPr lang="en-IN" sz="1800" b="1" dirty="0"/>
          </a:p>
          <a:p>
            <a:pPr marL="0" indent="0">
              <a:buNone/>
            </a:pPr>
            <a:r>
              <a:rPr lang="en-IN" sz="1800" b="1" dirty="0"/>
              <a:t>Real-World Examples</a:t>
            </a:r>
            <a:r>
              <a:rPr lang="en-IN" sz="1800" dirty="0"/>
              <a:t>:</a:t>
            </a:r>
          </a:p>
          <a:p>
            <a:pPr marL="0" indent="0">
              <a:buNone/>
            </a:pPr>
            <a:r>
              <a:rPr lang="en-IN" sz="1800" dirty="0"/>
              <a:t>IITs have introduced specialized tech courses (e.g., AI, Data Science) while arts and design departments remain underfunded.</a:t>
            </a:r>
          </a:p>
        </p:txBody>
      </p:sp>
    </p:spTree>
    <p:extLst>
      <p:ext uri="{BB962C8B-B14F-4D97-AF65-F5344CB8AC3E}">
        <p14:creationId xmlns:p14="http://schemas.microsoft.com/office/powerpoint/2010/main" val="111797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FD5B-6614-1D45-292B-A62CA589F83B}"/>
              </a:ext>
            </a:extLst>
          </p:cNvPr>
          <p:cNvSpPr>
            <a:spLocks noGrp="1"/>
          </p:cNvSpPr>
          <p:nvPr>
            <p:ph type="title"/>
          </p:nvPr>
        </p:nvSpPr>
        <p:spPr>
          <a:xfrm>
            <a:off x="2133600" y="542544"/>
            <a:ext cx="4876800" cy="685800"/>
          </a:xfrm>
        </p:spPr>
        <p:txBody>
          <a:bodyPr/>
          <a:lstStyle/>
          <a:p>
            <a:r>
              <a:rPr lang="en-US" sz="4400" b="1" dirty="0">
                <a:latin typeface="+mn-lt"/>
              </a:rPr>
              <a:t>Literature Review</a:t>
            </a:r>
          </a:p>
        </p:txBody>
      </p:sp>
      <p:sp>
        <p:nvSpPr>
          <p:cNvPr id="5" name="TextBox 4">
            <a:extLst>
              <a:ext uri="{FF2B5EF4-FFF2-40B4-BE49-F238E27FC236}">
                <a16:creationId xmlns:a16="http://schemas.microsoft.com/office/drawing/2014/main" id="{A9635B56-2D51-6E3B-B26A-5DC75C961B78}"/>
              </a:ext>
            </a:extLst>
          </p:cNvPr>
          <p:cNvSpPr txBox="1"/>
          <p:nvPr/>
        </p:nvSpPr>
        <p:spPr>
          <a:xfrm>
            <a:off x="457200" y="1600200"/>
            <a:ext cx="8229600" cy="2031325"/>
          </a:xfrm>
          <a:prstGeom prst="rect">
            <a:avLst/>
          </a:prstGeom>
          <a:noFill/>
        </p:spPr>
        <p:txBody>
          <a:bodyPr wrap="square">
            <a:spAutoFit/>
          </a:bodyPr>
          <a:lstStyle/>
          <a:p>
            <a:pPr marL="285750" indent="-285750">
              <a:buFont typeface="Arial" panose="020B0604020202020204" pitchFamily="34" charset="0"/>
              <a:buChar char="•"/>
            </a:pPr>
            <a:r>
              <a:rPr lang="en-IN" dirty="0"/>
              <a:t>Research by AICTE (2022) showed a significant increase in the number of courses and resources dedicated to AI, machine learning, and data science.</a:t>
            </a:r>
          </a:p>
          <a:p>
            <a:pPr marL="285750" indent="-285750">
              <a:buFont typeface="Arial" panose="020B0604020202020204" pitchFamily="34" charset="0"/>
              <a:buChar char="•"/>
            </a:pPr>
            <a:r>
              <a:rPr lang="en-IN" dirty="0"/>
              <a:t>Between 2015 and 2022, the number of universities offering AI programs tripled, while funding for arts and humanities fell by 25%</a:t>
            </a:r>
          </a:p>
          <a:p>
            <a:pPr marL="285750" indent="-285750">
              <a:buFont typeface="Arial" panose="020B0604020202020204" pitchFamily="34" charset="0"/>
              <a:buChar char="•"/>
            </a:pPr>
            <a:endParaRPr lang="en-IN" dirty="0"/>
          </a:p>
          <a:p>
            <a:r>
              <a:rPr lang="en-IN" b="1" dirty="0"/>
              <a:t>Implication: </a:t>
            </a:r>
            <a:r>
              <a:rPr lang="en-IN" dirty="0"/>
              <a:t>Institutions are prioritizing tech-driven programs to attract recruiters from top MNCs.</a:t>
            </a:r>
            <a:endParaRPr lang="en-US" dirty="0"/>
          </a:p>
        </p:txBody>
      </p:sp>
      <p:sp>
        <p:nvSpPr>
          <p:cNvPr id="7" name="Content Placeholder 6">
            <a:extLst>
              <a:ext uri="{FF2B5EF4-FFF2-40B4-BE49-F238E27FC236}">
                <a16:creationId xmlns:a16="http://schemas.microsoft.com/office/drawing/2014/main" id="{38CAA08C-5414-FBD2-B6AF-79E88E8013AF}"/>
              </a:ext>
            </a:extLst>
          </p:cNvPr>
          <p:cNvSpPr>
            <a:spLocks noGrp="1"/>
          </p:cNvSpPr>
          <p:nvPr>
            <p:ph idx="1"/>
          </p:nvPr>
        </p:nvSpPr>
        <p:spPr>
          <a:xfrm>
            <a:off x="457200" y="4094839"/>
            <a:ext cx="8229600" cy="1391562"/>
          </a:xfrm>
        </p:spPr>
        <p:txBody>
          <a:bodyPr>
            <a:normAutofit lnSpcReduction="10000"/>
          </a:bodyPr>
          <a:lstStyle/>
          <a:p>
            <a:r>
              <a:rPr lang="en-IN" sz="1800" dirty="0"/>
              <a:t>A report by </a:t>
            </a:r>
            <a:r>
              <a:rPr lang="en-IN" sz="1800" i="1" dirty="0"/>
              <a:t>McKinsey Global Institute (2020)</a:t>
            </a:r>
            <a:r>
              <a:rPr lang="en-IN" sz="1800" dirty="0"/>
              <a:t> highlighted that students’ career decisions in India are influenced more by salary potential than by personal aptitude or interest.</a:t>
            </a:r>
          </a:p>
          <a:p>
            <a:r>
              <a:rPr lang="en-IN" sz="1800" dirty="0"/>
              <a:t>This "salary race" has led to increased stress, reduced job satisfaction, and misaligned skill sets in the workforce.</a:t>
            </a:r>
            <a:endParaRPr lang="en-US" sz="1800" dirty="0"/>
          </a:p>
        </p:txBody>
      </p:sp>
    </p:spTree>
    <p:extLst>
      <p:ext uri="{BB962C8B-B14F-4D97-AF65-F5344CB8AC3E}">
        <p14:creationId xmlns:p14="http://schemas.microsoft.com/office/powerpoint/2010/main" val="411459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FD5B-6614-1D45-292B-A62CA589F83B}"/>
              </a:ext>
            </a:extLst>
          </p:cNvPr>
          <p:cNvSpPr>
            <a:spLocks noGrp="1"/>
          </p:cNvSpPr>
          <p:nvPr>
            <p:ph type="title"/>
          </p:nvPr>
        </p:nvSpPr>
        <p:spPr>
          <a:xfrm>
            <a:off x="2133600" y="542544"/>
            <a:ext cx="4876800" cy="685800"/>
          </a:xfrm>
        </p:spPr>
        <p:txBody>
          <a:bodyPr/>
          <a:lstStyle/>
          <a:p>
            <a:r>
              <a:rPr lang="en-US" sz="4400" b="1" dirty="0">
                <a:latin typeface="+mn-lt"/>
              </a:rPr>
              <a:t>Literature Review</a:t>
            </a:r>
          </a:p>
        </p:txBody>
      </p:sp>
      <p:sp>
        <p:nvSpPr>
          <p:cNvPr id="4" name="Content Placeholder 2">
            <a:extLst>
              <a:ext uri="{FF2B5EF4-FFF2-40B4-BE49-F238E27FC236}">
                <a16:creationId xmlns:a16="http://schemas.microsoft.com/office/drawing/2014/main" id="{B37BBC46-A2B0-3074-79A0-73C8815C2CAC}"/>
              </a:ext>
            </a:extLst>
          </p:cNvPr>
          <p:cNvSpPr>
            <a:spLocks noGrp="1"/>
          </p:cNvSpPr>
          <p:nvPr>
            <p:ph idx="1"/>
          </p:nvPr>
        </p:nvSpPr>
        <p:spPr>
          <a:xfrm>
            <a:off x="457200" y="3200400"/>
            <a:ext cx="8229600" cy="1676400"/>
          </a:xfrm>
        </p:spPr>
        <p:txBody>
          <a:bodyPr>
            <a:noAutofit/>
          </a:bodyPr>
          <a:lstStyle/>
          <a:p>
            <a:pPr marL="0" indent="0" algn="just">
              <a:buNone/>
            </a:pPr>
            <a:r>
              <a:rPr lang="en-US" sz="1800" b="1" dirty="0"/>
              <a:t>Gaps in Existing Research:</a:t>
            </a:r>
          </a:p>
          <a:p>
            <a:pPr algn="just"/>
            <a:r>
              <a:rPr lang="en-US" sz="1800" dirty="0"/>
              <a:t>Lack of comprehensive data on how these trends affect graduates' career satisfaction.</a:t>
            </a:r>
          </a:p>
          <a:p>
            <a:pPr algn="just"/>
            <a:r>
              <a:rPr lang="en-US" sz="1800" dirty="0"/>
              <a:t>Limited exploration of long-term consequences for non-tech fields.</a:t>
            </a:r>
          </a:p>
          <a:p>
            <a:pPr marL="0" indent="0" algn="just">
              <a:buNone/>
            </a:pPr>
            <a:endParaRPr lang="en-US" sz="1800" dirty="0"/>
          </a:p>
        </p:txBody>
      </p:sp>
      <p:sp>
        <p:nvSpPr>
          <p:cNvPr id="5" name="Content Placeholder 2">
            <a:extLst>
              <a:ext uri="{FF2B5EF4-FFF2-40B4-BE49-F238E27FC236}">
                <a16:creationId xmlns:a16="http://schemas.microsoft.com/office/drawing/2014/main" id="{F0A0F030-EB1E-C44C-3C08-E4004BB41075}"/>
              </a:ext>
            </a:extLst>
          </p:cNvPr>
          <p:cNvSpPr txBox="1">
            <a:spLocks/>
          </p:cNvSpPr>
          <p:nvPr/>
        </p:nvSpPr>
        <p:spPr>
          <a:xfrm>
            <a:off x="457200" y="1763268"/>
            <a:ext cx="8229600" cy="11323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a:t>Findings from the UGC Annual Report (2023) show that while enrollment in engineering courses increased by 40% from 2010 to 2023, programs in basic sciences and the arts saw only a 5% increase.</a:t>
            </a:r>
          </a:p>
        </p:txBody>
      </p:sp>
    </p:spTree>
    <p:extLst>
      <p:ext uri="{BB962C8B-B14F-4D97-AF65-F5344CB8AC3E}">
        <p14:creationId xmlns:p14="http://schemas.microsoft.com/office/powerpoint/2010/main" val="217682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FD5B-6614-1D45-292B-A62CA589F83B}"/>
              </a:ext>
            </a:extLst>
          </p:cNvPr>
          <p:cNvSpPr>
            <a:spLocks noGrp="1"/>
          </p:cNvSpPr>
          <p:nvPr>
            <p:ph type="title"/>
          </p:nvPr>
        </p:nvSpPr>
        <p:spPr>
          <a:xfrm>
            <a:off x="1981200" y="554736"/>
            <a:ext cx="5181600" cy="685800"/>
          </a:xfrm>
        </p:spPr>
        <p:txBody>
          <a:bodyPr/>
          <a:lstStyle/>
          <a:p>
            <a:r>
              <a:rPr lang="en-IN" b="1" dirty="0">
                <a:latin typeface="+mn-lt"/>
              </a:rPr>
              <a:t>Proposed Solution</a:t>
            </a:r>
          </a:p>
        </p:txBody>
      </p:sp>
      <p:sp>
        <p:nvSpPr>
          <p:cNvPr id="3" name="Content Placeholder 2">
            <a:extLst>
              <a:ext uri="{FF2B5EF4-FFF2-40B4-BE49-F238E27FC236}">
                <a16:creationId xmlns:a16="http://schemas.microsoft.com/office/drawing/2014/main" id="{336C57B8-FEAF-DBD5-921F-4B7F2ED32E16}"/>
              </a:ext>
            </a:extLst>
          </p:cNvPr>
          <p:cNvSpPr>
            <a:spLocks noGrp="1"/>
          </p:cNvSpPr>
          <p:nvPr>
            <p:ph idx="1"/>
          </p:nvPr>
        </p:nvSpPr>
        <p:spPr>
          <a:xfrm>
            <a:off x="457200" y="1371600"/>
            <a:ext cx="8229600" cy="4800600"/>
          </a:xfrm>
        </p:spPr>
        <p:txBody>
          <a:bodyPr>
            <a:noAutofit/>
          </a:bodyPr>
          <a:lstStyle/>
          <a:p>
            <a:pPr>
              <a:buFont typeface="+mj-lt"/>
              <a:buAutoNum type="arabicPeriod"/>
            </a:pPr>
            <a:r>
              <a:rPr lang="en-IN" sz="1800" b="1" dirty="0"/>
              <a:t>Data Collection</a:t>
            </a:r>
            <a:r>
              <a:rPr lang="en-IN" sz="1800" dirty="0"/>
              <a:t>:</a:t>
            </a:r>
          </a:p>
          <a:p>
            <a:pPr marL="742950" lvl="1" indent="-285750">
              <a:buFont typeface="+mj-lt"/>
              <a:buAutoNum type="arabicPeriod"/>
            </a:pPr>
            <a:r>
              <a:rPr lang="en-IN" sz="1800" b="1" dirty="0"/>
              <a:t>Primary Sources</a:t>
            </a:r>
            <a:r>
              <a:rPr lang="en-IN" sz="1800" dirty="0"/>
              <a:t>:</a:t>
            </a:r>
          </a:p>
          <a:p>
            <a:pPr marL="1143000" lvl="2" indent="-228600">
              <a:buFont typeface="+mj-lt"/>
              <a:buAutoNum type="arabicPeriod"/>
            </a:pPr>
            <a:r>
              <a:rPr lang="en-IN" sz="1800" dirty="0"/>
              <a:t>Placement records of leading Indian universities (IITs, NITs, state universities).</a:t>
            </a:r>
          </a:p>
          <a:p>
            <a:pPr marL="1143000" lvl="2" indent="-228600">
              <a:buFont typeface="+mj-lt"/>
              <a:buAutoNum type="arabicPeriod"/>
            </a:pPr>
            <a:r>
              <a:rPr lang="en-IN" sz="1800" dirty="0"/>
              <a:t>Salary reports from platforms like </a:t>
            </a:r>
            <a:r>
              <a:rPr lang="en-IN" sz="1800" i="1" dirty="0" err="1"/>
              <a:t>Levels.fyi</a:t>
            </a:r>
            <a:r>
              <a:rPr lang="en-IN" sz="1800" dirty="0"/>
              <a:t> and </a:t>
            </a:r>
            <a:r>
              <a:rPr lang="en-IN" sz="1800" i="1" dirty="0"/>
              <a:t>Glassdoor</a:t>
            </a:r>
            <a:r>
              <a:rPr lang="en-IN" sz="1800" dirty="0"/>
              <a:t>.</a:t>
            </a:r>
          </a:p>
          <a:p>
            <a:pPr marL="742950" lvl="1" indent="-285750">
              <a:buFont typeface="+mj-lt"/>
              <a:buAutoNum type="arabicPeriod"/>
            </a:pPr>
            <a:r>
              <a:rPr lang="en-IN" sz="1800" b="1" dirty="0"/>
              <a:t>Secondary Sources</a:t>
            </a:r>
            <a:r>
              <a:rPr lang="en-IN" sz="1800" dirty="0"/>
              <a:t>:</a:t>
            </a:r>
          </a:p>
          <a:p>
            <a:pPr marL="1143000" lvl="2" indent="-228600">
              <a:buFont typeface="+mj-lt"/>
              <a:buAutoNum type="arabicPeriod"/>
            </a:pPr>
            <a:r>
              <a:rPr lang="en-IN" sz="1800" dirty="0"/>
              <a:t>Published studies, annual reports from UGC and AICTE, industry whitepapers, and job market trends.</a:t>
            </a:r>
          </a:p>
          <a:p>
            <a:pPr marL="1143000" lvl="2" indent="-228600">
              <a:buFont typeface="+mj-lt"/>
              <a:buAutoNum type="arabicPeriod"/>
            </a:pPr>
            <a:endParaRPr lang="en-IN" sz="1800" dirty="0"/>
          </a:p>
          <a:p>
            <a:pPr>
              <a:buFont typeface="+mj-lt"/>
              <a:buAutoNum type="arabicPeriod"/>
            </a:pPr>
            <a:r>
              <a:rPr lang="en-IN" sz="1800" b="1" dirty="0"/>
              <a:t>Data Analysis</a:t>
            </a:r>
            <a:r>
              <a:rPr lang="en-IN" sz="1800" dirty="0"/>
              <a:t>:</a:t>
            </a:r>
          </a:p>
          <a:p>
            <a:pPr marL="742950" lvl="1" indent="-285750">
              <a:buFont typeface="+mj-lt"/>
              <a:buAutoNum type="arabicPeriod"/>
            </a:pPr>
            <a:r>
              <a:rPr lang="en-IN" sz="1800" dirty="0"/>
              <a:t>Use </a:t>
            </a:r>
            <a:r>
              <a:rPr lang="en-IN" sz="1800" b="1" dirty="0"/>
              <a:t>Python</a:t>
            </a:r>
            <a:r>
              <a:rPr lang="en-IN" sz="1800" dirty="0"/>
              <a:t> libraries (e.g., Pandas, Matplotlib, Seaborn) to </a:t>
            </a:r>
            <a:r>
              <a:rPr lang="en-IN" sz="1800" dirty="0" err="1"/>
              <a:t>analyze</a:t>
            </a:r>
            <a:r>
              <a:rPr lang="en-IN" sz="1800" dirty="0"/>
              <a:t> trends in:</a:t>
            </a:r>
          </a:p>
          <a:p>
            <a:pPr marL="1143000" lvl="2" indent="-228600">
              <a:buFont typeface="+mj-lt"/>
              <a:buAutoNum type="arabicPeriod"/>
            </a:pPr>
            <a:r>
              <a:rPr lang="en-IN" sz="1800" dirty="0"/>
              <a:t>Salary distributions across various degrees.</a:t>
            </a:r>
          </a:p>
          <a:p>
            <a:pPr marL="1143000" lvl="2" indent="-228600">
              <a:buFont typeface="+mj-lt"/>
              <a:buAutoNum type="arabicPeriod"/>
            </a:pPr>
            <a:r>
              <a:rPr lang="en-IN" sz="1800" dirty="0" err="1"/>
              <a:t>Enrollment</a:t>
            </a:r>
            <a:r>
              <a:rPr lang="en-IN" sz="1800" dirty="0"/>
              <a:t> patterns in different disciplines.</a:t>
            </a:r>
          </a:p>
          <a:p>
            <a:pPr marL="742950" lvl="1" indent="-285750">
              <a:buFont typeface="+mj-lt"/>
              <a:buAutoNum type="arabicPeriod"/>
            </a:pPr>
            <a:r>
              <a:rPr lang="en-IN" sz="1800" dirty="0"/>
              <a:t>Apply </a:t>
            </a:r>
            <a:r>
              <a:rPr lang="en-IN" sz="1800" b="1" dirty="0"/>
              <a:t>statistical tools</a:t>
            </a:r>
            <a:r>
              <a:rPr lang="en-IN" sz="1800" dirty="0"/>
              <a:t> to measure correlations between high salaries and shifts in student preferences.</a:t>
            </a:r>
          </a:p>
        </p:txBody>
      </p:sp>
    </p:spTree>
    <p:extLst>
      <p:ext uri="{BB962C8B-B14F-4D97-AF65-F5344CB8AC3E}">
        <p14:creationId xmlns:p14="http://schemas.microsoft.com/office/powerpoint/2010/main" val="77490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FD5B-6614-1D45-292B-A62CA589F83B}"/>
              </a:ext>
            </a:extLst>
          </p:cNvPr>
          <p:cNvSpPr>
            <a:spLocks noGrp="1"/>
          </p:cNvSpPr>
          <p:nvPr>
            <p:ph type="title"/>
          </p:nvPr>
        </p:nvSpPr>
        <p:spPr>
          <a:xfrm>
            <a:off x="1981200" y="554736"/>
            <a:ext cx="5181600" cy="685800"/>
          </a:xfrm>
        </p:spPr>
        <p:txBody>
          <a:bodyPr/>
          <a:lstStyle/>
          <a:p>
            <a:r>
              <a:rPr lang="en-IN" b="1" dirty="0">
                <a:latin typeface="+mn-lt"/>
              </a:rPr>
              <a:t>Proposed Solution</a:t>
            </a:r>
          </a:p>
        </p:txBody>
      </p:sp>
      <p:sp>
        <p:nvSpPr>
          <p:cNvPr id="3" name="Content Placeholder 2">
            <a:extLst>
              <a:ext uri="{FF2B5EF4-FFF2-40B4-BE49-F238E27FC236}">
                <a16:creationId xmlns:a16="http://schemas.microsoft.com/office/drawing/2014/main" id="{336C57B8-FEAF-DBD5-921F-4B7F2ED32E16}"/>
              </a:ext>
            </a:extLst>
          </p:cNvPr>
          <p:cNvSpPr>
            <a:spLocks noGrp="1"/>
          </p:cNvSpPr>
          <p:nvPr>
            <p:ph idx="1"/>
          </p:nvPr>
        </p:nvSpPr>
        <p:spPr>
          <a:xfrm>
            <a:off x="457200" y="4848212"/>
            <a:ext cx="8229600" cy="1481328"/>
          </a:xfrm>
        </p:spPr>
        <p:txBody>
          <a:bodyPr>
            <a:normAutofit/>
          </a:bodyPr>
          <a:lstStyle/>
          <a:p>
            <a:pPr marL="457200" lvl="1" indent="0">
              <a:buNone/>
            </a:pPr>
            <a:r>
              <a:rPr lang="en-IN" sz="1800" b="1" u="sng" dirty="0"/>
              <a:t>Outcomes of the Solution:</a:t>
            </a:r>
          </a:p>
          <a:p>
            <a:pPr marL="742950" lvl="1" indent="-285750">
              <a:buFont typeface="+mj-lt"/>
              <a:buAutoNum type="arabicPeriod"/>
            </a:pPr>
            <a:r>
              <a:rPr lang="en-IN" sz="1800" dirty="0"/>
              <a:t>A deeper understanding of how salary trends shape educational priorities.</a:t>
            </a:r>
          </a:p>
          <a:p>
            <a:pPr marL="742950" lvl="1" indent="-285750">
              <a:buFont typeface="+mj-lt"/>
              <a:buAutoNum type="arabicPeriod"/>
            </a:pPr>
            <a:r>
              <a:rPr lang="en-IN" sz="1800" dirty="0"/>
              <a:t>Actionable insights for universities to design balanced curricula.</a:t>
            </a:r>
          </a:p>
          <a:p>
            <a:pPr marL="742950" lvl="1" indent="-285750">
              <a:buFont typeface="+mj-lt"/>
              <a:buAutoNum type="arabicPeriod"/>
            </a:pPr>
            <a:r>
              <a:rPr lang="en-IN" sz="1800" dirty="0"/>
              <a:t>Long-term strategies for creating a diverse and sustainable workforce in India.</a:t>
            </a:r>
          </a:p>
          <a:p>
            <a:pPr marL="742950" lvl="1" indent="-285750">
              <a:buFont typeface="+mj-lt"/>
              <a:buAutoNum type="arabicPeriod"/>
            </a:pPr>
            <a:endParaRPr lang="en-IN" sz="1800" dirty="0"/>
          </a:p>
        </p:txBody>
      </p:sp>
      <p:pic>
        <p:nvPicPr>
          <p:cNvPr id="5" name="Picture 4">
            <a:extLst>
              <a:ext uri="{FF2B5EF4-FFF2-40B4-BE49-F238E27FC236}">
                <a16:creationId xmlns:a16="http://schemas.microsoft.com/office/drawing/2014/main" id="{BA7E665E-C818-3154-8D91-AAB98B6078F7}"/>
              </a:ext>
            </a:extLst>
          </p:cNvPr>
          <p:cNvPicPr>
            <a:picLocks noChangeAspect="1"/>
          </p:cNvPicPr>
          <p:nvPr/>
        </p:nvPicPr>
        <p:blipFill>
          <a:blip r:embed="rId2">
            <a:extLst>
              <a:ext uri="{28A0092B-C50C-407E-A947-70E740481C1C}">
                <a14:useLocalDpi xmlns:a14="http://schemas.microsoft.com/office/drawing/2010/main" val="0"/>
              </a:ext>
            </a:extLst>
          </a:blip>
          <a:srcRect t="7036" b="5168"/>
          <a:stretch/>
        </p:blipFill>
        <p:spPr>
          <a:xfrm>
            <a:off x="685800" y="1295400"/>
            <a:ext cx="7772400" cy="3581400"/>
          </a:xfrm>
          <a:prstGeom prst="rect">
            <a:avLst/>
          </a:prstGeom>
        </p:spPr>
      </p:pic>
    </p:spTree>
    <p:extLst>
      <p:ext uri="{BB962C8B-B14F-4D97-AF65-F5344CB8AC3E}">
        <p14:creationId xmlns:p14="http://schemas.microsoft.com/office/powerpoint/2010/main" val="3724394548"/>
      </p:ext>
    </p:extLst>
  </p:cSld>
  <p:clrMapOvr>
    <a:masterClrMapping/>
  </p:clrMapOvr>
</p:sld>
</file>

<file path=ppt/theme/theme1.xml><?xml version="1.0" encoding="utf-8"?>
<a:theme xmlns:a="http://schemas.openxmlformats.org/drawingml/2006/main" name="Theme1">
  <a:themeElements>
    <a:clrScheme name="Custom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FFFFF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4098</TotalTime>
  <Words>1158</Words>
  <Application>Microsoft Macintosh PowerPoint</Application>
  <PresentationFormat>On-screen Show (4:3)</PresentationFormat>
  <Paragraphs>133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Impact</vt:lpstr>
      <vt:lpstr>Times New Roman</vt:lpstr>
      <vt:lpstr>Theme1</vt:lpstr>
      <vt:lpstr>Influence of Top MNCs on Graduates in Education </vt:lpstr>
      <vt:lpstr> Contents </vt:lpstr>
      <vt:lpstr>Introduction</vt:lpstr>
      <vt:lpstr>Problem Statement</vt:lpstr>
      <vt:lpstr>Relevance to Theme</vt:lpstr>
      <vt:lpstr>Literature Review</vt:lpstr>
      <vt:lpstr>Literature Review</vt:lpstr>
      <vt:lpstr>Proposed Solution</vt:lpstr>
      <vt:lpstr>Proposed Solution</vt:lpstr>
      <vt:lpstr>Feasibility Analysis</vt:lpstr>
      <vt:lpstr>Benefits</vt:lpstr>
      <vt:lpstr>Project Timeline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Systems Analysis and Design Method (SSADM)</dc:title>
  <dc:creator>waheguru</dc:creator>
  <cp:lastModifiedBy>Anurag</cp:lastModifiedBy>
  <cp:revision>831</cp:revision>
  <dcterms:created xsi:type="dcterms:W3CDTF">2014-03-06T01:08:50Z</dcterms:created>
  <dcterms:modified xsi:type="dcterms:W3CDTF">2025-01-27T08:54:58Z</dcterms:modified>
</cp:coreProperties>
</file>