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3" r:id="rId3"/>
    <p:sldId id="264" r:id="rId4"/>
    <p:sldId id="265" r:id="rId5"/>
    <p:sldId id="266" r:id="rId6"/>
    <p:sldId id="267" r:id="rId7"/>
    <p:sldId id="256" r:id="rId8"/>
    <p:sldId id="258" r:id="rId9"/>
    <p:sldId id="257" r:id="rId10"/>
    <p:sldId id="261" r:id="rId11"/>
    <p:sldId id="277" r:id="rId12"/>
    <p:sldId id="270" r:id="rId13"/>
    <p:sldId id="262" r:id="rId14"/>
    <p:sldId id="272" r:id="rId15"/>
    <p:sldId id="271" r:id="rId16"/>
    <p:sldId id="273" r:id="rId17"/>
    <p:sldId id="269" r:id="rId18"/>
    <p:sldId id="276"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9" d="100"/>
          <a:sy n="89" d="100"/>
        </p:scale>
        <p:origin x="29" y="-1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B89C7-F39C-469D-9F93-0156FE7C1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22E8B60-A30B-43CD-8288-A3AC6CF78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F806099-01BA-471F-BDF0-23A7CCD05BD6}"/>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25C2C416-5315-4EB6-B04B-BE843FB58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308A4E5-31F6-4E45-A593-F9E95B25128D}"/>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186065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AA77B7-A673-4B00-9C36-4265554248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F2B6444-3E1F-438C-AF20-291C6E5D83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22BD9FF-27D8-4515-A53B-91A92F64C89F}"/>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52C787ED-9260-4F0A-B5AC-0A5D755BE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7B5E3B0-3476-405D-9105-56B03AA5B8FE}"/>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247374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5F770EA-ADDE-4F07-AA66-C18F12CF09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EF61CE9-6FE3-425C-B126-4AFAC6ED2C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6B441F-459D-4B43-9184-EF1D6BDE8DB6}"/>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56F55FC6-5C6A-4E48-875B-7A38E8A1B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F7EDDC4-F86E-4724-AD1F-873F5A3F849F}"/>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91238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1A73D-5D64-4BD4-9764-2B883852C6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AAE74DD-051C-44D4-93AC-08C113B75E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DEDC851-6801-4393-9949-B27C5B646E9D}"/>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70D3DF84-DA01-4110-B647-A58E61777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BF1F946-EC72-4DF3-BA13-2AA0E7142D75}"/>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361978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88EA4-8F63-4C83-8938-4048A2840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9B416C2-C182-4C47-B9A9-36307592D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F97FB00F-4EC2-46F2-AE32-01CD43AD8BB1}"/>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04256A14-7B9D-45B6-8441-D14CE8747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FB9029-A5F5-4FC6-83BD-00A8E2F2A759}"/>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233330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FAEB8-C584-4068-9ACA-D095D1AE8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77D8220-B6EC-4321-95E8-DD55DBC7B5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2DBF4B0-21E3-4317-9CD1-F1C07DEAD7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AB1DFBB-0EDE-481C-A293-6997A3DD8C68}"/>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6" name="Footer Placeholder 5">
            <a:extLst>
              <a:ext uri="{FF2B5EF4-FFF2-40B4-BE49-F238E27FC236}">
                <a16:creationId xmlns="" xmlns:a16="http://schemas.microsoft.com/office/drawing/2014/main" id="{B523F777-8F7D-48D5-810B-5149C2DF1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602C78E-EBFB-4F9E-8220-4433831F44AC}"/>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284236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92FF27-E5B0-4725-9315-C173AEA0BC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40EC5E-AED1-4377-BC52-6C7E91EDC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CEE79F2-B2D6-4EE2-9E24-3FA8FC26BB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1583393-03B3-4598-BD97-525C4F697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4EFA942-1BA7-4AE2-8F69-8612AAD285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8A15DB4-FACF-4231-8296-DD91F0B5791B}"/>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8" name="Footer Placeholder 7">
            <a:extLst>
              <a:ext uri="{FF2B5EF4-FFF2-40B4-BE49-F238E27FC236}">
                <a16:creationId xmlns="" xmlns:a16="http://schemas.microsoft.com/office/drawing/2014/main" id="{F14C6DC0-3427-4EEA-B356-859E044F23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D6D29A8C-1D67-45ED-AA47-2AEBD7988B63}"/>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215105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C39AF6-E1C7-48B4-8BB5-B150970BD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9F0A0BE-35EC-452B-8727-F13D0E68A7E8}"/>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4" name="Footer Placeholder 3">
            <a:extLst>
              <a:ext uri="{FF2B5EF4-FFF2-40B4-BE49-F238E27FC236}">
                <a16:creationId xmlns="" xmlns:a16="http://schemas.microsoft.com/office/drawing/2014/main" id="{837E8D2B-6F87-44A0-B583-EFB2EF14D7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2E4003C-824C-4A87-943B-998E8457507E}"/>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90679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DD4EB8A-7C87-45DF-8DAA-F9C8CA012AA6}"/>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3" name="Footer Placeholder 2">
            <a:extLst>
              <a:ext uri="{FF2B5EF4-FFF2-40B4-BE49-F238E27FC236}">
                <a16:creationId xmlns="" xmlns:a16="http://schemas.microsoft.com/office/drawing/2014/main" id="{D925635B-5A54-41DF-9C35-140A953A77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BF475A3-7D6E-4E6C-B36D-E0884E0F754B}"/>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77470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636AF0-8697-4170-8910-EC02538D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7E68A50-27B9-40CA-A2A6-51AE8CF01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A2A132D-0CC1-4A18-8A42-D76B3A563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DF3CF166-EA1B-4D36-A198-056C41129144}"/>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6" name="Footer Placeholder 5">
            <a:extLst>
              <a:ext uri="{FF2B5EF4-FFF2-40B4-BE49-F238E27FC236}">
                <a16:creationId xmlns="" xmlns:a16="http://schemas.microsoft.com/office/drawing/2014/main" id="{A11D6551-76B7-4FD0-B7D2-51F817487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34A2D25-D543-46B4-9877-69FEAD4D928F}"/>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31770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38DC4-3C1D-46DC-87E9-0805EB148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32B2F8D-351A-445C-92C8-184D04C76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629FDAE-2195-4B72-AC82-9FE0D59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A38DCE3-AC8A-4C32-964D-F5FD898B1A2F}"/>
              </a:ext>
            </a:extLst>
          </p:cNvPr>
          <p:cNvSpPr>
            <a:spLocks noGrp="1"/>
          </p:cNvSpPr>
          <p:nvPr>
            <p:ph type="dt" sz="half" idx="10"/>
          </p:nvPr>
        </p:nvSpPr>
        <p:spPr/>
        <p:txBody>
          <a:bodyPr/>
          <a:lstStyle/>
          <a:p>
            <a:fld id="{BF6D8FC0-331D-48D3-BA06-9F45A3A7505B}" type="datetimeFigureOut">
              <a:rPr lang="en-IN" smtClean="0"/>
              <a:pPr/>
              <a:t>19-03-2018</a:t>
            </a:fld>
            <a:endParaRPr lang="en-IN"/>
          </a:p>
        </p:txBody>
      </p:sp>
      <p:sp>
        <p:nvSpPr>
          <p:cNvPr id="6" name="Footer Placeholder 5">
            <a:extLst>
              <a:ext uri="{FF2B5EF4-FFF2-40B4-BE49-F238E27FC236}">
                <a16:creationId xmlns="" xmlns:a16="http://schemas.microsoft.com/office/drawing/2014/main" id="{9B9390A8-E8CC-4FA4-96B8-27329F07C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9591A51-7325-4A9D-9E10-A0AB35583A3E}"/>
              </a:ext>
            </a:extLst>
          </p:cNvPr>
          <p:cNvSpPr>
            <a:spLocks noGrp="1"/>
          </p:cNvSpPr>
          <p:nvPr>
            <p:ph type="sldNum" sz="quarter" idx="12"/>
          </p:nvPr>
        </p:nvSpPr>
        <p:spPr/>
        <p:txBody>
          <a:bodyPr/>
          <a:lstStyle/>
          <a:p>
            <a:fld id="{A42118FF-6619-4481-8FB3-35924290214A}" type="slidenum">
              <a:rPr lang="en-IN" smtClean="0"/>
              <a:pPr/>
              <a:t>‹#›</a:t>
            </a:fld>
            <a:endParaRPr lang="en-IN"/>
          </a:p>
        </p:txBody>
      </p:sp>
    </p:spTree>
    <p:extLst>
      <p:ext uri="{BB962C8B-B14F-4D97-AF65-F5344CB8AC3E}">
        <p14:creationId xmlns:p14="http://schemas.microsoft.com/office/powerpoint/2010/main" val="179904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777C21E-6183-4955-817F-8BBCED979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D24765B-2056-441A-9478-0EE52FA83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B089806-7B38-4F2D-862A-9404EE59B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D8FC0-331D-48D3-BA06-9F45A3A7505B}" type="datetimeFigureOut">
              <a:rPr lang="en-IN" smtClean="0"/>
              <a:pPr/>
              <a:t>19-03-2018</a:t>
            </a:fld>
            <a:endParaRPr lang="en-IN"/>
          </a:p>
        </p:txBody>
      </p:sp>
      <p:sp>
        <p:nvSpPr>
          <p:cNvPr id="5" name="Footer Placeholder 4">
            <a:extLst>
              <a:ext uri="{FF2B5EF4-FFF2-40B4-BE49-F238E27FC236}">
                <a16:creationId xmlns="" xmlns:a16="http://schemas.microsoft.com/office/drawing/2014/main" id="{AE5C8406-17D8-4CCA-A387-3E749754DB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343E3CBD-2A7F-4796-86B2-8F1DD6B39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118FF-6619-4481-8FB3-35924290214A}" type="slidenum">
              <a:rPr lang="en-IN" smtClean="0"/>
              <a:pPr/>
              <a:t>‹#›</a:t>
            </a:fld>
            <a:endParaRPr lang="en-IN"/>
          </a:p>
        </p:txBody>
      </p:sp>
    </p:spTree>
    <p:extLst>
      <p:ext uri="{BB962C8B-B14F-4D97-AF65-F5344CB8AC3E}">
        <p14:creationId xmlns:p14="http://schemas.microsoft.com/office/powerpoint/2010/main" val="2745065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6D612BF-2F66-478A-99A3-2F199381A6A0}"/>
              </a:ext>
            </a:extLst>
          </p:cNvPr>
          <p:cNvSpPr txBox="1"/>
          <p:nvPr/>
        </p:nvSpPr>
        <p:spPr>
          <a:xfrm>
            <a:off x="405460" y="-180850"/>
            <a:ext cx="11471908" cy="6924973"/>
          </a:xfrm>
          <a:prstGeom prst="rect">
            <a:avLst/>
          </a:prstGeom>
          <a:noFill/>
        </p:spPr>
        <p:txBody>
          <a:bodyPr wrap="square" rtlCol="0">
            <a:spAutoFit/>
          </a:bodyPr>
          <a:lstStyle/>
          <a:p>
            <a:pPr algn="ctr"/>
            <a:endParaRPr lang="en-IN" sz="6000" dirty="0" smtClean="0">
              <a:solidFill>
                <a:srgbClr val="FFC000"/>
              </a:solidFill>
            </a:endParaRPr>
          </a:p>
          <a:p>
            <a:pPr algn="ctr"/>
            <a:endParaRPr lang="en-IN" sz="6000" dirty="0" smtClean="0">
              <a:solidFill>
                <a:srgbClr val="FFC000"/>
              </a:solidFill>
            </a:endParaRPr>
          </a:p>
          <a:p>
            <a:pPr algn="ctr"/>
            <a:r>
              <a:rPr lang="en-IN" sz="9600" dirty="0" smtClean="0">
                <a:solidFill>
                  <a:srgbClr val="FFC000"/>
                </a:solidFill>
              </a:rPr>
              <a:t>Investopedia</a:t>
            </a:r>
            <a:endParaRPr lang="en-IN" sz="9600" dirty="0">
              <a:solidFill>
                <a:srgbClr val="FFC000"/>
              </a:solidFill>
            </a:endParaRPr>
          </a:p>
          <a:p>
            <a:endParaRPr lang="en-IN" sz="6000" dirty="0" smtClean="0">
              <a:solidFill>
                <a:schemeClr val="bg1"/>
              </a:solidFill>
            </a:endParaRPr>
          </a:p>
          <a:p>
            <a:endParaRPr lang="en-IN" sz="6000" dirty="0">
              <a:solidFill>
                <a:schemeClr val="bg1"/>
              </a:solidFill>
            </a:endParaRPr>
          </a:p>
          <a:p>
            <a:pPr algn="r"/>
            <a:r>
              <a:rPr lang="en-IN" sz="3600" dirty="0" smtClean="0">
                <a:solidFill>
                  <a:schemeClr val="bg1"/>
                </a:solidFill>
              </a:rPr>
              <a:t>		 Anurag </a:t>
            </a:r>
            <a:r>
              <a:rPr lang="en-IN" sz="3600" dirty="0">
                <a:solidFill>
                  <a:schemeClr val="bg1"/>
                </a:solidFill>
              </a:rPr>
              <a:t>Gate</a:t>
            </a:r>
            <a:br>
              <a:rPr lang="en-IN" sz="3600" dirty="0">
                <a:solidFill>
                  <a:schemeClr val="bg1"/>
                </a:solidFill>
              </a:rPr>
            </a:br>
            <a:r>
              <a:rPr lang="en-IN" sz="3600" dirty="0">
                <a:solidFill>
                  <a:schemeClr val="bg1"/>
                </a:solidFill>
              </a:rPr>
              <a:t>                              Bhakti Mehta</a:t>
            </a:r>
            <a:br>
              <a:rPr lang="en-IN" sz="3600" dirty="0">
                <a:solidFill>
                  <a:schemeClr val="bg1"/>
                </a:solidFill>
              </a:rPr>
            </a:br>
            <a:r>
              <a:rPr lang="en-IN" sz="3600" dirty="0">
                <a:solidFill>
                  <a:schemeClr val="bg1"/>
                </a:solidFill>
              </a:rPr>
              <a:t>                              Sanjana Bothale</a:t>
            </a:r>
          </a:p>
        </p:txBody>
      </p:sp>
    </p:spTree>
    <p:extLst>
      <p:ext uri="{BB962C8B-B14F-4D97-AF65-F5344CB8AC3E}">
        <p14:creationId xmlns:p14="http://schemas.microsoft.com/office/powerpoint/2010/main" val="104105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9220" y="490991"/>
            <a:ext cx="11279290" cy="1624823"/>
          </a:xfrm>
          <a:prstGeom prst="rect">
            <a:avLst/>
          </a:prstGeom>
        </p:spPr>
      </p:pic>
      <p:pic>
        <p:nvPicPr>
          <p:cNvPr id="6" name="Picture 5"/>
          <p:cNvPicPr>
            <a:picLocks noChangeAspect="1"/>
          </p:cNvPicPr>
          <p:nvPr/>
        </p:nvPicPr>
        <p:blipFill>
          <a:blip r:embed="rId3"/>
          <a:stretch>
            <a:fillRect/>
          </a:stretch>
        </p:blipFill>
        <p:spPr>
          <a:xfrm>
            <a:off x="529220" y="2115814"/>
            <a:ext cx="11279290" cy="1405971"/>
          </a:xfrm>
          <a:prstGeom prst="rect">
            <a:avLst/>
          </a:prstGeom>
        </p:spPr>
      </p:pic>
      <p:pic>
        <p:nvPicPr>
          <p:cNvPr id="9" name="Picture 8"/>
          <p:cNvPicPr>
            <a:picLocks noChangeAspect="1"/>
          </p:cNvPicPr>
          <p:nvPr/>
        </p:nvPicPr>
        <p:blipFill>
          <a:blip r:embed="rId4"/>
          <a:stretch>
            <a:fillRect/>
          </a:stretch>
        </p:blipFill>
        <p:spPr>
          <a:xfrm>
            <a:off x="529220" y="3521786"/>
            <a:ext cx="11279290" cy="1423354"/>
          </a:xfrm>
          <a:prstGeom prst="rect">
            <a:avLst/>
          </a:prstGeom>
        </p:spPr>
      </p:pic>
      <p:sp>
        <p:nvSpPr>
          <p:cNvPr id="7" name="Rectangle 6"/>
          <p:cNvSpPr/>
          <p:nvPr/>
        </p:nvSpPr>
        <p:spPr>
          <a:xfrm>
            <a:off x="6298601" y="5521705"/>
            <a:ext cx="5329805" cy="1015663"/>
          </a:xfrm>
          <a:prstGeom prst="rect">
            <a:avLst/>
          </a:prstGeom>
        </p:spPr>
        <p:txBody>
          <a:bodyPr wrap="square">
            <a:spAutoFit/>
          </a:bodyPr>
          <a:lstStyle/>
          <a:p>
            <a:r>
              <a:rPr lang="en-IN" sz="3000" dirty="0" smtClean="0"/>
              <a:t>Merging analysed News data and Coin data on a particular date.</a:t>
            </a:r>
            <a:endParaRPr lang="en-IN" sz="3000" dirty="0"/>
          </a:p>
        </p:txBody>
      </p:sp>
      <p:sp>
        <p:nvSpPr>
          <p:cNvPr id="8" name="TextBox 7">
            <a:extLst>
              <a:ext uri="{FF2B5EF4-FFF2-40B4-BE49-F238E27FC236}">
                <a16:creationId xmlns="" xmlns:a16="http://schemas.microsoft.com/office/drawing/2014/main" id="{ADACDD26-4A10-46A8-ABFD-C66AF0B41C1F}"/>
              </a:ext>
            </a:extLst>
          </p:cNvPr>
          <p:cNvSpPr txBox="1"/>
          <p:nvPr/>
        </p:nvSpPr>
        <p:spPr>
          <a:xfrm>
            <a:off x="156710" y="5380197"/>
            <a:ext cx="6356234" cy="1200329"/>
          </a:xfrm>
          <a:prstGeom prst="rect">
            <a:avLst/>
          </a:prstGeom>
          <a:noFill/>
        </p:spPr>
        <p:txBody>
          <a:bodyPr wrap="square" rtlCol="0">
            <a:spAutoFit/>
          </a:bodyPr>
          <a:lstStyle/>
          <a:p>
            <a:r>
              <a:rPr lang="en-IN" sz="7200" b="1" dirty="0">
                <a:solidFill>
                  <a:srgbClr val="FFC000"/>
                </a:solidFill>
              </a:rPr>
              <a:t>Data </a:t>
            </a:r>
            <a:r>
              <a:rPr lang="en-IN" sz="7200" b="1" dirty="0" smtClean="0">
                <a:solidFill>
                  <a:srgbClr val="FFC000"/>
                </a:solidFill>
              </a:rPr>
              <a:t>Cleansing :</a:t>
            </a:r>
            <a:endParaRPr lang="en-IN" sz="7200" dirty="0">
              <a:solidFill>
                <a:schemeClr val="bg1"/>
              </a:solidFill>
            </a:endParaRPr>
          </a:p>
        </p:txBody>
      </p:sp>
    </p:spTree>
    <p:extLst>
      <p:ext uri="{BB962C8B-B14F-4D97-AF65-F5344CB8AC3E}">
        <p14:creationId xmlns:p14="http://schemas.microsoft.com/office/powerpoint/2010/main" val="21315017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F908621-6085-4025-9756-7AC2C4807EA6}"/>
              </a:ext>
            </a:extLst>
          </p:cNvPr>
          <p:cNvSpPr txBox="1"/>
          <p:nvPr/>
        </p:nvSpPr>
        <p:spPr>
          <a:xfrm>
            <a:off x="244563" y="5543512"/>
            <a:ext cx="7941920" cy="1200329"/>
          </a:xfrm>
          <a:prstGeom prst="rect">
            <a:avLst/>
          </a:prstGeom>
          <a:noFill/>
        </p:spPr>
        <p:txBody>
          <a:bodyPr wrap="square" rtlCol="0">
            <a:spAutoFit/>
          </a:bodyPr>
          <a:lstStyle/>
          <a:p>
            <a:r>
              <a:rPr lang="en-IN" sz="7200" b="1" dirty="0" smtClean="0">
                <a:solidFill>
                  <a:srgbClr val="FFC000"/>
                </a:solidFill>
              </a:rPr>
              <a:t>Data Normalization:</a:t>
            </a:r>
            <a:endParaRPr lang="en-IN" sz="7200" dirty="0"/>
          </a:p>
        </p:txBody>
      </p:sp>
      <p:sp>
        <p:nvSpPr>
          <p:cNvPr id="3" name="TextBox 2"/>
          <p:cNvSpPr txBox="1"/>
          <p:nvPr/>
        </p:nvSpPr>
        <p:spPr>
          <a:xfrm>
            <a:off x="534838" y="222097"/>
            <a:ext cx="11179833" cy="6247864"/>
          </a:xfrm>
          <a:prstGeom prst="rect">
            <a:avLst/>
          </a:prstGeom>
          <a:noFill/>
        </p:spPr>
        <p:txBody>
          <a:bodyPr wrap="square" rtlCol="0">
            <a:spAutoFit/>
          </a:bodyPr>
          <a:lstStyle/>
          <a:p>
            <a:r>
              <a:rPr lang="en-US" sz="4000" dirty="0" smtClean="0"/>
              <a:t>Cryptocurrencies have seen a lot of variation in their volumes of trading and prices over the years.</a:t>
            </a:r>
          </a:p>
          <a:p>
            <a:r>
              <a:rPr lang="en-US" sz="4000" dirty="0" smtClean="0"/>
              <a:t>Thus, Our Data consists of wide range of values.</a:t>
            </a:r>
          </a:p>
          <a:p>
            <a:r>
              <a:rPr lang="en-US" sz="4000" dirty="0" smtClean="0"/>
              <a:t>For accurate prediction of cryptocurrency prices, it was essential to normalize the data and narrow down the range of volume, market capital as well as the prices.</a:t>
            </a:r>
          </a:p>
          <a:p>
            <a:r>
              <a:rPr lang="en-US" sz="4000" dirty="0" smtClean="0"/>
              <a:t>We Normalized the data using Map </a:t>
            </a:r>
          </a:p>
          <a:p>
            <a:endParaRPr lang="en-US" sz="4000" dirty="0" smtClean="0"/>
          </a:p>
          <a:p>
            <a:endParaRPr lang="en-US" sz="4000" dirty="0"/>
          </a:p>
        </p:txBody>
      </p:sp>
      <p:sp>
        <p:nvSpPr>
          <p:cNvPr id="5" name="Rectangle 4"/>
          <p:cNvSpPr/>
          <p:nvPr/>
        </p:nvSpPr>
        <p:spPr>
          <a:xfrm>
            <a:off x="8009507" y="5616596"/>
            <a:ext cx="4009965" cy="1077218"/>
          </a:xfrm>
          <a:prstGeom prst="rect">
            <a:avLst/>
          </a:prstGeom>
        </p:spPr>
        <p:txBody>
          <a:bodyPr wrap="square">
            <a:spAutoFit/>
          </a:bodyPr>
          <a:lstStyle/>
          <a:p>
            <a:r>
              <a:rPr lang="en-IN" sz="3200" dirty="0" smtClean="0"/>
              <a:t>Data Normalized using </a:t>
            </a:r>
          </a:p>
          <a:p>
            <a:r>
              <a:rPr lang="en-IN" sz="3200" dirty="0" smtClean="0"/>
              <a:t>pandas Map function</a:t>
            </a:r>
            <a:endParaRPr lang="en-IN" sz="3000" dirty="0"/>
          </a:p>
        </p:txBody>
      </p:sp>
    </p:spTree>
    <p:extLst>
      <p:ext uri="{BB962C8B-B14F-4D97-AF65-F5344CB8AC3E}">
        <p14:creationId xmlns:p14="http://schemas.microsoft.com/office/powerpoint/2010/main" val="334949196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495287" y="871267"/>
            <a:ext cx="11377535" cy="3959525"/>
          </a:xfrm>
        </p:spPr>
        <p:txBody>
          <a:bodyPr anchor="ctr">
            <a:normAutofit/>
          </a:bodyPr>
          <a:lstStyle/>
          <a:p>
            <a:r>
              <a:rPr lang="en-IN" sz="4000" b="1" dirty="0" smtClean="0"/>
              <a:t>Before investing in cryptocurrency we want our client to have an idea about the risks involved in the crypto markets.</a:t>
            </a:r>
            <a:br>
              <a:rPr lang="en-IN" sz="4000" b="1" dirty="0" smtClean="0"/>
            </a:br>
            <a:r>
              <a:rPr lang="en-IN" sz="4000" b="1" dirty="0" smtClean="0"/>
              <a:t>Thus, we have extracted a few insights from the data about the volatility and trends in the crypto market.</a:t>
            </a:r>
            <a:endParaRPr lang="en-IN" sz="4000" dirty="0"/>
          </a:p>
        </p:txBody>
      </p:sp>
      <p:sp>
        <p:nvSpPr>
          <p:cNvPr id="3" name="TextBox 2">
            <a:extLst>
              <a:ext uri="{FF2B5EF4-FFF2-40B4-BE49-F238E27FC236}">
                <a16:creationId xmlns="" xmlns:a16="http://schemas.microsoft.com/office/drawing/2014/main" id="{FF908621-6085-4025-9756-7AC2C4807EA6}"/>
              </a:ext>
            </a:extLst>
          </p:cNvPr>
          <p:cNvSpPr txBox="1"/>
          <p:nvPr/>
        </p:nvSpPr>
        <p:spPr>
          <a:xfrm>
            <a:off x="546474" y="5509023"/>
            <a:ext cx="11038619" cy="1200329"/>
          </a:xfrm>
          <a:prstGeom prst="rect">
            <a:avLst/>
          </a:prstGeom>
          <a:noFill/>
        </p:spPr>
        <p:txBody>
          <a:bodyPr wrap="square" rtlCol="0">
            <a:spAutoFit/>
          </a:bodyPr>
          <a:lstStyle/>
          <a:p>
            <a:r>
              <a:rPr lang="en-IN" sz="7200" b="1" dirty="0" smtClean="0">
                <a:solidFill>
                  <a:srgbClr val="FFC000"/>
                </a:solidFill>
              </a:rPr>
              <a:t>Risk Analysis</a:t>
            </a:r>
            <a:endParaRPr lang="en-IN" sz="7200" b="1" dirty="0"/>
          </a:p>
        </p:txBody>
      </p:sp>
    </p:spTree>
    <p:extLst>
      <p:ext uri="{BB962C8B-B14F-4D97-AF65-F5344CB8AC3E}">
        <p14:creationId xmlns:p14="http://schemas.microsoft.com/office/powerpoint/2010/main" val="6994929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5206180" y="345074"/>
            <a:ext cx="6985820" cy="4321817"/>
          </a:xfrm>
        </p:spPr>
        <p:txBody>
          <a:bodyPr anchor="ctr">
            <a:noAutofit/>
          </a:bodyPr>
          <a:lstStyle/>
          <a:p>
            <a:r>
              <a:rPr lang="en-US" sz="2800" dirty="0" smtClean="0">
                <a:latin typeface="+mn-lt"/>
              </a:rPr>
              <a:t>One </a:t>
            </a:r>
            <a:r>
              <a:rPr lang="en-US" sz="2800" dirty="0">
                <a:latin typeface="+mn-lt"/>
              </a:rPr>
              <a:t>of the important factors that should be considered before investing in cryptocurrency is the volatility of cryptocurrency market</a:t>
            </a:r>
            <a:r>
              <a:rPr lang="en-US" sz="2800" dirty="0" smtClean="0">
                <a:latin typeface="+mn-lt"/>
              </a:rPr>
              <a:t>.</a:t>
            </a:r>
            <a:br>
              <a:rPr lang="en-US" sz="2800" dirty="0" smtClean="0">
                <a:latin typeface="+mn-lt"/>
              </a:rPr>
            </a:br>
            <a:r>
              <a:rPr lang="en-US" sz="2800" dirty="0">
                <a:latin typeface="+mn-lt"/>
              </a:rPr>
              <a:t/>
            </a:r>
            <a:br>
              <a:rPr lang="en-US" sz="2800" dirty="0">
                <a:latin typeface="+mn-lt"/>
              </a:rPr>
            </a:br>
            <a:r>
              <a:rPr lang="en-US" sz="2800" dirty="0">
                <a:latin typeface="+mn-lt"/>
              </a:rPr>
              <a:t>Volatility means that an asset is risky to hold—on any given day, its value may go up or down substantially</a:t>
            </a:r>
            <a:r>
              <a:rPr lang="en-US" sz="2800" dirty="0" smtClean="0">
                <a:latin typeface="+mn-lt"/>
              </a:rPr>
              <a:t>.</a:t>
            </a:r>
            <a:br>
              <a:rPr lang="en-US" sz="2800" dirty="0" smtClean="0">
                <a:latin typeface="+mn-lt"/>
              </a:rPr>
            </a:br>
            <a:r>
              <a:rPr lang="en-US" sz="2800" dirty="0">
                <a:latin typeface="+mn-lt"/>
              </a:rPr>
              <a:t/>
            </a:r>
            <a:br>
              <a:rPr lang="en-US" sz="2800" dirty="0">
                <a:latin typeface="+mn-lt"/>
              </a:rPr>
            </a:br>
            <a:r>
              <a:rPr lang="en-US" sz="2800" dirty="0" smtClean="0">
                <a:latin typeface="+mn-lt"/>
              </a:rPr>
              <a:t>Our Analysis:</a:t>
            </a:r>
            <a:br>
              <a:rPr lang="en-US" sz="2800" dirty="0" smtClean="0">
                <a:latin typeface="+mn-lt"/>
              </a:rPr>
            </a:br>
            <a:r>
              <a:rPr lang="en-US" sz="2800" dirty="0" smtClean="0">
                <a:solidFill>
                  <a:srgbClr val="FFC000"/>
                </a:solidFill>
                <a:latin typeface="+mn-lt"/>
              </a:rPr>
              <a:t>Bitcoin </a:t>
            </a:r>
            <a:r>
              <a:rPr lang="en-US" sz="2800" dirty="0" smtClean="0">
                <a:solidFill>
                  <a:srgbClr val="FFC000"/>
                </a:solidFill>
                <a:latin typeface="+mn-lt"/>
              </a:rPr>
              <a:t>is the Least volatile amongst the three.</a:t>
            </a:r>
            <a:endParaRPr lang="en-IN" sz="2800" dirty="0">
              <a:solidFill>
                <a:srgbClr val="FFC000"/>
              </a:solidFill>
              <a:latin typeface="+mn-lt"/>
            </a:endParaRPr>
          </a:p>
        </p:txBody>
      </p:sp>
      <p:pic>
        <p:nvPicPr>
          <p:cNvPr id="3" name="Picture 2"/>
          <p:cNvPicPr>
            <a:picLocks noChangeAspect="1"/>
          </p:cNvPicPr>
          <p:nvPr/>
        </p:nvPicPr>
        <p:blipFill>
          <a:blip r:embed="rId2"/>
          <a:stretch>
            <a:fillRect/>
          </a:stretch>
        </p:blipFill>
        <p:spPr>
          <a:xfrm>
            <a:off x="286540" y="364179"/>
            <a:ext cx="4647537" cy="5461820"/>
          </a:xfrm>
          <a:prstGeom prst="rect">
            <a:avLst/>
          </a:prstGeom>
        </p:spPr>
      </p:pic>
      <p:sp>
        <p:nvSpPr>
          <p:cNvPr id="4" name="TextBox 3">
            <a:extLst>
              <a:ext uri="{FF2B5EF4-FFF2-40B4-BE49-F238E27FC236}">
                <a16:creationId xmlns="" xmlns:a16="http://schemas.microsoft.com/office/drawing/2014/main" id="{FF908621-6085-4025-9756-7AC2C4807EA6}"/>
              </a:ext>
            </a:extLst>
          </p:cNvPr>
          <p:cNvSpPr txBox="1"/>
          <p:nvPr/>
        </p:nvSpPr>
        <p:spPr>
          <a:xfrm>
            <a:off x="244549" y="5698805"/>
            <a:ext cx="11038619" cy="1200329"/>
          </a:xfrm>
          <a:prstGeom prst="rect">
            <a:avLst/>
          </a:prstGeom>
          <a:noFill/>
        </p:spPr>
        <p:txBody>
          <a:bodyPr wrap="square" rtlCol="0">
            <a:spAutoFit/>
          </a:bodyPr>
          <a:lstStyle/>
          <a:p>
            <a:r>
              <a:rPr lang="en-IN" sz="7200" b="1" dirty="0" smtClean="0">
                <a:solidFill>
                  <a:srgbClr val="FFC000"/>
                </a:solidFill>
              </a:rPr>
              <a:t>Volatility</a:t>
            </a:r>
            <a:endParaRPr lang="en-IN" sz="7200" b="1" dirty="0"/>
          </a:p>
        </p:txBody>
      </p:sp>
      <p:sp>
        <p:nvSpPr>
          <p:cNvPr id="5" name="TextBox 4">
            <a:extLst>
              <a:ext uri="{FF2B5EF4-FFF2-40B4-BE49-F238E27FC236}">
                <a16:creationId xmlns="" xmlns:a16="http://schemas.microsoft.com/office/drawing/2014/main" id="{FF908621-6085-4025-9756-7AC2C4807EA6}"/>
              </a:ext>
            </a:extLst>
          </p:cNvPr>
          <p:cNvSpPr txBox="1"/>
          <p:nvPr/>
        </p:nvSpPr>
        <p:spPr>
          <a:xfrm>
            <a:off x="327937" y="364799"/>
            <a:ext cx="4028403" cy="369332"/>
          </a:xfrm>
          <a:prstGeom prst="rect">
            <a:avLst/>
          </a:prstGeom>
          <a:solidFill>
            <a:schemeClr val="tx1"/>
          </a:solidFill>
        </p:spPr>
        <p:txBody>
          <a:bodyPr wrap="square" rtlCol="0">
            <a:spAutoFit/>
          </a:bodyPr>
          <a:lstStyle/>
          <a:p>
            <a:r>
              <a:rPr lang="en-IN" dirty="0" smtClean="0">
                <a:solidFill>
                  <a:schemeClr val="bg1"/>
                </a:solidFill>
              </a:rPr>
              <a:t>Volatility of Bitcoin, Etherium and Ripple</a:t>
            </a:r>
            <a:endParaRPr lang="en-IN" dirty="0">
              <a:solidFill>
                <a:schemeClr val="bg1"/>
              </a:solidFill>
            </a:endParaRPr>
          </a:p>
        </p:txBody>
      </p:sp>
    </p:spTree>
    <p:extLst>
      <p:ext uri="{BB962C8B-B14F-4D97-AF65-F5344CB8AC3E}">
        <p14:creationId xmlns:p14="http://schemas.microsoft.com/office/powerpoint/2010/main" val="268028908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7287745" y="517585"/>
            <a:ext cx="4365523" cy="5997515"/>
          </a:xfrm>
        </p:spPr>
        <p:txBody>
          <a:bodyPr anchor="ctr">
            <a:noAutofit/>
          </a:bodyPr>
          <a:lstStyle/>
          <a:p>
            <a:r>
              <a:rPr lang="en-US" sz="1800" b="1" dirty="0" smtClean="0">
                <a:solidFill>
                  <a:srgbClr val="FFC000"/>
                </a:solidFill>
                <a:latin typeface="+mn-lt"/>
              </a:rPr>
              <a:t>Confirming </a:t>
            </a:r>
            <a:r>
              <a:rPr lang="en-US" sz="1800" b="1" dirty="0">
                <a:solidFill>
                  <a:srgbClr val="FFC000"/>
                </a:solidFill>
                <a:latin typeface="+mn-lt"/>
              </a:rPr>
              <a:t>Price Movements With Volume </a:t>
            </a:r>
            <a:r>
              <a:rPr lang="en-US" sz="1800" b="1" dirty="0" smtClean="0">
                <a:solidFill>
                  <a:srgbClr val="FFC000"/>
                </a:solidFill>
                <a:latin typeface="+mn-lt"/>
              </a:rPr>
              <a:t>Oscillators :</a:t>
            </a:r>
            <a:r>
              <a:rPr lang="en-US" sz="1800" dirty="0">
                <a:latin typeface="+mn-lt"/>
              </a:rPr>
              <a:t/>
            </a:r>
            <a:br>
              <a:rPr lang="en-US" sz="1800" dirty="0">
                <a:latin typeface="+mn-lt"/>
              </a:rPr>
            </a:br>
            <a:r>
              <a:rPr lang="en-US" sz="1800" dirty="0">
                <a:latin typeface="+mn-lt"/>
              </a:rPr>
              <a:t> </a:t>
            </a:r>
            <a:br>
              <a:rPr lang="en-US" sz="1800" dirty="0">
                <a:latin typeface="+mn-lt"/>
              </a:rPr>
            </a:br>
            <a:r>
              <a:rPr lang="en-US" sz="1800" dirty="0">
                <a:latin typeface="+mn-lt"/>
              </a:rPr>
              <a:t>Simple but Powerful</a:t>
            </a:r>
            <a:br>
              <a:rPr lang="en-US" sz="1800" dirty="0">
                <a:latin typeface="+mn-lt"/>
              </a:rPr>
            </a:br>
            <a:r>
              <a:rPr lang="en-US" sz="1800" dirty="0" smtClean="0">
                <a:latin typeface="+mn-lt"/>
              </a:rPr>
              <a:t/>
            </a:r>
            <a:br>
              <a:rPr lang="en-US" sz="1800" dirty="0" smtClean="0">
                <a:latin typeface="+mn-lt"/>
              </a:rPr>
            </a:br>
            <a:r>
              <a:rPr lang="en-US" sz="1800" dirty="0" smtClean="0">
                <a:latin typeface="+mn-lt"/>
              </a:rPr>
              <a:t>When </a:t>
            </a:r>
            <a:r>
              <a:rPr lang="en-US" sz="1800" dirty="0">
                <a:latin typeface="+mn-lt"/>
              </a:rPr>
              <a:t>volume is low, but gains and losses are big, the professionals tend to get overly excited about a possible turn in market direction. That's </a:t>
            </a:r>
            <a:r>
              <a:rPr lang="en-US" sz="1800" dirty="0" smtClean="0">
                <a:latin typeface="+mn-lt"/>
              </a:rPr>
              <a:t>because without </a:t>
            </a:r>
            <a:r>
              <a:rPr lang="en-US" sz="1800" dirty="0">
                <a:latin typeface="+mn-lt"/>
              </a:rPr>
              <a:t>strong volume, a market move is not valid.</a:t>
            </a:r>
            <a:br>
              <a:rPr lang="en-US" sz="1800" dirty="0">
                <a:latin typeface="+mn-lt"/>
              </a:rPr>
            </a:br>
            <a:r>
              <a:rPr lang="en-US" sz="1800" dirty="0" smtClean="0">
                <a:latin typeface="+mn-lt"/>
              </a:rPr>
              <a:t/>
            </a:r>
            <a:br>
              <a:rPr lang="en-US" sz="1800" dirty="0" smtClean="0">
                <a:latin typeface="+mn-lt"/>
              </a:rPr>
            </a:br>
            <a:r>
              <a:rPr lang="en-US" sz="1800" dirty="0" smtClean="0">
                <a:latin typeface="+mn-lt"/>
              </a:rPr>
              <a:t>stock </a:t>
            </a:r>
            <a:r>
              <a:rPr lang="en-US" sz="1800" dirty="0">
                <a:latin typeface="+mn-lt"/>
              </a:rPr>
              <a:t>moving up or down on low volume is usually a warning sign: proceed with caution. It may mean a move you cannot trust: market uncertainty, manipulation or a thinly traded, volatile </a:t>
            </a:r>
            <a:r>
              <a:rPr lang="en-US" sz="1800" dirty="0" smtClean="0">
                <a:latin typeface="+mn-lt"/>
              </a:rPr>
              <a:t>stock.</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An </a:t>
            </a:r>
            <a:r>
              <a:rPr lang="en-US" sz="1800" dirty="0">
                <a:latin typeface="+mn-lt"/>
              </a:rPr>
              <a:t>artificial over-valuation that will lead to a sudden downward correction constitutes a bubble. </a:t>
            </a:r>
            <a:r>
              <a:rPr lang="en-US" sz="1800" dirty="0" smtClean="0">
                <a:latin typeface="+mn-lt"/>
              </a:rPr>
              <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Our Analysis:</a:t>
            </a:r>
            <a:br>
              <a:rPr lang="en-US" sz="1800" dirty="0" smtClean="0">
                <a:latin typeface="+mn-lt"/>
              </a:rPr>
            </a:br>
            <a:r>
              <a:rPr lang="en-US" sz="1800" dirty="0" smtClean="0">
                <a:solidFill>
                  <a:srgbClr val="FFC000"/>
                </a:solidFill>
                <a:latin typeface="+mn-lt"/>
              </a:rPr>
              <a:t>The Movements in price do not confirm with the Volume oscillations from </a:t>
            </a:r>
            <a:r>
              <a:rPr lang="en-US" sz="1800" dirty="0">
                <a:solidFill>
                  <a:srgbClr val="FFC000"/>
                </a:solidFill>
              </a:rPr>
              <a:t>July 2017 –October 2017</a:t>
            </a:r>
            <a:endParaRPr lang="en-US" sz="1800" dirty="0">
              <a:solidFill>
                <a:srgbClr val="FFC000"/>
              </a:solidFill>
              <a:latin typeface="+mn-lt"/>
            </a:endParaRPr>
          </a:p>
        </p:txBody>
      </p:sp>
      <p:pic>
        <p:nvPicPr>
          <p:cNvPr id="4" name="Picture 3"/>
          <p:cNvPicPr>
            <a:picLocks noChangeAspect="1"/>
          </p:cNvPicPr>
          <p:nvPr/>
        </p:nvPicPr>
        <p:blipFill>
          <a:blip r:embed="rId2"/>
          <a:stretch>
            <a:fillRect/>
          </a:stretch>
        </p:blipFill>
        <p:spPr>
          <a:xfrm>
            <a:off x="186814" y="683342"/>
            <a:ext cx="6955660" cy="5147188"/>
          </a:xfrm>
          <a:prstGeom prst="rect">
            <a:avLst/>
          </a:prstGeom>
        </p:spPr>
      </p:pic>
      <p:sp>
        <p:nvSpPr>
          <p:cNvPr id="7" name="TextBox 6"/>
          <p:cNvSpPr txBox="1"/>
          <p:nvPr/>
        </p:nvSpPr>
        <p:spPr>
          <a:xfrm>
            <a:off x="189780" y="5657671"/>
            <a:ext cx="4011283" cy="1200329"/>
          </a:xfrm>
          <a:prstGeom prst="rect">
            <a:avLst/>
          </a:prstGeom>
          <a:noFill/>
        </p:spPr>
        <p:txBody>
          <a:bodyPr wrap="square" rtlCol="0">
            <a:spAutoFit/>
          </a:bodyPr>
          <a:lstStyle/>
          <a:p>
            <a:r>
              <a:rPr lang="en-US" sz="7200" dirty="0" err="1" smtClean="0">
                <a:solidFill>
                  <a:srgbClr val="FFC000"/>
                </a:solidFill>
              </a:rPr>
              <a:t>Ethereum</a:t>
            </a:r>
            <a:endParaRPr lang="en-IN" sz="7200" dirty="0">
              <a:solidFill>
                <a:srgbClr val="FFC000"/>
              </a:solidFill>
            </a:endParaRPr>
          </a:p>
        </p:txBody>
      </p:sp>
    </p:spTree>
    <p:extLst>
      <p:ext uri="{BB962C8B-B14F-4D97-AF65-F5344CB8AC3E}">
        <p14:creationId xmlns:p14="http://schemas.microsoft.com/office/powerpoint/2010/main" val="41904855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9258" y="157610"/>
            <a:ext cx="6035065" cy="5796117"/>
          </a:xfrm>
          <a:prstGeom prst="rect">
            <a:avLst/>
          </a:prstGeom>
        </p:spPr>
      </p:pic>
      <p:pic>
        <p:nvPicPr>
          <p:cNvPr id="4" name="Picture 3"/>
          <p:cNvPicPr>
            <a:picLocks noChangeAspect="1"/>
          </p:cNvPicPr>
          <p:nvPr/>
        </p:nvPicPr>
        <p:blipFill>
          <a:blip r:embed="rId3"/>
          <a:stretch>
            <a:fillRect/>
          </a:stretch>
        </p:blipFill>
        <p:spPr>
          <a:xfrm>
            <a:off x="6331974" y="135486"/>
            <a:ext cx="5530645" cy="5840364"/>
          </a:xfrm>
          <a:prstGeom prst="rect">
            <a:avLst/>
          </a:prstGeom>
        </p:spPr>
      </p:pic>
      <p:sp>
        <p:nvSpPr>
          <p:cNvPr id="5" name="TextBox 4"/>
          <p:cNvSpPr txBox="1"/>
          <p:nvPr/>
        </p:nvSpPr>
        <p:spPr>
          <a:xfrm>
            <a:off x="17252" y="5795693"/>
            <a:ext cx="4011283" cy="1200329"/>
          </a:xfrm>
          <a:prstGeom prst="rect">
            <a:avLst/>
          </a:prstGeom>
          <a:noFill/>
        </p:spPr>
        <p:txBody>
          <a:bodyPr wrap="square" rtlCol="0">
            <a:spAutoFit/>
          </a:bodyPr>
          <a:lstStyle/>
          <a:p>
            <a:r>
              <a:rPr lang="en-US" sz="7200" dirty="0" err="1" smtClean="0">
                <a:solidFill>
                  <a:srgbClr val="FFC000"/>
                </a:solidFill>
              </a:rPr>
              <a:t>Bitcoin</a:t>
            </a:r>
            <a:endParaRPr lang="en-IN" sz="7200" dirty="0">
              <a:solidFill>
                <a:srgbClr val="FFC000"/>
              </a:solidFill>
            </a:endParaRPr>
          </a:p>
        </p:txBody>
      </p:sp>
      <p:sp>
        <p:nvSpPr>
          <p:cNvPr id="6" name="TextBox 5"/>
          <p:cNvSpPr txBox="1"/>
          <p:nvPr/>
        </p:nvSpPr>
        <p:spPr>
          <a:xfrm>
            <a:off x="6199523" y="5784192"/>
            <a:ext cx="4011283" cy="1200329"/>
          </a:xfrm>
          <a:prstGeom prst="rect">
            <a:avLst/>
          </a:prstGeom>
          <a:noFill/>
        </p:spPr>
        <p:txBody>
          <a:bodyPr wrap="square" rtlCol="0">
            <a:spAutoFit/>
          </a:bodyPr>
          <a:lstStyle/>
          <a:p>
            <a:r>
              <a:rPr lang="en-US" sz="7200" dirty="0" smtClean="0">
                <a:solidFill>
                  <a:srgbClr val="FFC000"/>
                </a:solidFill>
              </a:rPr>
              <a:t>Ripple</a:t>
            </a:r>
            <a:endParaRPr lang="en-IN" sz="7200" dirty="0">
              <a:solidFill>
                <a:srgbClr val="FFC000"/>
              </a:solidFill>
            </a:endParaRPr>
          </a:p>
        </p:txBody>
      </p:sp>
    </p:spTree>
    <p:extLst>
      <p:ext uri="{BB962C8B-B14F-4D97-AF65-F5344CB8AC3E}">
        <p14:creationId xmlns:p14="http://schemas.microsoft.com/office/powerpoint/2010/main" val="7482198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6764618" y="3187404"/>
            <a:ext cx="5280733" cy="3584336"/>
          </a:xfrm>
        </p:spPr>
        <p:txBody>
          <a:bodyPr anchor="ctr">
            <a:normAutofit/>
          </a:bodyPr>
          <a:lstStyle/>
          <a:p>
            <a:r>
              <a:rPr lang="en-IN" sz="1400" b="1" dirty="0" smtClean="0"/>
              <a:t>As we can see, on 6</a:t>
            </a:r>
            <a:r>
              <a:rPr lang="en-IN" sz="1400" b="1" baseline="30000" dirty="0" smtClean="0"/>
              <a:t>th</a:t>
            </a:r>
            <a:r>
              <a:rPr lang="en-IN" sz="1400" b="1" dirty="0" smtClean="0"/>
              <a:t> Feb, the market sentiment is negative, we can see a dip in the Market Capital and on 7</a:t>
            </a:r>
            <a:r>
              <a:rPr lang="en-IN" sz="1400" b="1" baseline="30000" dirty="0" smtClean="0"/>
              <a:t>th</a:t>
            </a:r>
            <a:r>
              <a:rPr lang="en-IN" sz="1400" b="1" dirty="0" smtClean="0"/>
              <a:t> Feb the overall Market Sentiment is Positive and corresponding change is visible on Market Capital.</a:t>
            </a:r>
            <a:br>
              <a:rPr lang="en-IN" sz="1400" b="1" dirty="0" smtClean="0"/>
            </a:br>
            <a:r>
              <a:rPr lang="en-IN" sz="1400" b="1" dirty="0" smtClean="0"/>
              <a:t>Our Analysis : </a:t>
            </a:r>
            <a:r>
              <a:rPr lang="en-IN" sz="1400" b="1" dirty="0" smtClean="0"/>
              <a:t/>
            </a:r>
            <a:br>
              <a:rPr lang="en-IN" sz="1400" b="1" dirty="0" smtClean="0"/>
            </a:br>
            <a:r>
              <a:rPr lang="en-IN" sz="1400" b="1" dirty="0" err="1" smtClean="0">
                <a:solidFill>
                  <a:srgbClr val="FFC000"/>
                </a:solidFill>
              </a:rPr>
              <a:t>Ethereum</a:t>
            </a:r>
            <a:r>
              <a:rPr lang="en-IN" sz="1400" b="1" dirty="0" smtClean="0">
                <a:solidFill>
                  <a:srgbClr val="FFC000"/>
                </a:solidFill>
              </a:rPr>
              <a:t> </a:t>
            </a:r>
            <a:r>
              <a:rPr lang="en-IN" sz="1400" b="1" dirty="0" smtClean="0">
                <a:solidFill>
                  <a:srgbClr val="FFC000"/>
                </a:solidFill>
              </a:rPr>
              <a:t>is affected comparatively more than the other two cryptocurrencies.</a:t>
            </a:r>
            <a:r>
              <a:rPr lang="en-IN" sz="1400" dirty="0" smtClean="0"/>
              <a:t/>
            </a:r>
            <a:br>
              <a:rPr lang="en-IN" sz="1400" dirty="0" smtClean="0"/>
            </a:br>
            <a:r>
              <a:rPr lang="en-IN" sz="1400" b="1" dirty="0" smtClean="0"/>
              <a:t/>
            </a:r>
            <a:br>
              <a:rPr lang="en-IN" sz="1400" b="1" dirty="0" smtClean="0"/>
            </a:br>
            <a:r>
              <a:rPr lang="en-IN" sz="1400" b="1" dirty="0" err="1" smtClean="0"/>
              <a:t>Ethereum</a:t>
            </a:r>
            <a:r>
              <a:rPr lang="en-IN" sz="1400" b="1" dirty="0" smtClean="0"/>
              <a:t> </a:t>
            </a:r>
            <a:r>
              <a:rPr lang="en-IN" sz="1400" b="1" dirty="0" smtClean="0"/>
              <a:t>:</a:t>
            </a:r>
            <a:br>
              <a:rPr lang="en-IN" sz="1400" b="1" dirty="0" smtClean="0"/>
            </a:br>
            <a:r>
              <a:rPr lang="en-IN" sz="1400" b="1" dirty="0" smtClean="0"/>
              <a:t>15.21 decrease</a:t>
            </a:r>
            <a:br>
              <a:rPr lang="en-IN" sz="1400" b="1" dirty="0" smtClean="0"/>
            </a:br>
            <a:r>
              <a:rPr lang="en-IN" sz="1400" b="1" dirty="0" smtClean="0"/>
              <a:t>11.71 increase</a:t>
            </a:r>
            <a:r>
              <a:rPr lang="en-IN" sz="1400" dirty="0" smtClean="0"/>
              <a:t/>
            </a:r>
            <a:br>
              <a:rPr lang="en-IN" sz="1400" dirty="0" smtClean="0"/>
            </a:br>
            <a:r>
              <a:rPr lang="en-IN" sz="1400" b="1" dirty="0" smtClean="0"/>
              <a:t>Bitcoin :</a:t>
            </a:r>
            <a:br>
              <a:rPr lang="en-IN" sz="1400" b="1" dirty="0" smtClean="0"/>
            </a:br>
            <a:r>
              <a:rPr lang="en-IN" sz="1400" b="1" dirty="0" smtClean="0"/>
              <a:t>14.72 increase</a:t>
            </a:r>
            <a:br>
              <a:rPr lang="en-IN" sz="1400" b="1" dirty="0" smtClean="0"/>
            </a:br>
            <a:r>
              <a:rPr lang="en-IN" sz="1400" b="1" dirty="0" smtClean="0"/>
              <a:t>9.9 decrease</a:t>
            </a:r>
            <a:r>
              <a:rPr lang="en-IN" sz="1400" dirty="0" smtClean="0"/>
              <a:t/>
            </a:r>
            <a:br>
              <a:rPr lang="en-IN" sz="1400" dirty="0" smtClean="0"/>
            </a:br>
            <a:r>
              <a:rPr lang="en-IN" sz="1400" b="1" dirty="0" smtClean="0"/>
              <a:t>Ripple :</a:t>
            </a:r>
            <a:br>
              <a:rPr lang="en-IN" sz="1400" b="1" dirty="0" smtClean="0"/>
            </a:br>
            <a:r>
              <a:rPr lang="en-IN" sz="1400" b="1" dirty="0" smtClean="0"/>
              <a:t>14.63 decrease</a:t>
            </a:r>
            <a:br>
              <a:rPr lang="en-IN" sz="1400" b="1" dirty="0" smtClean="0"/>
            </a:br>
            <a:r>
              <a:rPr lang="en-IN" sz="1400" b="1" dirty="0" smtClean="0"/>
              <a:t>9.85 increase</a:t>
            </a:r>
            <a:endParaRPr lang="en-IN" sz="1400" dirty="0"/>
          </a:p>
        </p:txBody>
      </p:sp>
      <p:pic>
        <p:nvPicPr>
          <p:cNvPr id="3" name="Picture 2"/>
          <p:cNvPicPr>
            <a:picLocks noChangeAspect="1"/>
          </p:cNvPicPr>
          <p:nvPr/>
        </p:nvPicPr>
        <p:blipFill>
          <a:blip r:embed="rId2"/>
          <a:stretch>
            <a:fillRect/>
          </a:stretch>
        </p:blipFill>
        <p:spPr>
          <a:xfrm>
            <a:off x="263986" y="511277"/>
            <a:ext cx="6478440" cy="5397910"/>
          </a:xfrm>
          <a:prstGeom prst="rect">
            <a:avLst/>
          </a:prstGeom>
        </p:spPr>
      </p:pic>
      <p:pic>
        <p:nvPicPr>
          <p:cNvPr id="4" name="Picture 3"/>
          <p:cNvPicPr>
            <a:picLocks noChangeAspect="1"/>
          </p:cNvPicPr>
          <p:nvPr/>
        </p:nvPicPr>
        <p:blipFill>
          <a:blip r:embed="rId3"/>
          <a:stretch>
            <a:fillRect/>
          </a:stretch>
        </p:blipFill>
        <p:spPr>
          <a:xfrm>
            <a:off x="6837312" y="511277"/>
            <a:ext cx="4809900" cy="2863036"/>
          </a:xfrm>
          <a:prstGeom prst="rect">
            <a:avLst/>
          </a:prstGeom>
        </p:spPr>
      </p:pic>
      <p:sp>
        <p:nvSpPr>
          <p:cNvPr id="5" name="TextBox 4">
            <a:extLst>
              <a:ext uri="{FF2B5EF4-FFF2-40B4-BE49-F238E27FC236}">
                <a16:creationId xmlns="" xmlns:a16="http://schemas.microsoft.com/office/drawing/2014/main" id="{FF908621-6085-4025-9756-7AC2C4807EA6}"/>
              </a:ext>
            </a:extLst>
          </p:cNvPr>
          <p:cNvSpPr txBox="1"/>
          <p:nvPr/>
        </p:nvSpPr>
        <p:spPr>
          <a:xfrm>
            <a:off x="20273" y="5710394"/>
            <a:ext cx="11038619" cy="1200329"/>
          </a:xfrm>
          <a:prstGeom prst="rect">
            <a:avLst/>
          </a:prstGeom>
          <a:noFill/>
        </p:spPr>
        <p:txBody>
          <a:bodyPr wrap="square" rtlCol="0">
            <a:spAutoFit/>
          </a:bodyPr>
          <a:lstStyle/>
          <a:p>
            <a:r>
              <a:rPr lang="en-IN" sz="7000" b="1" dirty="0" smtClean="0">
                <a:solidFill>
                  <a:srgbClr val="FFC000"/>
                </a:solidFill>
              </a:rPr>
              <a:t>Market Sentiment</a:t>
            </a:r>
            <a:endParaRPr lang="en-IN" sz="7000" b="1" dirty="0"/>
          </a:p>
        </p:txBody>
      </p:sp>
    </p:spTree>
    <p:extLst>
      <p:ext uri="{BB962C8B-B14F-4D97-AF65-F5344CB8AC3E}">
        <p14:creationId xmlns:p14="http://schemas.microsoft.com/office/powerpoint/2010/main" val="268349104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1791927" y="4984953"/>
            <a:ext cx="11479163" cy="486493"/>
          </a:xfrm>
        </p:spPr>
        <p:txBody>
          <a:bodyPr anchor="ct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3" name="TextBox 2"/>
          <p:cNvSpPr txBox="1"/>
          <p:nvPr/>
        </p:nvSpPr>
        <p:spPr>
          <a:xfrm>
            <a:off x="446030" y="5616362"/>
            <a:ext cx="9114503" cy="1200329"/>
          </a:xfrm>
          <a:prstGeom prst="rect">
            <a:avLst/>
          </a:prstGeom>
          <a:noFill/>
        </p:spPr>
        <p:txBody>
          <a:bodyPr wrap="square" rtlCol="0">
            <a:spAutoFit/>
          </a:bodyPr>
          <a:lstStyle/>
          <a:p>
            <a:r>
              <a:rPr lang="en-US" sz="7200" b="1" dirty="0" smtClean="0">
                <a:solidFill>
                  <a:srgbClr val="FFC000"/>
                </a:solidFill>
              </a:rPr>
              <a:t>Prediction</a:t>
            </a:r>
            <a:endParaRPr lang="en-US" sz="7200" b="1" dirty="0">
              <a:solidFill>
                <a:srgbClr val="FFC000"/>
              </a:solidFill>
            </a:endParaRPr>
          </a:p>
        </p:txBody>
      </p:sp>
      <p:sp>
        <p:nvSpPr>
          <p:cNvPr id="4" name="Title 1">
            <a:extLst>
              <a:ext uri="{FF2B5EF4-FFF2-40B4-BE49-F238E27FC236}">
                <a16:creationId xmlns="" xmlns:a16="http://schemas.microsoft.com/office/drawing/2014/main" id="{97F760D1-8DF7-41D4-86B8-5495586FAA16}"/>
              </a:ext>
            </a:extLst>
          </p:cNvPr>
          <p:cNvSpPr txBox="1">
            <a:spLocks/>
          </p:cNvSpPr>
          <p:nvPr/>
        </p:nvSpPr>
        <p:spPr>
          <a:xfrm>
            <a:off x="557978" y="3809999"/>
            <a:ext cx="11479163" cy="1612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en-IN" sz="4000" dirty="0"/>
          </a:p>
        </p:txBody>
      </p:sp>
      <p:sp>
        <p:nvSpPr>
          <p:cNvPr id="6" name="TextBox 5"/>
          <p:cNvSpPr txBox="1"/>
          <p:nvPr/>
        </p:nvSpPr>
        <p:spPr>
          <a:xfrm>
            <a:off x="639167" y="275180"/>
            <a:ext cx="8833282" cy="2677656"/>
          </a:xfrm>
          <a:prstGeom prst="rect">
            <a:avLst/>
          </a:prstGeom>
          <a:noFill/>
        </p:spPr>
        <p:txBody>
          <a:bodyPr wrap="square" rtlCol="0">
            <a:spAutoFit/>
          </a:bodyPr>
          <a:lstStyle/>
          <a:p>
            <a:r>
              <a:rPr lang="en-US" sz="2400" dirty="0" smtClean="0"/>
              <a:t>For creating the prediction model we have used Support Vector Machine Regression Algorithm.</a:t>
            </a:r>
          </a:p>
          <a:p>
            <a:r>
              <a:rPr lang="en-US" sz="2400" dirty="0" smtClean="0"/>
              <a:t>Why this algorithm?</a:t>
            </a:r>
          </a:p>
          <a:p>
            <a:pPr marL="342900" indent="-342900">
              <a:buFont typeface="Arial" panose="020B0604020202020204" pitchFamily="34" charset="0"/>
              <a:buChar char="•"/>
            </a:pPr>
            <a:r>
              <a:rPr lang="en-IN" sz="2400" dirty="0"/>
              <a:t>Regression Algorithm because we are predicting a quantitative value</a:t>
            </a:r>
          </a:p>
          <a:p>
            <a:pPr marL="342900" indent="-342900">
              <a:buFont typeface="Arial" panose="020B0604020202020204" pitchFamily="34" charset="0"/>
              <a:buChar char="•"/>
            </a:pPr>
            <a:r>
              <a:rPr lang="en-IN" sz="2400" dirty="0"/>
              <a:t>Non-linear Data</a:t>
            </a:r>
          </a:p>
          <a:p>
            <a:pPr marL="342900" indent="-342900">
              <a:buFont typeface="Arial" panose="020B0604020202020204" pitchFamily="34" charset="0"/>
              <a:buChar char="•"/>
            </a:pPr>
            <a:r>
              <a:rPr lang="en-IN" sz="2400" dirty="0"/>
              <a:t>Time-Series </a:t>
            </a:r>
            <a:r>
              <a:rPr lang="en-IN" sz="2400" dirty="0" smtClean="0"/>
              <a:t>Data</a:t>
            </a:r>
            <a:endParaRPr lang="en-US" sz="2400" dirty="0"/>
          </a:p>
        </p:txBody>
      </p:sp>
      <p:pic>
        <p:nvPicPr>
          <p:cNvPr id="7" name="Picture 6"/>
          <p:cNvPicPr>
            <a:picLocks noChangeAspect="1"/>
          </p:cNvPicPr>
          <p:nvPr/>
        </p:nvPicPr>
        <p:blipFill>
          <a:blip r:embed="rId2"/>
          <a:stretch>
            <a:fillRect/>
          </a:stretch>
        </p:blipFill>
        <p:spPr>
          <a:xfrm>
            <a:off x="619825" y="3009541"/>
            <a:ext cx="9197677" cy="2627478"/>
          </a:xfrm>
          <a:prstGeom prst="rect">
            <a:avLst/>
          </a:prstGeom>
        </p:spPr>
      </p:pic>
    </p:spTree>
    <p:extLst>
      <p:ext uri="{BB962C8B-B14F-4D97-AF65-F5344CB8AC3E}">
        <p14:creationId xmlns:p14="http://schemas.microsoft.com/office/powerpoint/2010/main" val="261608274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1791927" y="4984953"/>
            <a:ext cx="11479163" cy="486493"/>
          </a:xfrm>
        </p:spPr>
        <p:txBody>
          <a:bodyPr anchor="ct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
        <p:nvSpPr>
          <p:cNvPr id="4" name="Title 1">
            <a:extLst>
              <a:ext uri="{FF2B5EF4-FFF2-40B4-BE49-F238E27FC236}">
                <a16:creationId xmlns="" xmlns:a16="http://schemas.microsoft.com/office/drawing/2014/main" id="{97F760D1-8DF7-41D4-86B8-5495586FAA16}"/>
              </a:ext>
            </a:extLst>
          </p:cNvPr>
          <p:cNvSpPr txBox="1">
            <a:spLocks/>
          </p:cNvSpPr>
          <p:nvPr/>
        </p:nvSpPr>
        <p:spPr>
          <a:xfrm>
            <a:off x="557978" y="3809999"/>
            <a:ext cx="11479163" cy="16124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en-IN" sz="4000" dirty="0"/>
          </a:p>
        </p:txBody>
      </p:sp>
      <p:sp>
        <p:nvSpPr>
          <p:cNvPr id="6" name="TextBox 5"/>
          <p:cNvSpPr txBox="1"/>
          <p:nvPr/>
        </p:nvSpPr>
        <p:spPr>
          <a:xfrm>
            <a:off x="650198" y="266330"/>
            <a:ext cx="9298186" cy="1938992"/>
          </a:xfrm>
          <a:prstGeom prst="rect">
            <a:avLst/>
          </a:prstGeom>
          <a:noFill/>
        </p:spPr>
        <p:txBody>
          <a:bodyPr wrap="square" rtlCol="0">
            <a:spAutoFit/>
          </a:bodyPr>
          <a:lstStyle/>
          <a:p>
            <a:r>
              <a:rPr lang="en-US" sz="2400" dirty="0" smtClean="0"/>
              <a:t>To Understand the efficiency and accuracy of our model, we used  20% of our data as test data and predicted the price for these test values.</a:t>
            </a:r>
          </a:p>
          <a:p>
            <a:r>
              <a:rPr lang="en-US" sz="2400" dirty="0" smtClean="0"/>
              <a:t>Using </a:t>
            </a:r>
            <a:r>
              <a:rPr lang="en-US" sz="2400" dirty="0" err="1" smtClean="0"/>
              <a:t>sklearn’s</a:t>
            </a:r>
            <a:r>
              <a:rPr lang="en-US" sz="2400" dirty="0" smtClean="0"/>
              <a:t> score function we evaluated the accuracy of our Model which is around 95%.</a:t>
            </a:r>
          </a:p>
          <a:p>
            <a:r>
              <a:rPr lang="en-US" sz="2400" dirty="0"/>
              <a:t>W</a:t>
            </a:r>
            <a:r>
              <a:rPr lang="en-US" sz="2400" dirty="0" smtClean="0"/>
              <a:t>e plotted our predictions and the Test Dataset Values using Matplotlib.  </a:t>
            </a:r>
          </a:p>
        </p:txBody>
      </p:sp>
      <p:pic>
        <p:nvPicPr>
          <p:cNvPr id="7" name="Picture 6"/>
          <p:cNvPicPr>
            <a:picLocks noChangeAspect="1"/>
          </p:cNvPicPr>
          <p:nvPr/>
        </p:nvPicPr>
        <p:blipFill>
          <a:blip r:embed="rId2"/>
          <a:stretch>
            <a:fillRect/>
          </a:stretch>
        </p:blipFill>
        <p:spPr>
          <a:xfrm>
            <a:off x="736828" y="2236175"/>
            <a:ext cx="7048870" cy="3607232"/>
          </a:xfrm>
          <a:prstGeom prst="rect">
            <a:avLst/>
          </a:prstGeom>
        </p:spPr>
      </p:pic>
      <p:sp>
        <p:nvSpPr>
          <p:cNvPr id="8" name="TextBox 7"/>
          <p:cNvSpPr txBox="1"/>
          <p:nvPr/>
        </p:nvSpPr>
        <p:spPr>
          <a:xfrm>
            <a:off x="561441" y="5687388"/>
            <a:ext cx="9114503" cy="1200329"/>
          </a:xfrm>
          <a:prstGeom prst="rect">
            <a:avLst/>
          </a:prstGeom>
          <a:noFill/>
        </p:spPr>
        <p:txBody>
          <a:bodyPr wrap="square" rtlCol="0">
            <a:spAutoFit/>
          </a:bodyPr>
          <a:lstStyle/>
          <a:p>
            <a:r>
              <a:rPr lang="en-US" sz="7200" b="1" dirty="0" smtClean="0">
                <a:solidFill>
                  <a:srgbClr val="FFC000"/>
                </a:solidFill>
              </a:rPr>
              <a:t>Prediction Accuracy</a:t>
            </a:r>
            <a:endParaRPr lang="en-US" sz="7200" b="1" dirty="0">
              <a:solidFill>
                <a:srgbClr val="FFC000"/>
              </a:solidFill>
            </a:endParaRPr>
          </a:p>
        </p:txBody>
      </p:sp>
    </p:spTree>
    <p:extLst>
      <p:ext uri="{BB962C8B-B14F-4D97-AF65-F5344CB8AC3E}">
        <p14:creationId xmlns:p14="http://schemas.microsoft.com/office/powerpoint/2010/main" val="29346683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6998897" y="5411450"/>
            <a:ext cx="5193103" cy="1446550"/>
          </a:xfrm>
          <a:prstGeom prst="rect">
            <a:avLst/>
          </a:prstGeom>
        </p:spPr>
        <p:txBody>
          <a:bodyPr wrap="square">
            <a:spAutoFit/>
          </a:bodyPr>
          <a:lstStyle/>
          <a:p>
            <a:r>
              <a:rPr lang="en-US" sz="8800" b="1" i="1" u="sng" dirty="0" smtClean="0">
                <a:solidFill>
                  <a:schemeClr val="bg1"/>
                </a:solidFill>
              </a:rPr>
              <a:t>Thank You</a:t>
            </a:r>
            <a:endParaRPr lang="en-US" sz="8800" b="1" i="1" u="sng"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041148D-5943-4223-BF05-AA02DC7533B1}"/>
              </a:ext>
            </a:extLst>
          </p:cNvPr>
          <p:cNvSpPr>
            <a:spLocks noGrp="1"/>
          </p:cNvSpPr>
          <p:nvPr>
            <p:ph type="ctrTitle"/>
          </p:nvPr>
        </p:nvSpPr>
        <p:spPr>
          <a:xfrm>
            <a:off x="172520" y="5110782"/>
            <a:ext cx="8049718" cy="1499016"/>
          </a:xfrm>
        </p:spPr>
        <p:txBody>
          <a:bodyPr>
            <a:normAutofit/>
          </a:bodyPr>
          <a:lstStyle/>
          <a:p>
            <a:r>
              <a:rPr lang="en-IN" sz="7200" b="1" dirty="0">
                <a:solidFill>
                  <a:srgbClr val="FFC000"/>
                </a:solidFill>
                <a:latin typeface="+mn-lt"/>
              </a:rPr>
              <a:t>Problem Statement</a:t>
            </a:r>
          </a:p>
        </p:txBody>
      </p:sp>
      <p:sp>
        <p:nvSpPr>
          <p:cNvPr id="4" name="Subtitle 3">
            <a:extLst>
              <a:ext uri="{FF2B5EF4-FFF2-40B4-BE49-F238E27FC236}">
                <a16:creationId xmlns="" xmlns:a16="http://schemas.microsoft.com/office/drawing/2014/main" id="{FE7F1C06-9A30-4A5C-8ECE-21B25BCA8628}"/>
              </a:ext>
            </a:extLst>
          </p:cNvPr>
          <p:cNvSpPr>
            <a:spLocks noGrp="1"/>
          </p:cNvSpPr>
          <p:nvPr>
            <p:ph type="subTitle" idx="1"/>
          </p:nvPr>
        </p:nvSpPr>
        <p:spPr>
          <a:xfrm>
            <a:off x="503878" y="921895"/>
            <a:ext cx="10987790" cy="3590144"/>
          </a:xfrm>
        </p:spPr>
        <p:txBody>
          <a:bodyPr>
            <a:normAutofit/>
          </a:bodyPr>
          <a:lstStyle/>
          <a:p>
            <a:pPr algn="just"/>
            <a:r>
              <a:rPr lang="en-IN" sz="3600" dirty="0">
                <a:solidFill>
                  <a:schemeClr val="bg1"/>
                </a:solidFill>
              </a:rPr>
              <a:t>We are a </a:t>
            </a:r>
            <a:r>
              <a:rPr lang="en-IN" sz="3600" dirty="0">
                <a:solidFill>
                  <a:srgbClr val="FFC000"/>
                </a:solidFill>
              </a:rPr>
              <a:t>consultancy firm, Investopedia</a:t>
            </a:r>
            <a:r>
              <a:rPr lang="en-IN" sz="3600" dirty="0">
                <a:solidFill>
                  <a:schemeClr val="bg1"/>
                </a:solidFill>
              </a:rPr>
              <a:t>, hired by Pennywise who are looking forward to invest in cryptocurrency in 2018. We are hired to give them some insights about the market sentiment and help them in </a:t>
            </a:r>
            <a:r>
              <a:rPr lang="en-IN" sz="3600" dirty="0" smtClean="0">
                <a:solidFill>
                  <a:schemeClr val="bg1"/>
                </a:solidFill>
              </a:rPr>
              <a:t>making a model to predict the prices of </a:t>
            </a:r>
            <a:r>
              <a:rPr lang="en-IN" sz="3600" dirty="0" smtClean="0">
                <a:solidFill>
                  <a:srgbClr val="FFC000"/>
                </a:solidFill>
              </a:rPr>
              <a:t>Bitcoin</a:t>
            </a:r>
            <a:r>
              <a:rPr lang="en-IN" sz="3600" dirty="0">
                <a:solidFill>
                  <a:srgbClr val="FFC000"/>
                </a:solidFill>
              </a:rPr>
              <a:t>, Ripple and </a:t>
            </a:r>
            <a:r>
              <a:rPr lang="en-IN" sz="3600" dirty="0" err="1" smtClean="0">
                <a:solidFill>
                  <a:srgbClr val="FFC000"/>
                </a:solidFill>
              </a:rPr>
              <a:t>Ethereum</a:t>
            </a:r>
            <a:r>
              <a:rPr lang="en-IN" sz="3600" dirty="0" smtClean="0">
                <a:solidFill>
                  <a:schemeClr val="bg1"/>
                </a:solidFill>
              </a:rPr>
              <a:t>.</a:t>
            </a:r>
            <a:endParaRPr lang="en-IN" sz="3600" dirty="0">
              <a:solidFill>
                <a:schemeClr val="bg1"/>
              </a:solidFill>
            </a:endParaRPr>
          </a:p>
        </p:txBody>
      </p:sp>
    </p:spTree>
    <p:extLst>
      <p:ext uri="{BB962C8B-B14F-4D97-AF65-F5344CB8AC3E}">
        <p14:creationId xmlns:p14="http://schemas.microsoft.com/office/powerpoint/2010/main" val="423151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A2B34A-C7C3-4BAC-BA42-9C564C3AB185}"/>
              </a:ext>
            </a:extLst>
          </p:cNvPr>
          <p:cNvSpPr>
            <a:spLocks noGrp="1"/>
          </p:cNvSpPr>
          <p:nvPr>
            <p:ph type="title"/>
          </p:nvPr>
        </p:nvSpPr>
        <p:spPr>
          <a:xfrm>
            <a:off x="397135" y="5415302"/>
            <a:ext cx="10515600" cy="1075440"/>
          </a:xfrm>
        </p:spPr>
        <p:txBody>
          <a:bodyPr>
            <a:noAutofit/>
          </a:bodyPr>
          <a:lstStyle/>
          <a:p>
            <a:r>
              <a:rPr lang="en-IN" sz="7200" b="1" dirty="0">
                <a:solidFill>
                  <a:srgbClr val="FFC000"/>
                </a:solidFill>
                <a:latin typeface="+mn-lt"/>
              </a:rPr>
              <a:t>About Cryptocurrency</a:t>
            </a:r>
          </a:p>
        </p:txBody>
      </p:sp>
      <p:sp>
        <p:nvSpPr>
          <p:cNvPr id="3" name="Text Placeholder 2">
            <a:extLst>
              <a:ext uri="{FF2B5EF4-FFF2-40B4-BE49-F238E27FC236}">
                <a16:creationId xmlns="" xmlns:a16="http://schemas.microsoft.com/office/drawing/2014/main" id="{B039361C-C59C-457A-84CF-085B5AF9AC4E}"/>
              </a:ext>
            </a:extLst>
          </p:cNvPr>
          <p:cNvSpPr>
            <a:spLocks noGrp="1"/>
          </p:cNvSpPr>
          <p:nvPr>
            <p:ph type="body" idx="1"/>
          </p:nvPr>
        </p:nvSpPr>
        <p:spPr>
          <a:xfrm>
            <a:off x="592006" y="779489"/>
            <a:ext cx="10794861" cy="4706911"/>
          </a:xfrm>
        </p:spPr>
        <p:txBody>
          <a:bodyPr>
            <a:normAutofit/>
          </a:bodyPr>
          <a:lstStyle/>
          <a:p>
            <a:r>
              <a:rPr lang="en-IN" sz="3600" dirty="0">
                <a:solidFill>
                  <a:schemeClr val="bg1"/>
                </a:solidFill>
                <a:latin typeface="+mj-lt"/>
                <a:ea typeface="+mj-ea"/>
                <a:cs typeface="+mj-cs"/>
              </a:rPr>
              <a:t>A cryptocurrency (or crypto currency) is a digital asset designed to work as a medium of exchange that uses cryptography to secure its transactions, to control the creation of additional units, and to verify the transfer of assets. Cryptocurrencies use decentralized control as opposed to centralized electronic money and central banking systems</a:t>
            </a:r>
          </a:p>
          <a:p>
            <a:endParaRPr lang="en-IN" dirty="0"/>
          </a:p>
          <a:p>
            <a:endParaRPr lang="en-IN" dirty="0"/>
          </a:p>
        </p:txBody>
      </p:sp>
      <p:pic>
        <p:nvPicPr>
          <p:cNvPr id="4" name="Picture 3">
            <a:extLst>
              <a:ext uri="{FF2B5EF4-FFF2-40B4-BE49-F238E27FC236}">
                <a16:creationId xmlns="" xmlns:a16="http://schemas.microsoft.com/office/drawing/2014/main" id="{0D26B41C-F643-4C5B-9348-8045BF6E563B}"/>
              </a:ext>
            </a:extLst>
          </p:cNvPr>
          <p:cNvPicPr>
            <a:picLocks noChangeAspect="1"/>
          </p:cNvPicPr>
          <p:nvPr/>
        </p:nvPicPr>
        <p:blipFill>
          <a:blip r:embed="rId2"/>
          <a:stretch>
            <a:fillRect/>
          </a:stretch>
        </p:blipFill>
        <p:spPr>
          <a:xfrm>
            <a:off x="11010171" y="1337272"/>
            <a:ext cx="1152134" cy="1115568"/>
          </a:xfrm>
          <a:prstGeom prst="rect">
            <a:avLst/>
          </a:prstGeom>
        </p:spPr>
      </p:pic>
      <p:pic>
        <p:nvPicPr>
          <p:cNvPr id="5" name="Picture 4">
            <a:extLst>
              <a:ext uri="{FF2B5EF4-FFF2-40B4-BE49-F238E27FC236}">
                <a16:creationId xmlns="" xmlns:a16="http://schemas.microsoft.com/office/drawing/2014/main" id="{8EA80C9F-DC57-4282-BDA8-3A51C9B1FEFE}"/>
              </a:ext>
            </a:extLst>
          </p:cNvPr>
          <p:cNvPicPr>
            <a:picLocks noChangeAspect="1"/>
          </p:cNvPicPr>
          <p:nvPr/>
        </p:nvPicPr>
        <p:blipFill>
          <a:blip r:embed="rId3"/>
          <a:stretch>
            <a:fillRect/>
          </a:stretch>
        </p:blipFill>
        <p:spPr>
          <a:xfrm>
            <a:off x="9638675" y="95901"/>
            <a:ext cx="1274060" cy="1115567"/>
          </a:xfrm>
          <a:prstGeom prst="rect">
            <a:avLst/>
          </a:prstGeom>
        </p:spPr>
      </p:pic>
      <p:pic>
        <p:nvPicPr>
          <p:cNvPr id="6" name="Picture 5">
            <a:extLst>
              <a:ext uri="{FF2B5EF4-FFF2-40B4-BE49-F238E27FC236}">
                <a16:creationId xmlns="" xmlns:a16="http://schemas.microsoft.com/office/drawing/2014/main" id="{B2A45E7F-D86A-4102-9CCD-179878929FBC}"/>
              </a:ext>
            </a:extLst>
          </p:cNvPr>
          <p:cNvPicPr>
            <a:picLocks noChangeAspect="1"/>
          </p:cNvPicPr>
          <p:nvPr/>
        </p:nvPicPr>
        <p:blipFill>
          <a:blip r:embed="rId4"/>
          <a:stretch>
            <a:fillRect/>
          </a:stretch>
        </p:blipFill>
        <p:spPr>
          <a:xfrm>
            <a:off x="11010171" y="95902"/>
            <a:ext cx="1152134" cy="1115567"/>
          </a:xfrm>
          <a:prstGeom prst="rect">
            <a:avLst/>
          </a:prstGeom>
        </p:spPr>
      </p:pic>
    </p:spTree>
    <p:extLst>
      <p:ext uri="{BB962C8B-B14F-4D97-AF65-F5344CB8AC3E}">
        <p14:creationId xmlns:p14="http://schemas.microsoft.com/office/powerpoint/2010/main" val="264512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590A118-520C-42BD-A7FA-20E41BC73726}"/>
              </a:ext>
            </a:extLst>
          </p:cNvPr>
          <p:cNvSpPr>
            <a:spLocks noGrp="1"/>
          </p:cNvSpPr>
          <p:nvPr>
            <p:ph type="ctrTitle"/>
          </p:nvPr>
        </p:nvSpPr>
        <p:spPr>
          <a:xfrm>
            <a:off x="459174" y="232952"/>
            <a:ext cx="11572406" cy="5167223"/>
          </a:xfrm>
        </p:spPr>
        <p:txBody>
          <a:bodyPr>
            <a:noAutofit/>
          </a:bodyPr>
          <a:lstStyle/>
          <a:p>
            <a:pPr algn="l"/>
            <a:r>
              <a:rPr lang="en-IN" sz="3600" dirty="0" err="1">
                <a:solidFill>
                  <a:srgbClr val="FFC000"/>
                </a:solidFill>
              </a:rPr>
              <a:t>BlockChain</a:t>
            </a:r>
            <a:r>
              <a:rPr lang="en-IN" sz="3600" dirty="0">
                <a:solidFill>
                  <a:srgbClr val="FFC000"/>
                </a:solidFill>
              </a:rPr>
              <a:t> (Relevance): </a:t>
            </a:r>
            <a:r>
              <a:rPr lang="en-IN" sz="3600" dirty="0">
                <a:solidFill>
                  <a:schemeClr val="bg1"/>
                </a:solidFill>
              </a:rPr>
              <a:t>The decentralized control of each cryptocurrency works through a blockchain, which is a public transaction database, functioning as a distributed ledger.</a:t>
            </a:r>
            <a:br>
              <a:rPr lang="en-IN" sz="3600" dirty="0">
                <a:solidFill>
                  <a:schemeClr val="bg1"/>
                </a:solidFill>
              </a:rPr>
            </a:br>
            <a:r>
              <a:rPr lang="en-IN" sz="3600" dirty="0">
                <a:solidFill>
                  <a:schemeClr val="bg1"/>
                </a:solidFill>
              </a:rPr>
              <a:t>The validity of each cryptocurrency's coins is provided by a blockchain. A blockchain is a continuously growing list of records, called blocks, which are linked and secured using cryptography. </a:t>
            </a:r>
            <a:br>
              <a:rPr lang="en-IN" sz="3600" dirty="0">
                <a:solidFill>
                  <a:schemeClr val="bg1"/>
                </a:solidFill>
              </a:rPr>
            </a:br>
            <a:r>
              <a:rPr lang="en-IN" sz="3600" dirty="0">
                <a:solidFill>
                  <a:schemeClr val="bg1"/>
                </a:solidFill>
              </a:rPr>
              <a:t>It is "an open, distributed ledger that can record transactions between two parties efficiently and in a verifiable and permanent way". </a:t>
            </a:r>
            <a:endParaRPr lang="en-IN" sz="3600" dirty="0"/>
          </a:p>
        </p:txBody>
      </p:sp>
      <p:sp>
        <p:nvSpPr>
          <p:cNvPr id="6" name="TextBox 5">
            <a:extLst>
              <a:ext uri="{FF2B5EF4-FFF2-40B4-BE49-F238E27FC236}">
                <a16:creationId xmlns="" xmlns:a16="http://schemas.microsoft.com/office/drawing/2014/main" id="{89F84756-A084-4495-89E0-EFD7909D4483}"/>
              </a:ext>
            </a:extLst>
          </p:cNvPr>
          <p:cNvSpPr txBox="1"/>
          <p:nvPr/>
        </p:nvSpPr>
        <p:spPr>
          <a:xfrm>
            <a:off x="329784" y="5337136"/>
            <a:ext cx="10178321" cy="1200329"/>
          </a:xfrm>
          <a:prstGeom prst="rect">
            <a:avLst/>
          </a:prstGeom>
          <a:noFill/>
        </p:spPr>
        <p:txBody>
          <a:bodyPr wrap="square" rtlCol="0">
            <a:spAutoFit/>
          </a:bodyPr>
          <a:lstStyle/>
          <a:p>
            <a:r>
              <a:rPr lang="en-IN" sz="7200" b="1" dirty="0">
                <a:solidFill>
                  <a:srgbClr val="FFC000"/>
                </a:solidFill>
              </a:rPr>
              <a:t>About Cryptocurrency</a:t>
            </a:r>
          </a:p>
        </p:txBody>
      </p:sp>
    </p:spTree>
    <p:extLst>
      <p:ext uri="{BB962C8B-B14F-4D97-AF65-F5344CB8AC3E}">
        <p14:creationId xmlns:p14="http://schemas.microsoft.com/office/powerpoint/2010/main" val="180529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590A118-520C-42BD-A7FA-20E41BC73726}"/>
              </a:ext>
            </a:extLst>
          </p:cNvPr>
          <p:cNvSpPr>
            <a:spLocks noGrp="1"/>
          </p:cNvSpPr>
          <p:nvPr>
            <p:ph type="ctrTitle"/>
          </p:nvPr>
        </p:nvSpPr>
        <p:spPr>
          <a:xfrm>
            <a:off x="329784" y="359766"/>
            <a:ext cx="11572406" cy="4512038"/>
          </a:xfrm>
        </p:spPr>
        <p:txBody>
          <a:bodyPr>
            <a:normAutofit/>
          </a:bodyPr>
          <a:lstStyle/>
          <a:p>
            <a:pPr algn="l"/>
            <a:r>
              <a:rPr lang="en-IN" sz="2800" dirty="0">
                <a:solidFill>
                  <a:schemeClr val="bg1"/>
                </a:solidFill>
              </a:rPr>
              <a:t/>
            </a:r>
            <a:br>
              <a:rPr lang="en-IN" sz="2800" dirty="0">
                <a:solidFill>
                  <a:schemeClr val="bg1"/>
                </a:solidFill>
              </a:rPr>
            </a:br>
            <a:endParaRPr lang="en-IN" sz="2800" dirty="0"/>
          </a:p>
        </p:txBody>
      </p:sp>
      <p:sp>
        <p:nvSpPr>
          <p:cNvPr id="6" name="TextBox 5">
            <a:extLst>
              <a:ext uri="{FF2B5EF4-FFF2-40B4-BE49-F238E27FC236}">
                <a16:creationId xmlns="" xmlns:a16="http://schemas.microsoft.com/office/drawing/2014/main" id="{89F84756-A084-4495-89E0-EFD7909D4483}"/>
              </a:ext>
            </a:extLst>
          </p:cNvPr>
          <p:cNvSpPr txBox="1"/>
          <p:nvPr/>
        </p:nvSpPr>
        <p:spPr>
          <a:xfrm>
            <a:off x="329784" y="5337136"/>
            <a:ext cx="10178321" cy="1200329"/>
          </a:xfrm>
          <a:prstGeom prst="rect">
            <a:avLst/>
          </a:prstGeom>
          <a:noFill/>
        </p:spPr>
        <p:txBody>
          <a:bodyPr wrap="square" rtlCol="0">
            <a:spAutoFit/>
          </a:bodyPr>
          <a:lstStyle/>
          <a:p>
            <a:r>
              <a:rPr lang="en-IN" sz="7200" b="1" dirty="0" smtClean="0">
                <a:solidFill>
                  <a:srgbClr val="FFC000"/>
                </a:solidFill>
              </a:rPr>
              <a:t>Our Pipeline</a:t>
            </a:r>
            <a:endParaRPr lang="en-IN" sz="7200" b="1" dirty="0">
              <a:solidFill>
                <a:srgbClr val="FFC000"/>
              </a:solidFill>
            </a:endParaRPr>
          </a:p>
        </p:txBody>
      </p:sp>
      <p:pic>
        <p:nvPicPr>
          <p:cNvPr id="2" name="Picture 1">
            <a:extLst>
              <a:ext uri="{FF2B5EF4-FFF2-40B4-BE49-F238E27FC236}">
                <a16:creationId xmlns="" xmlns:a16="http://schemas.microsoft.com/office/drawing/2014/main" id="{F6FBAC33-CCCF-4A14-A8DC-C613BE546320}"/>
              </a:ext>
            </a:extLst>
          </p:cNvPr>
          <p:cNvPicPr>
            <a:picLocks noChangeAspect="1"/>
          </p:cNvPicPr>
          <p:nvPr/>
        </p:nvPicPr>
        <p:blipFill>
          <a:blip r:embed="rId2"/>
          <a:stretch>
            <a:fillRect/>
          </a:stretch>
        </p:blipFill>
        <p:spPr>
          <a:xfrm>
            <a:off x="140375" y="119608"/>
            <a:ext cx="11761815" cy="4977047"/>
          </a:xfrm>
          <a:prstGeom prst="rect">
            <a:avLst/>
          </a:prstGeom>
        </p:spPr>
      </p:pic>
    </p:spTree>
    <p:extLst>
      <p:ext uri="{BB962C8B-B14F-4D97-AF65-F5344CB8AC3E}">
        <p14:creationId xmlns:p14="http://schemas.microsoft.com/office/powerpoint/2010/main" val="306197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590A118-520C-42BD-A7FA-20E41BC73726}"/>
              </a:ext>
            </a:extLst>
          </p:cNvPr>
          <p:cNvSpPr>
            <a:spLocks noGrp="1"/>
          </p:cNvSpPr>
          <p:nvPr>
            <p:ph type="ctrTitle"/>
          </p:nvPr>
        </p:nvSpPr>
        <p:spPr>
          <a:xfrm>
            <a:off x="149902" y="520829"/>
            <a:ext cx="11572406" cy="3013024"/>
          </a:xfrm>
        </p:spPr>
        <p:txBody>
          <a:bodyPr>
            <a:normAutofit fontScale="90000"/>
          </a:bodyPr>
          <a:lstStyle/>
          <a:p>
            <a:pPr algn="l"/>
            <a:r>
              <a:rPr lang="en-IN" sz="4400" dirty="0">
                <a:solidFill>
                  <a:schemeClr val="bg1"/>
                </a:solidFill>
              </a:rPr>
              <a:t>Features considered for predicting the value of coins:</a:t>
            </a:r>
            <a:br>
              <a:rPr lang="en-IN" sz="4400" dirty="0">
                <a:solidFill>
                  <a:schemeClr val="bg1"/>
                </a:solidFill>
              </a:rPr>
            </a:br>
            <a:r>
              <a:rPr lang="en-IN" sz="4400" dirty="0">
                <a:solidFill>
                  <a:srgbClr val="FFC000"/>
                </a:solidFill>
              </a:rPr>
              <a:t>Date, Name, High, Low, Open, Close, Volume, </a:t>
            </a:r>
            <a:r>
              <a:rPr lang="en-IN" sz="4400" dirty="0" smtClean="0">
                <a:solidFill>
                  <a:srgbClr val="FFC000"/>
                </a:solidFill>
              </a:rPr>
              <a:t/>
            </a:r>
            <a:br>
              <a:rPr lang="en-IN" sz="4400" dirty="0" smtClean="0">
                <a:solidFill>
                  <a:srgbClr val="FFC000"/>
                </a:solidFill>
              </a:rPr>
            </a:br>
            <a:r>
              <a:rPr lang="en-IN" sz="4400" dirty="0" smtClean="0">
                <a:solidFill>
                  <a:srgbClr val="FFC000"/>
                </a:solidFill>
              </a:rPr>
              <a:t>Market-Capital</a:t>
            </a:r>
            <a:r>
              <a:rPr lang="en-IN" sz="4400" dirty="0">
                <a:solidFill>
                  <a:srgbClr val="FFC000"/>
                </a:solidFill>
              </a:rPr>
              <a:t>, </a:t>
            </a:r>
            <a:r>
              <a:rPr lang="en-IN" sz="4400" dirty="0" smtClean="0">
                <a:solidFill>
                  <a:srgbClr val="FFC000"/>
                </a:solidFill>
              </a:rPr>
              <a:t>Positive and Negative crypto market news</a:t>
            </a:r>
            <a:r>
              <a:rPr lang="en-IN" sz="2800" dirty="0">
                <a:solidFill>
                  <a:schemeClr val="bg1"/>
                </a:solidFill>
              </a:rPr>
              <a:t/>
            </a:r>
            <a:br>
              <a:rPr lang="en-IN" sz="2800" dirty="0">
                <a:solidFill>
                  <a:schemeClr val="bg1"/>
                </a:solidFill>
              </a:rPr>
            </a:br>
            <a:endParaRPr lang="en-IN" sz="2800" dirty="0"/>
          </a:p>
        </p:txBody>
      </p:sp>
      <p:sp>
        <p:nvSpPr>
          <p:cNvPr id="2" name="TextBox 1">
            <a:extLst>
              <a:ext uri="{FF2B5EF4-FFF2-40B4-BE49-F238E27FC236}">
                <a16:creationId xmlns="" xmlns:a16="http://schemas.microsoft.com/office/drawing/2014/main" id="{C1BD012B-6130-4216-9B8B-B945328B5045}"/>
              </a:ext>
            </a:extLst>
          </p:cNvPr>
          <p:cNvSpPr txBox="1"/>
          <p:nvPr/>
        </p:nvSpPr>
        <p:spPr>
          <a:xfrm>
            <a:off x="149902" y="5321508"/>
            <a:ext cx="10328223" cy="1200329"/>
          </a:xfrm>
          <a:prstGeom prst="rect">
            <a:avLst/>
          </a:prstGeom>
          <a:noFill/>
        </p:spPr>
        <p:txBody>
          <a:bodyPr wrap="square" rtlCol="0">
            <a:spAutoFit/>
          </a:bodyPr>
          <a:lstStyle/>
          <a:p>
            <a:r>
              <a:rPr lang="en-IN" sz="7200" b="1" dirty="0">
                <a:solidFill>
                  <a:srgbClr val="FFC000"/>
                </a:solidFill>
              </a:rPr>
              <a:t>Features</a:t>
            </a:r>
          </a:p>
        </p:txBody>
      </p:sp>
    </p:spTree>
    <p:extLst>
      <p:ext uri="{BB962C8B-B14F-4D97-AF65-F5344CB8AC3E}">
        <p14:creationId xmlns:p14="http://schemas.microsoft.com/office/powerpoint/2010/main" val="305960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760D1-8DF7-41D4-86B8-5495586FAA16}"/>
              </a:ext>
            </a:extLst>
          </p:cNvPr>
          <p:cNvSpPr>
            <a:spLocks noGrp="1"/>
          </p:cNvSpPr>
          <p:nvPr>
            <p:ph type="ctrTitle" idx="4294967295"/>
          </p:nvPr>
        </p:nvSpPr>
        <p:spPr>
          <a:xfrm>
            <a:off x="-31849" y="5747028"/>
            <a:ext cx="4886325" cy="1263650"/>
          </a:xfrm>
        </p:spPr>
        <p:txBody>
          <a:bodyPr anchor="ctr">
            <a:normAutofit/>
          </a:bodyPr>
          <a:lstStyle/>
          <a:p>
            <a:pPr algn="r"/>
            <a:r>
              <a:rPr lang="en-IN" sz="6000" b="1" dirty="0">
                <a:solidFill>
                  <a:srgbClr val="FFC000"/>
                </a:solidFill>
              </a:rPr>
              <a:t>Data Ingestion</a:t>
            </a:r>
            <a:r>
              <a:rPr lang="en-IN" dirty="0">
                <a:solidFill>
                  <a:srgbClr val="FFC000"/>
                </a:solidFill>
              </a:rPr>
              <a:t>:</a:t>
            </a:r>
          </a:p>
        </p:txBody>
      </p:sp>
      <p:sp>
        <p:nvSpPr>
          <p:cNvPr id="8" name="TextBox 7">
            <a:extLst>
              <a:ext uri="{FF2B5EF4-FFF2-40B4-BE49-F238E27FC236}">
                <a16:creationId xmlns="" xmlns:a16="http://schemas.microsoft.com/office/drawing/2014/main" id="{04680013-CCA5-4693-8222-09D41757C527}"/>
              </a:ext>
            </a:extLst>
          </p:cNvPr>
          <p:cNvSpPr txBox="1"/>
          <p:nvPr/>
        </p:nvSpPr>
        <p:spPr>
          <a:xfrm>
            <a:off x="37475" y="-34857"/>
            <a:ext cx="3192905" cy="461665"/>
          </a:xfrm>
          <a:prstGeom prst="rect">
            <a:avLst/>
          </a:prstGeom>
          <a:noFill/>
        </p:spPr>
        <p:txBody>
          <a:bodyPr wrap="square" rtlCol="0">
            <a:spAutoFit/>
          </a:bodyPr>
          <a:lstStyle/>
          <a:p>
            <a:r>
              <a:rPr lang="en-IN" sz="2400" b="1" dirty="0">
                <a:solidFill>
                  <a:srgbClr val="FFC000"/>
                </a:solidFill>
              </a:rPr>
              <a:t>Bitcoin</a:t>
            </a:r>
          </a:p>
        </p:txBody>
      </p:sp>
      <p:sp>
        <p:nvSpPr>
          <p:cNvPr id="10" name="TextBox 9">
            <a:extLst>
              <a:ext uri="{FF2B5EF4-FFF2-40B4-BE49-F238E27FC236}">
                <a16:creationId xmlns="" xmlns:a16="http://schemas.microsoft.com/office/drawing/2014/main" id="{D4BFF2E8-8D84-4EC7-A564-07A1F0F8433C}"/>
              </a:ext>
            </a:extLst>
          </p:cNvPr>
          <p:cNvSpPr txBox="1"/>
          <p:nvPr/>
        </p:nvSpPr>
        <p:spPr>
          <a:xfrm>
            <a:off x="37475" y="2219717"/>
            <a:ext cx="3192905" cy="461665"/>
          </a:xfrm>
          <a:prstGeom prst="rect">
            <a:avLst/>
          </a:prstGeom>
          <a:noFill/>
        </p:spPr>
        <p:txBody>
          <a:bodyPr wrap="square" rtlCol="0">
            <a:spAutoFit/>
          </a:bodyPr>
          <a:lstStyle/>
          <a:p>
            <a:r>
              <a:rPr lang="en-IN" sz="2400" b="1" dirty="0">
                <a:solidFill>
                  <a:srgbClr val="FFC000"/>
                </a:solidFill>
              </a:rPr>
              <a:t>Ethereum</a:t>
            </a:r>
          </a:p>
        </p:txBody>
      </p:sp>
      <p:sp>
        <p:nvSpPr>
          <p:cNvPr id="11" name="TextBox 10">
            <a:extLst>
              <a:ext uri="{FF2B5EF4-FFF2-40B4-BE49-F238E27FC236}">
                <a16:creationId xmlns="" xmlns:a16="http://schemas.microsoft.com/office/drawing/2014/main" id="{30C66ED5-FEC6-4CEC-856E-DA36A2A5427D}"/>
              </a:ext>
            </a:extLst>
          </p:cNvPr>
          <p:cNvSpPr txBox="1"/>
          <p:nvPr/>
        </p:nvSpPr>
        <p:spPr>
          <a:xfrm>
            <a:off x="98322" y="3791722"/>
            <a:ext cx="2412057" cy="461665"/>
          </a:xfrm>
          <a:prstGeom prst="rect">
            <a:avLst/>
          </a:prstGeom>
          <a:noFill/>
        </p:spPr>
        <p:txBody>
          <a:bodyPr wrap="square" rtlCol="0">
            <a:spAutoFit/>
          </a:bodyPr>
          <a:lstStyle/>
          <a:p>
            <a:r>
              <a:rPr lang="en-IN" sz="2400" b="1" dirty="0">
                <a:solidFill>
                  <a:srgbClr val="FFC000"/>
                </a:solidFill>
              </a:rPr>
              <a:t>Ripple</a:t>
            </a:r>
          </a:p>
        </p:txBody>
      </p:sp>
      <p:sp>
        <p:nvSpPr>
          <p:cNvPr id="12" name="TextBox 11">
            <a:extLst>
              <a:ext uri="{FF2B5EF4-FFF2-40B4-BE49-F238E27FC236}">
                <a16:creationId xmlns="" xmlns:a16="http://schemas.microsoft.com/office/drawing/2014/main" id="{FD7DD7B9-EB45-4281-98ED-7053C4B5AEB0}"/>
              </a:ext>
            </a:extLst>
          </p:cNvPr>
          <p:cNvSpPr txBox="1"/>
          <p:nvPr/>
        </p:nvSpPr>
        <p:spPr>
          <a:xfrm>
            <a:off x="4854476" y="5805008"/>
            <a:ext cx="6723557" cy="954107"/>
          </a:xfrm>
          <a:prstGeom prst="rect">
            <a:avLst/>
          </a:prstGeom>
          <a:noFill/>
        </p:spPr>
        <p:txBody>
          <a:bodyPr wrap="square" rtlCol="0">
            <a:spAutoFit/>
          </a:bodyPr>
          <a:lstStyle/>
          <a:p>
            <a:r>
              <a:rPr lang="en-IN" sz="2800" dirty="0"/>
              <a:t>CSV file with Historical Data of 3 cryptocurrency (</a:t>
            </a:r>
            <a:r>
              <a:rPr lang="en-IN" sz="2800" dirty="0" err="1"/>
              <a:t>Bitcoin,Ethereum</a:t>
            </a:r>
            <a:r>
              <a:rPr lang="en-IN" sz="2800" dirty="0"/>
              <a:t> ,Ripple)</a:t>
            </a:r>
          </a:p>
        </p:txBody>
      </p:sp>
      <p:pic>
        <p:nvPicPr>
          <p:cNvPr id="3" name="Picture 2"/>
          <p:cNvPicPr>
            <a:picLocks noChangeAspect="1"/>
          </p:cNvPicPr>
          <p:nvPr/>
        </p:nvPicPr>
        <p:blipFill>
          <a:blip r:embed="rId2"/>
          <a:stretch>
            <a:fillRect/>
          </a:stretch>
        </p:blipFill>
        <p:spPr>
          <a:xfrm>
            <a:off x="377286" y="495240"/>
            <a:ext cx="11375923" cy="1627671"/>
          </a:xfrm>
          <a:prstGeom prst="rect">
            <a:avLst/>
          </a:prstGeom>
        </p:spPr>
      </p:pic>
      <p:pic>
        <p:nvPicPr>
          <p:cNvPr id="9" name="Picture 8"/>
          <p:cNvPicPr>
            <a:picLocks noChangeAspect="1"/>
          </p:cNvPicPr>
          <p:nvPr/>
        </p:nvPicPr>
        <p:blipFill>
          <a:blip r:embed="rId3"/>
          <a:stretch>
            <a:fillRect/>
          </a:stretch>
        </p:blipFill>
        <p:spPr>
          <a:xfrm>
            <a:off x="377286" y="2641015"/>
            <a:ext cx="11375923" cy="1201184"/>
          </a:xfrm>
          <a:prstGeom prst="rect">
            <a:avLst/>
          </a:prstGeom>
        </p:spPr>
      </p:pic>
      <p:pic>
        <p:nvPicPr>
          <p:cNvPr id="14" name="Picture 13"/>
          <p:cNvPicPr>
            <a:picLocks noChangeAspect="1"/>
          </p:cNvPicPr>
          <p:nvPr/>
        </p:nvPicPr>
        <p:blipFill>
          <a:blip r:embed="rId4"/>
          <a:stretch>
            <a:fillRect/>
          </a:stretch>
        </p:blipFill>
        <p:spPr>
          <a:xfrm>
            <a:off x="377286" y="4242817"/>
            <a:ext cx="11375923" cy="1254477"/>
          </a:xfrm>
          <a:prstGeom prst="rect">
            <a:avLst/>
          </a:prstGeom>
        </p:spPr>
      </p:pic>
      <p:pic>
        <p:nvPicPr>
          <p:cNvPr id="16" name="Picture 15">
            <a:extLst>
              <a:ext uri="{FF2B5EF4-FFF2-40B4-BE49-F238E27FC236}">
                <a16:creationId xmlns="" xmlns:a16="http://schemas.microsoft.com/office/drawing/2014/main" id="{0F8F4D0E-F5EA-4D5E-9D71-D16A2EB21A4F}"/>
              </a:ext>
            </a:extLst>
          </p:cNvPr>
          <p:cNvPicPr>
            <a:picLocks noChangeAspect="1"/>
          </p:cNvPicPr>
          <p:nvPr/>
        </p:nvPicPr>
        <p:blipFill>
          <a:blip r:embed="rId5"/>
          <a:stretch>
            <a:fillRect/>
          </a:stretch>
        </p:blipFill>
        <p:spPr>
          <a:xfrm>
            <a:off x="177610" y="5312963"/>
            <a:ext cx="3743325" cy="666750"/>
          </a:xfrm>
          <a:prstGeom prst="rect">
            <a:avLst/>
          </a:prstGeom>
        </p:spPr>
      </p:pic>
    </p:spTree>
    <p:extLst>
      <p:ext uri="{BB962C8B-B14F-4D97-AF65-F5344CB8AC3E}">
        <p14:creationId xmlns:p14="http://schemas.microsoft.com/office/powerpoint/2010/main" val="40203078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 xmlns:a16="http://schemas.microsoft.com/office/drawing/2014/main" id="{D6CF29CD-38B8-4924-BA11-6D60517487E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 xmlns:a16="http://schemas.microsoft.com/office/drawing/2014/main" id="{3D83F26F-C55B-4A92-9AFF-4894D14E27C5}"/>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 xmlns:a16="http://schemas.microsoft.com/office/drawing/2014/main" id="{AA9A0655-2072-4ABB-894E-C293DD6AB64C}"/>
              </a:ext>
            </a:extLst>
          </p:cNvPr>
          <p:cNvPicPr>
            <a:picLocks noChangeAspect="1"/>
          </p:cNvPicPr>
          <p:nvPr/>
        </p:nvPicPr>
        <p:blipFill rotWithShape="1">
          <a:blip r:embed="rId2"/>
          <a:srcRect/>
          <a:stretch/>
        </p:blipFill>
        <p:spPr>
          <a:xfrm>
            <a:off x="4287187" y="269823"/>
            <a:ext cx="7583077" cy="3759139"/>
          </a:xfrm>
          <a:prstGeom prst="rect">
            <a:avLst/>
          </a:prstGeom>
        </p:spPr>
      </p:pic>
      <p:pic>
        <p:nvPicPr>
          <p:cNvPr id="10" name="Picture 9">
            <a:extLst>
              <a:ext uri="{FF2B5EF4-FFF2-40B4-BE49-F238E27FC236}">
                <a16:creationId xmlns="" xmlns:a16="http://schemas.microsoft.com/office/drawing/2014/main" id="{846F826E-0A5D-4568-9263-941303982332}"/>
              </a:ext>
            </a:extLst>
          </p:cNvPr>
          <p:cNvPicPr>
            <a:picLocks noChangeAspect="1"/>
          </p:cNvPicPr>
          <p:nvPr/>
        </p:nvPicPr>
        <p:blipFill>
          <a:blip r:embed="rId3"/>
          <a:stretch>
            <a:fillRect/>
          </a:stretch>
        </p:blipFill>
        <p:spPr>
          <a:xfrm>
            <a:off x="321736" y="269823"/>
            <a:ext cx="3725610" cy="1221213"/>
          </a:xfrm>
          <a:prstGeom prst="rect">
            <a:avLst/>
          </a:prstGeom>
        </p:spPr>
      </p:pic>
      <p:sp>
        <p:nvSpPr>
          <p:cNvPr id="2" name="Title 1">
            <a:extLst>
              <a:ext uri="{FF2B5EF4-FFF2-40B4-BE49-F238E27FC236}">
                <a16:creationId xmlns="" xmlns:a16="http://schemas.microsoft.com/office/drawing/2014/main" id="{97F760D1-8DF7-41D4-86B8-5495586FAA16}"/>
              </a:ext>
            </a:extLst>
          </p:cNvPr>
          <p:cNvSpPr>
            <a:spLocks noGrp="1"/>
          </p:cNvSpPr>
          <p:nvPr>
            <p:ph type="ctrTitle"/>
          </p:nvPr>
        </p:nvSpPr>
        <p:spPr>
          <a:xfrm>
            <a:off x="0" y="4759604"/>
            <a:ext cx="5633049" cy="1207269"/>
          </a:xfrm>
        </p:spPr>
        <p:txBody>
          <a:bodyPr>
            <a:noAutofit/>
          </a:bodyPr>
          <a:lstStyle/>
          <a:p>
            <a:r>
              <a:rPr lang="en-IN" sz="7200" b="1" dirty="0">
                <a:solidFill>
                  <a:srgbClr val="FFC000"/>
                </a:solidFill>
              </a:rPr>
              <a:t>Data Ingestion:</a:t>
            </a:r>
          </a:p>
        </p:txBody>
      </p:sp>
      <p:sp>
        <p:nvSpPr>
          <p:cNvPr id="3" name="Subtitle 2">
            <a:extLst>
              <a:ext uri="{FF2B5EF4-FFF2-40B4-BE49-F238E27FC236}">
                <a16:creationId xmlns="" xmlns:a16="http://schemas.microsoft.com/office/drawing/2014/main" id="{0FB61492-C472-45A4-917B-CE63B1132C28}"/>
              </a:ext>
            </a:extLst>
          </p:cNvPr>
          <p:cNvSpPr>
            <a:spLocks noGrp="1"/>
          </p:cNvSpPr>
          <p:nvPr>
            <p:ph type="subTitle" idx="1"/>
          </p:nvPr>
        </p:nvSpPr>
        <p:spPr>
          <a:xfrm>
            <a:off x="5768801" y="5012917"/>
            <a:ext cx="6000008" cy="1696024"/>
          </a:xfrm>
        </p:spPr>
        <p:txBody>
          <a:bodyPr>
            <a:normAutofit/>
          </a:bodyPr>
          <a:lstStyle/>
          <a:p>
            <a:pPr algn="l"/>
            <a:r>
              <a:rPr lang="en-IN" sz="3000" dirty="0">
                <a:solidFill>
                  <a:schemeClr val="bg1"/>
                </a:solidFill>
              </a:rPr>
              <a:t>Geo Political Data scrapped from coindesk.com using scrappy</a:t>
            </a:r>
            <a:r>
              <a:rPr lang="en-IN" sz="2200" dirty="0">
                <a:solidFill>
                  <a:schemeClr val="bg2"/>
                </a:solidFill>
              </a:rPr>
              <a:t/>
            </a:r>
            <a:br>
              <a:rPr lang="en-IN" sz="2200" dirty="0">
                <a:solidFill>
                  <a:schemeClr val="bg2"/>
                </a:solidFill>
              </a:rPr>
            </a:br>
            <a:endParaRPr lang="en-IN" sz="2200" dirty="0">
              <a:solidFill>
                <a:schemeClr val="bg2"/>
              </a:solidFill>
            </a:endParaRPr>
          </a:p>
        </p:txBody>
      </p:sp>
    </p:spTree>
    <p:extLst>
      <p:ext uri="{BB962C8B-B14F-4D97-AF65-F5344CB8AC3E}">
        <p14:creationId xmlns:p14="http://schemas.microsoft.com/office/powerpoint/2010/main" val="180641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E4C812E2-CBFA-4ECE-835C-6268053E5BB5}"/>
              </a:ext>
            </a:extLst>
          </p:cNvPr>
          <p:cNvSpPr txBox="1"/>
          <p:nvPr/>
        </p:nvSpPr>
        <p:spPr>
          <a:xfrm>
            <a:off x="104943" y="522469"/>
            <a:ext cx="3582637" cy="461665"/>
          </a:xfrm>
          <a:prstGeom prst="rect">
            <a:avLst/>
          </a:prstGeom>
          <a:noFill/>
        </p:spPr>
        <p:txBody>
          <a:bodyPr wrap="square" rtlCol="0">
            <a:spAutoFit/>
          </a:bodyPr>
          <a:lstStyle/>
          <a:p>
            <a:r>
              <a:rPr lang="en-IN" sz="2400" b="1" dirty="0"/>
              <a:t>Before</a:t>
            </a:r>
          </a:p>
        </p:txBody>
      </p:sp>
      <p:sp>
        <p:nvSpPr>
          <p:cNvPr id="7" name="TextBox 6">
            <a:extLst>
              <a:ext uri="{FF2B5EF4-FFF2-40B4-BE49-F238E27FC236}">
                <a16:creationId xmlns="" xmlns:a16="http://schemas.microsoft.com/office/drawing/2014/main" id="{5F5F17E0-FB0D-4B7F-A0C9-FC8D1D1F6020}"/>
              </a:ext>
            </a:extLst>
          </p:cNvPr>
          <p:cNvSpPr txBox="1"/>
          <p:nvPr/>
        </p:nvSpPr>
        <p:spPr>
          <a:xfrm>
            <a:off x="6295881" y="564899"/>
            <a:ext cx="3686308" cy="461665"/>
          </a:xfrm>
          <a:prstGeom prst="rect">
            <a:avLst/>
          </a:prstGeom>
          <a:noFill/>
        </p:spPr>
        <p:txBody>
          <a:bodyPr wrap="square" rtlCol="0">
            <a:spAutoFit/>
          </a:bodyPr>
          <a:lstStyle/>
          <a:p>
            <a:r>
              <a:rPr lang="en-IN" sz="2400" b="1" dirty="0"/>
              <a:t>After</a:t>
            </a:r>
          </a:p>
        </p:txBody>
      </p:sp>
      <p:sp>
        <p:nvSpPr>
          <p:cNvPr id="15" name="TextBox 14">
            <a:extLst>
              <a:ext uri="{FF2B5EF4-FFF2-40B4-BE49-F238E27FC236}">
                <a16:creationId xmlns="" xmlns:a16="http://schemas.microsoft.com/office/drawing/2014/main" id="{ADACDD26-4A10-46A8-ABFD-C66AF0B41C1F}"/>
              </a:ext>
            </a:extLst>
          </p:cNvPr>
          <p:cNvSpPr txBox="1"/>
          <p:nvPr/>
        </p:nvSpPr>
        <p:spPr>
          <a:xfrm>
            <a:off x="104951" y="5199043"/>
            <a:ext cx="6356234" cy="1200329"/>
          </a:xfrm>
          <a:prstGeom prst="rect">
            <a:avLst/>
          </a:prstGeom>
          <a:solidFill>
            <a:schemeClr val="tx1"/>
          </a:solidFill>
        </p:spPr>
        <p:txBody>
          <a:bodyPr wrap="square" rtlCol="0">
            <a:spAutoFit/>
          </a:bodyPr>
          <a:lstStyle/>
          <a:p>
            <a:r>
              <a:rPr lang="en-IN" sz="7200" b="1" dirty="0">
                <a:solidFill>
                  <a:srgbClr val="FFC000"/>
                </a:solidFill>
              </a:rPr>
              <a:t>Data </a:t>
            </a:r>
            <a:r>
              <a:rPr lang="en-IN" sz="7200" b="1" dirty="0" smtClean="0">
                <a:solidFill>
                  <a:srgbClr val="FFC000"/>
                </a:solidFill>
              </a:rPr>
              <a:t>Cleansing :</a:t>
            </a:r>
            <a:endParaRPr lang="en-IN" sz="7200" dirty="0">
              <a:solidFill>
                <a:schemeClr val="bg1"/>
              </a:solidFill>
            </a:endParaRPr>
          </a:p>
        </p:txBody>
      </p:sp>
      <p:sp>
        <p:nvSpPr>
          <p:cNvPr id="16" name="TextBox 15">
            <a:extLst>
              <a:ext uri="{FF2B5EF4-FFF2-40B4-BE49-F238E27FC236}">
                <a16:creationId xmlns="" xmlns:a16="http://schemas.microsoft.com/office/drawing/2014/main" id="{42F800B2-855A-4EA0-A9F5-5039A8391467}"/>
              </a:ext>
            </a:extLst>
          </p:cNvPr>
          <p:cNvSpPr txBox="1"/>
          <p:nvPr/>
        </p:nvSpPr>
        <p:spPr>
          <a:xfrm>
            <a:off x="1571805" y="182043"/>
            <a:ext cx="2713208" cy="523220"/>
          </a:xfrm>
          <a:prstGeom prst="rect">
            <a:avLst/>
          </a:prstGeom>
          <a:noFill/>
        </p:spPr>
        <p:txBody>
          <a:bodyPr wrap="square" rtlCol="0">
            <a:spAutoFit/>
          </a:bodyPr>
          <a:lstStyle/>
          <a:p>
            <a:pPr algn="ctr"/>
            <a:r>
              <a:rPr lang="en-IN" sz="2800" b="1" dirty="0">
                <a:solidFill>
                  <a:srgbClr val="FFC000"/>
                </a:solidFill>
              </a:rPr>
              <a:t>Before</a:t>
            </a:r>
          </a:p>
        </p:txBody>
      </p:sp>
      <p:sp>
        <p:nvSpPr>
          <p:cNvPr id="17" name="TextBox 16">
            <a:extLst>
              <a:ext uri="{FF2B5EF4-FFF2-40B4-BE49-F238E27FC236}">
                <a16:creationId xmlns="" xmlns:a16="http://schemas.microsoft.com/office/drawing/2014/main" id="{A4DE696A-B058-44B5-B3B3-C912CBF5BDB4}"/>
              </a:ext>
            </a:extLst>
          </p:cNvPr>
          <p:cNvSpPr txBox="1"/>
          <p:nvPr/>
        </p:nvSpPr>
        <p:spPr>
          <a:xfrm>
            <a:off x="8027677" y="239120"/>
            <a:ext cx="3077808" cy="523220"/>
          </a:xfrm>
          <a:prstGeom prst="rect">
            <a:avLst/>
          </a:prstGeom>
          <a:noFill/>
        </p:spPr>
        <p:txBody>
          <a:bodyPr wrap="square" rtlCol="0">
            <a:spAutoFit/>
          </a:bodyPr>
          <a:lstStyle/>
          <a:p>
            <a:pPr algn="ctr"/>
            <a:r>
              <a:rPr lang="en-IN" sz="2800" b="1" dirty="0">
                <a:solidFill>
                  <a:srgbClr val="FFC000"/>
                </a:solidFill>
              </a:rPr>
              <a:t>After</a:t>
            </a:r>
          </a:p>
        </p:txBody>
      </p:sp>
      <p:pic>
        <p:nvPicPr>
          <p:cNvPr id="9" name="Picture 8"/>
          <p:cNvPicPr>
            <a:picLocks noChangeAspect="1"/>
          </p:cNvPicPr>
          <p:nvPr/>
        </p:nvPicPr>
        <p:blipFill>
          <a:blip r:embed="rId2"/>
          <a:stretch>
            <a:fillRect/>
          </a:stretch>
        </p:blipFill>
        <p:spPr>
          <a:xfrm>
            <a:off x="254730" y="895644"/>
            <a:ext cx="6234562" cy="4039419"/>
          </a:xfrm>
          <a:prstGeom prst="rect">
            <a:avLst/>
          </a:prstGeom>
        </p:spPr>
      </p:pic>
      <p:pic>
        <p:nvPicPr>
          <p:cNvPr id="3" name="Picture 2"/>
          <p:cNvPicPr>
            <a:picLocks noChangeAspect="1"/>
          </p:cNvPicPr>
          <p:nvPr/>
        </p:nvPicPr>
        <p:blipFill>
          <a:blip r:embed="rId3"/>
          <a:stretch>
            <a:fillRect/>
          </a:stretch>
        </p:blipFill>
        <p:spPr>
          <a:xfrm>
            <a:off x="6898256" y="860866"/>
            <a:ext cx="4809900" cy="4056191"/>
          </a:xfrm>
          <a:prstGeom prst="rect">
            <a:avLst/>
          </a:prstGeom>
        </p:spPr>
      </p:pic>
      <p:sp>
        <p:nvSpPr>
          <p:cNvPr id="10" name="Subtitle 2">
            <a:extLst>
              <a:ext uri="{FF2B5EF4-FFF2-40B4-BE49-F238E27FC236}">
                <a16:creationId xmlns="" xmlns:a16="http://schemas.microsoft.com/office/drawing/2014/main" id="{0FB61492-C472-45A4-917B-CE63B1132C28}"/>
              </a:ext>
            </a:extLst>
          </p:cNvPr>
          <p:cNvSpPr txBox="1">
            <a:spLocks/>
          </p:cNvSpPr>
          <p:nvPr/>
        </p:nvSpPr>
        <p:spPr>
          <a:xfrm>
            <a:off x="6398534" y="5481146"/>
            <a:ext cx="5635315" cy="833382"/>
          </a:xfrm>
          <a:prstGeom prst="rect">
            <a:avLst/>
          </a:prstGeom>
        </p:spPr>
        <p:txBody>
          <a:bodyPr>
            <a:normAutofit lnSpcReduction="10000"/>
          </a:bodyPr>
          <a:lstStyle/>
          <a:p>
            <a:pPr marL="228600" lvl="0" indent="-228600">
              <a:lnSpc>
                <a:spcPct val="90000"/>
              </a:lnSpc>
              <a:spcBef>
                <a:spcPts val="1000"/>
              </a:spcBef>
            </a:pPr>
            <a:r>
              <a:rPr lang="en-IN" sz="3000" dirty="0" smtClean="0">
                <a:solidFill>
                  <a:schemeClr val="bg1"/>
                </a:solidFill>
              </a:rPr>
              <a:t>Sentiment Analysis – Using Naïve Bayes</a:t>
            </a:r>
            <a:endParaRPr lang="en-IN" sz="3000" dirty="0">
              <a:solidFill>
                <a:schemeClr val="bg1"/>
              </a:solidFill>
            </a:endParaRPr>
          </a:p>
        </p:txBody>
      </p:sp>
    </p:spTree>
    <p:extLst>
      <p:ext uri="{BB962C8B-B14F-4D97-AF65-F5344CB8AC3E}">
        <p14:creationId xmlns:p14="http://schemas.microsoft.com/office/powerpoint/2010/main" val="162911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1997</TotalTime>
  <Words>416</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Problem Statement</vt:lpstr>
      <vt:lpstr>About Cryptocurrency</vt:lpstr>
      <vt:lpstr>BlockChain (Relevance): The decentralized control of each cryptocurrency works through a blockchain, which is a public transaction database, functioning as a distributed ledger. The validity of each cryptocurrency's coins is provided by a blockchain. A blockchain is a continuously growing list of records, called blocks, which are linked and secured using cryptography.  It is "an open, distributed ledger that can record transactions between two parties efficiently and in a verifiable and permanent way". </vt:lpstr>
      <vt:lpstr> </vt:lpstr>
      <vt:lpstr>Features considered for predicting the value of coins: Date, Name, High, Low, Open, Close, Volume,  Market-Capital, Positive and Negative crypto market news </vt:lpstr>
      <vt:lpstr>Data Ingestion:</vt:lpstr>
      <vt:lpstr>Data Ingestion:</vt:lpstr>
      <vt:lpstr>PowerPoint Presentation</vt:lpstr>
      <vt:lpstr>PowerPoint Presentation</vt:lpstr>
      <vt:lpstr>PowerPoint Presentation</vt:lpstr>
      <vt:lpstr>Before investing in cryptocurrency we want our client to have an idea about the risks involved in the crypto markets. Thus, we have extracted a few insights from the data about the volatility and trends in the crypto market.</vt:lpstr>
      <vt:lpstr>One of the important factors that should be considered before investing in cryptocurrency is the volatility of cryptocurrency market.  Volatility means that an asset is risky to hold—on any given day, its value may go up or down substantially.  Our Analysis: Bitcoin is the Least volatile amongst the three.</vt:lpstr>
      <vt:lpstr>Confirming Price Movements With Volume Oscillators :   Simple but Powerful  When volume is low, but gains and losses are big, the professionals tend to get overly excited about a possible turn in market direction. That's because without strong volume, a market move is not valid.  stock moving up or down on low volume is usually a warning sign: proceed with caution. It may mean a move you cannot trust: market uncertainty, manipulation or a thinly traded, volatile stock.  An artificial over-valuation that will lead to a sudden downward correction constitutes a bubble.   Our Analysis: The Movements in price do not confirm with the Volume oscillations from July 2017 –October 2017</vt:lpstr>
      <vt:lpstr>PowerPoint Presentation</vt:lpstr>
      <vt:lpstr>As we can see, on 6th Feb, the market sentiment is negative, we can see a dip in the Market Capital and on 7th Feb the overall Market Sentiment is Positive and corresponding change is visible on Market Capital. Our Analysis :  Ethereum is affected comparatively more than the other two cryptocurrencies.  Ethereum : 15.21 decrease 11.71 increase Bitcoin : 14.72 increase 9.9 decrease Ripple : 14.63 decrease 9.85 increase</vt:lpstr>
      <vt:lpstr>   </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Ingestion:</dc:title>
  <dc:creator>sanjana bothale</dc:creator>
  <cp:lastModifiedBy>Bhakti Mehta</cp:lastModifiedBy>
  <cp:revision>66</cp:revision>
  <dcterms:created xsi:type="dcterms:W3CDTF">2018-02-25T20:14:35Z</dcterms:created>
  <dcterms:modified xsi:type="dcterms:W3CDTF">2018-03-20T04:24:05Z</dcterms:modified>
</cp:coreProperties>
</file>