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9" r:id="rId2"/>
    <p:sldId id="260" r:id="rId3"/>
    <p:sldId id="256" r:id="rId4"/>
    <p:sldId id="258" r:id="rId5"/>
    <p:sldId id="257" r:id="rId6"/>
    <p:sldId id="263" r:id="rId7"/>
    <p:sldId id="261" r:id="rId8"/>
    <p:sldId id="265" r:id="rId9"/>
    <p:sldId id="266"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5" d="100"/>
          <a:sy n="105" d="100"/>
        </p:scale>
        <p:origin x="8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F7CE9D-3E2C-4744-8232-F76A336AE47A}"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1C4769-3E29-4052-BEAB-B403737B6D2A}" type="slidenum">
              <a:rPr lang="en-IN" smtClean="0"/>
              <a:t>‹#›</a:t>
            </a:fld>
            <a:endParaRPr lang="en-IN"/>
          </a:p>
        </p:txBody>
      </p:sp>
    </p:spTree>
    <p:extLst>
      <p:ext uri="{BB962C8B-B14F-4D97-AF65-F5344CB8AC3E}">
        <p14:creationId xmlns:p14="http://schemas.microsoft.com/office/powerpoint/2010/main" val="976307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F7CE9D-3E2C-4744-8232-F76A336AE47A}" type="datetimeFigureOut">
              <a:rPr lang="en-IN" smtClean="0"/>
              <a:t>09-03-2023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1C4769-3E29-4052-BEAB-B403737B6D2A}" type="slidenum">
              <a:rPr lang="en-IN" smtClean="0"/>
              <a:t>‹#›</a:t>
            </a:fld>
            <a:endParaRPr lang="en-IN"/>
          </a:p>
        </p:txBody>
      </p:sp>
    </p:spTree>
    <p:extLst>
      <p:ext uri="{BB962C8B-B14F-4D97-AF65-F5344CB8AC3E}">
        <p14:creationId xmlns:p14="http://schemas.microsoft.com/office/powerpoint/2010/main" val="859355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3F7CE9D-3E2C-4744-8232-F76A336AE47A}"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1C4769-3E29-4052-BEAB-B403737B6D2A}" type="slidenum">
              <a:rPr lang="en-IN" smtClean="0"/>
              <a:t>‹#›</a:t>
            </a:fld>
            <a:endParaRPr lang="en-IN"/>
          </a:p>
        </p:txBody>
      </p:sp>
    </p:spTree>
    <p:extLst>
      <p:ext uri="{BB962C8B-B14F-4D97-AF65-F5344CB8AC3E}">
        <p14:creationId xmlns:p14="http://schemas.microsoft.com/office/powerpoint/2010/main" val="61391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3F7CE9D-3E2C-4744-8232-F76A336AE47A}"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1C4769-3E29-4052-BEAB-B403737B6D2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93134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7CE9D-3E2C-4744-8232-F76A336AE47A}"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1C4769-3E29-4052-BEAB-B403737B6D2A}" type="slidenum">
              <a:rPr lang="en-IN" smtClean="0"/>
              <a:t>‹#›</a:t>
            </a:fld>
            <a:endParaRPr lang="en-IN"/>
          </a:p>
        </p:txBody>
      </p:sp>
    </p:spTree>
    <p:extLst>
      <p:ext uri="{BB962C8B-B14F-4D97-AF65-F5344CB8AC3E}">
        <p14:creationId xmlns:p14="http://schemas.microsoft.com/office/powerpoint/2010/main" val="974026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3F7CE9D-3E2C-4744-8232-F76A336AE47A}" type="datetimeFigureOut">
              <a:rPr lang="en-IN" smtClean="0"/>
              <a:t>09-03-2023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1C4769-3E29-4052-BEAB-B403737B6D2A}" type="slidenum">
              <a:rPr lang="en-IN" smtClean="0"/>
              <a:t>‹#›</a:t>
            </a:fld>
            <a:endParaRPr lang="en-IN"/>
          </a:p>
        </p:txBody>
      </p:sp>
    </p:spTree>
    <p:extLst>
      <p:ext uri="{BB962C8B-B14F-4D97-AF65-F5344CB8AC3E}">
        <p14:creationId xmlns:p14="http://schemas.microsoft.com/office/powerpoint/2010/main" val="2863756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3F7CE9D-3E2C-4744-8232-F76A336AE47A}" type="datetimeFigureOut">
              <a:rPr lang="en-IN" smtClean="0"/>
              <a:t>09-03-2023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1C4769-3E29-4052-BEAB-B403737B6D2A}" type="slidenum">
              <a:rPr lang="en-IN" smtClean="0"/>
              <a:t>‹#›</a:t>
            </a:fld>
            <a:endParaRPr lang="en-IN"/>
          </a:p>
        </p:txBody>
      </p:sp>
    </p:spTree>
    <p:extLst>
      <p:ext uri="{BB962C8B-B14F-4D97-AF65-F5344CB8AC3E}">
        <p14:creationId xmlns:p14="http://schemas.microsoft.com/office/powerpoint/2010/main" val="308047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7CE9D-3E2C-4744-8232-F76A336AE47A}"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1C4769-3E29-4052-BEAB-B403737B6D2A}" type="slidenum">
              <a:rPr lang="en-IN" smtClean="0"/>
              <a:t>‹#›</a:t>
            </a:fld>
            <a:endParaRPr lang="en-IN"/>
          </a:p>
        </p:txBody>
      </p:sp>
    </p:spTree>
    <p:extLst>
      <p:ext uri="{BB962C8B-B14F-4D97-AF65-F5344CB8AC3E}">
        <p14:creationId xmlns:p14="http://schemas.microsoft.com/office/powerpoint/2010/main" val="32571373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7CE9D-3E2C-4744-8232-F76A336AE47A}"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1C4769-3E29-4052-BEAB-B403737B6D2A}" type="slidenum">
              <a:rPr lang="en-IN" smtClean="0"/>
              <a:t>‹#›</a:t>
            </a:fld>
            <a:endParaRPr lang="en-IN"/>
          </a:p>
        </p:txBody>
      </p:sp>
    </p:spTree>
    <p:extLst>
      <p:ext uri="{BB962C8B-B14F-4D97-AF65-F5344CB8AC3E}">
        <p14:creationId xmlns:p14="http://schemas.microsoft.com/office/powerpoint/2010/main" val="3587447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3F7CE9D-3E2C-4744-8232-F76A336AE47A}"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1C4769-3E29-4052-BEAB-B403737B6D2A}" type="slidenum">
              <a:rPr lang="en-IN" smtClean="0"/>
              <a:t>‹#›</a:t>
            </a:fld>
            <a:endParaRPr lang="en-IN"/>
          </a:p>
        </p:txBody>
      </p:sp>
    </p:spTree>
    <p:extLst>
      <p:ext uri="{BB962C8B-B14F-4D97-AF65-F5344CB8AC3E}">
        <p14:creationId xmlns:p14="http://schemas.microsoft.com/office/powerpoint/2010/main" val="1920708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7CE9D-3E2C-4744-8232-F76A336AE47A}"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1C4769-3E29-4052-BEAB-B403737B6D2A}" type="slidenum">
              <a:rPr lang="en-IN" smtClean="0"/>
              <a:t>‹#›</a:t>
            </a:fld>
            <a:endParaRPr lang="en-IN"/>
          </a:p>
        </p:txBody>
      </p:sp>
    </p:spTree>
    <p:extLst>
      <p:ext uri="{BB962C8B-B14F-4D97-AF65-F5344CB8AC3E}">
        <p14:creationId xmlns:p14="http://schemas.microsoft.com/office/powerpoint/2010/main" val="1599112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F7CE9D-3E2C-4744-8232-F76A336AE47A}" type="datetimeFigureOut">
              <a:rPr lang="en-IN" smtClean="0"/>
              <a:t>09-03-2023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1C4769-3E29-4052-BEAB-B403737B6D2A}" type="slidenum">
              <a:rPr lang="en-IN" smtClean="0"/>
              <a:t>‹#›</a:t>
            </a:fld>
            <a:endParaRPr lang="en-IN"/>
          </a:p>
        </p:txBody>
      </p:sp>
    </p:spTree>
    <p:extLst>
      <p:ext uri="{BB962C8B-B14F-4D97-AF65-F5344CB8AC3E}">
        <p14:creationId xmlns:p14="http://schemas.microsoft.com/office/powerpoint/2010/main" val="903803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7CE9D-3E2C-4744-8232-F76A336AE47A}" type="datetimeFigureOut">
              <a:rPr lang="en-IN" smtClean="0"/>
              <a:t>09-03-2023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1C4769-3E29-4052-BEAB-B403737B6D2A}" type="slidenum">
              <a:rPr lang="en-IN" smtClean="0"/>
              <a:t>‹#›</a:t>
            </a:fld>
            <a:endParaRPr lang="en-IN"/>
          </a:p>
        </p:txBody>
      </p:sp>
    </p:spTree>
    <p:extLst>
      <p:ext uri="{BB962C8B-B14F-4D97-AF65-F5344CB8AC3E}">
        <p14:creationId xmlns:p14="http://schemas.microsoft.com/office/powerpoint/2010/main" val="37377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3F7CE9D-3E2C-4744-8232-F76A336AE47A}" type="datetimeFigureOut">
              <a:rPr lang="en-IN" smtClean="0"/>
              <a:t>09-03-2023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91C4769-3E29-4052-BEAB-B403737B6D2A}" type="slidenum">
              <a:rPr lang="en-IN" smtClean="0"/>
              <a:t>‹#›</a:t>
            </a:fld>
            <a:endParaRPr lang="en-IN"/>
          </a:p>
        </p:txBody>
      </p:sp>
    </p:spTree>
    <p:extLst>
      <p:ext uri="{BB962C8B-B14F-4D97-AF65-F5344CB8AC3E}">
        <p14:creationId xmlns:p14="http://schemas.microsoft.com/office/powerpoint/2010/main" val="1340882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3F7CE9D-3E2C-4744-8232-F76A336AE47A}" type="datetimeFigureOut">
              <a:rPr lang="en-IN" smtClean="0"/>
              <a:t>09-03-2023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91C4769-3E29-4052-BEAB-B403737B6D2A}" type="slidenum">
              <a:rPr lang="en-IN" smtClean="0"/>
              <a:t>‹#›</a:t>
            </a:fld>
            <a:endParaRPr lang="en-IN"/>
          </a:p>
        </p:txBody>
      </p:sp>
    </p:spTree>
    <p:extLst>
      <p:ext uri="{BB962C8B-B14F-4D97-AF65-F5344CB8AC3E}">
        <p14:creationId xmlns:p14="http://schemas.microsoft.com/office/powerpoint/2010/main" val="3769207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3F7CE9D-3E2C-4744-8232-F76A336AE47A}" type="datetimeFigureOut">
              <a:rPr lang="en-IN" smtClean="0"/>
              <a:t>09-03-2023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91C4769-3E29-4052-BEAB-B403737B6D2A}" type="slidenum">
              <a:rPr lang="en-IN" smtClean="0"/>
              <a:t>‹#›</a:t>
            </a:fld>
            <a:endParaRPr lang="en-IN"/>
          </a:p>
        </p:txBody>
      </p:sp>
    </p:spTree>
    <p:extLst>
      <p:ext uri="{BB962C8B-B14F-4D97-AF65-F5344CB8AC3E}">
        <p14:creationId xmlns:p14="http://schemas.microsoft.com/office/powerpoint/2010/main" val="1541477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F7CE9D-3E2C-4744-8232-F76A336AE47A}" type="datetimeFigureOut">
              <a:rPr lang="en-IN" smtClean="0"/>
              <a:t>09-03-2023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1C4769-3E29-4052-BEAB-B403737B6D2A}" type="slidenum">
              <a:rPr lang="en-IN" smtClean="0"/>
              <a:t>‹#›</a:t>
            </a:fld>
            <a:endParaRPr lang="en-IN"/>
          </a:p>
        </p:txBody>
      </p:sp>
    </p:spTree>
    <p:extLst>
      <p:ext uri="{BB962C8B-B14F-4D97-AF65-F5344CB8AC3E}">
        <p14:creationId xmlns:p14="http://schemas.microsoft.com/office/powerpoint/2010/main" val="899127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3F7CE9D-3E2C-4744-8232-F76A336AE47A}" type="datetimeFigureOut">
              <a:rPr lang="en-IN" smtClean="0"/>
              <a:t>09-03-2023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91C4769-3E29-4052-BEAB-B403737B6D2A}" type="slidenum">
              <a:rPr lang="en-IN" smtClean="0"/>
              <a:t>‹#›</a:t>
            </a:fld>
            <a:endParaRPr lang="en-IN"/>
          </a:p>
        </p:txBody>
      </p:sp>
    </p:spTree>
    <p:extLst>
      <p:ext uri="{BB962C8B-B14F-4D97-AF65-F5344CB8AC3E}">
        <p14:creationId xmlns:p14="http://schemas.microsoft.com/office/powerpoint/2010/main" val="23018665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dasmehdix/drone-dataset"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7BF26-9C46-CDEB-6A84-09E5A3E7A285}"/>
              </a:ext>
            </a:extLst>
          </p:cNvPr>
          <p:cNvSpPr>
            <a:spLocks noGrp="1"/>
          </p:cNvSpPr>
          <p:nvPr>
            <p:ph type="title"/>
          </p:nvPr>
        </p:nvSpPr>
        <p:spPr>
          <a:xfrm>
            <a:off x="838200" y="365125"/>
            <a:ext cx="10515600" cy="3237611"/>
          </a:xfrm>
        </p:spPr>
        <p:txBody>
          <a:bodyPr>
            <a:normAutofit/>
          </a:bodyPr>
          <a:lstStyle/>
          <a:p>
            <a:r>
              <a:rPr lang="en-US" sz="5400" b="1" dirty="0"/>
              <a:t>Project Seminar </a:t>
            </a:r>
            <a:br>
              <a:rPr lang="en-US" sz="5400" b="1" dirty="0"/>
            </a:br>
            <a:r>
              <a:rPr lang="en-US" sz="5400" b="1" dirty="0"/>
              <a:t>Review- 1</a:t>
            </a:r>
            <a:endParaRPr lang="en-IN" sz="5400" b="1" dirty="0"/>
          </a:p>
        </p:txBody>
      </p:sp>
      <p:sp>
        <p:nvSpPr>
          <p:cNvPr id="4" name="TextBox 3">
            <a:extLst>
              <a:ext uri="{FF2B5EF4-FFF2-40B4-BE49-F238E27FC236}">
                <a16:creationId xmlns:a16="http://schemas.microsoft.com/office/drawing/2014/main" id="{02D32529-BF6D-C7C5-3E5A-8A2B0A6E28C2}"/>
              </a:ext>
            </a:extLst>
          </p:cNvPr>
          <p:cNvSpPr txBox="1"/>
          <p:nvPr/>
        </p:nvSpPr>
        <p:spPr>
          <a:xfrm>
            <a:off x="838200" y="3145536"/>
            <a:ext cx="8549640" cy="1877437"/>
          </a:xfrm>
          <a:prstGeom prst="rect">
            <a:avLst/>
          </a:prstGeom>
          <a:noFill/>
        </p:spPr>
        <p:txBody>
          <a:bodyPr wrap="square" rtlCol="0">
            <a:spAutoFit/>
          </a:bodyPr>
          <a:lstStyle/>
          <a:p>
            <a:r>
              <a:rPr lang="en-US" sz="2000" dirty="0"/>
              <a:t>TEAM NO – 12</a:t>
            </a:r>
          </a:p>
          <a:p>
            <a:r>
              <a:rPr lang="en-US" sz="2000" dirty="0"/>
              <a:t>Guide:  Dr. Burgula Kezia Rani</a:t>
            </a:r>
          </a:p>
          <a:p>
            <a:endParaRPr lang="en-US" sz="3600" b="1" dirty="0"/>
          </a:p>
          <a:p>
            <a:r>
              <a:rPr lang="en-US" sz="2000" dirty="0"/>
              <a:t>Anurag Sahu                     1602-19-737-127</a:t>
            </a:r>
          </a:p>
          <a:p>
            <a:r>
              <a:rPr lang="en-US" sz="2000" dirty="0"/>
              <a:t>Deepak Ramnath            1602-19-737-130</a:t>
            </a:r>
            <a:endParaRPr lang="en-IN" sz="2000" dirty="0"/>
          </a:p>
        </p:txBody>
      </p:sp>
    </p:spTree>
    <p:extLst>
      <p:ext uri="{BB962C8B-B14F-4D97-AF65-F5344CB8AC3E}">
        <p14:creationId xmlns:p14="http://schemas.microsoft.com/office/powerpoint/2010/main" val="1858454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5809B-7BB7-70D7-166E-ECB55291806E}"/>
              </a:ext>
            </a:extLst>
          </p:cNvPr>
          <p:cNvSpPr>
            <a:spLocks noGrp="1"/>
          </p:cNvSpPr>
          <p:nvPr>
            <p:ph type="title"/>
          </p:nvPr>
        </p:nvSpPr>
        <p:spPr>
          <a:xfrm>
            <a:off x="3383247" y="2703544"/>
            <a:ext cx="5425505" cy="1450912"/>
          </a:xfrm>
        </p:spPr>
        <p:txBody>
          <a:bodyPr/>
          <a:lstStyle/>
          <a:p>
            <a:pPr algn="ctr"/>
            <a:r>
              <a:rPr lang="en-US" sz="6600" b="1" dirty="0">
                <a:latin typeface="Times New Roman" panose="02020603050405020304" pitchFamily="18" charset="0"/>
                <a:cs typeface="Times New Roman" panose="02020603050405020304" pitchFamily="18" charset="0"/>
              </a:rPr>
              <a:t>Thank You</a:t>
            </a:r>
            <a:endParaRPr lang="en-IN" sz="6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7159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97002-03D2-40AB-58A4-DA99AC79B7AE}"/>
              </a:ext>
            </a:extLst>
          </p:cNvPr>
          <p:cNvSpPr>
            <a:spLocks noGrp="1"/>
          </p:cNvSpPr>
          <p:nvPr>
            <p:ph type="ctrTitle"/>
          </p:nvPr>
        </p:nvSpPr>
        <p:spPr>
          <a:xfrm>
            <a:off x="146067" y="605679"/>
            <a:ext cx="5300709" cy="2456106"/>
          </a:xfrm>
        </p:spPr>
        <p:txBody>
          <a:bodyPr/>
          <a:lstStyle/>
          <a:p>
            <a:r>
              <a:rPr lang="en-US" sz="4800" dirty="0"/>
              <a:t>Drone Detection using Computer vision</a:t>
            </a:r>
            <a:endParaRPr lang="en-IN" sz="4800" dirty="0"/>
          </a:p>
        </p:txBody>
      </p:sp>
      <p:sp>
        <p:nvSpPr>
          <p:cNvPr id="3" name="Subtitle 2">
            <a:extLst>
              <a:ext uri="{FF2B5EF4-FFF2-40B4-BE49-F238E27FC236}">
                <a16:creationId xmlns:a16="http://schemas.microsoft.com/office/drawing/2014/main" id="{20BB44C0-7DBA-15CC-AF74-C2FB2F3138C3}"/>
              </a:ext>
            </a:extLst>
          </p:cNvPr>
          <p:cNvSpPr>
            <a:spLocks noGrp="1"/>
          </p:cNvSpPr>
          <p:nvPr>
            <p:ph type="subTitle" idx="1"/>
          </p:nvPr>
        </p:nvSpPr>
        <p:spPr>
          <a:xfrm>
            <a:off x="82059" y="3365506"/>
            <a:ext cx="6218157" cy="861420"/>
          </a:xfrm>
        </p:spPr>
        <p:txBody>
          <a:bodyPr/>
          <a:lstStyle/>
          <a:p>
            <a:r>
              <a:rPr lang="en-US" dirty="0"/>
              <a:t>Domain: Image Processing &amp; Deep learning</a:t>
            </a:r>
            <a:endParaRPr lang="en-IN" dirty="0"/>
          </a:p>
        </p:txBody>
      </p:sp>
      <p:sp>
        <p:nvSpPr>
          <p:cNvPr id="4" name="TextBox 3">
            <a:extLst>
              <a:ext uri="{FF2B5EF4-FFF2-40B4-BE49-F238E27FC236}">
                <a16:creationId xmlns:a16="http://schemas.microsoft.com/office/drawing/2014/main" id="{6609AAB4-387E-F52D-77EF-48ED84A76A6F}"/>
              </a:ext>
            </a:extLst>
          </p:cNvPr>
          <p:cNvSpPr txBox="1"/>
          <p:nvPr/>
        </p:nvSpPr>
        <p:spPr>
          <a:xfrm>
            <a:off x="6300216" y="770790"/>
            <a:ext cx="5050773" cy="5386090"/>
          </a:xfrm>
          <a:prstGeom prst="rect">
            <a:avLst/>
          </a:prstGeom>
          <a:noFill/>
        </p:spPr>
        <p:txBody>
          <a:bodyPr wrap="square" rtlCol="0">
            <a:spAutoFit/>
          </a:bodyPr>
          <a:lstStyle/>
          <a:p>
            <a:r>
              <a:rPr lang="en-IN" sz="3200" dirty="0"/>
              <a:t>Problem Statement:</a:t>
            </a:r>
          </a:p>
          <a:p>
            <a:pPr algn="just"/>
            <a:r>
              <a:rPr lang="en-US" dirty="0"/>
              <a:t>Drones/unmanned aerial vehicles (UAVs) have recently grown in popularity due to their inexpensive cost and widespread commercial use. The increased use of drones raises the possibility that they may be employed in illicit activities such as  terrorism. Thus, drone monitoring and automated detection are critical for protecting restricted areas or special zones from illicit drone operations.</a:t>
            </a:r>
          </a:p>
          <a:p>
            <a:pPr algn="just"/>
            <a:endParaRPr lang="en-US" dirty="0"/>
          </a:p>
          <a:p>
            <a:pPr algn="just"/>
            <a:r>
              <a:rPr lang="en-US" sz="3200" dirty="0"/>
              <a:t>Solution:</a:t>
            </a:r>
          </a:p>
          <a:p>
            <a:pPr algn="just"/>
            <a:r>
              <a:rPr lang="en-US" sz="1600" dirty="0"/>
              <a:t>Using Yolo </a:t>
            </a:r>
            <a:r>
              <a:rPr lang="en-US" sz="1600" dirty="0" err="1"/>
              <a:t>alogorithm</a:t>
            </a:r>
            <a:r>
              <a:rPr lang="en-US" sz="1600" dirty="0"/>
              <a:t> with image enhancement and enhancing the interlayer connection in CNN we can increase the accuracy and speed of drone detection. </a:t>
            </a:r>
            <a:endParaRPr lang="en-IN" sz="1600" dirty="0"/>
          </a:p>
          <a:p>
            <a:endParaRPr lang="en-IN" dirty="0"/>
          </a:p>
        </p:txBody>
      </p:sp>
    </p:spTree>
    <p:extLst>
      <p:ext uri="{BB962C8B-B14F-4D97-AF65-F5344CB8AC3E}">
        <p14:creationId xmlns:p14="http://schemas.microsoft.com/office/powerpoint/2010/main" val="154407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7AF7A-9AFB-3410-61E7-033ADFEEB46A}"/>
              </a:ext>
            </a:extLst>
          </p:cNvPr>
          <p:cNvSpPr>
            <a:spLocks noGrp="1"/>
          </p:cNvSpPr>
          <p:nvPr>
            <p:ph type="ctrTitle"/>
          </p:nvPr>
        </p:nvSpPr>
        <p:spPr>
          <a:xfrm>
            <a:off x="621413" y="454046"/>
            <a:ext cx="10610088" cy="758254"/>
          </a:xfrm>
        </p:spPr>
        <p:txBody>
          <a:bodyPr>
            <a:normAutofit/>
          </a:bodyPr>
          <a:lstStyle/>
          <a:p>
            <a:r>
              <a:rPr lang="en-US" sz="3000" b="1" dirty="0"/>
              <a:t>YOLO-V3 based real-time drone detection algorithm</a:t>
            </a:r>
            <a:endParaRPr lang="en-IN" sz="3000" b="1" dirty="0"/>
          </a:p>
        </p:txBody>
      </p:sp>
      <p:sp>
        <p:nvSpPr>
          <p:cNvPr id="3" name="Subtitle 2">
            <a:extLst>
              <a:ext uri="{FF2B5EF4-FFF2-40B4-BE49-F238E27FC236}">
                <a16:creationId xmlns:a16="http://schemas.microsoft.com/office/drawing/2014/main" id="{0FBF0909-AEF6-84D4-261F-30E8D2013A2B}"/>
              </a:ext>
            </a:extLst>
          </p:cNvPr>
          <p:cNvSpPr>
            <a:spLocks noGrp="1"/>
          </p:cNvSpPr>
          <p:nvPr>
            <p:ph type="subTitle" idx="1"/>
          </p:nvPr>
        </p:nvSpPr>
        <p:spPr>
          <a:xfrm>
            <a:off x="763145" y="1368098"/>
            <a:ext cx="10326624" cy="934084"/>
          </a:xfrm>
        </p:spPr>
        <p:txBody>
          <a:bodyPr>
            <a:normAutofit fontScale="92500"/>
          </a:bodyPr>
          <a:lstStyle/>
          <a:p>
            <a:pPr algn="l"/>
            <a:r>
              <a:rPr lang="en-US" b="1" dirty="0">
                <a:solidFill>
                  <a:schemeClr val="tx1"/>
                </a:solidFill>
              </a:rPr>
              <a:t>Authors: </a:t>
            </a:r>
            <a:r>
              <a:rPr lang="en-US" dirty="0"/>
              <a:t>Hamid R. Alsanad , Amin Z Sadik, Osman Nuri Ucan, Muhammad Ilyas</a:t>
            </a:r>
          </a:p>
          <a:p>
            <a:pPr algn="l"/>
            <a:r>
              <a:rPr lang="en-IN" b="1" dirty="0">
                <a:solidFill>
                  <a:schemeClr val="tx1"/>
                </a:solidFill>
              </a:rPr>
              <a:t>Publisher: </a:t>
            </a:r>
            <a:r>
              <a:rPr lang="en-IN" dirty="0"/>
              <a:t>Springer		                                           </a:t>
            </a:r>
            <a:r>
              <a:rPr lang="en-IN" b="1" dirty="0">
                <a:solidFill>
                  <a:schemeClr val="tx1"/>
                </a:solidFill>
              </a:rPr>
              <a:t>Year Of Publication: </a:t>
            </a:r>
            <a:r>
              <a:rPr lang="en-IN" dirty="0"/>
              <a:t>2022</a:t>
            </a:r>
          </a:p>
        </p:txBody>
      </p:sp>
      <p:sp>
        <p:nvSpPr>
          <p:cNvPr id="4" name="TextBox 3">
            <a:extLst>
              <a:ext uri="{FF2B5EF4-FFF2-40B4-BE49-F238E27FC236}">
                <a16:creationId xmlns:a16="http://schemas.microsoft.com/office/drawing/2014/main" id="{7591C888-7D3D-AE72-CFD5-8A54EAF74742}"/>
              </a:ext>
            </a:extLst>
          </p:cNvPr>
          <p:cNvSpPr txBox="1"/>
          <p:nvPr/>
        </p:nvSpPr>
        <p:spPr>
          <a:xfrm>
            <a:off x="763145" y="2301971"/>
            <a:ext cx="10750296" cy="1569660"/>
          </a:xfrm>
          <a:prstGeom prst="rect">
            <a:avLst/>
          </a:prstGeom>
          <a:noFill/>
        </p:spPr>
        <p:txBody>
          <a:bodyPr wrap="square" rtlCol="0">
            <a:spAutoFit/>
          </a:bodyPr>
          <a:lstStyle/>
          <a:p>
            <a:r>
              <a:rPr lang="en-US" sz="2400" b="1" dirty="0"/>
              <a:t>Methodology:  </a:t>
            </a:r>
            <a:r>
              <a:rPr lang="en-US" sz="2400" dirty="0">
                <a:solidFill>
                  <a:schemeClr val="bg2">
                    <a:lumMod val="40000"/>
                    <a:lumOff val="60000"/>
                  </a:schemeClr>
                </a:solidFill>
              </a:rPr>
              <a:t>Improvement to the structure of YOLO-V3 Network, enhance the interlayer connection of CNNs, improvement to the YOLO-V3 multi-scale detection by expanding the three-scale detection to four-scale detection</a:t>
            </a:r>
            <a:endParaRPr lang="en-IN" sz="2400" dirty="0">
              <a:solidFill>
                <a:schemeClr val="bg2">
                  <a:lumMod val="40000"/>
                  <a:lumOff val="60000"/>
                </a:schemeClr>
              </a:solidFill>
            </a:endParaRPr>
          </a:p>
        </p:txBody>
      </p:sp>
      <p:pic>
        <p:nvPicPr>
          <p:cNvPr id="7" name="Picture 6">
            <a:extLst>
              <a:ext uri="{FF2B5EF4-FFF2-40B4-BE49-F238E27FC236}">
                <a16:creationId xmlns:a16="http://schemas.microsoft.com/office/drawing/2014/main" id="{38E85E84-E4A7-F95D-C22D-AA95752F2881}"/>
              </a:ext>
            </a:extLst>
          </p:cNvPr>
          <p:cNvPicPr>
            <a:picLocks noChangeAspect="1"/>
          </p:cNvPicPr>
          <p:nvPr/>
        </p:nvPicPr>
        <p:blipFill>
          <a:blip r:embed="rId2"/>
          <a:stretch>
            <a:fillRect/>
          </a:stretch>
        </p:blipFill>
        <p:spPr>
          <a:xfrm>
            <a:off x="6060569" y="4590390"/>
            <a:ext cx="5610610" cy="931584"/>
          </a:xfrm>
          <a:prstGeom prst="rect">
            <a:avLst/>
          </a:prstGeom>
        </p:spPr>
      </p:pic>
      <p:sp>
        <p:nvSpPr>
          <p:cNvPr id="8" name="TextBox 7">
            <a:extLst>
              <a:ext uri="{FF2B5EF4-FFF2-40B4-BE49-F238E27FC236}">
                <a16:creationId xmlns:a16="http://schemas.microsoft.com/office/drawing/2014/main" id="{E8BEFC8F-2C41-17CA-F0B7-0B53273BD742}"/>
              </a:ext>
            </a:extLst>
          </p:cNvPr>
          <p:cNvSpPr txBox="1"/>
          <p:nvPr/>
        </p:nvSpPr>
        <p:spPr>
          <a:xfrm>
            <a:off x="755904" y="3910250"/>
            <a:ext cx="5120640" cy="1938992"/>
          </a:xfrm>
          <a:prstGeom prst="rect">
            <a:avLst/>
          </a:prstGeom>
          <a:noFill/>
        </p:spPr>
        <p:txBody>
          <a:bodyPr wrap="square" rtlCol="0">
            <a:spAutoFit/>
          </a:bodyPr>
          <a:lstStyle/>
          <a:p>
            <a:r>
              <a:rPr lang="en-US" sz="2400" b="1" dirty="0"/>
              <a:t>Pros</a:t>
            </a:r>
            <a:r>
              <a:rPr lang="en-US" sz="2400" dirty="0"/>
              <a:t>: </a:t>
            </a:r>
            <a:r>
              <a:rPr lang="en-US" sz="2400" dirty="0">
                <a:solidFill>
                  <a:schemeClr val="bg2">
                    <a:lumMod val="40000"/>
                    <a:lumOff val="60000"/>
                  </a:schemeClr>
                </a:solidFill>
              </a:rPr>
              <a:t>Improvements to the network structure of YOLOV3, Multiscale detection of YOLO-V3, algorithm has good robustness to drone detection</a:t>
            </a:r>
            <a:endParaRPr lang="en-IN" sz="2400" dirty="0">
              <a:solidFill>
                <a:schemeClr val="bg2">
                  <a:lumMod val="40000"/>
                  <a:lumOff val="60000"/>
                </a:schemeClr>
              </a:solidFill>
            </a:endParaRPr>
          </a:p>
        </p:txBody>
      </p:sp>
      <p:sp>
        <p:nvSpPr>
          <p:cNvPr id="9" name="TextBox 8">
            <a:extLst>
              <a:ext uri="{FF2B5EF4-FFF2-40B4-BE49-F238E27FC236}">
                <a16:creationId xmlns:a16="http://schemas.microsoft.com/office/drawing/2014/main" id="{ADDC5343-6883-46F5-71C2-0A7113B5ABB5}"/>
              </a:ext>
            </a:extLst>
          </p:cNvPr>
          <p:cNvSpPr txBox="1"/>
          <p:nvPr/>
        </p:nvSpPr>
        <p:spPr>
          <a:xfrm>
            <a:off x="720852" y="5788717"/>
            <a:ext cx="10021824" cy="830997"/>
          </a:xfrm>
          <a:prstGeom prst="rect">
            <a:avLst/>
          </a:prstGeom>
          <a:noFill/>
        </p:spPr>
        <p:txBody>
          <a:bodyPr wrap="square" rtlCol="0">
            <a:spAutoFit/>
          </a:bodyPr>
          <a:lstStyle/>
          <a:p>
            <a:r>
              <a:rPr lang="en-US" sz="2400" b="1" dirty="0"/>
              <a:t>Cons: </a:t>
            </a:r>
            <a:r>
              <a:rPr lang="en-US" sz="2400" dirty="0">
                <a:solidFill>
                  <a:schemeClr val="bg2">
                    <a:lumMod val="40000"/>
                    <a:lumOff val="60000"/>
                  </a:schemeClr>
                </a:solidFill>
              </a:rPr>
              <a:t>Struggles to detect close objects because each grid can propose only 2 bounding boxes</a:t>
            </a:r>
            <a:endParaRPr lang="en-IN" sz="2400" dirty="0">
              <a:solidFill>
                <a:schemeClr val="bg2">
                  <a:lumMod val="40000"/>
                  <a:lumOff val="60000"/>
                </a:schemeClr>
              </a:solidFill>
            </a:endParaRPr>
          </a:p>
        </p:txBody>
      </p:sp>
    </p:spTree>
    <p:extLst>
      <p:ext uri="{BB962C8B-B14F-4D97-AF65-F5344CB8AC3E}">
        <p14:creationId xmlns:p14="http://schemas.microsoft.com/office/powerpoint/2010/main" val="1992941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F3512-8271-A799-3144-597E340B58E7}"/>
              </a:ext>
            </a:extLst>
          </p:cNvPr>
          <p:cNvSpPr>
            <a:spLocks noGrp="1"/>
          </p:cNvSpPr>
          <p:nvPr>
            <p:ph type="ctrTitle"/>
          </p:nvPr>
        </p:nvSpPr>
        <p:spPr>
          <a:xfrm>
            <a:off x="987552" y="365760"/>
            <a:ext cx="9854184" cy="1207008"/>
          </a:xfrm>
        </p:spPr>
        <p:txBody>
          <a:bodyPr>
            <a:normAutofit fontScale="90000"/>
          </a:bodyPr>
          <a:lstStyle/>
          <a:p>
            <a:br>
              <a:rPr lang="en-US" b="1" i="0" dirty="0">
                <a:solidFill>
                  <a:srgbClr val="333333"/>
                </a:solidFill>
                <a:effectLst/>
                <a:latin typeface="Arial" panose="020B0604020202020204" pitchFamily="34" charset="0"/>
              </a:rPr>
            </a:br>
            <a:r>
              <a:rPr lang="en-US" sz="3600" dirty="0"/>
              <a:t>A Modified YOLOv4 Deep Learning Network for Vision-Based UAV Recognition</a:t>
            </a:r>
            <a:br>
              <a:rPr lang="en-US" b="1" i="0" dirty="0">
                <a:solidFill>
                  <a:srgbClr val="333333"/>
                </a:solidFill>
                <a:effectLst/>
                <a:latin typeface="Arial" panose="020B0604020202020204" pitchFamily="34" charset="0"/>
              </a:rPr>
            </a:br>
            <a:endParaRPr lang="en-IN" sz="3600" dirty="0">
              <a:solidFill>
                <a:schemeClr val="tx1">
                  <a:lumMod val="95000"/>
                </a:schemeClr>
              </a:solidFill>
            </a:endParaRPr>
          </a:p>
        </p:txBody>
      </p:sp>
      <p:sp>
        <p:nvSpPr>
          <p:cNvPr id="3" name="Subtitle 2">
            <a:extLst>
              <a:ext uri="{FF2B5EF4-FFF2-40B4-BE49-F238E27FC236}">
                <a16:creationId xmlns:a16="http://schemas.microsoft.com/office/drawing/2014/main" id="{BAA41F62-3D0B-5D18-2F4D-C075DE7CB976}"/>
              </a:ext>
            </a:extLst>
          </p:cNvPr>
          <p:cNvSpPr>
            <a:spLocks noGrp="1"/>
          </p:cNvSpPr>
          <p:nvPr>
            <p:ph type="subTitle" idx="1"/>
          </p:nvPr>
        </p:nvSpPr>
        <p:spPr>
          <a:xfrm>
            <a:off x="704088" y="1178878"/>
            <a:ext cx="10783824" cy="4856162"/>
          </a:xfrm>
        </p:spPr>
        <p:txBody>
          <a:bodyPr>
            <a:normAutofit lnSpcReduction="10000"/>
          </a:bodyPr>
          <a:lstStyle/>
          <a:p>
            <a:pPr algn="l"/>
            <a:r>
              <a:rPr lang="en-US" b="1" dirty="0"/>
              <a:t>Authors: </a:t>
            </a:r>
            <a:r>
              <a:rPr lang="en-IN" dirty="0"/>
              <a:t>Farzaneh Dadrass Javan</a:t>
            </a:r>
            <a:r>
              <a:rPr lang="en-US" dirty="0"/>
              <a:t>, </a:t>
            </a:r>
            <a:r>
              <a:rPr lang="en-IN" dirty="0"/>
              <a:t>Farhad Samadzadegan</a:t>
            </a:r>
            <a:r>
              <a:rPr lang="en-US" dirty="0"/>
              <a:t>, </a:t>
            </a:r>
            <a:r>
              <a:rPr lang="en-IN" dirty="0"/>
              <a:t>Mehrnaz Gholamshahi</a:t>
            </a:r>
            <a:endParaRPr lang="en-IN" b="0" i="0" dirty="0">
              <a:effectLst/>
              <a:latin typeface="Arial" panose="020B0604020202020204" pitchFamily="34" charset="0"/>
            </a:endParaRPr>
          </a:p>
          <a:p>
            <a:pPr algn="l"/>
            <a:r>
              <a:rPr lang="en-IN" b="1" i="0" dirty="0">
                <a:solidFill>
                  <a:schemeClr val="tx1"/>
                </a:solidFill>
                <a:effectLst/>
                <a:latin typeface="Arial" panose="020B0604020202020204" pitchFamily="34" charset="0"/>
              </a:rPr>
              <a:t>Publisher: </a:t>
            </a:r>
            <a:r>
              <a:rPr lang="en-IN" dirty="0">
                <a:latin typeface="Arial" panose="020B0604020202020204" pitchFamily="34" charset="0"/>
              </a:rPr>
              <a:t>MDPI</a:t>
            </a:r>
            <a:r>
              <a:rPr lang="en-IN" b="1" dirty="0">
                <a:solidFill>
                  <a:schemeClr val="tx1"/>
                </a:solidFill>
                <a:latin typeface="Arial" panose="020B0604020202020204" pitchFamily="34" charset="0"/>
              </a:rPr>
              <a:t>      </a:t>
            </a:r>
            <a:r>
              <a:rPr lang="en-IN" i="0" dirty="0">
                <a:effectLst/>
                <a:latin typeface="Arial" panose="020B0604020202020204" pitchFamily="34" charset="0"/>
              </a:rPr>
              <a:t> </a:t>
            </a:r>
            <a:r>
              <a:rPr lang="en-IN" i="0" dirty="0">
                <a:solidFill>
                  <a:srgbClr val="333333"/>
                </a:solidFill>
                <a:effectLst/>
                <a:latin typeface="Arial" panose="020B0604020202020204" pitchFamily="34" charset="0"/>
              </a:rPr>
              <a:t>                                                    </a:t>
            </a:r>
            <a:r>
              <a:rPr lang="en-IN" b="1" i="0" dirty="0">
                <a:solidFill>
                  <a:schemeClr val="tx1"/>
                </a:solidFill>
                <a:effectLst/>
                <a:latin typeface="Arial" panose="020B0604020202020204" pitchFamily="34" charset="0"/>
              </a:rPr>
              <a:t>Year of Publication: </a:t>
            </a:r>
            <a:r>
              <a:rPr lang="en-IN" i="0" dirty="0">
                <a:effectLst/>
                <a:latin typeface="Arial" panose="020B0604020202020204" pitchFamily="34" charset="0"/>
              </a:rPr>
              <a:t>2022</a:t>
            </a:r>
          </a:p>
          <a:p>
            <a:pPr algn="just"/>
            <a:r>
              <a:rPr lang="en-IN" b="1" dirty="0">
                <a:solidFill>
                  <a:schemeClr val="tx1"/>
                </a:solidFill>
              </a:rPr>
              <a:t>Proposed Methodology:  </a:t>
            </a:r>
            <a:r>
              <a:rPr lang="en-US" dirty="0"/>
              <a:t>In the first step, the input data was prepared to be ready to enter the proposed network. In the second step, the model was trained to recognize the drones, and the weight file obtained for the testing phase was generated. In the third step, the network was tested to observe how it worked; and, in the last step, the proposed deep learning network was evaluated using evaluation metrics</a:t>
            </a:r>
          </a:p>
          <a:p>
            <a:r>
              <a:rPr lang="en-US" b="1" dirty="0">
                <a:solidFill>
                  <a:schemeClr val="tx1"/>
                </a:solidFill>
              </a:rPr>
              <a:t>PROS:  </a:t>
            </a:r>
            <a:r>
              <a:rPr lang="en-US" dirty="0"/>
              <a:t>recognizing different drone types </a:t>
            </a:r>
          </a:p>
          <a:p>
            <a:pPr algn="l"/>
            <a:r>
              <a:rPr lang="en-US" dirty="0"/>
              <a:t>and differentiating them with the birds, </a:t>
            </a:r>
          </a:p>
          <a:p>
            <a:pPr algn="l"/>
            <a:r>
              <a:rPr lang="en-US" dirty="0"/>
              <a:t>increased recognition accuracy.</a:t>
            </a:r>
          </a:p>
          <a:p>
            <a:pPr algn="l"/>
            <a:r>
              <a:rPr lang="en-US" b="1" dirty="0">
                <a:solidFill>
                  <a:schemeClr val="tx1"/>
                </a:solidFill>
              </a:rPr>
              <a:t>Cons: </a:t>
            </a:r>
            <a:r>
              <a:rPr lang="en-US" dirty="0"/>
              <a:t>takes a  lot of computational time. Not suitable for real time drone detection.</a:t>
            </a:r>
            <a:endParaRPr lang="en-US" b="1" dirty="0">
              <a:solidFill>
                <a:schemeClr val="tx1"/>
              </a:solidFill>
            </a:endParaRPr>
          </a:p>
        </p:txBody>
      </p:sp>
      <p:pic>
        <p:nvPicPr>
          <p:cNvPr id="5" name="Picture 4">
            <a:extLst>
              <a:ext uri="{FF2B5EF4-FFF2-40B4-BE49-F238E27FC236}">
                <a16:creationId xmlns:a16="http://schemas.microsoft.com/office/drawing/2014/main" id="{FD9B0BA3-E5CB-E524-0B2B-C09FA51B5061}"/>
              </a:ext>
            </a:extLst>
          </p:cNvPr>
          <p:cNvPicPr>
            <a:picLocks noChangeAspect="1"/>
          </p:cNvPicPr>
          <p:nvPr/>
        </p:nvPicPr>
        <p:blipFill>
          <a:blip r:embed="rId2"/>
          <a:stretch>
            <a:fillRect/>
          </a:stretch>
        </p:blipFill>
        <p:spPr>
          <a:xfrm>
            <a:off x="6473462" y="4014216"/>
            <a:ext cx="5148562" cy="1076475"/>
          </a:xfrm>
          <a:prstGeom prst="rect">
            <a:avLst/>
          </a:prstGeom>
        </p:spPr>
      </p:pic>
    </p:spTree>
    <p:extLst>
      <p:ext uri="{BB962C8B-B14F-4D97-AF65-F5344CB8AC3E}">
        <p14:creationId xmlns:p14="http://schemas.microsoft.com/office/powerpoint/2010/main" val="595818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D6207-88E7-A6ED-968C-86F2992E4421}"/>
              </a:ext>
            </a:extLst>
          </p:cNvPr>
          <p:cNvSpPr>
            <a:spLocks noGrp="1"/>
          </p:cNvSpPr>
          <p:nvPr>
            <p:ph type="ctrTitle"/>
          </p:nvPr>
        </p:nvSpPr>
        <p:spPr>
          <a:xfrm>
            <a:off x="749808" y="228600"/>
            <a:ext cx="11544300" cy="1389888"/>
          </a:xfrm>
        </p:spPr>
        <p:txBody>
          <a:bodyPr>
            <a:noAutofit/>
          </a:bodyPr>
          <a:lstStyle/>
          <a:p>
            <a:r>
              <a:rPr lang="en-US" sz="3200" b="1" dirty="0"/>
              <a:t>Detection of Unauthorized Unmanned Aerial </a:t>
            </a:r>
            <a:br>
              <a:rPr lang="en-US" sz="3200" b="1" dirty="0"/>
            </a:br>
            <a:r>
              <a:rPr lang="en-US" sz="3200" b="1" dirty="0"/>
              <a:t>Vehicles UsingYOLOv5 and Transfer Learning</a:t>
            </a:r>
            <a:br>
              <a:rPr lang="en-US" sz="3200" b="1" dirty="0"/>
            </a:br>
            <a:endParaRPr lang="en-IN" sz="3200" b="1" dirty="0"/>
          </a:p>
        </p:txBody>
      </p:sp>
      <p:sp>
        <p:nvSpPr>
          <p:cNvPr id="3" name="Subtitle 2">
            <a:extLst>
              <a:ext uri="{FF2B5EF4-FFF2-40B4-BE49-F238E27FC236}">
                <a16:creationId xmlns:a16="http://schemas.microsoft.com/office/drawing/2014/main" id="{A79FC80F-FEBA-7E72-3CAF-9BC69B34D2D9}"/>
              </a:ext>
            </a:extLst>
          </p:cNvPr>
          <p:cNvSpPr>
            <a:spLocks noGrp="1"/>
          </p:cNvSpPr>
          <p:nvPr>
            <p:ph type="subTitle" idx="1"/>
          </p:nvPr>
        </p:nvSpPr>
        <p:spPr>
          <a:xfrm>
            <a:off x="534924" y="1297750"/>
            <a:ext cx="11329416" cy="4837874"/>
          </a:xfrm>
        </p:spPr>
        <p:txBody>
          <a:bodyPr>
            <a:normAutofit/>
          </a:bodyPr>
          <a:lstStyle/>
          <a:p>
            <a:pPr algn="l"/>
            <a:r>
              <a:rPr lang="en-US" b="1" dirty="0">
                <a:solidFill>
                  <a:schemeClr val="tx1"/>
                </a:solidFill>
                <a:latin typeface="+mn-lt"/>
              </a:rPr>
              <a:t>Authors: </a:t>
            </a:r>
            <a:r>
              <a:rPr lang="en-IN" dirty="0">
                <a:latin typeface="+mn-lt"/>
              </a:rPr>
              <a:t>Nader Al-</a:t>
            </a:r>
            <a:r>
              <a:rPr lang="en-IN" dirty="0" err="1">
                <a:latin typeface="+mn-lt"/>
              </a:rPr>
              <a:t>Qubaydhi</a:t>
            </a:r>
            <a:r>
              <a:rPr lang="en-IN" dirty="0">
                <a:latin typeface="+mn-lt"/>
              </a:rPr>
              <a:t>, Abdulrahman </a:t>
            </a:r>
            <a:r>
              <a:rPr lang="en-IN" dirty="0" err="1">
                <a:latin typeface="+mn-lt"/>
              </a:rPr>
              <a:t>Alenezi</a:t>
            </a:r>
            <a:r>
              <a:rPr lang="en-IN" dirty="0">
                <a:latin typeface="+mn-lt"/>
              </a:rPr>
              <a:t>, Turki </a:t>
            </a:r>
            <a:r>
              <a:rPr lang="en-IN" dirty="0" err="1">
                <a:latin typeface="+mn-lt"/>
              </a:rPr>
              <a:t>Alanazi</a:t>
            </a:r>
            <a:r>
              <a:rPr lang="en-IN" dirty="0">
                <a:latin typeface="+mn-lt"/>
              </a:rPr>
              <a:t>, Abdulrahman </a:t>
            </a:r>
            <a:r>
              <a:rPr lang="en-IN" dirty="0" err="1">
                <a:latin typeface="+mn-lt"/>
              </a:rPr>
              <a:t>Senyor</a:t>
            </a:r>
            <a:r>
              <a:rPr lang="en-IN" dirty="0">
                <a:latin typeface="+mn-lt"/>
              </a:rPr>
              <a:t> </a:t>
            </a:r>
          </a:p>
          <a:p>
            <a:pPr algn="l"/>
            <a:r>
              <a:rPr lang="en-IN" b="1" dirty="0">
                <a:solidFill>
                  <a:schemeClr val="tx1"/>
                </a:solidFill>
                <a:latin typeface="+mn-lt"/>
              </a:rPr>
              <a:t>Publisher Name: MDPI                     </a:t>
            </a:r>
            <a:r>
              <a:rPr lang="en-IN" dirty="0">
                <a:latin typeface="+mn-lt"/>
              </a:rPr>
              <a:t>                                               </a:t>
            </a:r>
            <a:r>
              <a:rPr lang="en-IN" b="1" dirty="0">
                <a:solidFill>
                  <a:schemeClr val="tx1"/>
                </a:solidFill>
                <a:latin typeface="+mn-lt"/>
              </a:rPr>
              <a:t>Year Of Publication: </a:t>
            </a:r>
            <a:r>
              <a:rPr lang="en-IN" dirty="0">
                <a:latin typeface="+mn-lt"/>
              </a:rPr>
              <a:t>2022</a:t>
            </a:r>
          </a:p>
          <a:p>
            <a:pPr algn="l"/>
            <a:r>
              <a:rPr lang="en-IN" b="1" dirty="0">
                <a:solidFill>
                  <a:schemeClr val="tx1"/>
                </a:solidFill>
                <a:latin typeface="+mn-lt"/>
              </a:rPr>
              <a:t>Methodology: </a:t>
            </a:r>
            <a:r>
              <a:rPr lang="en-IN" dirty="0">
                <a:latin typeface="+mn-lt"/>
              </a:rPr>
              <a:t>Using of YOLOV5 for drone detection.</a:t>
            </a:r>
          </a:p>
          <a:p>
            <a:pPr algn="l"/>
            <a:r>
              <a:rPr lang="en-IN" b="1" dirty="0">
                <a:solidFill>
                  <a:schemeClr val="tx1"/>
                </a:solidFill>
                <a:latin typeface="+mn-lt"/>
              </a:rPr>
              <a:t>Pros: </a:t>
            </a:r>
            <a:r>
              <a:rPr lang="en-US" dirty="0">
                <a:latin typeface="+mn-lt"/>
              </a:rPr>
              <a:t>YOLOv5’s memory occupancy is </a:t>
            </a:r>
          </a:p>
          <a:p>
            <a:pPr algn="l"/>
            <a:r>
              <a:rPr lang="en-US" dirty="0">
                <a:latin typeface="+mn-lt"/>
              </a:rPr>
              <a:t>better than </a:t>
            </a:r>
            <a:r>
              <a:rPr lang="en-US" dirty="0" err="1">
                <a:latin typeface="+mn-lt"/>
              </a:rPr>
              <a:t>MaskRCNN’s</a:t>
            </a:r>
            <a:r>
              <a:rPr lang="en-US" dirty="0">
                <a:latin typeface="+mn-lt"/>
              </a:rPr>
              <a:t>. YOLOv5 also </a:t>
            </a:r>
          </a:p>
          <a:p>
            <a:pPr algn="l"/>
            <a:r>
              <a:rPr lang="en-US" dirty="0">
                <a:latin typeface="+mn-lt"/>
              </a:rPr>
              <a:t>has the benefit of being able to </a:t>
            </a:r>
          </a:p>
          <a:p>
            <a:pPr algn="l"/>
            <a:r>
              <a:rPr lang="en-US" dirty="0">
                <a:latin typeface="+mn-lt"/>
              </a:rPr>
              <a:t>recognize distant or tiny items</a:t>
            </a:r>
          </a:p>
          <a:p>
            <a:pPr algn="l"/>
            <a:r>
              <a:rPr lang="en-US" b="1" dirty="0">
                <a:solidFill>
                  <a:schemeClr val="tx1"/>
                </a:solidFill>
                <a:latin typeface="+mn-lt"/>
              </a:rPr>
              <a:t>Cons: </a:t>
            </a:r>
            <a:r>
              <a:rPr lang="en-US" dirty="0">
                <a:latin typeface="+mn-lt"/>
              </a:rPr>
              <a:t>not bale to detect drones properly in challenging and deadest scenarios.</a:t>
            </a:r>
          </a:p>
          <a:p>
            <a:pPr algn="l"/>
            <a:r>
              <a:rPr lang="en-US" b="1" dirty="0">
                <a:solidFill>
                  <a:schemeClr val="tx1"/>
                </a:solidFill>
                <a:latin typeface="+mn-lt"/>
              </a:rPr>
              <a:t>Future Work: </a:t>
            </a:r>
            <a:r>
              <a:rPr lang="en-US" dirty="0">
                <a:latin typeface="+mn-lt"/>
              </a:rPr>
              <a:t>To test this </a:t>
            </a:r>
            <a:r>
              <a:rPr lang="en-US" dirty="0"/>
              <a:t>method to a larger dataset to demonstrate the effectiveness of the YOLOv5 with including the challenging scenarios.</a:t>
            </a:r>
            <a:endParaRPr lang="en-IN" b="1" dirty="0">
              <a:solidFill>
                <a:schemeClr val="tx1"/>
              </a:solidFill>
            </a:endParaRPr>
          </a:p>
        </p:txBody>
      </p:sp>
      <p:pic>
        <p:nvPicPr>
          <p:cNvPr id="6" name="Picture 5">
            <a:extLst>
              <a:ext uri="{FF2B5EF4-FFF2-40B4-BE49-F238E27FC236}">
                <a16:creationId xmlns:a16="http://schemas.microsoft.com/office/drawing/2014/main" id="{A464A72E-BC90-C4DA-EA20-1312934FA516}"/>
              </a:ext>
            </a:extLst>
          </p:cNvPr>
          <p:cNvPicPr>
            <a:picLocks noChangeAspect="1"/>
          </p:cNvPicPr>
          <p:nvPr/>
        </p:nvPicPr>
        <p:blipFill>
          <a:blip r:embed="rId2"/>
          <a:stretch>
            <a:fillRect/>
          </a:stretch>
        </p:blipFill>
        <p:spPr>
          <a:xfrm>
            <a:off x="5971307" y="2925059"/>
            <a:ext cx="5893033" cy="1583256"/>
          </a:xfrm>
          <a:prstGeom prst="rect">
            <a:avLst/>
          </a:prstGeom>
        </p:spPr>
      </p:pic>
    </p:spTree>
    <p:extLst>
      <p:ext uri="{BB962C8B-B14F-4D97-AF65-F5344CB8AC3E}">
        <p14:creationId xmlns:p14="http://schemas.microsoft.com/office/powerpoint/2010/main" val="94827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6017D-0D46-950E-63E9-3E5E5EE3B4F2}"/>
              </a:ext>
            </a:extLst>
          </p:cNvPr>
          <p:cNvSpPr>
            <a:spLocks noGrp="1"/>
          </p:cNvSpPr>
          <p:nvPr>
            <p:ph type="title"/>
          </p:nvPr>
        </p:nvSpPr>
        <p:spPr>
          <a:xfrm>
            <a:off x="133066" y="132678"/>
            <a:ext cx="9404723" cy="992034"/>
          </a:xfrm>
        </p:spPr>
        <p:txBody>
          <a:bodyPr/>
          <a:lstStyle/>
          <a:p>
            <a:r>
              <a:rPr lang="en-US" sz="2800" b="1" dirty="0">
                <a:solidFill>
                  <a:schemeClr val="tx1"/>
                </a:solidFill>
              </a:rPr>
              <a:t>Survey table:</a:t>
            </a:r>
            <a:endParaRPr lang="en-IN" sz="2800" b="1" dirty="0">
              <a:solidFill>
                <a:schemeClr val="tx1"/>
              </a:solidFill>
            </a:endParaRPr>
          </a:p>
        </p:txBody>
      </p:sp>
      <p:pic>
        <p:nvPicPr>
          <p:cNvPr id="5" name="Picture 4">
            <a:extLst>
              <a:ext uri="{FF2B5EF4-FFF2-40B4-BE49-F238E27FC236}">
                <a16:creationId xmlns:a16="http://schemas.microsoft.com/office/drawing/2014/main" id="{73F2769E-F2C9-D080-1234-55DED70772D3}"/>
              </a:ext>
            </a:extLst>
          </p:cNvPr>
          <p:cNvPicPr>
            <a:picLocks noChangeAspect="1"/>
          </p:cNvPicPr>
          <p:nvPr/>
        </p:nvPicPr>
        <p:blipFill>
          <a:blip r:embed="rId2"/>
          <a:stretch>
            <a:fillRect/>
          </a:stretch>
        </p:blipFill>
        <p:spPr>
          <a:xfrm>
            <a:off x="2919869" y="61372"/>
            <a:ext cx="7151485" cy="6735256"/>
          </a:xfrm>
          <a:prstGeom prst="rect">
            <a:avLst/>
          </a:prstGeom>
        </p:spPr>
      </p:pic>
    </p:spTree>
    <p:extLst>
      <p:ext uri="{BB962C8B-B14F-4D97-AF65-F5344CB8AC3E}">
        <p14:creationId xmlns:p14="http://schemas.microsoft.com/office/powerpoint/2010/main" val="2933785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5791D-7B6B-29BD-B4FC-908341CC7F8F}"/>
              </a:ext>
            </a:extLst>
          </p:cNvPr>
          <p:cNvSpPr>
            <a:spLocks noGrp="1"/>
          </p:cNvSpPr>
          <p:nvPr>
            <p:ph type="ctrTitle"/>
          </p:nvPr>
        </p:nvSpPr>
        <p:spPr>
          <a:xfrm>
            <a:off x="716043" y="146304"/>
            <a:ext cx="8825658" cy="626005"/>
          </a:xfrm>
        </p:spPr>
        <p:txBody>
          <a:bodyPr/>
          <a:lstStyle/>
          <a:p>
            <a:r>
              <a:rPr lang="en-US" sz="4000" dirty="0"/>
              <a:t>Resources identified</a:t>
            </a:r>
            <a:endParaRPr lang="en-IN" sz="4000" dirty="0"/>
          </a:p>
        </p:txBody>
      </p:sp>
      <p:sp>
        <p:nvSpPr>
          <p:cNvPr id="3" name="Subtitle 2">
            <a:extLst>
              <a:ext uri="{FF2B5EF4-FFF2-40B4-BE49-F238E27FC236}">
                <a16:creationId xmlns:a16="http://schemas.microsoft.com/office/drawing/2014/main" id="{BECA5285-2BA7-EE78-E918-B70D21DED2A3}"/>
              </a:ext>
            </a:extLst>
          </p:cNvPr>
          <p:cNvSpPr>
            <a:spLocks noGrp="1"/>
          </p:cNvSpPr>
          <p:nvPr>
            <p:ph type="subTitle" idx="1"/>
          </p:nvPr>
        </p:nvSpPr>
        <p:spPr>
          <a:xfrm>
            <a:off x="716043" y="1362456"/>
            <a:ext cx="10460736" cy="4660392"/>
          </a:xfrm>
        </p:spPr>
        <p:txBody>
          <a:bodyPr/>
          <a:lstStyle/>
          <a:p>
            <a:r>
              <a:rPr lang="en-US" b="1" dirty="0">
                <a:solidFill>
                  <a:schemeClr val="tx1"/>
                </a:solidFill>
                <a:latin typeface="+mn-lt"/>
                <a:cs typeface="Aharoni" panose="02010803020104030203" pitchFamily="2" charset="-79"/>
              </a:rPr>
              <a:t>Datasets:</a:t>
            </a:r>
          </a:p>
          <a:p>
            <a:r>
              <a:rPr lang="en-IN" b="0" i="0" u="none" strike="noStrike" dirty="0">
                <a:solidFill>
                  <a:srgbClr val="008ABC"/>
                </a:solidFill>
                <a:effectLst/>
                <a:latin typeface="Inter"/>
                <a:hlinkClick r:id="rId2"/>
              </a:rPr>
              <a:t>https://github.com/dasmehdix/drone-dataset</a:t>
            </a:r>
            <a:endParaRPr lang="en-IN" b="0" i="0" u="none" strike="noStrike" dirty="0">
              <a:solidFill>
                <a:srgbClr val="008ABC"/>
              </a:solidFill>
              <a:effectLst/>
              <a:latin typeface="Inter"/>
            </a:endParaRPr>
          </a:p>
          <a:p>
            <a:endParaRPr lang="en-IN" dirty="0">
              <a:solidFill>
                <a:srgbClr val="008ABC"/>
              </a:solidFill>
              <a:latin typeface="Inter"/>
              <a:cs typeface="Aharoni" panose="02010803020104030203" pitchFamily="2" charset="-79"/>
            </a:endParaRPr>
          </a:p>
          <a:p>
            <a:r>
              <a:rPr lang="en-US" b="1" dirty="0">
                <a:solidFill>
                  <a:schemeClr val="tx1"/>
                </a:solidFill>
                <a:latin typeface="+mn-lt"/>
                <a:cs typeface="Aharoni" panose="02010803020104030203" pitchFamily="2" charset="-79"/>
              </a:rPr>
              <a:t>Source Code:</a:t>
            </a:r>
          </a:p>
          <a:p>
            <a:r>
              <a:rPr lang="en-US" dirty="0">
                <a:latin typeface="+mn-lt"/>
                <a:cs typeface="Aharoni" panose="02010803020104030203" pitchFamily="2" charset="-79"/>
              </a:rPr>
              <a:t>https://github.com/ultralytics/yolov5</a:t>
            </a:r>
          </a:p>
          <a:p>
            <a:endParaRPr lang="en-IN" dirty="0"/>
          </a:p>
        </p:txBody>
      </p:sp>
    </p:spTree>
    <p:extLst>
      <p:ext uri="{BB962C8B-B14F-4D97-AF65-F5344CB8AC3E}">
        <p14:creationId xmlns:p14="http://schemas.microsoft.com/office/powerpoint/2010/main" val="3015442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D4593-7FEE-DB81-08E9-D8EB5EE40BA7}"/>
              </a:ext>
            </a:extLst>
          </p:cNvPr>
          <p:cNvSpPr>
            <a:spLocks noGrp="1"/>
          </p:cNvSpPr>
          <p:nvPr>
            <p:ph type="title"/>
          </p:nvPr>
        </p:nvSpPr>
        <p:spPr/>
        <p:txBody>
          <a:bodyPr/>
          <a:lstStyle/>
          <a:p>
            <a:r>
              <a:rPr lang="en-US" b="1" dirty="0"/>
              <a:t>Workflow</a:t>
            </a:r>
            <a:endParaRPr lang="en-IN" b="1" dirty="0"/>
          </a:p>
        </p:txBody>
      </p:sp>
      <p:pic>
        <p:nvPicPr>
          <p:cNvPr id="5" name="Picture 4">
            <a:extLst>
              <a:ext uri="{FF2B5EF4-FFF2-40B4-BE49-F238E27FC236}">
                <a16:creationId xmlns:a16="http://schemas.microsoft.com/office/drawing/2014/main" id="{F252B29B-EE08-4556-8E3C-2859DEE3FF13}"/>
              </a:ext>
            </a:extLst>
          </p:cNvPr>
          <p:cNvPicPr>
            <a:picLocks noChangeAspect="1"/>
          </p:cNvPicPr>
          <p:nvPr/>
        </p:nvPicPr>
        <p:blipFill>
          <a:blip r:embed="rId2"/>
          <a:stretch>
            <a:fillRect/>
          </a:stretch>
        </p:blipFill>
        <p:spPr>
          <a:xfrm>
            <a:off x="2018812" y="2481073"/>
            <a:ext cx="6992326" cy="2715004"/>
          </a:xfrm>
          <a:prstGeom prst="rect">
            <a:avLst/>
          </a:prstGeom>
        </p:spPr>
      </p:pic>
    </p:spTree>
    <p:extLst>
      <p:ext uri="{BB962C8B-B14F-4D97-AF65-F5344CB8AC3E}">
        <p14:creationId xmlns:p14="http://schemas.microsoft.com/office/powerpoint/2010/main" val="3859800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24CA-F1AB-49B0-0468-E82263C34AD9}"/>
              </a:ext>
            </a:extLst>
          </p:cNvPr>
          <p:cNvSpPr>
            <a:spLocks noGrp="1"/>
          </p:cNvSpPr>
          <p:nvPr>
            <p:ph type="title"/>
          </p:nvPr>
        </p:nvSpPr>
        <p:spPr/>
        <p:txBody>
          <a:bodyPr/>
          <a:lstStyle/>
          <a:p>
            <a:r>
              <a:rPr lang="en-US" b="1" dirty="0"/>
              <a:t>Results</a:t>
            </a:r>
            <a:endParaRPr lang="en-IN" b="1" dirty="0"/>
          </a:p>
        </p:txBody>
      </p:sp>
      <p:pic>
        <p:nvPicPr>
          <p:cNvPr id="5" name="Picture 4">
            <a:extLst>
              <a:ext uri="{FF2B5EF4-FFF2-40B4-BE49-F238E27FC236}">
                <a16:creationId xmlns:a16="http://schemas.microsoft.com/office/drawing/2014/main" id="{3B7ABA14-BED3-6C11-9B6D-8E8C1F70BA1A}"/>
              </a:ext>
            </a:extLst>
          </p:cNvPr>
          <p:cNvPicPr>
            <a:picLocks noChangeAspect="1"/>
          </p:cNvPicPr>
          <p:nvPr/>
        </p:nvPicPr>
        <p:blipFill>
          <a:blip r:embed="rId2"/>
          <a:stretch>
            <a:fillRect/>
          </a:stretch>
        </p:blipFill>
        <p:spPr>
          <a:xfrm>
            <a:off x="561975" y="1770222"/>
            <a:ext cx="5386466" cy="3234531"/>
          </a:xfrm>
          <a:prstGeom prst="rect">
            <a:avLst/>
          </a:prstGeom>
        </p:spPr>
      </p:pic>
      <p:pic>
        <p:nvPicPr>
          <p:cNvPr id="7" name="Picture 6">
            <a:extLst>
              <a:ext uri="{FF2B5EF4-FFF2-40B4-BE49-F238E27FC236}">
                <a16:creationId xmlns:a16="http://schemas.microsoft.com/office/drawing/2014/main" id="{5BEB25FD-639F-D9FA-469D-481B5D4F3463}"/>
              </a:ext>
            </a:extLst>
          </p:cNvPr>
          <p:cNvPicPr>
            <a:picLocks noChangeAspect="1"/>
          </p:cNvPicPr>
          <p:nvPr/>
        </p:nvPicPr>
        <p:blipFill>
          <a:blip r:embed="rId3"/>
          <a:stretch>
            <a:fillRect/>
          </a:stretch>
        </p:blipFill>
        <p:spPr>
          <a:xfrm>
            <a:off x="6176871" y="2181102"/>
            <a:ext cx="5453154" cy="2766501"/>
          </a:xfrm>
          <a:prstGeom prst="rect">
            <a:avLst/>
          </a:prstGeom>
        </p:spPr>
      </p:pic>
    </p:spTree>
    <p:extLst>
      <p:ext uri="{BB962C8B-B14F-4D97-AF65-F5344CB8AC3E}">
        <p14:creationId xmlns:p14="http://schemas.microsoft.com/office/powerpoint/2010/main" val="4997798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654</TotalTime>
  <Words>512</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Inter</vt:lpstr>
      <vt:lpstr>Times New Roman</vt:lpstr>
      <vt:lpstr>Wingdings 3</vt:lpstr>
      <vt:lpstr>Ion</vt:lpstr>
      <vt:lpstr>Project Seminar  Review- 1</vt:lpstr>
      <vt:lpstr>Drone Detection using Computer vision</vt:lpstr>
      <vt:lpstr>YOLO-V3 based real-time drone detection algorithm</vt:lpstr>
      <vt:lpstr> A Modified YOLOv4 Deep Learning Network for Vision-Based UAV Recognition </vt:lpstr>
      <vt:lpstr>Detection of Unauthorized Unmanned Aerial  Vehicles UsingYOLOv5 and Transfer Learning </vt:lpstr>
      <vt:lpstr>Survey table:</vt:lpstr>
      <vt:lpstr>Resources identified</vt:lpstr>
      <vt:lpstr>Workflow</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YOLO-V3 based real-time drone detection algorithm</dc:title>
  <dc:creator>Anurag sahu</dc:creator>
  <cp:lastModifiedBy>Anurag sahu</cp:lastModifiedBy>
  <cp:revision>7</cp:revision>
  <dcterms:created xsi:type="dcterms:W3CDTF">2022-11-09T15:37:55Z</dcterms:created>
  <dcterms:modified xsi:type="dcterms:W3CDTF">2023-03-09T13:12:49Z</dcterms:modified>
</cp:coreProperties>
</file>