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3" r:id="rId5"/>
    <p:sldId id="262" r:id="rId6"/>
    <p:sldId id="264" r:id="rId7"/>
    <p:sldId id="265" r:id="rId8"/>
    <p:sldId id="259" r:id="rId9"/>
    <p:sldId id="260" r:id="rId10"/>
    <p:sldId id="261"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4/9/2024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4/9/2024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4/9/2024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abs/pii/S1047847708001792?casa_token=zc9PYkwEbkgAAAAA:uCsCeB826mcsok6tv6jc4Zpbpev7iwg6xj1VDfwqqOILrFJ2DHYnZWw9UbgoTuAgmHTed4mVHcU" TargetMode="External"/><Relationship Id="rId2" Type="http://schemas.openxmlformats.org/officeDocument/2006/relationships/hyperlink" Target="https://ieeexplore.ieee.org/abstract/document/4722322"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6398223" TargetMode="External"/><Relationship Id="rId4" Type="http://schemas.openxmlformats.org/officeDocument/2006/relationships/hyperlink" Target="https://www.sciencedirect.com/science/article/pii/S037704271400237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bstract/document/7509360" TargetMode="External"/><Relationship Id="rId2" Type="http://schemas.openxmlformats.org/officeDocument/2006/relationships/hyperlink" Target="https://ieeexplore.ieee.org/abstract/document/8075658"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200249" TargetMode="External"/><Relationship Id="rId5" Type="http://schemas.openxmlformats.org/officeDocument/2006/relationships/hyperlink" Target="https://webbut.unitbv.ro/index.php/Series_I/article/view/1084" TargetMode="External"/><Relationship Id="rId4" Type="http://schemas.openxmlformats.org/officeDocument/2006/relationships/hyperlink" Target="https://www.inderscienceonline.com/doi/abs/10.1504/IJAMC.2014.060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CACA-B5BC-9D0C-86FD-41317241862B}"/>
              </a:ext>
            </a:extLst>
          </p:cNvPr>
          <p:cNvSpPr>
            <a:spLocks noGrp="1"/>
          </p:cNvSpPr>
          <p:nvPr>
            <p:ph type="ctrTitle"/>
          </p:nvPr>
        </p:nvSpPr>
        <p:spPr/>
        <p:txBody>
          <a:bodyPr/>
          <a:lstStyle/>
          <a:p>
            <a:r>
              <a:rPr lang="en-US" sz="3600" dirty="0"/>
              <a:t>Optimizing Edge Detection: A Comparative Study of Sobel Algorithm Performance Across CPU, GPU, and Hybrid Computing Environments</a:t>
            </a:r>
            <a:endParaRPr lang="en-IN" sz="3600" dirty="0"/>
          </a:p>
        </p:txBody>
      </p:sp>
      <p:sp>
        <p:nvSpPr>
          <p:cNvPr id="3" name="Subtitle 2">
            <a:extLst>
              <a:ext uri="{FF2B5EF4-FFF2-40B4-BE49-F238E27FC236}">
                <a16:creationId xmlns:a16="http://schemas.microsoft.com/office/drawing/2014/main" id="{9FF9BAB8-247E-21FB-1735-5E2DA6063591}"/>
              </a:ext>
            </a:extLst>
          </p:cNvPr>
          <p:cNvSpPr>
            <a:spLocks noGrp="1"/>
          </p:cNvSpPr>
          <p:nvPr>
            <p:ph type="subTitle" idx="1"/>
          </p:nvPr>
        </p:nvSpPr>
        <p:spPr>
          <a:xfrm>
            <a:off x="1069848" y="4389120"/>
            <a:ext cx="8044655" cy="359861"/>
          </a:xfrm>
        </p:spPr>
        <p:txBody>
          <a:bodyPr>
            <a:normAutofit lnSpcReduction="10000"/>
          </a:bodyPr>
          <a:lstStyle/>
          <a:p>
            <a:r>
              <a:rPr lang="en-US" dirty="0"/>
              <a:t>PARALLEL PROGRAMMING (CSE -3261) MINI PROJECT REPORT</a:t>
            </a:r>
            <a:endParaRPr lang="en-IN" dirty="0"/>
          </a:p>
        </p:txBody>
      </p:sp>
      <p:sp>
        <p:nvSpPr>
          <p:cNvPr id="4" name="TextBox 3">
            <a:extLst>
              <a:ext uri="{FF2B5EF4-FFF2-40B4-BE49-F238E27FC236}">
                <a16:creationId xmlns:a16="http://schemas.microsoft.com/office/drawing/2014/main" id="{D89BAB72-AD5C-2248-C0A8-3028A035AE76}"/>
              </a:ext>
            </a:extLst>
          </p:cNvPr>
          <p:cNvSpPr txBox="1"/>
          <p:nvPr/>
        </p:nvSpPr>
        <p:spPr>
          <a:xfrm>
            <a:off x="1069848" y="4965290"/>
            <a:ext cx="7661197" cy="646331"/>
          </a:xfrm>
          <a:prstGeom prst="rect">
            <a:avLst/>
          </a:prstGeom>
          <a:noFill/>
        </p:spPr>
        <p:txBody>
          <a:bodyPr wrap="square" rtlCol="0">
            <a:spAutoFit/>
          </a:bodyPr>
          <a:lstStyle/>
          <a:p>
            <a:r>
              <a:rPr lang="en-IN" sz="1200" dirty="0"/>
              <a:t>Anurag Nayak- 210905016</a:t>
            </a:r>
          </a:p>
          <a:p>
            <a:r>
              <a:rPr lang="en-IN" sz="1200" dirty="0" err="1"/>
              <a:t>Adruti</a:t>
            </a:r>
            <a:r>
              <a:rPr lang="en-IN" sz="1200" dirty="0"/>
              <a:t> Onam- 210905190</a:t>
            </a:r>
          </a:p>
          <a:p>
            <a:r>
              <a:rPr lang="en-IN" sz="1200" dirty="0"/>
              <a:t>Kushala Sarada- 210905189</a:t>
            </a:r>
          </a:p>
        </p:txBody>
      </p:sp>
    </p:spTree>
    <p:extLst>
      <p:ext uri="{BB962C8B-B14F-4D97-AF65-F5344CB8AC3E}">
        <p14:creationId xmlns:p14="http://schemas.microsoft.com/office/powerpoint/2010/main" val="42994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3741-5D44-A4A7-F31F-07CD4589F17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87B43C-AD38-AAB3-35A9-063A27D8A1A4}"/>
              </a:ext>
            </a:extLst>
          </p:cNvPr>
          <p:cNvSpPr>
            <a:spLocks noGrp="1"/>
          </p:cNvSpPr>
          <p:nvPr>
            <p:ph idx="1"/>
          </p:nvPr>
        </p:nvSpPr>
        <p:spPr>
          <a:xfrm>
            <a:off x="1150374" y="865239"/>
            <a:ext cx="9977874" cy="5306961"/>
          </a:xfrm>
        </p:spPr>
        <p:txBody>
          <a:bodyPr>
            <a:noAutofit/>
          </a:bodyPr>
          <a:lstStyle/>
          <a:p>
            <a:r>
              <a:rPr lang="en-US" sz="1800" dirty="0">
                <a:latin typeface="HelveticaNeue Regular"/>
              </a:rPr>
              <a:t>An improved Sobel edge detection</a:t>
            </a:r>
          </a:p>
          <a:p>
            <a:pPr marL="0" indent="0">
              <a:buNone/>
            </a:pPr>
            <a:r>
              <a:rPr lang="en-US" sz="1800" dirty="0">
                <a:latin typeface="HelveticaNeue Regular"/>
              </a:rPr>
              <a:t>https://ieeexplore.ieee.org/abstract/document/5563693</a:t>
            </a:r>
          </a:p>
          <a:p>
            <a:r>
              <a:rPr lang="en-US" sz="1800" dirty="0">
                <a:latin typeface="HelveticaNeue Regular"/>
              </a:rPr>
              <a:t>Design of an image edge detection filter using the Sobel operator</a:t>
            </a:r>
          </a:p>
          <a:p>
            <a:pPr marL="0" indent="0">
              <a:buNone/>
            </a:pPr>
            <a:r>
              <a:rPr lang="en-US" sz="1800" dirty="0">
                <a:latin typeface="HelveticaNeue Regular"/>
              </a:rPr>
              <a:t>https://ieeexplore.ieee.org/abstract/document/996</a:t>
            </a:r>
          </a:p>
          <a:p>
            <a:r>
              <a:rPr lang="en-US" sz="1800" dirty="0">
                <a:latin typeface="HelveticaNeue Regular"/>
              </a:rPr>
              <a:t>A Descriptive Algorithm for Sobel Image Edge Detection</a:t>
            </a:r>
          </a:p>
          <a:p>
            <a:pPr marL="0" indent="0">
              <a:buNone/>
            </a:pPr>
            <a:r>
              <a:rPr lang="en-US" sz="1800" dirty="0">
                <a:latin typeface="HelveticaNeue Regular"/>
              </a:rPr>
              <a:t>https://www.researchgate.net/publication/320655135_A_Descriptive_Algorithm_for_Sobel_Image_Edge_Detection</a:t>
            </a:r>
          </a:p>
          <a:p>
            <a:r>
              <a:rPr lang="en-US" sz="1800" dirty="0">
                <a:latin typeface="HelveticaNeue Regular"/>
              </a:rPr>
              <a:t>Bitmap Image Processing and Edge Detection Using Sobel Algorithm and Multi-Threaded Parallel Techniques</a:t>
            </a:r>
          </a:p>
          <a:p>
            <a:pPr marL="0" indent="0">
              <a:buNone/>
            </a:pPr>
            <a:r>
              <a:rPr lang="en-US" sz="1800" dirty="0">
                <a:latin typeface="HelveticaNeue Regular"/>
              </a:rPr>
              <a:t>https://ieeexplore.ieee.org/document/9655978</a:t>
            </a:r>
          </a:p>
          <a:p>
            <a:r>
              <a:rPr lang="en-US" sz="1800" dirty="0">
                <a:latin typeface="HelveticaNeue Regular"/>
              </a:rPr>
              <a:t>Image Edge Detection Based on Sobel with Morphology</a:t>
            </a:r>
          </a:p>
          <a:p>
            <a:pPr marL="0" indent="0">
              <a:buNone/>
            </a:pPr>
            <a:r>
              <a:rPr lang="en-US" sz="1800" dirty="0">
                <a:latin typeface="HelveticaNeue Regular"/>
              </a:rPr>
              <a:t>https://ieeexplore.ieee.org/document/9586895</a:t>
            </a:r>
            <a:endParaRPr lang="en-IN" sz="1800" dirty="0">
              <a:latin typeface="HelveticaNeue Regular"/>
            </a:endParaRPr>
          </a:p>
        </p:txBody>
      </p:sp>
    </p:spTree>
    <p:extLst>
      <p:ext uri="{BB962C8B-B14F-4D97-AF65-F5344CB8AC3E}">
        <p14:creationId xmlns:p14="http://schemas.microsoft.com/office/powerpoint/2010/main" val="214112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B90B-46D9-88B5-80E2-C370B24AC669}"/>
              </a:ext>
            </a:extLst>
          </p:cNvPr>
          <p:cNvSpPr>
            <a:spLocks noGrp="1"/>
          </p:cNvSpPr>
          <p:nvPr>
            <p:ph type="title"/>
          </p:nvPr>
        </p:nvSpPr>
        <p:spPr>
          <a:xfrm>
            <a:off x="3873910" y="484632"/>
            <a:ext cx="7254337" cy="695239"/>
          </a:xfrm>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B715AA8D-5737-61EE-6220-D729F9CD97C1}"/>
              </a:ext>
            </a:extLst>
          </p:cNvPr>
          <p:cNvSpPr>
            <a:spLocks noGrp="1"/>
          </p:cNvSpPr>
          <p:nvPr>
            <p:ph idx="1"/>
          </p:nvPr>
        </p:nvSpPr>
        <p:spPr>
          <a:xfrm>
            <a:off x="845574" y="1789471"/>
            <a:ext cx="10422194" cy="4382729"/>
          </a:xfrm>
        </p:spPr>
        <p:txBody>
          <a:bodyPr>
            <a:noAutofit/>
          </a:bodyPr>
          <a:lstStyle/>
          <a:p>
            <a:r>
              <a:rPr lang="en-US" dirty="0">
                <a:latin typeface="HelveticaNeue Regular"/>
              </a:rPr>
              <a:t>The comparative study on Sobel edge detection algorithm performance across CPU, GPU (CUDA), and hybrid (CUDA+MPI) platforms provides valuable insights. It confirms the superiority of GPU-based and hybrid computing approaches over traditional CPU methods in both performance and efficiency. Specifically, GPUs (CUDA) exhibit remarkable efficiency in edge detection tasks, significantly reducing computation times compared to CPUs, owing to their parallel processing power.</a:t>
            </a:r>
          </a:p>
          <a:p>
            <a:endParaRPr lang="en-US" dirty="0">
              <a:latin typeface="HelveticaNeue Regular"/>
            </a:endParaRPr>
          </a:p>
          <a:p>
            <a:r>
              <a:rPr lang="en-US" dirty="0">
                <a:latin typeface="HelveticaNeue Regular"/>
              </a:rPr>
              <a:t>Moreover, the investigation into the hybrid MPI+CUDA approach underscores its advantages for processing large-scale images. Unlike standalone CUDA, which experiences exponential increases in processing time with image size, MPI+CUDA maintains consistent performance across all image sizes. This is due to MPI's distributed computing model, which effectively manages large datasets by distributing workload across multiple GPUs and nodes. This scalability renders MPI+CUDA particularly suitable for high-volume image processing tasks, achieving parallel efficiency without the performance bottlenecks seen in single-GPU setups.</a:t>
            </a:r>
            <a:endParaRPr lang="en-IN" dirty="0">
              <a:latin typeface="HelveticaNeue Regular"/>
            </a:endParaRPr>
          </a:p>
        </p:txBody>
      </p:sp>
    </p:spTree>
    <p:extLst>
      <p:ext uri="{BB962C8B-B14F-4D97-AF65-F5344CB8AC3E}">
        <p14:creationId xmlns:p14="http://schemas.microsoft.com/office/powerpoint/2010/main" val="230518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BCEC-DCC2-E536-7C56-416E9D0CFB4C}"/>
              </a:ext>
            </a:extLst>
          </p:cNvPr>
          <p:cNvSpPr>
            <a:spLocks noGrp="1"/>
          </p:cNvSpPr>
          <p:nvPr>
            <p:ph type="title"/>
          </p:nvPr>
        </p:nvSpPr>
        <p:spPr>
          <a:xfrm>
            <a:off x="2113934" y="484632"/>
            <a:ext cx="9014313" cy="1609344"/>
          </a:xfrm>
        </p:spPr>
        <p:txBody>
          <a:bodyPr/>
          <a:lstStyle/>
          <a:p>
            <a:r>
              <a:rPr lang="en-IN" dirty="0"/>
              <a:t>Future Enhancements</a:t>
            </a:r>
          </a:p>
        </p:txBody>
      </p:sp>
      <p:sp>
        <p:nvSpPr>
          <p:cNvPr id="3" name="Content Placeholder 2">
            <a:extLst>
              <a:ext uri="{FF2B5EF4-FFF2-40B4-BE49-F238E27FC236}">
                <a16:creationId xmlns:a16="http://schemas.microsoft.com/office/drawing/2014/main" id="{6CF8F798-D00E-C3F1-CCCF-F6B7B5E3BD00}"/>
              </a:ext>
            </a:extLst>
          </p:cNvPr>
          <p:cNvSpPr>
            <a:spLocks noGrp="1"/>
          </p:cNvSpPr>
          <p:nvPr>
            <p:ph idx="1"/>
          </p:nvPr>
        </p:nvSpPr>
        <p:spPr/>
        <p:txBody>
          <a:bodyPr>
            <a:noAutofit/>
          </a:bodyPr>
          <a:lstStyle/>
          <a:p>
            <a:r>
              <a:rPr lang="en-IN" b="1" dirty="0">
                <a:latin typeface="HelveticaNeue Regular"/>
              </a:rPr>
              <a:t>Explore Other Algorithms: </a:t>
            </a:r>
            <a:r>
              <a:rPr lang="en-IN" dirty="0" err="1">
                <a:latin typeface="HelveticaNeue Regular"/>
              </a:rPr>
              <a:t>Analyze</a:t>
            </a:r>
            <a:r>
              <a:rPr lang="en-IN" dirty="0">
                <a:latin typeface="HelveticaNeue Regular"/>
              </a:rPr>
              <a:t> additional image processing algorithms beyond Sobel edge detection to understand GPU and hybrid MPI+CUDA system performance better. Algorithms like Gaussian blur and Canny edge detection offer insights into parallel computing framework efficiency.</a:t>
            </a:r>
          </a:p>
          <a:p>
            <a:endParaRPr lang="en-IN" dirty="0">
              <a:latin typeface="HelveticaNeue Regular"/>
            </a:endParaRPr>
          </a:p>
          <a:p>
            <a:r>
              <a:rPr lang="en-IN" b="1" dirty="0">
                <a:latin typeface="HelveticaNeue Regular"/>
              </a:rPr>
              <a:t>Integrate Advanced GPU Technologies: </a:t>
            </a:r>
            <a:r>
              <a:rPr lang="en-IN" dirty="0">
                <a:latin typeface="HelveticaNeue Regular"/>
              </a:rPr>
              <a:t>Utilize newer GPU models and features to optimize image processing tasks. This includes leveraging tensor cores for AI-based analysis and exploring real-time ray tracing's impact on processing speed and fidelity.</a:t>
            </a:r>
          </a:p>
          <a:p>
            <a:endParaRPr lang="en-IN" dirty="0">
              <a:latin typeface="HelveticaNeue Regular"/>
            </a:endParaRPr>
          </a:p>
          <a:p>
            <a:r>
              <a:rPr lang="en-IN" b="1" dirty="0">
                <a:latin typeface="HelveticaNeue Regular"/>
              </a:rPr>
              <a:t>Optimize Parallel Computing Strategies</a:t>
            </a:r>
            <a:r>
              <a:rPr lang="en-IN" dirty="0">
                <a:latin typeface="HelveticaNeue Regular"/>
              </a:rPr>
              <a:t>: Refine data distribution and load balancing techniques in MPI+CUDA systems to maximize resource utilization and minimize processing times. Develop adaptive algorithms that dynamically adjust to available hardware resources for more efficient image processing.</a:t>
            </a:r>
          </a:p>
        </p:txBody>
      </p:sp>
    </p:spTree>
    <p:extLst>
      <p:ext uri="{BB962C8B-B14F-4D97-AF65-F5344CB8AC3E}">
        <p14:creationId xmlns:p14="http://schemas.microsoft.com/office/powerpoint/2010/main" val="241722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595A-305C-4E89-6D9E-3AF8C080FC50}"/>
              </a:ext>
            </a:extLst>
          </p:cNvPr>
          <p:cNvSpPr>
            <a:spLocks noGrp="1"/>
          </p:cNvSpPr>
          <p:nvPr>
            <p:ph type="title"/>
          </p:nvPr>
        </p:nvSpPr>
        <p:spPr>
          <a:xfrm>
            <a:off x="3569110" y="484632"/>
            <a:ext cx="7559138" cy="1609344"/>
          </a:xfrm>
        </p:spPr>
        <p:txBody>
          <a:bodyPr/>
          <a:lstStyle/>
          <a:p>
            <a:r>
              <a:rPr lang="en-IN" dirty="0"/>
              <a:t>Introduction</a:t>
            </a:r>
          </a:p>
        </p:txBody>
      </p:sp>
      <p:sp>
        <p:nvSpPr>
          <p:cNvPr id="3" name="Content Placeholder 2">
            <a:extLst>
              <a:ext uri="{FF2B5EF4-FFF2-40B4-BE49-F238E27FC236}">
                <a16:creationId xmlns:a16="http://schemas.microsoft.com/office/drawing/2014/main" id="{133046CA-D12E-F3A3-5D8E-219C20CFD9A1}"/>
              </a:ext>
            </a:extLst>
          </p:cNvPr>
          <p:cNvSpPr>
            <a:spLocks noGrp="1"/>
          </p:cNvSpPr>
          <p:nvPr>
            <p:ph idx="1"/>
          </p:nvPr>
        </p:nvSpPr>
        <p:spPr/>
        <p:txBody>
          <a:bodyPr>
            <a:normAutofit lnSpcReduction="10000"/>
          </a:bodyPr>
          <a:lstStyle/>
          <a:p>
            <a:r>
              <a:rPr lang="en-IN" dirty="0">
                <a:latin typeface="HelveticaNeue Regular"/>
              </a:rPr>
              <a:t> Edge detection crucial for computer vision, Sobel algorithm fundamental for identifying transitions in visual data.</a:t>
            </a:r>
          </a:p>
          <a:p>
            <a:r>
              <a:rPr lang="en-IN" dirty="0">
                <a:latin typeface="HelveticaNeue Regular"/>
              </a:rPr>
              <a:t> Computational intensity of Sobel algorithm challenges CPU-based methods, especially for high-resolution or real-time processing.</a:t>
            </a:r>
          </a:p>
          <a:p>
            <a:r>
              <a:rPr lang="en-IN" dirty="0">
                <a:latin typeface="HelveticaNeue Regular"/>
              </a:rPr>
              <a:t> CUDA offers accelerated image processing through GPU parallelism, ideal for small-scale tasks fitting within GPU memory.</a:t>
            </a:r>
          </a:p>
          <a:p>
            <a:r>
              <a:rPr lang="en-IN" dirty="0">
                <a:latin typeface="HelveticaNeue Regular"/>
              </a:rPr>
              <a:t> For large-scale tasks exceeding GPU memory or benefiting from distributed computing, MPI-CUDA combination advantageous.</a:t>
            </a:r>
          </a:p>
          <a:p>
            <a:r>
              <a:rPr lang="en-IN" dirty="0">
                <a:latin typeface="HelveticaNeue Regular"/>
              </a:rPr>
              <a:t> MPI facilitates communication between nodes, distributing workload across multiple GPUs/machines.</a:t>
            </a:r>
          </a:p>
          <a:p>
            <a:r>
              <a:rPr lang="en-IN" dirty="0">
                <a:latin typeface="HelveticaNeue Regular"/>
              </a:rPr>
              <a:t> MPI-CUDA beneficial for highly parallel, large datasets in scientific computing, data analysis, and simulations.</a:t>
            </a:r>
          </a:p>
          <a:p>
            <a:endParaRPr lang="en-IN" dirty="0">
              <a:latin typeface="HelveticaNeue Regular"/>
            </a:endParaRPr>
          </a:p>
        </p:txBody>
      </p:sp>
    </p:spTree>
    <p:extLst>
      <p:ext uri="{BB962C8B-B14F-4D97-AF65-F5344CB8AC3E}">
        <p14:creationId xmlns:p14="http://schemas.microsoft.com/office/powerpoint/2010/main" val="23343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E54F-89A7-B7B1-4BA8-9DCA2D41EF75}"/>
              </a:ext>
            </a:extLst>
          </p:cNvPr>
          <p:cNvSpPr>
            <a:spLocks noGrp="1"/>
          </p:cNvSpPr>
          <p:nvPr>
            <p:ph type="title"/>
          </p:nvPr>
        </p:nvSpPr>
        <p:spPr>
          <a:xfrm>
            <a:off x="2998839" y="484632"/>
            <a:ext cx="6980904" cy="744400"/>
          </a:xfrm>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CEEDBF03-6E0D-537E-0078-3246044B3D4B}"/>
              </a:ext>
            </a:extLst>
          </p:cNvPr>
          <p:cNvSpPr>
            <a:spLocks noGrp="1"/>
          </p:cNvSpPr>
          <p:nvPr>
            <p:ph idx="1"/>
          </p:nvPr>
        </p:nvSpPr>
        <p:spPr>
          <a:xfrm>
            <a:off x="393290" y="1229033"/>
            <a:ext cx="11248104" cy="5144336"/>
          </a:xfrm>
        </p:spPr>
        <p:txBody>
          <a:bodyPr>
            <a:normAutofit/>
          </a:bodyPr>
          <a:lstStyle/>
          <a:p>
            <a:r>
              <a:rPr lang="en-US" dirty="0"/>
              <a:t>The objective of this study is to evaluate and compare the performance of the Sobel edge detection algorithm across different computing environments: CPU, GPU using CUDA, and a hybrid approach combining CUDA with MPI (Message Passing Interface). The focus is to determine the most efficient method for processing images of varying sizes, particularly large-scale images, which pose significant computational challenges.</a:t>
            </a:r>
            <a:r>
              <a:rPr lang="en-IN" dirty="0"/>
              <a:t> The study seeks to:</a:t>
            </a:r>
            <a:endParaRPr lang="en-US" dirty="0"/>
          </a:p>
          <a:p>
            <a:r>
              <a:rPr lang="en-IN" dirty="0"/>
              <a:t>Assess the Performance</a:t>
            </a:r>
            <a:r>
              <a:rPr lang="en-US" dirty="0"/>
              <a:t>: Quantitatively measure processing times and efficiency on traditional CPU, single GPU with CUDA, and distributed CUDA-MPI system.</a:t>
            </a:r>
          </a:p>
          <a:p>
            <a:r>
              <a:rPr lang="en-US" dirty="0"/>
              <a:t>Analyze Scalability for Large </a:t>
            </a:r>
            <a:r>
              <a:rPr lang="en-US" dirty="0" err="1"/>
              <a:t>Images:Investigate</a:t>
            </a:r>
            <a:r>
              <a:rPr lang="en-US" dirty="0"/>
              <a:t> scalability of each environment with increasing image sizes, particularly focusing on the exponential time increase observed in </a:t>
            </a:r>
            <a:r>
              <a:rPr lang="en-US" dirty="0">
                <a:latin typeface="HelveticaNeue Regular"/>
              </a:rPr>
              <a:t>traditional CUDA implementations.</a:t>
            </a:r>
          </a:p>
          <a:p>
            <a:r>
              <a:rPr lang="en-US" dirty="0">
                <a:latin typeface="HelveticaNeue Regular"/>
              </a:rPr>
              <a:t>Demonstrate the Advantages of Hybrid Computing: Provide empirical evidence supporting the hypothesis that </a:t>
            </a:r>
            <a:r>
              <a:rPr lang="en-US" dirty="0"/>
              <a:t>hybrid MPI+CUDA environments maintain consistent processing times across all image sizes, contrasting with standalone CUDA on large images.</a:t>
            </a:r>
          </a:p>
          <a:p>
            <a:r>
              <a:rPr lang="en-US" dirty="0"/>
              <a:t>Contribution: Conclusive findings to deepen understanding of effective computing strategies for image processing tasks, especially Sobel edge detection, and highlight benefits of hybrid computing for handling large-scale datasets efficiently.</a:t>
            </a:r>
          </a:p>
          <a:p>
            <a:endParaRPr lang="en-IN" dirty="0"/>
          </a:p>
        </p:txBody>
      </p:sp>
    </p:spTree>
    <p:extLst>
      <p:ext uri="{BB962C8B-B14F-4D97-AF65-F5344CB8AC3E}">
        <p14:creationId xmlns:p14="http://schemas.microsoft.com/office/powerpoint/2010/main" val="162816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9647-42E2-E680-DEAF-F65878FF85EC}"/>
              </a:ext>
            </a:extLst>
          </p:cNvPr>
          <p:cNvSpPr>
            <a:spLocks noGrp="1"/>
          </p:cNvSpPr>
          <p:nvPr>
            <p:ph type="title"/>
          </p:nvPr>
        </p:nvSpPr>
        <p:spPr>
          <a:xfrm>
            <a:off x="1592826" y="484632"/>
            <a:ext cx="9535421" cy="1609344"/>
          </a:xfrm>
        </p:spPr>
        <p:txBody>
          <a:bodyPr/>
          <a:lstStyle/>
          <a:p>
            <a:r>
              <a:rPr lang="en-IN" dirty="0"/>
              <a:t>Why Sobel Edge Detection?</a:t>
            </a:r>
          </a:p>
        </p:txBody>
      </p:sp>
      <p:sp>
        <p:nvSpPr>
          <p:cNvPr id="3" name="Content Placeholder 2">
            <a:extLst>
              <a:ext uri="{FF2B5EF4-FFF2-40B4-BE49-F238E27FC236}">
                <a16:creationId xmlns:a16="http://schemas.microsoft.com/office/drawing/2014/main" id="{44A64D33-D05A-67A0-CD78-9E2835FA61A8}"/>
              </a:ext>
            </a:extLst>
          </p:cNvPr>
          <p:cNvSpPr>
            <a:spLocks noGrp="1"/>
          </p:cNvSpPr>
          <p:nvPr>
            <p:ph idx="1"/>
          </p:nvPr>
        </p:nvSpPr>
        <p:spPr/>
        <p:txBody>
          <a:bodyPr>
            <a:normAutofit/>
          </a:bodyPr>
          <a:lstStyle/>
          <a:p>
            <a:pPr marL="0" indent="0">
              <a:buNone/>
            </a:pPr>
            <a:r>
              <a:rPr lang="en-US" sz="2400" dirty="0">
                <a:latin typeface="HelveticaNeue Regular"/>
              </a:rPr>
              <a:t>The Sobel edge detection algorithm efficiently identifies edges in real-time applications by calculating gradients using horizontal and vertical convolution masks. Its sensitivity to image intensity variations enables precise edge highlighting, crucial for tasks like object detection and image segmentation. With a straightforward computational model, it's highly amenable to parallel processing optimizations, especially on GPUs via CUDA. This significantly boosts performance and applicability in high-demand real-time processing scenarios.</a:t>
            </a:r>
            <a:endParaRPr lang="en-IN" sz="2400" dirty="0">
              <a:latin typeface="HelveticaNeue Regular"/>
            </a:endParaRPr>
          </a:p>
        </p:txBody>
      </p:sp>
    </p:spTree>
    <p:extLst>
      <p:ext uri="{BB962C8B-B14F-4D97-AF65-F5344CB8AC3E}">
        <p14:creationId xmlns:p14="http://schemas.microsoft.com/office/powerpoint/2010/main" val="143857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B1B-895D-842F-F645-1E79AAE4CC91}"/>
              </a:ext>
            </a:extLst>
          </p:cNvPr>
          <p:cNvSpPr>
            <a:spLocks noGrp="1"/>
          </p:cNvSpPr>
          <p:nvPr>
            <p:ph type="title"/>
          </p:nvPr>
        </p:nvSpPr>
        <p:spPr>
          <a:xfrm>
            <a:off x="1069848" y="157316"/>
            <a:ext cx="10876346" cy="855407"/>
          </a:xfrm>
        </p:spPr>
        <p:txBody>
          <a:bodyPr>
            <a:normAutofit/>
          </a:bodyPr>
          <a:lstStyle/>
          <a:p>
            <a:r>
              <a:rPr lang="en-IN" dirty="0"/>
              <a:t>Methodology &amp; Implementation</a:t>
            </a:r>
          </a:p>
        </p:txBody>
      </p:sp>
      <p:sp>
        <p:nvSpPr>
          <p:cNvPr id="3" name="Content Placeholder 2">
            <a:extLst>
              <a:ext uri="{FF2B5EF4-FFF2-40B4-BE49-F238E27FC236}">
                <a16:creationId xmlns:a16="http://schemas.microsoft.com/office/drawing/2014/main" id="{450D5D08-F7F6-6BDA-F2AF-55F58EF1DD64}"/>
              </a:ext>
            </a:extLst>
          </p:cNvPr>
          <p:cNvSpPr>
            <a:spLocks noGrp="1"/>
          </p:cNvSpPr>
          <p:nvPr>
            <p:ph idx="1"/>
          </p:nvPr>
        </p:nvSpPr>
        <p:spPr>
          <a:xfrm>
            <a:off x="550606" y="1012723"/>
            <a:ext cx="11395589" cy="5289754"/>
          </a:xfrm>
        </p:spPr>
        <p:txBody>
          <a:bodyPr>
            <a:noAutofit/>
          </a:bodyPr>
          <a:lstStyle/>
          <a:p>
            <a:pPr marL="0" indent="0">
              <a:buNone/>
            </a:pPr>
            <a:r>
              <a:rPr lang="en-IN" sz="1200" dirty="0">
                <a:latin typeface="HelveticaNeue Regular"/>
              </a:rPr>
              <a:t> </a:t>
            </a:r>
            <a:r>
              <a:rPr lang="en-IN" sz="1600" b="1" dirty="0">
                <a:latin typeface="HelveticaNeue Regular"/>
              </a:rPr>
              <a:t>Experimental Setup:</a:t>
            </a:r>
          </a:p>
          <a:p>
            <a:r>
              <a:rPr lang="en-IN" sz="1600" dirty="0">
                <a:latin typeface="HelveticaNeue Regular"/>
              </a:rPr>
              <a:t>Hardware </a:t>
            </a:r>
            <a:r>
              <a:rPr lang="en-IN" sz="1600" dirty="0" err="1">
                <a:latin typeface="HelveticaNeue Regular"/>
              </a:rPr>
              <a:t>Specifications:High-end</a:t>
            </a:r>
            <a:r>
              <a:rPr lang="en-IN" sz="1600" dirty="0">
                <a:latin typeface="HelveticaNeue Regular"/>
              </a:rPr>
              <a:t> multi-core processor for CPU, NVIDIA CUDA-capable GPU for GPU, and a hybrid environment integrating multiple GPUs and CPUs via CUDA and MPI.</a:t>
            </a:r>
          </a:p>
          <a:p>
            <a:r>
              <a:rPr lang="en-IN" sz="1600" dirty="0">
                <a:latin typeface="HelveticaNeue Regular"/>
              </a:rPr>
              <a:t>Software Configurations: Standard C++ for CPU, CUDA for GPU parallel processing, and MPI for communication in the hybrid model.</a:t>
            </a:r>
          </a:p>
          <a:p>
            <a:pPr marL="0" indent="0">
              <a:buNone/>
            </a:pPr>
            <a:r>
              <a:rPr lang="en-IN" sz="1600" b="1" dirty="0">
                <a:latin typeface="HelveticaNeue Regular"/>
              </a:rPr>
              <a:t>CPU Environment:</a:t>
            </a:r>
          </a:p>
          <a:p>
            <a:r>
              <a:rPr lang="en-IN" sz="1600" dirty="0">
                <a:latin typeface="HelveticaNeue Regular"/>
              </a:rPr>
              <a:t>Sequential processing of Sobel algorithm.</a:t>
            </a:r>
          </a:p>
          <a:p>
            <a:r>
              <a:rPr lang="en-IN" sz="1600" dirty="0">
                <a:latin typeface="HelveticaNeue Regular"/>
              </a:rPr>
              <a:t> Time-consuming for large datasets.</a:t>
            </a:r>
          </a:p>
          <a:p>
            <a:pPr marL="0" indent="0">
              <a:buNone/>
            </a:pPr>
            <a:r>
              <a:rPr lang="en-IN" sz="1600" b="1" dirty="0">
                <a:latin typeface="HelveticaNeue Regular"/>
              </a:rPr>
              <a:t>GPU (CUDA) Environment:</a:t>
            </a:r>
          </a:p>
          <a:p>
            <a:r>
              <a:rPr lang="en-IN" sz="1600" dirty="0">
                <a:latin typeface="HelveticaNeue Regular"/>
              </a:rPr>
              <a:t> Parallelized gradient calculation using CUDA kernels.</a:t>
            </a:r>
          </a:p>
          <a:p>
            <a:r>
              <a:rPr lang="en-IN" sz="1600" dirty="0">
                <a:latin typeface="HelveticaNeue Regular"/>
              </a:rPr>
              <a:t> Utilizes GPU's parallel cores.</a:t>
            </a:r>
          </a:p>
          <a:p>
            <a:r>
              <a:rPr lang="en-IN" sz="1600" dirty="0">
                <a:latin typeface="HelveticaNeue Regular"/>
              </a:rPr>
              <a:t>Optimizations: shared memory usage, minimizing global memory access.</a:t>
            </a:r>
          </a:p>
          <a:p>
            <a:r>
              <a:rPr lang="en-IN" sz="1600" dirty="0">
                <a:latin typeface="HelveticaNeue Regular"/>
              </a:rPr>
              <a:t> Significant reduction in processing time.</a:t>
            </a:r>
          </a:p>
          <a:p>
            <a:pPr marL="0" indent="0">
              <a:buNone/>
            </a:pPr>
            <a:r>
              <a:rPr lang="en-IN" sz="1600" b="1" dirty="0">
                <a:latin typeface="HelveticaNeue Regular"/>
              </a:rPr>
              <a:t>Hybrid (CUDA, MPI) Environment:</a:t>
            </a:r>
          </a:p>
          <a:p>
            <a:r>
              <a:rPr lang="en-IN" sz="1600" dirty="0">
                <a:latin typeface="HelveticaNeue Regular"/>
              </a:rPr>
              <a:t> Combines CUDA for GPU parallelism, OpenMP for CPU multi-threading, MPI for distributed computing.</a:t>
            </a:r>
          </a:p>
          <a:p>
            <a:r>
              <a:rPr lang="en-IN" sz="1600" dirty="0">
                <a:latin typeface="HelveticaNeue Regular"/>
              </a:rPr>
              <a:t>Optimized Sobel operation.</a:t>
            </a:r>
          </a:p>
        </p:txBody>
      </p:sp>
    </p:spTree>
    <p:extLst>
      <p:ext uri="{BB962C8B-B14F-4D97-AF65-F5344CB8AC3E}">
        <p14:creationId xmlns:p14="http://schemas.microsoft.com/office/powerpoint/2010/main" val="321893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29AF-2A23-4E41-3FD5-10B8A2B5A3BC}"/>
              </a:ext>
            </a:extLst>
          </p:cNvPr>
          <p:cNvSpPr>
            <a:spLocks noGrp="1"/>
          </p:cNvSpPr>
          <p:nvPr>
            <p:ph type="title"/>
          </p:nvPr>
        </p:nvSpPr>
        <p:spPr>
          <a:xfrm>
            <a:off x="2615381" y="484632"/>
            <a:ext cx="8512866" cy="675574"/>
          </a:xfrm>
        </p:spPr>
        <p:txBody>
          <a:bodyPr>
            <a:normAutofit fontScale="90000"/>
          </a:bodyPr>
          <a:lstStyle/>
          <a:p>
            <a:r>
              <a:rPr lang="en-IN" dirty="0"/>
              <a:t>Results and Analysis</a:t>
            </a:r>
          </a:p>
        </p:txBody>
      </p:sp>
      <p:sp>
        <p:nvSpPr>
          <p:cNvPr id="3" name="Content Placeholder 2">
            <a:extLst>
              <a:ext uri="{FF2B5EF4-FFF2-40B4-BE49-F238E27FC236}">
                <a16:creationId xmlns:a16="http://schemas.microsoft.com/office/drawing/2014/main" id="{D11590FD-3186-3254-4449-FD0F87B454B8}"/>
              </a:ext>
            </a:extLst>
          </p:cNvPr>
          <p:cNvSpPr>
            <a:spLocks noGrp="1"/>
          </p:cNvSpPr>
          <p:nvPr>
            <p:ph idx="1"/>
          </p:nvPr>
        </p:nvSpPr>
        <p:spPr>
          <a:xfrm>
            <a:off x="963561" y="1297858"/>
            <a:ext cx="10164687" cy="4874342"/>
          </a:xfrm>
        </p:spPr>
        <p:txBody>
          <a:bodyPr>
            <a:noAutofit/>
          </a:bodyPr>
          <a:lstStyle/>
          <a:p>
            <a:pPr marL="0" indent="0">
              <a:buNone/>
            </a:pPr>
            <a:endParaRPr lang="en-US" sz="1800" dirty="0"/>
          </a:p>
          <a:p>
            <a:r>
              <a:rPr lang="en-US" sz="1800" b="1" dirty="0">
                <a:latin typeface="HelveticaNeue Regular"/>
              </a:rPr>
              <a:t>CPU Performance: </a:t>
            </a:r>
            <a:r>
              <a:rPr lang="en-US" sz="1800" dirty="0">
                <a:latin typeface="HelveticaNeue Regular"/>
              </a:rPr>
              <a:t>The sequential processing nature of CPUs inherently limits their speed for tasks such as Sobel edge detection, which benefit from parallelization. CPUs struggle with heavy computational loads, especially when dealing with large images or real-time processing due to their limited cores.</a:t>
            </a:r>
          </a:p>
          <a:p>
            <a:endParaRPr lang="en-US" sz="1800" dirty="0">
              <a:latin typeface="HelveticaNeue Regular"/>
            </a:endParaRPr>
          </a:p>
          <a:p>
            <a:r>
              <a:rPr lang="en-US" sz="1800" b="1" dirty="0">
                <a:latin typeface="HelveticaNeue Regular"/>
              </a:rPr>
              <a:t>GPU (CUDA) Performance: </a:t>
            </a:r>
            <a:r>
              <a:rPr lang="en-US" sz="1800" dirty="0">
                <a:latin typeface="HelveticaNeue Regular"/>
              </a:rPr>
              <a:t>GPUs excel in parallel processing, markedly reducing computation time for the Sobel algorithm. CUDA efficiently harnesses the multitude of cores in GPUs, offering substantial performance gains over CPUs. This parallelism is especially advantageous for image processing tasks, enabling real-time edge detection even in high-resolution images.</a:t>
            </a:r>
          </a:p>
          <a:p>
            <a:endParaRPr lang="en-US" sz="1800" dirty="0">
              <a:latin typeface="HelveticaNeue Regular"/>
            </a:endParaRPr>
          </a:p>
          <a:p>
            <a:r>
              <a:rPr lang="en-US" sz="1800" b="1" dirty="0">
                <a:latin typeface="HelveticaNeue Regular"/>
              </a:rPr>
              <a:t>Hybrid (MPI+CUDA) Performance</a:t>
            </a:r>
            <a:r>
              <a:rPr lang="en-US" sz="1800" dirty="0">
                <a:latin typeface="HelveticaNeue Regular"/>
              </a:rPr>
              <a:t>: This approach combines the strengths of GPU parallelism with MPI's distributed computing capabilities. By distributing tasks across multiple CPUs and GPUs, this environment achieves exceptional scalability and efficiency, particularly for large datasets or complex image processing tasks. It represents the apex of current computational strategies, optimizing both speed and workload distribution. Hence, it emerges as the most effective method, particularly for scalable, distributed computing tasks in image processing.</a:t>
            </a:r>
            <a:endParaRPr lang="en-IN" sz="1800" dirty="0">
              <a:latin typeface="HelveticaNeue Regular"/>
            </a:endParaRPr>
          </a:p>
        </p:txBody>
      </p:sp>
    </p:spTree>
    <p:extLst>
      <p:ext uri="{BB962C8B-B14F-4D97-AF65-F5344CB8AC3E}">
        <p14:creationId xmlns:p14="http://schemas.microsoft.com/office/powerpoint/2010/main" val="343483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8E1B-A849-9147-07AF-31DA68BAE87D}"/>
              </a:ext>
            </a:extLst>
          </p:cNvPr>
          <p:cNvSpPr>
            <a:spLocks noGrp="1"/>
          </p:cNvSpPr>
          <p:nvPr>
            <p:ph type="title"/>
          </p:nvPr>
        </p:nvSpPr>
        <p:spPr>
          <a:xfrm>
            <a:off x="1054655" y="2156116"/>
            <a:ext cx="2996235" cy="941045"/>
          </a:xfrm>
        </p:spPr>
        <p:txBody>
          <a:bodyPr>
            <a:normAutofit/>
          </a:bodyPr>
          <a:lstStyle/>
          <a:p>
            <a:r>
              <a:rPr lang="en-IN" sz="2400" b="0" dirty="0">
                <a:latin typeface="HelveticaNeue Regular"/>
              </a:rPr>
              <a:t>Fig: Image used</a:t>
            </a:r>
          </a:p>
        </p:txBody>
      </p:sp>
      <p:pic>
        <p:nvPicPr>
          <p:cNvPr id="5" name="Content Placeholder 4">
            <a:extLst>
              <a:ext uri="{FF2B5EF4-FFF2-40B4-BE49-F238E27FC236}">
                <a16:creationId xmlns:a16="http://schemas.microsoft.com/office/drawing/2014/main" id="{5EAAC9D0-E61D-93B2-39D1-AAF65FBE1186}"/>
              </a:ext>
            </a:extLst>
          </p:cNvPr>
          <p:cNvPicPr>
            <a:picLocks noChangeAspect="1"/>
          </p:cNvPicPr>
          <p:nvPr/>
        </p:nvPicPr>
        <p:blipFill>
          <a:blip r:embed="rId2"/>
          <a:stretch>
            <a:fillRect/>
          </a:stretch>
        </p:blipFill>
        <p:spPr>
          <a:xfrm>
            <a:off x="866274" y="639447"/>
            <a:ext cx="3030660" cy="1697170"/>
          </a:xfrm>
          <a:prstGeom prst="rect">
            <a:avLst/>
          </a:prstGeom>
        </p:spPr>
      </p:pic>
      <p:pic>
        <p:nvPicPr>
          <p:cNvPr id="8" name="Picture 7">
            <a:extLst>
              <a:ext uri="{FF2B5EF4-FFF2-40B4-BE49-F238E27FC236}">
                <a16:creationId xmlns:a16="http://schemas.microsoft.com/office/drawing/2014/main" id="{F20D8FAE-2E22-0A25-C661-6AEDA023CD20}"/>
              </a:ext>
            </a:extLst>
          </p:cNvPr>
          <p:cNvPicPr>
            <a:picLocks noChangeAspect="1"/>
          </p:cNvPicPr>
          <p:nvPr/>
        </p:nvPicPr>
        <p:blipFill>
          <a:blip r:embed="rId3"/>
          <a:stretch>
            <a:fillRect/>
          </a:stretch>
        </p:blipFill>
        <p:spPr>
          <a:xfrm>
            <a:off x="4625331" y="2336617"/>
            <a:ext cx="6512014" cy="4118849"/>
          </a:xfrm>
          <a:prstGeom prst="rect">
            <a:avLst/>
          </a:prstGeom>
        </p:spPr>
      </p:pic>
      <p:pic>
        <p:nvPicPr>
          <p:cNvPr id="10" name="Picture 9">
            <a:extLst>
              <a:ext uri="{FF2B5EF4-FFF2-40B4-BE49-F238E27FC236}">
                <a16:creationId xmlns:a16="http://schemas.microsoft.com/office/drawing/2014/main" id="{603C4DE8-06D5-561B-8BB8-C90DCB3E30D5}"/>
              </a:ext>
            </a:extLst>
          </p:cNvPr>
          <p:cNvPicPr>
            <a:picLocks noChangeAspect="1"/>
          </p:cNvPicPr>
          <p:nvPr/>
        </p:nvPicPr>
        <p:blipFill>
          <a:blip r:embed="rId4"/>
          <a:stretch>
            <a:fillRect/>
          </a:stretch>
        </p:blipFill>
        <p:spPr>
          <a:xfrm>
            <a:off x="852681" y="3972065"/>
            <a:ext cx="3044253" cy="1697171"/>
          </a:xfrm>
          <a:prstGeom prst="rect">
            <a:avLst/>
          </a:prstGeom>
        </p:spPr>
      </p:pic>
      <p:sp>
        <p:nvSpPr>
          <p:cNvPr id="14" name="Content Placeholder 13">
            <a:extLst>
              <a:ext uri="{FF2B5EF4-FFF2-40B4-BE49-F238E27FC236}">
                <a16:creationId xmlns:a16="http://schemas.microsoft.com/office/drawing/2014/main" id="{1C6EA7EE-F127-F450-7A7A-2FE0D73CA262}"/>
              </a:ext>
            </a:extLst>
          </p:cNvPr>
          <p:cNvSpPr>
            <a:spLocks noGrp="1"/>
          </p:cNvSpPr>
          <p:nvPr>
            <p:ph idx="1"/>
          </p:nvPr>
        </p:nvSpPr>
        <p:spPr>
          <a:xfrm>
            <a:off x="4436951" y="2229563"/>
            <a:ext cx="6888775" cy="4050792"/>
          </a:xfrm>
        </p:spPr>
        <p:txBody>
          <a:bodyPr>
            <a:normAutofit/>
          </a:bodyPr>
          <a:lstStyle/>
          <a:p>
            <a:pPr marL="0" indent="0">
              <a:buNone/>
            </a:pPr>
            <a:r>
              <a:rPr lang="en-US" dirty="0"/>
              <a:t>  </a:t>
            </a:r>
          </a:p>
        </p:txBody>
      </p:sp>
      <p:sp>
        <p:nvSpPr>
          <p:cNvPr id="11" name="TextBox 10">
            <a:extLst>
              <a:ext uri="{FF2B5EF4-FFF2-40B4-BE49-F238E27FC236}">
                <a16:creationId xmlns:a16="http://schemas.microsoft.com/office/drawing/2014/main" id="{4DFEC961-47F2-8599-A7A7-374075FFDE6D}"/>
              </a:ext>
            </a:extLst>
          </p:cNvPr>
          <p:cNvSpPr txBox="1"/>
          <p:nvPr/>
        </p:nvSpPr>
        <p:spPr>
          <a:xfrm>
            <a:off x="1268361" y="5928852"/>
            <a:ext cx="2507226" cy="400110"/>
          </a:xfrm>
          <a:prstGeom prst="rect">
            <a:avLst/>
          </a:prstGeom>
          <a:noFill/>
        </p:spPr>
        <p:txBody>
          <a:bodyPr wrap="square" rtlCol="0">
            <a:spAutoFit/>
          </a:bodyPr>
          <a:lstStyle/>
          <a:p>
            <a:r>
              <a:rPr lang="en-IN" sz="2000" dirty="0" err="1">
                <a:latin typeface="HelveticaNeue Regular"/>
              </a:rPr>
              <a:t>Fig:Output</a:t>
            </a:r>
            <a:r>
              <a:rPr lang="en-IN" sz="2000" dirty="0">
                <a:latin typeface="HelveticaNeue Regular"/>
              </a:rPr>
              <a:t> Image</a:t>
            </a:r>
          </a:p>
        </p:txBody>
      </p:sp>
    </p:spTree>
    <p:extLst>
      <p:ext uri="{BB962C8B-B14F-4D97-AF65-F5344CB8AC3E}">
        <p14:creationId xmlns:p14="http://schemas.microsoft.com/office/powerpoint/2010/main" val="416875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A665-0D05-FA6C-E65F-5AF16C0AC324}"/>
              </a:ext>
            </a:extLst>
          </p:cNvPr>
          <p:cNvSpPr>
            <a:spLocks noGrp="1"/>
          </p:cNvSpPr>
          <p:nvPr>
            <p:ph type="title"/>
          </p:nvPr>
        </p:nvSpPr>
        <p:spPr>
          <a:xfrm>
            <a:off x="2792362" y="484632"/>
            <a:ext cx="8335886" cy="931213"/>
          </a:xfrm>
        </p:spPr>
        <p:txBody>
          <a:bodyPr/>
          <a:lstStyle/>
          <a:p>
            <a:r>
              <a:rPr lang="en-IN" dirty="0"/>
              <a:t>Literature Review </a:t>
            </a:r>
          </a:p>
        </p:txBody>
      </p:sp>
      <p:sp>
        <p:nvSpPr>
          <p:cNvPr id="3" name="Content Placeholder 2">
            <a:extLst>
              <a:ext uri="{FF2B5EF4-FFF2-40B4-BE49-F238E27FC236}">
                <a16:creationId xmlns:a16="http://schemas.microsoft.com/office/drawing/2014/main" id="{04A5CCCD-E6AB-9E95-C5E5-190C069E676C}"/>
              </a:ext>
            </a:extLst>
          </p:cNvPr>
          <p:cNvSpPr>
            <a:spLocks noGrp="1"/>
          </p:cNvSpPr>
          <p:nvPr>
            <p:ph idx="1"/>
          </p:nvPr>
        </p:nvSpPr>
        <p:spPr>
          <a:xfrm>
            <a:off x="884903" y="1641987"/>
            <a:ext cx="10243345" cy="4530213"/>
          </a:xfrm>
        </p:spPr>
        <p:txBody>
          <a:bodyPr>
            <a:normAutofit/>
          </a:bodyPr>
          <a:lstStyle/>
          <a:p>
            <a:r>
              <a:rPr lang="en-US" sz="1800" i="0" dirty="0">
                <a:solidFill>
                  <a:srgbClr val="333333"/>
                </a:solidFill>
                <a:effectLst/>
                <a:highlight>
                  <a:srgbClr val="FFFFFF"/>
                </a:highlight>
                <a:latin typeface="HelveticaNeue Regular"/>
              </a:rPr>
              <a:t>Parallel Image Processing Based on CUDA</a:t>
            </a:r>
          </a:p>
          <a:p>
            <a:pPr marL="0" indent="0">
              <a:buNone/>
            </a:pPr>
            <a:r>
              <a:rPr lang="en-IN" sz="1800" dirty="0">
                <a:latin typeface="HelveticaNeue Regular"/>
                <a:hlinkClick r:id="rId2"/>
              </a:rPr>
              <a:t>https://ieeexplore.ieee.org/abstract/document/4722322</a:t>
            </a:r>
            <a:endParaRPr lang="en-IN" sz="1800" dirty="0">
              <a:latin typeface="HelveticaNeue Regular"/>
            </a:endParaRPr>
          </a:p>
          <a:p>
            <a:r>
              <a:rPr lang="en-US" sz="1800" i="0" dirty="0">
                <a:solidFill>
                  <a:srgbClr val="1F1F1F"/>
                </a:solidFill>
                <a:effectLst/>
                <a:latin typeface="HelveticaNeue Regular"/>
              </a:rPr>
              <a:t>Performance evaluation of image processing algorithms on the GPU</a:t>
            </a:r>
          </a:p>
          <a:p>
            <a:pPr marL="0" indent="0">
              <a:buNone/>
            </a:pPr>
            <a:r>
              <a:rPr lang="en-IN" sz="1800" dirty="0">
                <a:latin typeface="HelveticaNeue Regular"/>
                <a:hlinkClick r:id="rId3"/>
              </a:rPr>
              <a:t>https://www.sciencedirect.com/science/article/abs/pii/S1047847708001792?casa_token=zc9PYkwEbkgAAAAA:uCsCeB826mcsok6tv6jc4Zpbpev7iwg6xj1VDfwqqOILrFJ2DHYnZWw9UbgoTuAgmHTed4mVHcU</a:t>
            </a:r>
            <a:endParaRPr lang="en-IN" sz="1800" dirty="0">
              <a:latin typeface="HelveticaNeue Regular"/>
            </a:endParaRPr>
          </a:p>
          <a:p>
            <a:r>
              <a:rPr lang="en-US" sz="1800" i="0" dirty="0">
                <a:solidFill>
                  <a:srgbClr val="1F1F1F"/>
                </a:solidFill>
                <a:effectLst/>
                <a:latin typeface="HelveticaNeue Regular"/>
              </a:rPr>
              <a:t>An MPI–CUDA library for image processing on HPC architectures</a:t>
            </a:r>
          </a:p>
          <a:p>
            <a:pPr marL="0" indent="0">
              <a:buNone/>
            </a:pPr>
            <a:r>
              <a:rPr lang="en-IN" sz="1800" dirty="0">
                <a:latin typeface="HelveticaNeue Regular"/>
                <a:hlinkClick r:id="rId4"/>
              </a:rPr>
              <a:t>https://www.sciencedirect.com/science/article/pii/S0377042714002374</a:t>
            </a:r>
            <a:endParaRPr lang="en-IN" sz="1800" dirty="0">
              <a:latin typeface="HelveticaNeue Regular"/>
            </a:endParaRPr>
          </a:p>
          <a:p>
            <a:pPr algn="l"/>
            <a:r>
              <a:rPr lang="en-US" sz="1800" i="0" dirty="0">
                <a:solidFill>
                  <a:srgbClr val="333333"/>
                </a:solidFill>
                <a:effectLst/>
                <a:highlight>
                  <a:srgbClr val="FFFFFF"/>
                </a:highlight>
                <a:latin typeface="HelveticaNeue Regular"/>
              </a:rPr>
              <a:t>Object oriented framework for CUDA based image processing</a:t>
            </a:r>
          </a:p>
          <a:p>
            <a:pPr marL="0" indent="0">
              <a:buNone/>
            </a:pPr>
            <a:r>
              <a:rPr lang="en-US" sz="1800" i="0" dirty="0">
                <a:solidFill>
                  <a:srgbClr val="333333"/>
                </a:solidFill>
                <a:effectLst/>
                <a:highlight>
                  <a:srgbClr val="FFFFFF"/>
                </a:highlight>
                <a:latin typeface="HelveticaNeue Regular"/>
                <a:hlinkClick r:id="rId5"/>
              </a:rPr>
              <a:t>https://ieeexplore.ieee.org/abstract/document/6398223</a:t>
            </a:r>
            <a:endParaRPr lang="en-US" sz="1800" i="0" dirty="0">
              <a:solidFill>
                <a:srgbClr val="333333"/>
              </a:solidFill>
              <a:effectLst/>
              <a:highlight>
                <a:srgbClr val="FFFFFF"/>
              </a:highlight>
              <a:latin typeface="HelveticaNeue Regular"/>
            </a:endParaRPr>
          </a:p>
          <a:p>
            <a:r>
              <a:rPr lang="en-US" sz="1800" i="0" dirty="0">
                <a:solidFill>
                  <a:srgbClr val="333333"/>
                </a:solidFill>
                <a:effectLst/>
                <a:highlight>
                  <a:srgbClr val="FFFFFF"/>
                </a:highlight>
                <a:latin typeface="HelveticaNeue Regular"/>
              </a:rPr>
              <a:t>Fast Morphological Image Processing Open-Source Extensions for GPU Processing With CUDA</a:t>
            </a:r>
          </a:p>
          <a:p>
            <a:pPr marL="0" indent="0">
              <a:buNone/>
            </a:pPr>
            <a:r>
              <a:rPr lang="en-US" sz="1800" i="0" dirty="0">
                <a:solidFill>
                  <a:srgbClr val="333333"/>
                </a:solidFill>
                <a:effectLst/>
                <a:highlight>
                  <a:srgbClr val="FFFFFF"/>
                </a:highlight>
                <a:latin typeface="HelveticaNeue Regular"/>
              </a:rPr>
              <a:t>https://ieeexplore.ieee.org/abstract/document/6218162</a:t>
            </a:r>
          </a:p>
        </p:txBody>
      </p:sp>
    </p:spTree>
    <p:extLst>
      <p:ext uri="{BB962C8B-B14F-4D97-AF65-F5344CB8AC3E}">
        <p14:creationId xmlns:p14="http://schemas.microsoft.com/office/powerpoint/2010/main" val="354199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F682-9D4C-F4F3-E331-A9E194E6949A}"/>
              </a:ext>
            </a:extLst>
          </p:cNvPr>
          <p:cNvSpPr>
            <a:spLocks noGrp="1"/>
          </p:cNvSpPr>
          <p:nvPr>
            <p:ph type="title"/>
          </p:nvPr>
        </p:nvSpPr>
        <p:spPr>
          <a:xfrm>
            <a:off x="1069848" y="484632"/>
            <a:ext cx="9539158"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2367E02-5665-169D-645F-8DFEB7353FF1}"/>
              </a:ext>
            </a:extLst>
          </p:cNvPr>
          <p:cNvSpPr>
            <a:spLocks noGrp="1"/>
          </p:cNvSpPr>
          <p:nvPr>
            <p:ph idx="1"/>
          </p:nvPr>
        </p:nvSpPr>
        <p:spPr>
          <a:xfrm>
            <a:off x="1069848" y="1152825"/>
            <a:ext cx="10058400" cy="5019375"/>
          </a:xfrm>
        </p:spPr>
        <p:txBody>
          <a:bodyPr/>
          <a:lstStyle/>
          <a:p>
            <a:r>
              <a:rPr lang="en-US" sz="1800" i="0" dirty="0">
                <a:solidFill>
                  <a:srgbClr val="333333"/>
                </a:solidFill>
                <a:effectLst/>
                <a:highlight>
                  <a:srgbClr val="FFFFFF"/>
                </a:highlight>
                <a:latin typeface="HelveticaNeue Regular"/>
              </a:rPr>
              <a:t>Parallel implementation of Sobel filter using CUDA</a:t>
            </a:r>
            <a:endParaRPr lang="en-IN" sz="1800" i="0" dirty="0">
              <a:solidFill>
                <a:srgbClr val="333333"/>
              </a:solidFill>
              <a:effectLst/>
              <a:highlight>
                <a:srgbClr val="FFFFFF"/>
              </a:highlight>
              <a:latin typeface="HelveticaNeue Regular"/>
            </a:endParaRPr>
          </a:p>
          <a:p>
            <a:pPr marL="0" indent="0">
              <a:buNone/>
            </a:pPr>
            <a:r>
              <a:rPr lang="en-US" sz="1800" i="0" dirty="0">
                <a:solidFill>
                  <a:srgbClr val="333333"/>
                </a:solidFill>
                <a:effectLst/>
                <a:highlight>
                  <a:srgbClr val="FFFFFF"/>
                </a:highlight>
                <a:latin typeface="HelveticaNeue Regular"/>
                <a:hlinkClick r:id="rId2"/>
              </a:rPr>
              <a:t>https://ieeexplore.ieee.org/abstract/document/8075658</a:t>
            </a:r>
            <a:endParaRPr lang="en-IN" sz="1800" dirty="0">
              <a:solidFill>
                <a:srgbClr val="333333"/>
              </a:solidFill>
              <a:highlight>
                <a:srgbClr val="FFFFFF"/>
              </a:highlight>
              <a:latin typeface="HelveticaNeue Regular"/>
            </a:endParaRPr>
          </a:p>
          <a:p>
            <a:r>
              <a:rPr lang="en-US" sz="1800" i="0" dirty="0">
                <a:solidFill>
                  <a:srgbClr val="333333"/>
                </a:solidFill>
                <a:effectLst/>
                <a:highlight>
                  <a:srgbClr val="FFFFFF"/>
                </a:highlight>
                <a:latin typeface="HelveticaNeue Regular"/>
              </a:rPr>
              <a:t>Parallel edge detection by SOBEL algorithm using CUDA C</a:t>
            </a:r>
          </a:p>
          <a:p>
            <a:pPr marL="0" indent="0">
              <a:buNone/>
            </a:pPr>
            <a:r>
              <a:rPr lang="en-US" sz="1800" i="0" dirty="0">
                <a:solidFill>
                  <a:srgbClr val="333333"/>
                </a:solidFill>
                <a:effectLst/>
                <a:highlight>
                  <a:srgbClr val="FFFFFF"/>
                </a:highlight>
                <a:latin typeface="HelveticaNeue Regular"/>
                <a:hlinkClick r:id="rId3"/>
              </a:rPr>
              <a:t>https://ieeexplore.ieee.org/abstract/document/7509360</a:t>
            </a:r>
            <a:endParaRPr lang="en-IN" sz="1800" i="0" dirty="0">
              <a:solidFill>
                <a:srgbClr val="333333"/>
              </a:solidFill>
              <a:effectLst/>
              <a:highlight>
                <a:srgbClr val="FFFFFF"/>
              </a:highlight>
              <a:latin typeface="HelveticaNeue Regular"/>
            </a:endParaRPr>
          </a:p>
          <a:p>
            <a:r>
              <a:rPr lang="en-US" sz="1800" i="0" dirty="0">
                <a:solidFill>
                  <a:srgbClr val="333333"/>
                </a:solidFill>
                <a:effectLst/>
                <a:highlight>
                  <a:srgbClr val="FFFFFF"/>
                </a:highlight>
                <a:latin typeface="HelveticaNeue Regular"/>
              </a:rPr>
              <a:t>Efficient implementation of Sobel edge detection algorithm on CPU, GPU and FPGA</a:t>
            </a:r>
          </a:p>
          <a:p>
            <a:pPr marL="0" indent="0">
              <a:buNone/>
            </a:pPr>
            <a:r>
              <a:rPr lang="en-US" sz="1800" i="0" dirty="0">
                <a:solidFill>
                  <a:srgbClr val="333333"/>
                </a:solidFill>
                <a:effectLst/>
                <a:highlight>
                  <a:srgbClr val="FFFFFF"/>
                </a:highlight>
                <a:latin typeface="HelveticaNeue Regular"/>
                <a:hlinkClick r:id="rId4"/>
              </a:rPr>
              <a:t>https://www.inderscienceonline.com/doi/abs/10.1504/IJAMC.2014.060506</a:t>
            </a:r>
            <a:endParaRPr lang="en-IN" sz="1800" dirty="0">
              <a:solidFill>
                <a:srgbClr val="333333"/>
              </a:solidFill>
              <a:highlight>
                <a:srgbClr val="FFFFFF"/>
              </a:highlight>
              <a:latin typeface="HelveticaNeue Regular"/>
            </a:endParaRPr>
          </a:p>
          <a:p>
            <a:r>
              <a:rPr lang="en-US" sz="1800" i="0" dirty="0">
                <a:effectLst/>
                <a:highlight>
                  <a:srgbClr val="FFFFFF"/>
                </a:highlight>
                <a:latin typeface="HelveticaNeue Regular"/>
              </a:rPr>
              <a:t>Time Performance Comparison between GPU and CPU Computing By Implementing an Edge-Detection Algorithm Using Sobel Filter</a:t>
            </a:r>
          </a:p>
          <a:p>
            <a:pPr marL="0" indent="0">
              <a:buNone/>
            </a:pPr>
            <a:r>
              <a:rPr lang="en-US" sz="1800" i="0" dirty="0">
                <a:solidFill>
                  <a:srgbClr val="333333"/>
                </a:solidFill>
                <a:effectLst/>
                <a:highlight>
                  <a:srgbClr val="FFFFFF"/>
                </a:highlight>
                <a:latin typeface="HelveticaNeue Regular"/>
                <a:hlinkClick r:id="rId5"/>
              </a:rPr>
              <a:t>https://webbut.unitbv.ro/index.php/Series_I/article/view/1084</a:t>
            </a:r>
            <a:endParaRPr lang="en-IN" sz="1800" i="0" dirty="0">
              <a:solidFill>
                <a:srgbClr val="333333"/>
              </a:solidFill>
              <a:effectLst/>
              <a:highlight>
                <a:srgbClr val="FFFFFF"/>
              </a:highlight>
              <a:latin typeface="HelveticaNeue Regular"/>
            </a:endParaRPr>
          </a:p>
          <a:p>
            <a:r>
              <a:rPr lang="en-US" sz="1800" i="0" dirty="0">
                <a:solidFill>
                  <a:srgbClr val="333333"/>
                </a:solidFill>
                <a:effectLst/>
                <a:highlight>
                  <a:srgbClr val="FFFFFF"/>
                </a:highlight>
                <a:latin typeface="HelveticaNeue Regular"/>
              </a:rPr>
              <a:t>A Heterogeneous Implementation of the Sobel Edge Detection Filter Using OpenCL</a:t>
            </a:r>
          </a:p>
          <a:p>
            <a:pPr marL="0" indent="0">
              <a:buNone/>
            </a:pPr>
            <a:r>
              <a:rPr lang="en-US" sz="1800" i="0" dirty="0">
                <a:solidFill>
                  <a:srgbClr val="333333"/>
                </a:solidFill>
                <a:effectLst/>
                <a:highlight>
                  <a:srgbClr val="FFFFFF"/>
                </a:highlight>
                <a:latin typeface="HelveticaNeue Regular"/>
                <a:hlinkClick r:id="rId6"/>
              </a:rPr>
              <a:t>https://ieeexplore.ieee.org/abstract/document/9200249</a:t>
            </a:r>
            <a:endParaRPr lang="en-IN" sz="1800" dirty="0">
              <a:solidFill>
                <a:srgbClr val="333333"/>
              </a:solidFill>
              <a:highlight>
                <a:srgbClr val="FFFFFF"/>
              </a:highlight>
              <a:latin typeface="HelveticaNeue Regular"/>
            </a:endParaRPr>
          </a:p>
          <a:p>
            <a:endParaRPr lang="en-US" b="1" i="0" dirty="0">
              <a:solidFill>
                <a:srgbClr val="333333"/>
              </a:solidFill>
              <a:effectLst/>
              <a:highlight>
                <a:srgbClr val="FFFFFF"/>
              </a:highlight>
              <a:latin typeface="HelveticaNeue Regular"/>
            </a:endParaRPr>
          </a:p>
        </p:txBody>
      </p:sp>
    </p:spTree>
    <p:extLst>
      <p:ext uri="{BB962C8B-B14F-4D97-AF65-F5344CB8AC3E}">
        <p14:creationId xmlns:p14="http://schemas.microsoft.com/office/powerpoint/2010/main" val="2091375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TM03090434[[fn=Wood Type]]</Template>
  <TotalTime>58</TotalTime>
  <Words>1441</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Georgia</vt:lpstr>
      <vt:lpstr>HelveticaNeue Regular</vt:lpstr>
      <vt:lpstr>Trebuchet MS</vt:lpstr>
      <vt:lpstr>Wingdings</vt:lpstr>
      <vt:lpstr>Wood Type</vt:lpstr>
      <vt:lpstr>Optimizing Edge Detection: A Comparative Study of Sobel Algorithm Performance Across CPU, GPU, and Hybrid Computing Environments</vt:lpstr>
      <vt:lpstr>Introduction</vt:lpstr>
      <vt:lpstr>Problem Statement</vt:lpstr>
      <vt:lpstr>Why Sobel Edge Detection?</vt:lpstr>
      <vt:lpstr>Methodology &amp; Implementation</vt:lpstr>
      <vt:lpstr>Results and Analysis</vt:lpstr>
      <vt:lpstr>Fig: Image used</vt:lpstr>
      <vt:lpstr>Literature Review </vt:lpstr>
      <vt:lpstr>  </vt:lpstr>
      <vt:lpstr>   </vt:lpstr>
      <vt:lpstr>Conclusion</vt:lpstr>
      <vt:lpstr>Future Enhancements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Edge Detection: A Comparative Study of Sobel Algorithm Performance Across CPU, GPU, and Hybrid Computing Environments</dc:title>
  <dc:creator>kushala aravapalli</dc:creator>
  <cp:lastModifiedBy>kushala aravapalli</cp:lastModifiedBy>
  <cp:revision>1</cp:revision>
  <dcterms:created xsi:type="dcterms:W3CDTF">2024-04-09T12:59:24Z</dcterms:created>
  <dcterms:modified xsi:type="dcterms:W3CDTF">2024-04-09T13:58:22Z</dcterms:modified>
</cp:coreProperties>
</file>