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78" r:id="rId9"/>
    <p:sldId id="279" r:id="rId10"/>
    <p:sldId id="262" r:id="rId11"/>
    <p:sldId id="263" r:id="rId12"/>
    <p:sldId id="265" r:id="rId13"/>
    <p:sldId id="266" r:id="rId14"/>
    <p:sldId id="267" r:id="rId15"/>
    <p:sldId id="268" r:id="rId16"/>
    <p:sldId id="275" r:id="rId17"/>
    <p:sldId id="280" r:id="rId18"/>
    <p:sldId id="281" r:id="rId19"/>
    <p:sldId id="269" r:id="rId20"/>
    <p:sldId id="270" r:id="rId21"/>
    <p:sldId id="272" r:id="rId22"/>
    <p:sldId id="271" r:id="rId23"/>
    <p:sldId id="273" r:id="rId24"/>
    <p:sldId id="274" r:id="rId25"/>
    <p:sldId id="277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08" autoAdjust="0"/>
    <p:restoredTop sz="94660"/>
  </p:normalViewPr>
  <p:slideViewPr>
    <p:cSldViewPr>
      <p:cViewPr>
        <p:scale>
          <a:sx n="75" d="100"/>
          <a:sy n="75" d="100"/>
        </p:scale>
        <p:origin x="-12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8/29/2018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>
    <p:fade thruBlk="1"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jpeg"/><Relationship Id="rId10" Type="http://schemas.openxmlformats.org/officeDocument/2006/relationships/image" Target="../media/image32.png"/><Relationship Id="rId4" Type="http://schemas.openxmlformats.org/officeDocument/2006/relationships/image" Target="../media/image26.jpeg"/><Relationship Id="rId9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391400" cy="1524000"/>
          </a:xfrm>
        </p:spPr>
        <p:txBody>
          <a:bodyPr>
            <a:noAutofit/>
          </a:bodyPr>
          <a:lstStyle/>
          <a:p>
            <a:pPr algn="l"/>
            <a:r>
              <a:rPr lang="en-US" sz="2800" b="1" dirty="0" smtClean="0"/>
              <a:t>         WEBPAGE CLASSIFICATION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        </a:t>
            </a:r>
            <a:r>
              <a:rPr lang="en-US" sz="2800" b="1" dirty="0" smtClean="0"/>
              <a:t>USING NATURAL LANGUAGE PROCESSING</a:t>
            </a:r>
            <a:br>
              <a:rPr lang="en-US" sz="2800" b="1" dirty="0" smtClean="0"/>
            </a:br>
            <a:r>
              <a:rPr lang="en-US" sz="2800" b="1" dirty="0" smtClean="0"/>
              <a:t>         AND DEEP LEARNING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905000"/>
            <a:ext cx="7391400" cy="4724400"/>
          </a:xfrm>
        </p:spPr>
        <p:txBody>
          <a:bodyPr>
            <a:normAutofit fontScale="25000" lnSpcReduction="20000"/>
          </a:bodyPr>
          <a:lstStyle/>
          <a:p>
            <a:pPr algn="l">
              <a:lnSpc>
                <a:spcPct val="220000"/>
              </a:lnSpc>
            </a:pPr>
            <a:r>
              <a:rPr lang="en-US" sz="7200" dirty="0" smtClean="0">
                <a:solidFill>
                  <a:schemeClr val="tx1"/>
                </a:solidFill>
              </a:rPr>
              <a:t>		          Minor Project Presentation </a:t>
            </a:r>
          </a:p>
          <a:p>
            <a:pPr algn="l">
              <a:lnSpc>
                <a:spcPct val="220000"/>
              </a:lnSpc>
            </a:pPr>
            <a:r>
              <a:rPr lang="en-US" sz="7200" dirty="0" smtClean="0"/>
              <a:t>                       		            </a:t>
            </a:r>
            <a:r>
              <a:rPr lang="en-US" sz="7200" dirty="0" smtClean="0">
                <a:solidFill>
                  <a:schemeClr val="tx1"/>
                </a:solidFill>
              </a:rPr>
              <a:t>By</a:t>
            </a:r>
          </a:p>
          <a:p>
            <a:pPr lvl="5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7200" b="1" dirty="0" smtClean="0">
                <a:solidFill>
                  <a:schemeClr val="tx1"/>
                </a:solidFill>
              </a:rPr>
              <a:t> Aman Munday (01615602715)</a:t>
            </a:r>
          </a:p>
          <a:p>
            <a:pPr lvl="5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7200" b="1" dirty="0" smtClean="0">
                <a:solidFill>
                  <a:schemeClr val="tx1"/>
                </a:solidFill>
              </a:rPr>
              <a:t> Anurag Sharma (02215602715)</a:t>
            </a:r>
          </a:p>
          <a:p>
            <a:pPr lvl="5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7200" b="1" dirty="0" smtClean="0">
                <a:solidFill>
                  <a:schemeClr val="tx1"/>
                </a:solidFill>
              </a:rPr>
              <a:t> Nikhil Gaur (05915602715)</a:t>
            </a:r>
          </a:p>
          <a:p>
            <a:pPr lvl="5" algn="l">
              <a:lnSpc>
                <a:spcPct val="170000"/>
              </a:lnSpc>
              <a:buFont typeface="Arial" pitchFamily="34" charset="0"/>
              <a:buChar char="•"/>
            </a:pPr>
            <a:r>
              <a:rPr lang="en-US" sz="7200" b="1" dirty="0" smtClean="0">
                <a:solidFill>
                  <a:schemeClr val="tx1"/>
                </a:solidFill>
              </a:rPr>
              <a:t> Nishant Chettri (06015602715)</a:t>
            </a:r>
          </a:p>
          <a:p>
            <a:pPr lvl="5" algn="just">
              <a:lnSpc>
                <a:spcPct val="120000"/>
              </a:lnSpc>
            </a:pPr>
            <a:endParaRPr lang="en-US" sz="3400" b="1" dirty="0" smtClean="0">
              <a:solidFill>
                <a:schemeClr val="tx1"/>
              </a:solidFill>
            </a:endParaRPr>
          </a:p>
          <a:p>
            <a:pPr algn="l"/>
            <a:endParaRPr lang="en-US" sz="4300" dirty="0" smtClean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7200" b="1" dirty="0" smtClean="0">
                <a:solidFill>
                  <a:schemeClr val="tx1"/>
                </a:solidFill>
                <a:latin typeface="Adobe Caslon Pro" pitchFamily="18" charset="0"/>
              </a:rPr>
              <a:t>Department of Computer Science &amp; Engineering</a:t>
            </a:r>
          </a:p>
          <a:p>
            <a:pPr algn="l">
              <a:lnSpc>
                <a:spcPct val="120000"/>
              </a:lnSpc>
            </a:pPr>
            <a:r>
              <a:rPr lang="en-US" sz="7200" b="1" dirty="0" smtClean="0">
                <a:solidFill>
                  <a:schemeClr val="tx1"/>
                </a:solidFill>
                <a:latin typeface="Adobe Caslon Pro" pitchFamily="18" charset="0"/>
              </a:rPr>
              <a:t>Dr. Akhilesh Das Gupta Institute of Technology and Management, New Delhi</a:t>
            </a:r>
          </a:p>
          <a:p>
            <a:pPr algn="l">
              <a:lnSpc>
                <a:spcPct val="120000"/>
              </a:lnSpc>
            </a:pPr>
            <a:r>
              <a:rPr lang="en-US" sz="7200" b="1" dirty="0" smtClean="0">
                <a:solidFill>
                  <a:schemeClr val="tx1"/>
                </a:solidFill>
                <a:latin typeface="Adobe Caslon Pro" pitchFamily="18" charset="0"/>
              </a:rPr>
              <a:t>Guru Gobind Singh Indraprastha University, New Delhi</a:t>
            </a:r>
          </a:p>
          <a:p>
            <a:pPr algn="l">
              <a:lnSpc>
                <a:spcPct val="120000"/>
              </a:lnSpc>
            </a:pPr>
            <a:r>
              <a:rPr lang="en-US" sz="7200" b="1" dirty="0" smtClean="0">
                <a:solidFill>
                  <a:schemeClr val="tx1"/>
                </a:solidFill>
                <a:latin typeface="Adobe Caslon Pro" pitchFamily="18" charset="0"/>
              </a:rPr>
              <a:t>August,2018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Difference between Text Classification and Web Page Classification</a:t>
            </a:r>
            <a:endParaRPr lang="en-US" sz="36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28600" y="2286000"/>
          <a:ext cx="8610600" cy="3625061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4265802"/>
                <a:gridCol w="4344798"/>
              </a:tblGrid>
              <a:tr h="55681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Text</a:t>
                      </a:r>
                      <a:r>
                        <a:rPr lang="en-US" sz="2400" baseline="0" dirty="0" smtClean="0"/>
                        <a:t> Classification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Web Page</a:t>
                      </a:r>
                      <a:r>
                        <a:rPr lang="en-US" sz="2400" baseline="0" dirty="0" smtClean="0"/>
                        <a:t> Classification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1576788">
                <a:tc>
                  <a:txBody>
                    <a:bodyPr/>
                    <a:lstStyle/>
                    <a:p>
                      <a:pPr algn="l"/>
                      <a:endParaRPr lang="en-US" sz="1800" kern="1200" baseline="0" dirty="0" smtClean="0"/>
                    </a:p>
                    <a:p>
                      <a:pPr algn="l"/>
                      <a:r>
                        <a:rPr lang="en-US" sz="2000" kern="1200" baseline="0" dirty="0" smtClean="0"/>
                        <a:t>Traditional text classification is typically performed on structured documents.  </a:t>
                      </a:r>
                    </a:p>
                    <a:p>
                      <a:pPr algn="l"/>
                      <a:r>
                        <a:rPr lang="en-US" sz="2000" kern="1200" baseline="0" dirty="0" smtClean="0"/>
                        <a:t>[Chekuri et al. 1997]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kern="1200" baseline="0" dirty="0" smtClean="0"/>
                    </a:p>
                    <a:p>
                      <a:r>
                        <a:rPr lang="en-US" sz="2000" kern="1200" baseline="0" dirty="0" smtClean="0"/>
                        <a:t>Web pages are semi structured documents in HTML, so that they may be rendered visually for users.</a:t>
                      </a:r>
                      <a:endParaRPr lang="en-US" sz="2000" dirty="0"/>
                    </a:p>
                  </a:txBody>
                  <a:tcPr/>
                </a:tc>
              </a:tr>
              <a:tr h="1483289">
                <a:tc>
                  <a:txBody>
                    <a:bodyPr/>
                    <a:lstStyle/>
                    <a:p>
                      <a:endParaRPr lang="en-US" sz="2000" kern="1200" baseline="0" dirty="0" smtClean="0"/>
                    </a:p>
                    <a:p>
                      <a:r>
                        <a:rPr lang="en-US" sz="2000" kern="1200" baseline="0" dirty="0" smtClean="0"/>
                        <a:t>Text documents doesn’t exist with connections to and from other documents</a:t>
                      </a:r>
                      <a:r>
                        <a:rPr lang="en-US" sz="1800" kern="1200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kern="1200" baseline="0" dirty="0" smtClean="0"/>
                    </a:p>
                    <a:p>
                      <a:r>
                        <a:rPr lang="en-US" sz="2000" kern="1200" baseline="0" dirty="0" smtClean="0"/>
                        <a:t>Web documents exist within a hypertext, with connections to and from other documents.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100000" contrast="10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3105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Therefore, Web classification is not only important, but distinguished from</a:t>
            </a:r>
            <a:br>
              <a:rPr lang="en-US" sz="4000" dirty="0" smtClean="0"/>
            </a:br>
            <a:r>
              <a:rPr lang="en-US" sz="4000" dirty="0" smtClean="0"/>
              <a:t>traditional text classification, and thus deserves more focused review</a:t>
            </a:r>
            <a:endParaRPr lang="en-US" sz="4000" dirty="0"/>
          </a:p>
        </p:txBody>
      </p:sp>
      <p:pic>
        <p:nvPicPr>
          <p:cNvPr id="5" name="Picture 4" descr="downloa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968623"/>
            <a:ext cx="2590800" cy="280234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100000" contrast="10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24963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8900" dirty="0" smtClean="0"/>
              <a:t>Challenges</a:t>
            </a:r>
            <a:endParaRPr lang="en-US" sz="8900" dirty="0"/>
          </a:p>
        </p:txBody>
      </p:sp>
      <p:pic>
        <p:nvPicPr>
          <p:cNvPr id="3" name="Picture 2" descr="download (5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3505200"/>
            <a:ext cx="4050908" cy="300781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Convert This</a:t>
            </a:r>
            <a:endParaRPr lang="en-US" dirty="0"/>
          </a:p>
        </p:txBody>
      </p:sp>
      <p:pic>
        <p:nvPicPr>
          <p:cNvPr id="4" name="Content Placeholder 3" descr="JLS3_html_code.g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725" y="2133600"/>
            <a:ext cx="8210550" cy="3886200"/>
          </a:xfrm>
        </p:spPr>
      </p:pic>
      <p:cxnSp>
        <p:nvCxnSpPr>
          <p:cNvPr id="6" name="Elbow Connector 5"/>
          <p:cNvCxnSpPr/>
          <p:nvPr/>
        </p:nvCxnSpPr>
        <p:spPr>
          <a:xfrm>
            <a:off x="4572000" y="1524000"/>
            <a:ext cx="1219200" cy="5334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IMG-20180828-WA000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50005"/>
            <a:ext cx="9119482" cy="419839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To This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251460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  “</a:t>
            </a:r>
            <a:r>
              <a:rPr lang="en-US" sz="4800" b="1" u="sng" dirty="0" smtClean="0"/>
              <a:t>Sports</a:t>
            </a:r>
            <a:r>
              <a:rPr lang="en-US" sz="4800" dirty="0" smtClean="0"/>
              <a:t>”</a:t>
            </a:r>
            <a:endParaRPr lang="en-US" sz="4800" dirty="0"/>
          </a:p>
        </p:txBody>
      </p:sp>
      <p:pic>
        <p:nvPicPr>
          <p:cNvPr id="7" name="Picture 6" descr="images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191000"/>
            <a:ext cx="4087586" cy="2289048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rot="5400000">
            <a:off x="4115594" y="2285206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52600" y="533401"/>
            <a:ext cx="624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>
                <a:solidFill>
                  <a:schemeClr val="tx2"/>
                </a:solidFill>
                <a:latin typeface="+mj-lt"/>
              </a:rPr>
              <a:t>        Using</a:t>
            </a:r>
            <a:r>
              <a:rPr lang="en-US" sz="6000" dirty="0" smtClean="0">
                <a:solidFill>
                  <a:schemeClr val="tx2"/>
                </a:solidFill>
                <a:latin typeface="+mj-lt"/>
              </a:rPr>
              <a:t> this</a:t>
            </a:r>
            <a:endParaRPr lang="en-US" sz="6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5" name="Picture 4" descr="tikz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153400" cy="4953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How do we do this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 marL="514350" indent="-514350" algn="ctr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Data Preprocessing </a:t>
            </a:r>
          </a:p>
          <a:p>
            <a:pPr marL="514350" indent="-514350" algn="ctr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Natural Language Preprocessing</a:t>
            </a:r>
          </a:p>
          <a:p>
            <a:pPr marL="514350" indent="-514350" algn="ctr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Deep Learning</a:t>
            </a:r>
          </a:p>
          <a:p>
            <a:pPr marL="514350" indent="-514350" algn="ctr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Model Comparison </a:t>
            </a:r>
          </a:p>
          <a:p>
            <a:pPr marL="514350" indent="-514350" algn="ctr">
              <a:lnSpc>
                <a:spcPct val="250000"/>
              </a:lnSpc>
              <a:buFont typeface="+mj-lt"/>
              <a:buAutoNum type="arabicPeriod"/>
            </a:pPr>
            <a:r>
              <a:rPr lang="en-US" dirty="0" smtClean="0"/>
              <a:t>Final Evaluation &amp; Analysis</a:t>
            </a:r>
          </a:p>
        </p:txBody>
      </p:sp>
      <p:sp>
        <p:nvSpPr>
          <p:cNvPr id="4" name="Down Arrow 3"/>
          <p:cNvSpPr/>
          <p:nvPr/>
        </p:nvSpPr>
        <p:spPr>
          <a:xfrm>
            <a:off x="4648200" y="2743200"/>
            <a:ext cx="48463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648200" y="3581400"/>
            <a:ext cx="48463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648200" y="4495800"/>
            <a:ext cx="48463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4648200" y="5334000"/>
            <a:ext cx="484632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100000" contrast="10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Preprocessing</a:t>
            </a:r>
            <a:endParaRPr lang="en-US" dirty="0"/>
          </a:p>
        </p:txBody>
      </p:sp>
      <p:pic>
        <p:nvPicPr>
          <p:cNvPr id="5" name="Picture 4" descr="Data-Preprocessin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6856650" cy="4833938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102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 smtClean="0">
                <a:solidFill>
                  <a:schemeClr val="tx2"/>
                </a:solidFill>
              </a:rPr>
              <a:t>Natural Language Processing</a:t>
            </a:r>
          </a:p>
          <a:p>
            <a:pPr>
              <a:buNone/>
            </a:pPr>
            <a:endParaRPr 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It is concerned with 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Interaction between human 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&amp; computers </a:t>
            </a:r>
          </a:p>
          <a:p>
            <a:pPr>
              <a:buNone/>
            </a:pPr>
            <a:endParaRPr lang="en-US" sz="2800" dirty="0" smtClean="0">
              <a:latin typeface="+mj-lt"/>
            </a:endParaRPr>
          </a:p>
          <a:p>
            <a:pPr>
              <a:buNone/>
            </a:pPr>
            <a:r>
              <a:rPr lang="en-US" sz="2800" dirty="0" smtClean="0">
                <a:latin typeface="+mj-lt"/>
              </a:rPr>
              <a:t>The main goal is to make 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computers understand &amp;</a:t>
            </a:r>
          </a:p>
          <a:p>
            <a:pPr>
              <a:buNone/>
            </a:pPr>
            <a:r>
              <a:rPr lang="en-US" sz="2800" dirty="0" smtClean="0">
                <a:latin typeface="+mj-lt"/>
              </a:rPr>
              <a:t>analyze natural human language</a:t>
            </a:r>
            <a:endParaRPr lang="en-US" sz="2800" dirty="0">
              <a:latin typeface="+mj-lt"/>
            </a:endParaRPr>
          </a:p>
        </p:txBody>
      </p:sp>
      <p:pic>
        <p:nvPicPr>
          <p:cNvPr id="4" name="Picture 3" descr="images (2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905000"/>
            <a:ext cx="4191000" cy="313920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-panorama-of-natural-language-processing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76264" cy="5257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lum bright="100000" contrast="10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ownloa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838200"/>
            <a:ext cx="1981200" cy="1109472"/>
          </a:xfrm>
          <a:prstGeom prst="rect">
            <a:avLst/>
          </a:prstGeom>
        </p:spPr>
      </p:pic>
      <p:pic>
        <p:nvPicPr>
          <p:cNvPr id="8" name="Picture 7" descr="Capture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800600"/>
            <a:ext cx="6324600" cy="1440683"/>
          </a:xfrm>
          <a:prstGeom prst="rect">
            <a:avLst/>
          </a:prstGeom>
        </p:spPr>
      </p:pic>
      <p:pic>
        <p:nvPicPr>
          <p:cNvPr id="7" name="Picture 6" descr="social-media-world-wide-web-globe-media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1905000"/>
            <a:ext cx="4683535" cy="327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NLP TOOLS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 Preprocessing Noise Removal</a:t>
            </a:r>
          </a:p>
          <a:p>
            <a:r>
              <a:rPr lang="en-US" dirty="0" smtClean="0"/>
              <a:t>Lexicon Normalization</a:t>
            </a:r>
          </a:p>
          <a:p>
            <a:pPr lvl="1"/>
            <a:r>
              <a:rPr lang="en-US" dirty="0" smtClean="0"/>
              <a:t>Lemmatization</a:t>
            </a:r>
          </a:p>
          <a:p>
            <a:pPr lvl="1"/>
            <a:r>
              <a:rPr lang="en-US" dirty="0" smtClean="0"/>
              <a:t>Stemming</a:t>
            </a:r>
          </a:p>
          <a:p>
            <a:r>
              <a:rPr lang="en-US" dirty="0" smtClean="0"/>
              <a:t>Statistical features</a:t>
            </a:r>
          </a:p>
          <a:p>
            <a:pPr lvl="1"/>
            <a:r>
              <a:rPr lang="en-US" dirty="0" smtClean="0"/>
              <a:t>TF – IDF</a:t>
            </a:r>
          </a:p>
          <a:p>
            <a:pPr lvl="1"/>
            <a:r>
              <a:rPr lang="en-US" dirty="0" smtClean="0"/>
              <a:t>Frequency / Density Features</a:t>
            </a:r>
          </a:p>
          <a:p>
            <a:pPr lvl="1"/>
            <a:r>
              <a:rPr lang="en-US" dirty="0" smtClean="0"/>
              <a:t>Readability Features</a:t>
            </a:r>
          </a:p>
          <a:p>
            <a:pPr lvl="1"/>
            <a:r>
              <a:rPr lang="en-US" dirty="0" smtClean="0"/>
              <a:t>Word Embeddings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100000" contrast="10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eep-learning-in-computer-vision-3-63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066800"/>
            <a:ext cx="8610600" cy="560679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_ZX05x1xYgaVoa4Vn2kKS9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88" y="1295400"/>
            <a:ext cx="8749023" cy="42672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100000" contrast="10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lp-language-dependence-small-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2871" y="1143000"/>
            <a:ext cx="8778258" cy="557937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100000" contrast="10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Tools</a:t>
            </a:r>
            <a:endParaRPr lang="en-US" sz="7200" dirty="0"/>
          </a:p>
        </p:txBody>
      </p:sp>
      <p:pic>
        <p:nvPicPr>
          <p:cNvPr id="7" name="Picture 6" descr="downloa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048000"/>
            <a:ext cx="2940900" cy="1770646"/>
          </a:xfrm>
          <a:prstGeom prst="rect">
            <a:avLst/>
          </a:prstGeom>
        </p:spPr>
      </p:pic>
      <p:pic>
        <p:nvPicPr>
          <p:cNvPr id="8" name="Content Placeholder 3" descr="Captur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1524000"/>
            <a:ext cx="3011888" cy="789669"/>
          </a:xfrm>
          <a:prstGeom prst="rect">
            <a:avLst/>
          </a:prstGeom>
        </p:spPr>
      </p:pic>
      <p:pic>
        <p:nvPicPr>
          <p:cNvPr id="9" name="Picture 8" descr="Capture2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1" y="4622653"/>
            <a:ext cx="3124200" cy="1843220"/>
          </a:xfrm>
          <a:prstGeom prst="rect">
            <a:avLst/>
          </a:prstGeom>
        </p:spPr>
      </p:pic>
      <p:pic>
        <p:nvPicPr>
          <p:cNvPr id="10" name="Picture 9" descr="download (1)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1600200"/>
            <a:ext cx="3098571" cy="1859142"/>
          </a:xfrm>
          <a:prstGeom prst="rect">
            <a:avLst/>
          </a:prstGeom>
        </p:spPr>
      </p:pic>
      <p:pic>
        <p:nvPicPr>
          <p:cNvPr id="13" name="Picture 12" descr="download (2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3352800"/>
            <a:ext cx="3505200" cy="1249194"/>
          </a:xfrm>
          <a:prstGeom prst="rect">
            <a:avLst/>
          </a:prstGeom>
        </p:spPr>
      </p:pic>
      <p:pic>
        <p:nvPicPr>
          <p:cNvPr id="14" name="Picture 13" descr="download (3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7600" y="4876800"/>
            <a:ext cx="2514600" cy="1752600"/>
          </a:xfrm>
          <a:prstGeom prst="rect">
            <a:avLst/>
          </a:prstGeom>
        </p:spPr>
      </p:pic>
      <p:pic>
        <p:nvPicPr>
          <p:cNvPr id="15" name="Picture 14" descr="download (5)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24000" y="2286000"/>
            <a:ext cx="1143000" cy="1143000"/>
          </a:xfrm>
          <a:prstGeom prst="rect">
            <a:avLst/>
          </a:prstGeom>
        </p:spPr>
      </p:pic>
      <p:pic>
        <p:nvPicPr>
          <p:cNvPr id="16" name="Picture 15" descr="download (6)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3200" y="2590800"/>
            <a:ext cx="1512406" cy="395288"/>
          </a:xfrm>
          <a:prstGeom prst="rect">
            <a:avLst/>
          </a:prstGeom>
        </p:spPr>
      </p:pic>
      <p:pic>
        <p:nvPicPr>
          <p:cNvPr id="17" name="Picture 16" descr="download (4)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81800" y="4419600"/>
            <a:ext cx="2143125" cy="2143125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Deadlines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000" dirty="0" smtClean="0"/>
              <a:t>Aug 20- Aug 30 : Preparing and Preprocessing 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000" dirty="0" smtClean="0"/>
              <a:t>Sep 1 - Sep 15 : Feature Engineering and Natural Language Processing.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000" dirty="0" smtClean="0"/>
              <a:t>Sep 15 - Sep 30: Model Training and validation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000" dirty="0" smtClean="0"/>
              <a:t>Oct 1 - Oct 25: Improving accuracy and comparing various models</a:t>
            </a:r>
          </a:p>
          <a:p>
            <a:pPr marL="514350" indent="-514350">
              <a:lnSpc>
                <a:spcPct val="300000"/>
              </a:lnSpc>
              <a:buFont typeface="+mj-lt"/>
              <a:buAutoNum type="arabicPeriod"/>
            </a:pPr>
            <a:r>
              <a:rPr lang="en-US" sz="2000" dirty="0" smtClean="0"/>
              <a:t>Oct 26 : Final Report Submission</a:t>
            </a:r>
          </a:p>
          <a:p>
            <a:pPr marL="514350" indent="-514350">
              <a:buNone/>
            </a:pPr>
            <a:endParaRPr lang="en-US" sz="2000" dirty="0" smtClean="0"/>
          </a:p>
          <a:p>
            <a:pPr marL="514350" indent="-514350">
              <a:buNone/>
            </a:pPr>
            <a:endParaRPr lang="en-US" sz="2000" dirty="0"/>
          </a:p>
        </p:txBody>
      </p:sp>
      <p:sp>
        <p:nvSpPr>
          <p:cNvPr id="10" name="Down Arrow 9"/>
          <p:cNvSpPr/>
          <p:nvPr/>
        </p:nvSpPr>
        <p:spPr>
          <a:xfrm>
            <a:off x="3581400" y="35814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/>
          <p:cNvSpPr/>
          <p:nvPr/>
        </p:nvSpPr>
        <p:spPr>
          <a:xfrm>
            <a:off x="3581400" y="44958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3581400" y="53340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3581400" y="2743200"/>
            <a:ext cx="484632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100000" contrast="10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ank-you-clipart-free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1524000"/>
            <a:ext cx="7086600" cy="3810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Web 2.0 to Web 3.0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Web 2.0 – Semantic Web -&gt; Web 3.0 – Intelligent Web</a:t>
            </a:r>
          </a:p>
          <a:p>
            <a:pPr>
              <a:buNone/>
            </a:pPr>
            <a:r>
              <a:rPr lang="en-US" sz="2400" dirty="0" smtClean="0"/>
              <a:t>This project is step towards transforming the</a:t>
            </a:r>
          </a:p>
          <a:p>
            <a:pPr>
              <a:buNone/>
            </a:pPr>
            <a:r>
              <a:rPr lang="en-US" sz="2400" dirty="0" smtClean="0"/>
              <a:t>  web and make it more intelligent.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main-qimg-b1ebcd8542cd4210d70bba11dff15df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373054"/>
            <a:ext cx="6800850" cy="4484946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100000" contrast="10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524000"/>
          </a:xfrm>
        </p:spPr>
        <p:txBody>
          <a:bodyPr/>
          <a:lstStyle/>
          <a:p>
            <a:pPr algn="ctr"/>
            <a:r>
              <a:rPr lang="en-US" dirty="0" smtClean="0"/>
              <a:t>Why we classify?</a:t>
            </a:r>
            <a:endParaRPr lang="en-US" dirty="0"/>
          </a:p>
        </p:txBody>
      </p:sp>
      <p:pic>
        <p:nvPicPr>
          <p:cNvPr id="4" name="Picture 3" descr="Captur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352800"/>
            <a:ext cx="3267075" cy="29718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762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answer to Why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n-US" sz="1700" dirty="0" smtClean="0"/>
              <a:t>Assigning webpage to one or more category labels e.g. news, sports, education, etc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Classification plays a vital role in many information management and retrieval tasks.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On the Web, classification of page content is essential to focused crawling, 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to the assisted development of web directories, to topic-specific Web link analysis, 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to contextual advertising, 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and to analysis of the topical structure of the Web.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 Web page classification can also help improve the quality of Web search.</a:t>
            </a:r>
          </a:p>
          <a:p>
            <a:pPr>
              <a:lnSpc>
                <a:spcPct val="170000"/>
              </a:lnSpc>
            </a:pPr>
            <a:r>
              <a:rPr lang="en-US" sz="1700" dirty="0" smtClean="0"/>
              <a:t>Web page classification is a vital task for improving the quality of web search, assisted web browsing and knowledge base construction and many more.</a:t>
            </a:r>
            <a:endParaRPr lang="en-US" sz="17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100000" contrast="10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Long Story Short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3600" dirty="0" smtClean="0"/>
              <a:t> </a:t>
            </a:r>
            <a:r>
              <a:rPr lang="en-US" sz="2800" dirty="0" smtClean="0"/>
              <a:t>To process huge number of pages and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categorize them manually by a human cannot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be imagined. But AI comes to 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rescue and we use it’s power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 smtClean="0"/>
              <a:t> to solve this problem.</a:t>
            </a:r>
            <a:endParaRPr lang="en-US" sz="2800" dirty="0"/>
          </a:p>
        </p:txBody>
      </p:sp>
      <p:pic>
        <p:nvPicPr>
          <p:cNvPr id="5" name="Picture 4" descr="Capture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505200"/>
            <a:ext cx="2729753" cy="2286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400" dirty="0" smtClean="0">
                <a:solidFill>
                  <a:schemeClr val="tx2"/>
                </a:solidFill>
              </a:rPr>
              <a:t>      Using Natural Language Processing and Deep Learning Algorithms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4" name="Picture 3" descr="Capture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276600"/>
            <a:ext cx="4121150" cy="2209800"/>
          </a:xfrm>
          <a:prstGeom prst="rect">
            <a:avLst/>
          </a:prstGeom>
        </p:spPr>
      </p:pic>
      <p:pic>
        <p:nvPicPr>
          <p:cNvPr id="5" name="Picture 4" descr="Capture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3352800"/>
            <a:ext cx="3823854" cy="2209800"/>
          </a:xfrm>
          <a:prstGeom prst="rect">
            <a:avLst/>
          </a:prstGeom>
        </p:spPr>
      </p:pic>
      <p:pic>
        <p:nvPicPr>
          <p:cNvPr id="6" name="Picture 5" descr="download (3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600" y="787400"/>
            <a:ext cx="2314575" cy="12868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How?	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ownload (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971800"/>
            <a:ext cx="4953000" cy="329599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2133600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But are Text Classification &amp; Web Categorization same roads?</a:t>
            </a:r>
            <a:endParaRPr lang="en-US" sz="48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90000"/>
                <a:satMod val="150000"/>
              </a:schemeClr>
              <a:schemeClr val="bg1">
                <a:tint val="88000"/>
                <a:satMod val="150000"/>
              </a:schemeClr>
            </a:duotone>
            <a:lum bright="100000" contrast="100000"/>
          </a:blip>
          <a:tile tx="0" ty="0" sx="65000" sy="65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N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600200"/>
            <a:ext cx="5193651" cy="4406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90800" y="1143000"/>
            <a:ext cx="388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chemeClr val="tx2"/>
                </a:solidFill>
              </a:rPr>
              <a:t>The Answer</a:t>
            </a:r>
            <a:endParaRPr lang="en-US" sz="4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409</TotalTime>
  <Words>428</Words>
  <Application>Microsoft Office PowerPoint</Application>
  <PresentationFormat>On-screen Show (4:3)</PresentationFormat>
  <Paragraphs>90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Flow</vt:lpstr>
      <vt:lpstr>         WEBPAGE CLASSIFICATION           USING NATURAL LANGUAGE PROCESSING          AND DEEP LEARNING </vt:lpstr>
      <vt:lpstr>GOAL </vt:lpstr>
      <vt:lpstr>From Web 2.0 to Web 3.0</vt:lpstr>
      <vt:lpstr>Why we classify?</vt:lpstr>
      <vt:lpstr>The answer to Why </vt:lpstr>
      <vt:lpstr>Long Story Short</vt:lpstr>
      <vt:lpstr>  How? </vt:lpstr>
      <vt:lpstr>But are Text Classification &amp; Web Categorization same roads?</vt:lpstr>
      <vt:lpstr>Slide 9</vt:lpstr>
      <vt:lpstr>Difference between Text Classification and Web Page Classification</vt:lpstr>
      <vt:lpstr>    Therefore, Web classification is not only important, but distinguished from traditional text classification, and thus deserves more focused review</vt:lpstr>
      <vt:lpstr>     Challenges</vt:lpstr>
      <vt:lpstr>To Convert This</vt:lpstr>
      <vt:lpstr>To This</vt:lpstr>
      <vt:lpstr>Slide 15</vt:lpstr>
      <vt:lpstr>So How do we do this</vt:lpstr>
      <vt:lpstr>Data Preprocessing</vt:lpstr>
      <vt:lpstr> </vt:lpstr>
      <vt:lpstr>Slide 19</vt:lpstr>
      <vt:lpstr>NLP TOOLS</vt:lpstr>
      <vt:lpstr>Slide 21</vt:lpstr>
      <vt:lpstr>Slide 22</vt:lpstr>
      <vt:lpstr>Slide 23</vt:lpstr>
      <vt:lpstr>Tools</vt:lpstr>
      <vt:lpstr>Deadlines</vt:lpstr>
      <vt:lpstr>Slide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WEBPAGE CLASSIFICATION  USING NATURAL LANGUAGE PROCESSING     AND DEEP LEARNING </dc:title>
  <dc:creator>Kamal Dev Sharma</dc:creator>
  <cp:lastModifiedBy>Kamal Dev Sharma</cp:lastModifiedBy>
  <cp:revision>50</cp:revision>
  <dcterms:created xsi:type="dcterms:W3CDTF">2006-08-16T00:00:00Z</dcterms:created>
  <dcterms:modified xsi:type="dcterms:W3CDTF">2018-08-29T04:39:07Z</dcterms:modified>
</cp:coreProperties>
</file>