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5" r:id="rId15"/>
    <p:sldId id="269" r:id="rId16"/>
    <p:sldId id="270" r:id="rId17"/>
    <p:sldId id="272" r:id="rId18"/>
    <p:sldId id="271" r:id="rId19"/>
    <p:sldId id="273" r:id="rId20"/>
    <p:sldId id="274" r:id="rId21"/>
    <p:sldId id="277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2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jpe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391400" cy="19050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/>
              <a:t>         WEBPAGE </a:t>
            </a:r>
            <a:r>
              <a:rPr lang="en-US" sz="2800" b="1" dirty="0" smtClean="0"/>
              <a:t>CLASSIFICATION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    </a:t>
            </a:r>
            <a:r>
              <a:rPr lang="en-US" sz="2800" b="1" dirty="0" smtClean="0"/>
              <a:t>USING </a:t>
            </a:r>
            <a:r>
              <a:rPr lang="en-US" sz="2800" b="1" dirty="0" smtClean="0"/>
              <a:t>NATURAL LANGUAGE </a:t>
            </a:r>
            <a:r>
              <a:rPr lang="en-US" sz="2800" b="1" dirty="0" smtClean="0"/>
              <a:t>PROCESSING</a:t>
            </a:r>
            <a:br>
              <a:rPr lang="en-US" sz="2800" b="1" dirty="0" smtClean="0"/>
            </a:br>
            <a:r>
              <a:rPr lang="en-US" sz="2800" b="1" dirty="0" smtClean="0"/>
              <a:t>         AND </a:t>
            </a:r>
            <a:r>
              <a:rPr lang="en-US" sz="2800" b="1" dirty="0" smtClean="0"/>
              <a:t>DEEP LEARNING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05000"/>
            <a:ext cx="7391400" cy="4724400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70000"/>
              </a:lnSpc>
            </a:pPr>
            <a:r>
              <a:rPr lang="en-US" sz="7200" dirty="0" smtClean="0">
                <a:solidFill>
                  <a:schemeClr val="tx1"/>
                </a:solidFill>
              </a:rPr>
              <a:t>Minor Project Presentation </a:t>
            </a:r>
          </a:p>
          <a:p>
            <a:pPr algn="ctr">
              <a:lnSpc>
                <a:spcPct val="120000"/>
              </a:lnSpc>
            </a:pPr>
            <a:r>
              <a:rPr lang="en-US" sz="7200" dirty="0" smtClean="0">
                <a:solidFill>
                  <a:schemeClr val="tx1"/>
                </a:solidFill>
              </a:rPr>
              <a:t>By</a:t>
            </a:r>
          </a:p>
          <a:p>
            <a:pPr lvl="5" algn="l">
              <a:lnSpc>
                <a:spcPct val="170000"/>
              </a:lnSpc>
              <a:buFont typeface="Arial" pitchFamily="34" charset="0"/>
              <a:buChar char="•"/>
            </a:pPr>
            <a:r>
              <a:rPr lang="en-US" sz="7200" b="1" dirty="0" smtClean="0">
                <a:solidFill>
                  <a:schemeClr val="tx1"/>
                </a:solidFill>
              </a:rPr>
              <a:t> Aman Munday (01615602715)</a:t>
            </a:r>
          </a:p>
          <a:p>
            <a:pPr lvl="5" algn="l">
              <a:lnSpc>
                <a:spcPct val="170000"/>
              </a:lnSpc>
              <a:buFont typeface="Arial" pitchFamily="34" charset="0"/>
              <a:buChar char="•"/>
            </a:pPr>
            <a:r>
              <a:rPr lang="en-US" sz="7200" b="1" dirty="0" smtClean="0">
                <a:solidFill>
                  <a:schemeClr val="tx1"/>
                </a:solidFill>
              </a:rPr>
              <a:t> Anurag Sharma (02215602715)</a:t>
            </a:r>
          </a:p>
          <a:p>
            <a:pPr lvl="5" algn="l">
              <a:lnSpc>
                <a:spcPct val="170000"/>
              </a:lnSpc>
              <a:buFont typeface="Arial" pitchFamily="34" charset="0"/>
              <a:buChar char="•"/>
            </a:pPr>
            <a:r>
              <a:rPr lang="en-US" sz="7200" b="1" dirty="0" smtClean="0">
                <a:solidFill>
                  <a:schemeClr val="tx1"/>
                </a:solidFill>
              </a:rPr>
              <a:t> Nikhil Gaur (05915602715)</a:t>
            </a:r>
          </a:p>
          <a:p>
            <a:pPr lvl="5" algn="l">
              <a:lnSpc>
                <a:spcPct val="170000"/>
              </a:lnSpc>
              <a:buFont typeface="Arial" pitchFamily="34" charset="0"/>
              <a:buChar char="•"/>
            </a:pPr>
            <a:r>
              <a:rPr lang="en-US" sz="7200" b="1" dirty="0" smtClean="0">
                <a:solidFill>
                  <a:schemeClr val="tx1"/>
                </a:solidFill>
              </a:rPr>
              <a:t> Nishant Chettri (06015602715)</a:t>
            </a:r>
          </a:p>
          <a:p>
            <a:pPr lvl="5" algn="just">
              <a:lnSpc>
                <a:spcPct val="120000"/>
              </a:lnSpc>
            </a:pPr>
            <a:endParaRPr lang="en-US" sz="3400" b="1" dirty="0" smtClean="0">
              <a:solidFill>
                <a:schemeClr val="tx1"/>
              </a:solidFill>
            </a:endParaRPr>
          </a:p>
          <a:p>
            <a:pPr algn="l"/>
            <a:endParaRPr lang="en-US" sz="4300" dirty="0" smtClean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7200" b="1" dirty="0" smtClean="0">
                <a:solidFill>
                  <a:schemeClr val="tx1"/>
                </a:solidFill>
                <a:latin typeface="Adobe Caslon Pro" pitchFamily="18" charset="0"/>
              </a:rPr>
              <a:t>Department of Computer Science &amp; Engineering</a:t>
            </a:r>
          </a:p>
          <a:p>
            <a:pPr algn="l">
              <a:lnSpc>
                <a:spcPct val="120000"/>
              </a:lnSpc>
            </a:pPr>
            <a:r>
              <a:rPr lang="en-US" sz="7200" b="1" dirty="0" smtClean="0">
                <a:solidFill>
                  <a:schemeClr val="tx1"/>
                </a:solidFill>
                <a:latin typeface="Adobe Caslon Pro" pitchFamily="18" charset="0"/>
              </a:rPr>
              <a:t>Dr. Akhilesh Das Gupta Institute of Technology and Management, New </a:t>
            </a:r>
            <a:r>
              <a:rPr lang="en-US" sz="7200" b="1" dirty="0" smtClean="0">
                <a:solidFill>
                  <a:schemeClr val="tx1"/>
                </a:solidFill>
                <a:latin typeface="Adobe Caslon Pro" pitchFamily="18" charset="0"/>
              </a:rPr>
              <a:t>Delhi</a:t>
            </a:r>
            <a:endParaRPr lang="en-US" sz="7200" b="1" dirty="0" smtClean="0">
              <a:solidFill>
                <a:schemeClr val="tx1"/>
              </a:solidFill>
              <a:latin typeface="Adobe Caslon Pro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sz="7200" b="1" dirty="0" smtClean="0">
                <a:solidFill>
                  <a:schemeClr val="tx1"/>
                </a:solidFill>
                <a:latin typeface="Adobe Caslon Pro" pitchFamily="18" charset="0"/>
              </a:rPr>
              <a:t>Guru </a:t>
            </a:r>
            <a:r>
              <a:rPr lang="en-US" sz="7200" b="1" dirty="0" smtClean="0">
                <a:solidFill>
                  <a:schemeClr val="tx1"/>
                </a:solidFill>
                <a:latin typeface="Adobe Caslon Pro" pitchFamily="18" charset="0"/>
              </a:rPr>
              <a:t>Gobind Singh Indraprastha University, New </a:t>
            </a:r>
            <a:r>
              <a:rPr lang="en-US" sz="7200" b="1" dirty="0" smtClean="0">
                <a:solidFill>
                  <a:schemeClr val="tx1"/>
                </a:solidFill>
                <a:latin typeface="Adobe Caslon Pro" pitchFamily="18" charset="0"/>
              </a:rPr>
              <a:t>Delhi</a:t>
            </a:r>
          </a:p>
          <a:p>
            <a:pPr algn="l">
              <a:lnSpc>
                <a:spcPct val="120000"/>
              </a:lnSpc>
            </a:pPr>
            <a:r>
              <a:rPr lang="en-US" sz="7200" b="1" dirty="0" smtClean="0">
                <a:solidFill>
                  <a:schemeClr val="tx1"/>
                </a:solidFill>
                <a:latin typeface="Adobe Caslon Pro" pitchFamily="18" charset="0"/>
              </a:rPr>
              <a:t>August,2018</a:t>
            </a:r>
            <a:endParaRPr lang="en-US" sz="7200" b="1" dirty="0" smtClean="0">
              <a:solidFill>
                <a:schemeClr val="tx1"/>
              </a:solidFill>
              <a:latin typeface="Adobe Caslon Pro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5631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8900" dirty="0" smtClean="0"/>
              <a:t>Challenges</a:t>
            </a:r>
            <a:endParaRPr lang="en-US" sz="8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Convert </a:t>
            </a:r>
            <a:endParaRPr lang="en-US" dirty="0"/>
          </a:p>
        </p:txBody>
      </p:sp>
      <p:pic>
        <p:nvPicPr>
          <p:cNvPr id="4" name="Content Placeholder 3" descr="JLS3_html_cod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5" y="2133600"/>
            <a:ext cx="8210550" cy="38862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To This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32004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  “Sports”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533401"/>
            <a:ext cx="624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tx2"/>
                </a:solidFill>
                <a:latin typeface="+mj-lt"/>
              </a:rPr>
              <a:t>        Using</a:t>
            </a:r>
            <a:r>
              <a:rPr lang="en-US" sz="6000" dirty="0" smtClean="0">
                <a:solidFill>
                  <a:schemeClr val="tx2"/>
                </a:solidFill>
                <a:latin typeface="+mj-lt"/>
              </a:rPr>
              <a:t> this</a:t>
            </a:r>
            <a:endParaRPr lang="en-US" sz="6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Picture 4" descr="tikz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534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 we do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Preprocessing </a:t>
            </a:r>
          </a:p>
          <a:p>
            <a:r>
              <a:rPr lang="en-US" dirty="0" smtClean="0"/>
              <a:t>Natural Language Preprocessing</a:t>
            </a:r>
          </a:p>
          <a:p>
            <a:r>
              <a:rPr lang="en-US" dirty="0" smtClean="0"/>
              <a:t>Deep Learning</a:t>
            </a:r>
          </a:p>
          <a:p>
            <a:r>
              <a:rPr lang="en-US" dirty="0" smtClean="0"/>
              <a:t>Model Comparison </a:t>
            </a:r>
          </a:p>
          <a:p>
            <a:r>
              <a:rPr lang="en-US" dirty="0" smtClean="0"/>
              <a:t>Final Evaluation &amp; 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-panorama-of-natural-language-processing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76264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Text </a:t>
            </a:r>
            <a:r>
              <a:rPr lang="en-US" dirty="0" smtClean="0"/>
              <a:t>Preprocessing Noise </a:t>
            </a:r>
            <a:r>
              <a:rPr lang="en-US" dirty="0" smtClean="0"/>
              <a:t>Removal</a:t>
            </a:r>
          </a:p>
          <a:p>
            <a:r>
              <a:rPr lang="en-US" dirty="0" smtClean="0"/>
              <a:t>Lexicon Normalization</a:t>
            </a:r>
          </a:p>
          <a:p>
            <a:pPr lvl="1"/>
            <a:r>
              <a:rPr lang="en-US" dirty="0" smtClean="0"/>
              <a:t>Lemmatization</a:t>
            </a:r>
          </a:p>
          <a:p>
            <a:pPr lvl="1"/>
            <a:r>
              <a:rPr lang="en-US" dirty="0" smtClean="0"/>
              <a:t>Stemming</a:t>
            </a:r>
          </a:p>
          <a:p>
            <a:r>
              <a:rPr lang="en-US" dirty="0" smtClean="0"/>
              <a:t>Statistical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TF </a:t>
            </a:r>
            <a:r>
              <a:rPr lang="en-US" dirty="0" smtClean="0"/>
              <a:t>– </a:t>
            </a:r>
            <a:r>
              <a:rPr lang="en-US" dirty="0" smtClean="0"/>
              <a:t>IDF</a:t>
            </a:r>
          </a:p>
          <a:p>
            <a:pPr lvl="1"/>
            <a:r>
              <a:rPr lang="en-US" dirty="0" smtClean="0"/>
              <a:t>Frequency </a:t>
            </a:r>
            <a:r>
              <a:rPr lang="en-US" dirty="0" smtClean="0"/>
              <a:t>/ Density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Readability Features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Word </a:t>
            </a:r>
            <a:r>
              <a:rPr lang="en-US" dirty="0" smtClean="0"/>
              <a:t>Embeddings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ep-learning-in-computer-visio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8610600" cy="644499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_ZX05x1xYgaVoa4Vn2kKS9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8" y="1295400"/>
            <a:ext cx="8749023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lp-language-dependence-small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71" y="135629"/>
            <a:ext cx="8778258" cy="65867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</a:t>
            </a:r>
            <a:endParaRPr lang="en-US" dirty="0"/>
          </a:p>
        </p:txBody>
      </p:sp>
      <p:pic>
        <p:nvPicPr>
          <p:cNvPr id="4" name="Content Placeholder 3" descr="Capture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262" y="3653631"/>
            <a:ext cx="4181475" cy="952500"/>
          </a:xfrm>
        </p:spPr>
      </p:pic>
      <p:pic>
        <p:nvPicPr>
          <p:cNvPr id="7" name="Picture 6" descr="social-media-world-wide-web-globe-medi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752599"/>
            <a:ext cx="4683535" cy="3307747"/>
          </a:xfrm>
          <a:prstGeom prst="rect">
            <a:avLst/>
          </a:prstGeom>
        </p:spPr>
      </p:pic>
      <p:pic>
        <p:nvPicPr>
          <p:cNvPr id="8" name="Picture 7" descr="Capture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800600"/>
            <a:ext cx="6324600" cy="1440683"/>
          </a:xfrm>
          <a:prstGeom prst="rect">
            <a:avLst/>
          </a:prstGeom>
        </p:spPr>
      </p:pic>
      <p:pic>
        <p:nvPicPr>
          <p:cNvPr id="9" name="Picture 8" descr="downloa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752600"/>
            <a:ext cx="1981200" cy="110947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Tools</a:t>
            </a:r>
            <a:endParaRPr lang="en-US" sz="8000" dirty="0"/>
          </a:p>
        </p:txBody>
      </p:sp>
      <p:pic>
        <p:nvPicPr>
          <p:cNvPr id="7" name="Picture 6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3048000"/>
            <a:ext cx="2940900" cy="1770646"/>
          </a:xfrm>
          <a:prstGeom prst="rect">
            <a:avLst/>
          </a:prstGeom>
        </p:spPr>
      </p:pic>
      <p:pic>
        <p:nvPicPr>
          <p:cNvPr id="8" name="Content Placeholder 3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24000"/>
            <a:ext cx="3011888" cy="789669"/>
          </a:xfrm>
          <a:prstGeom prst="rect">
            <a:avLst/>
          </a:prstGeom>
        </p:spPr>
      </p:pic>
      <p:pic>
        <p:nvPicPr>
          <p:cNvPr id="9" name="Picture 8" descr="Capture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1" y="4622653"/>
            <a:ext cx="3124200" cy="1843220"/>
          </a:xfrm>
          <a:prstGeom prst="rect">
            <a:avLst/>
          </a:prstGeom>
        </p:spPr>
      </p:pic>
      <p:pic>
        <p:nvPicPr>
          <p:cNvPr id="10" name="Picture 9" descr="download (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600200"/>
            <a:ext cx="3098571" cy="1859142"/>
          </a:xfrm>
          <a:prstGeom prst="rect">
            <a:avLst/>
          </a:prstGeom>
        </p:spPr>
      </p:pic>
      <p:pic>
        <p:nvPicPr>
          <p:cNvPr id="13" name="Picture 12" descr="download (2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352800"/>
            <a:ext cx="3505200" cy="1249194"/>
          </a:xfrm>
          <a:prstGeom prst="rect">
            <a:avLst/>
          </a:prstGeom>
        </p:spPr>
      </p:pic>
      <p:pic>
        <p:nvPicPr>
          <p:cNvPr id="14" name="Picture 13" descr="download (3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600" y="4876800"/>
            <a:ext cx="2514600" cy="1752600"/>
          </a:xfrm>
          <a:prstGeom prst="rect">
            <a:avLst/>
          </a:prstGeom>
        </p:spPr>
      </p:pic>
      <p:pic>
        <p:nvPicPr>
          <p:cNvPr id="15" name="Picture 14" descr="download (5)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0" y="2286000"/>
            <a:ext cx="1143000" cy="1143000"/>
          </a:xfrm>
          <a:prstGeom prst="rect">
            <a:avLst/>
          </a:prstGeom>
        </p:spPr>
      </p:pic>
      <p:pic>
        <p:nvPicPr>
          <p:cNvPr id="16" name="Picture 15" descr="download (6)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3200" y="2590800"/>
            <a:ext cx="1512406" cy="395288"/>
          </a:xfrm>
          <a:prstGeom prst="rect">
            <a:avLst/>
          </a:prstGeom>
        </p:spPr>
      </p:pic>
      <p:pic>
        <p:nvPicPr>
          <p:cNvPr id="17" name="Picture 16" descr="download (4)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81800" y="441960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en-US" sz="2000" dirty="0" smtClean="0"/>
              <a:t>Aug 20- Aug 30 : Preparing and Preprocessing </a:t>
            </a:r>
            <a:endParaRPr lang="en-US" sz="2000" dirty="0" smtClean="0"/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en-US" sz="2000" dirty="0" smtClean="0"/>
              <a:t>Sep </a:t>
            </a:r>
            <a:r>
              <a:rPr lang="en-US" sz="2000" dirty="0" smtClean="0"/>
              <a:t>1 - Sep 15 : Feature Engineering and Natural </a:t>
            </a:r>
            <a:r>
              <a:rPr lang="en-US" sz="2000" dirty="0" smtClean="0"/>
              <a:t>Language </a:t>
            </a:r>
            <a:r>
              <a:rPr lang="en-US" sz="2000" dirty="0" smtClean="0"/>
              <a:t>Processing</a:t>
            </a:r>
            <a:r>
              <a:rPr lang="en-US" sz="2000" dirty="0" smtClean="0"/>
              <a:t>.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en-US" sz="2000" dirty="0" smtClean="0"/>
              <a:t>Sep 15 - Sep 30: Model Training and </a:t>
            </a:r>
            <a:r>
              <a:rPr lang="en-US" sz="2000" dirty="0" smtClean="0"/>
              <a:t>validation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en-US" sz="2000" dirty="0" smtClean="0"/>
              <a:t>Oct 1 - Oct 25: Improving accuracy and comparing various models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en-US" sz="2000" dirty="0" smtClean="0"/>
              <a:t>Oct 26 : Final Report </a:t>
            </a:r>
            <a:r>
              <a:rPr lang="en-US" sz="2000" dirty="0" smtClean="0"/>
              <a:t>Submission</a:t>
            </a:r>
            <a:endParaRPr lang="en-US" sz="2000" dirty="0" smtClean="0"/>
          </a:p>
          <a:p>
            <a:pPr marL="514350" indent="-514350">
              <a:buNone/>
            </a:pPr>
            <a:endParaRPr lang="en-US" sz="2000" dirty="0" smtClean="0"/>
          </a:p>
          <a:p>
            <a:pPr marL="514350" indent="-514350">
              <a:buNone/>
            </a:pPr>
            <a:endParaRPr lang="en-US" sz="2000" dirty="0"/>
          </a:p>
        </p:txBody>
      </p:sp>
      <p:sp>
        <p:nvSpPr>
          <p:cNvPr id="10" name="Down Arrow 9"/>
          <p:cNvSpPr/>
          <p:nvPr/>
        </p:nvSpPr>
        <p:spPr>
          <a:xfrm>
            <a:off x="3581400" y="35814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581400" y="44958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581400" y="53340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3581400" y="27432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Web 2.0 to Web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Web 2.0 – Semantic Web -&gt; Web 3.0 – Intelligent Web</a:t>
            </a:r>
          </a:p>
          <a:p>
            <a:pPr>
              <a:buNone/>
            </a:pPr>
            <a:r>
              <a:rPr lang="en-US" sz="2400" dirty="0" smtClean="0"/>
              <a:t>This project is step towards transforming the</a:t>
            </a:r>
          </a:p>
          <a:p>
            <a:pPr>
              <a:buNone/>
            </a:pPr>
            <a:r>
              <a:rPr lang="en-US" sz="2400" dirty="0" smtClean="0"/>
              <a:t>  web and make it more intelligent.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main-qimg-b1ebcd8542cd4210d70bba11dff15df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373054"/>
            <a:ext cx="6800850" cy="44849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524000"/>
          </a:xfrm>
        </p:spPr>
        <p:txBody>
          <a:bodyPr/>
          <a:lstStyle/>
          <a:p>
            <a:pPr algn="ctr"/>
            <a:r>
              <a:rPr lang="en-US" dirty="0" smtClean="0"/>
              <a:t>Why</a:t>
            </a:r>
            <a:r>
              <a:rPr lang="en-US" dirty="0" smtClean="0"/>
              <a:t> </a:t>
            </a:r>
            <a:r>
              <a:rPr lang="en-US" dirty="0" smtClean="0"/>
              <a:t>we classify?</a:t>
            </a:r>
            <a:endParaRPr lang="en-US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352800"/>
            <a:ext cx="3267075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answer to Why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700" dirty="0" smtClean="0"/>
              <a:t>Assigning webpage to one or more category labels e.g. news, sports, education, etc</a:t>
            </a:r>
          </a:p>
          <a:p>
            <a:pPr>
              <a:lnSpc>
                <a:spcPct val="170000"/>
              </a:lnSpc>
            </a:pPr>
            <a:r>
              <a:rPr lang="en-US" sz="1700" dirty="0" smtClean="0"/>
              <a:t>Classification plays a vital role in many information management and retrieval tasks.</a:t>
            </a:r>
          </a:p>
          <a:p>
            <a:pPr>
              <a:lnSpc>
                <a:spcPct val="170000"/>
              </a:lnSpc>
            </a:pPr>
            <a:r>
              <a:rPr lang="en-US" sz="1700" dirty="0" smtClean="0"/>
              <a:t>On the Web, classification of page content is essential to focused crawling, </a:t>
            </a:r>
          </a:p>
          <a:p>
            <a:pPr>
              <a:lnSpc>
                <a:spcPct val="170000"/>
              </a:lnSpc>
            </a:pPr>
            <a:r>
              <a:rPr lang="en-US" sz="1700" dirty="0" smtClean="0"/>
              <a:t>to the assisted development of web directories, to topic-specific Web link analysis, </a:t>
            </a:r>
          </a:p>
          <a:p>
            <a:pPr>
              <a:lnSpc>
                <a:spcPct val="170000"/>
              </a:lnSpc>
            </a:pPr>
            <a:r>
              <a:rPr lang="en-US" sz="1700" dirty="0" smtClean="0"/>
              <a:t>to contextual advertising, </a:t>
            </a:r>
          </a:p>
          <a:p>
            <a:pPr>
              <a:lnSpc>
                <a:spcPct val="170000"/>
              </a:lnSpc>
            </a:pPr>
            <a:r>
              <a:rPr lang="en-US" sz="1700" dirty="0" smtClean="0"/>
              <a:t>and to analysis of the topical structure of the Web.</a:t>
            </a:r>
          </a:p>
          <a:p>
            <a:pPr>
              <a:lnSpc>
                <a:spcPct val="170000"/>
              </a:lnSpc>
            </a:pPr>
            <a:r>
              <a:rPr lang="en-US" sz="1700" dirty="0" smtClean="0"/>
              <a:t> Web page classification can also help improve the quality of Web search.</a:t>
            </a:r>
          </a:p>
          <a:p>
            <a:pPr>
              <a:lnSpc>
                <a:spcPct val="170000"/>
              </a:lnSpc>
            </a:pPr>
            <a:r>
              <a:rPr lang="en-US" sz="1700" dirty="0" smtClean="0"/>
              <a:t>Web page classification is a vital task for improving the quality of web search, assisted web browsing and knowledge base construction and many more.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Story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600" dirty="0" smtClean="0"/>
              <a:t> </a:t>
            </a:r>
            <a:r>
              <a:rPr lang="en-US" sz="2800" dirty="0" smtClean="0"/>
              <a:t>To </a:t>
            </a:r>
            <a:r>
              <a:rPr lang="en-US" sz="2800" dirty="0" smtClean="0"/>
              <a:t>process </a:t>
            </a:r>
            <a:r>
              <a:rPr lang="en-US" sz="2800" dirty="0" smtClean="0"/>
              <a:t>huge </a:t>
            </a:r>
            <a:r>
              <a:rPr lang="en-US" sz="2800" dirty="0" smtClean="0"/>
              <a:t>number of pages </a:t>
            </a:r>
            <a:r>
              <a:rPr lang="en-US" sz="2800" dirty="0" smtClean="0"/>
              <a:t>and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 categorize them manually </a:t>
            </a:r>
            <a:r>
              <a:rPr lang="en-US" sz="2800" dirty="0" smtClean="0"/>
              <a:t>by a human </a:t>
            </a:r>
            <a:r>
              <a:rPr lang="en-US" sz="2800" dirty="0" smtClean="0"/>
              <a:t>cannot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be imagined. But AI comes to </a:t>
            </a:r>
            <a:endParaRPr lang="en-US" sz="2800" dirty="0" smtClean="0"/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rescue and we use it’s power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 to solve this problem.</a:t>
            </a:r>
            <a:endParaRPr lang="en-US" sz="2800" dirty="0"/>
          </a:p>
        </p:txBody>
      </p:sp>
      <p:pic>
        <p:nvPicPr>
          <p:cNvPr id="5" name="Picture 4" descr="Captur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505200"/>
            <a:ext cx="2729753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How?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  <a:r>
              <a:rPr lang="en-US" dirty="0" smtClean="0"/>
              <a:t>     </a:t>
            </a:r>
            <a:r>
              <a:rPr lang="en-US" sz="2000" dirty="0" smtClean="0"/>
              <a:t>Using </a:t>
            </a:r>
            <a:r>
              <a:rPr lang="en-US" sz="2000" dirty="0" smtClean="0"/>
              <a:t>Natural Language Processing </a:t>
            </a:r>
            <a:r>
              <a:rPr lang="en-US" sz="2000" dirty="0" smtClean="0"/>
              <a:t>and Deep </a:t>
            </a:r>
            <a:r>
              <a:rPr lang="en-US" sz="2000" dirty="0" smtClean="0"/>
              <a:t>Learning Algorithms</a:t>
            </a:r>
            <a:endParaRPr lang="en-US" sz="2000" dirty="0"/>
          </a:p>
        </p:txBody>
      </p:sp>
      <p:pic>
        <p:nvPicPr>
          <p:cNvPr id="4" name="Picture 3" descr="Captur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95600"/>
            <a:ext cx="4121150" cy="2209800"/>
          </a:xfrm>
          <a:prstGeom prst="rect">
            <a:avLst/>
          </a:prstGeom>
        </p:spPr>
      </p:pic>
      <p:pic>
        <p:nvPicPr>
          <p:cNvPr id="5" name="Picture 4" descr="Capture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895600"/>
            <a:ext cx="3823854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Difference between Text Classification and Web Page Classification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2286000"/>
          <a:ext cx="8610600" cy="3625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5802"/>
                <a:gridCol w="4344798"/>
              </a:tblGrid>
              <a:tr h="5568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Text</a:t>
                      </a:r>
                      <a:r>
                        <a:rPr lang="en-US" sz="2400" baseline="0" dirty="0" smtClean="0">
                          <a:latin typeface="+mj-lt"/>
                        </a:rPr>
                        <a:t> Classification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Web Page</a:t>
                      </a:r>
                      <a:r>
                        <a:rPr lang="en-US" sz="2400" baseline="0" dirty="0" smtClean="0">
                          <a:latin typeface="+mj-lt"/>
                        </a:rPr>
                        <a:t> Classification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1576788">
                <a:tc>
                  <a:txBody>
                    <a:bodyPr/>
                    <a:lstStyle/>
                    <a:p>
                      <a:pPr algn="l"/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Traditional text classification is typically performed on structured documents.  </a:t>
                      </a:r>
                    </a:p>
                    <a:p>
                      <a:pPr algn="l"/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[Chekuri et al. 1997]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 pages are semi structured documents in HTML, so that they may be rendered visually for users.</a:t>
                      </a:r>
                      <a:endParaRPr lang="en-US" sz="2000" dirty="0"/>
                    </a:p>
                  </a:txBody>
                  <a:tcPr/>
                </a:tc>
              </a:tr>
              <a:tr h="1483289">
                <a:tc>
                  <a:txBody>
                    <a:bodyPr/>
                    <a:lstStyle/>
                    <a:p>
                      <a:endParaRPr lang="en-US" sz="2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 documents doesn’t exist with connections to and from other documents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 documents exist within a hypertext, with connections to and from other documents.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3105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Therefore</a:t>
            </a:r>
            <a:r>
              <a:rPr lang="en-US" sz="4000" dirty="0" smtClean="0"/>
              <a:t>, Web classification is not only important, but distinguished from</a:t>
            </a:r>
            <a:br>
              <a:rPr lang="en-US" sz="4000" dirty="0" smtClean="0"/>
            </a:br>
            <a:r>
              <a:rPr lang="en-US" sz="4000" dirty="0" smtClean="0"/>
              <a:t>traditional text classification, and thus </a:t>
            </a:r>
            <a:r>
              <a:rPr lang="en-US" sz="4000" dirty="0" smtClean="0"/>
              <a:t>deserves more focused </a:t>
            </a:r>
            <a:r>
              <a:rPr lang="en-US" sz="4000" dirty="0" smtClean="0"/>
              <a:t>review</a:t>
            </a:r>
            <a:endParaRPr lang="en-US" sz="4000" dirty="0"/>
          </a:p>
        </p:txBody>
      </p:sp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968623"/>
            <a:ext cx="2590800" cy="280234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334</TotalTime>
  <Words>445</Words>
  <Application>Microsoft Office PowerPoint</Application>
  <PresentationFormat>On-screen Show (4:3)</PresentationFormat>
  <Paragraphs>79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         WEBPAGE CLASSIFICATION           USING NATURAL LANGUAGE PROCESSING          AND DEEP LEARNING </vt:lpstr>
      <vt:lpstr>GOAL </vt:lpstr>
      <vt:lpstr>From Web 2.0 to Web 3.0</vt:lpstr>
      <vt:lpstr>Why we classify?</vt:lpstr>
      <vt:lpstr>The answer to Why </vt:lpstr>
      <vt:lpstr>Long Story Short</vt:lpstr>
      <vt:lpstr>  How? </vt:lpstr>
      <vt:lpstr>Difference between Text Classification and Web Page Classification</vt:lpstr>
      <vt:lpstr>    Therefore, Web classification is not only important, but distinguished from traditional text classification, and thus deserves more focused review</vt:lpstr>
      <vt:lpstr>     Challenges</vt:lpstr>
      <vt:lpstr>To Convert </vt:lpstr>
      <vt:lpstr>To This</vt:lpstr>
      <vt:lpstr>Slide 13</vt:lpstr>
      <vt:lpstr>So How do we do this</vt:lpstr>
      <vt:lpstr>Slide 15</vt:lpstr>
      <vt:lpstr>NLP TOOLS</vt:lpstr>
      <vt:lpstr>Slide 17</vt:lpstr>
      <vt:lpstr>Slide 18</vt:lpstr>
      <vt:lpstr>Slide 19</vt:lpstr>
      <vt:lpstr>Tools</vt:lpstr>
      <vt:lpstr>Deadlines</vt:lpstr>
      <vt:lpstr>Final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WEBPAGE CLASSIFICATION  USING NATURAL LANGUAGE PROCESSING     AND DEEP LEARNING</dc:title>
  <dc:creator>Kamal Dev Sharma</dc:creator>
  <cp:lastModifiedBy>Kamal Dev Sharma</cp:lastModifiedBy>
  <cp:revision>38</cp:revision>
  <dcterms:created xsi:type="dcterms:W3CDTF">2006-08-16T00:00:00Z</dcterms:created>
  <dcterms:modified xsi:type="dcterms:W3CDTF">2018-08-28T15:22:42Z</dcterms:modified>
</cp:coreProperties>
</file>