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6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B0604020202020204" charset="0"/>
      <p:regular r:id="rId12"/>
      <p:bold r:id="rId13"/>
      <p:italic r:id="rId14"/>
      <p:boldItalic r:id="rId15"/>
    </p:embeddedFont>
    <p:embeddedFont>
      <p:font typeface="Arial Narrow" panose="020B0606020202030204" pitchFamily="34" charset="0"/>
      <p:regular r:id="rId16"/>
      <p:bold r:id="rId17"/>
      <p:italic r:id="rId18"/>
      <p:boldItalic r:id="rId19"/>
    </p:embeddedFont>
    <p:embeddedFont>
      <p:font typeface="Poor Richard" panose="02080502050505020702" pitchFamily="18"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696"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479165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25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153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498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25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89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31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456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399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STOCK TREND PREDICTION</a:t>
            </a:r>
            <a:endParaRPr lang="en-US" dirty="0"/>
          </a:p>
        </p:txBody>
      </p:sp>
      <p:sp>
        <p:nvSpPr>
          <p:cNvPr id="3" name="Subtitle 2"/>
          <p:cNvSpPr>
            <a:spLocks noGrp="1"/>
          </p:cNvSpPr>
          <p:nvPr>
            <p:ph type="subTitle" idx="1"/>
          </p:nvPr>
        </p:nvSpPr>
        <p:spPr/>
        <p:txBody>
          <a:bodyPr>
            <a:noAutofit/>
          </a:bodyPr>
          <a:lstStyle/>
          <a:p>
            <a:endParaRPr lang="en-US" sz="1500" dirty="0" smtClean="0">
              <a:latin typeface="Poor Richard" panose="02080502050505020702" pitchFamily="18" charset="0"/>
            </a:endParaRPr>
          </a:p>
          <a:p>
            <a:endParaRPr lang="en-US" sz="1500" dirty="0">
              <a:latin typeface="Poor Richard" panose="02080502050505020702" pitchFamily="18" charset="0"/>
            </a:endParaRPr>
          </a:p>
          <a:p>
            <a:endParaRPr lang="en-US" sz="1500" dirty="0" smtClean="0">
              <a:latin typeface="Poor Richard" panose="02080502050505020702" pitchFamily="18" charset="0"/>
            </a:endParaRPr>
          </a:p>
          <a:p>
            <a:endParaRPr lang="en-US" sz="1500" dirty="0">
              <a:latin typeface="Poor Richard" panose="02080502050505020702" pitchFamily="18" charset="0"/>
            </a:endParaRPr>
          </a:p>
          <a:p>
            <a:r>
              <a:rPr lang="en-US" sz="1500" dirty="0" smtClean="0">
                <a:latin typeface="Arial Narrow" panose="020B0606020202030204" pitchFamily="34" charset="0"/>
              </a:rPr>
              <a:t>In </a:t>
            </a:r>
            <a:r>
              <a:rPr lang="en-US" sz="1500" dirty="0">
                <a:latin typeface="Arial Narrow" panose="020B0606020202030204" pitchFamily="34" charset="0"/>
              </a:rPr>
              <a:t>the era of big data, deep learning for predicting stock market prices and trends has become even more </a:t>
            </a:r>
            <a:r>
              <a:rPr lang="en-US" sz="1500" dirty="0" smtClean="0">
                <a:latin typeface="Arial Narrow" panose="020B0606020202030204" pitchFamily="34" charset="0"/>
              </a:rPr>
              <a:t>popular </a:t>
            </a:r>
            <a:r>
              <a:rPr lang="en-US" sz="1500" dirty="0">
                <a:latin typeface="Arial Narrow" panose="020B0606020202030204" pitchFamily="34" charset="0"/>
              </a:rPr>
              <a:t>than before. We collected all years of data from Yahoo Finance stock market and proposed a comprehensive customization of feature engineering and deep learning-based model for predicting trend of stock </a:t>
            </a:r>
            <a:r>
              <a:rPr lang="en-US" sz="1500" dirty="0" smtClean="0">
                <a:latin typeface="Arial Narrow" panose="020B0606020202030204" pitchFamily="34" charset="0"/>
              </a:rPr>
              <a:t>markets.</a:t>
            </a:r>
            <a:endParaRPr lang="en-US" sz="1500" dirty="0">
              <a:latin typeface="Arial Narrow" panose="020B0606020202030204" pitchFamily="34" charset="0"/>
            </a:endParaRPr>
          </a:p>
        </p:txBody>
      </p:sp>
    </p:spTree>
    <p:extLst>
      <p:ext uri="{BB962C8B-B14F-4D97-AF65-F5344CB8AC3E}">
        <p14:creationId xmlns:p14="http://schemas.microsoft.com/office/powerpoint/2010/main" val="357681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CONTENT</a:t>
            </a:r>
            <a:endParaRPr dirty="0"/>
          </a:p>
        </p:txBody>
      </p:sp>
      <p:sp>
        <p:nvSpPr>
          <p:cNvPr id="91"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dirty="0"/>
              <a:t>Machine Learning</a:t>
            </a:r>
            <a:endParaRPr dirty="0"/>
          </a:p>
          <a:p>
            <a:pPr marL="457200" lvl="0" indent="-342900" algn="l" rtl="0">
              <a:spcBef>
                <a:spcPts val="0"/>
              </a:spcBef>
              <a:spcAft>
                <a:spcPts val="0"/>
              </a:spcAft>
              <a:buSzPts val="1800"/>
              <a:buAutoNum type="arabicPeriod"/>
            </a:pPr>
            <a:r>
              <a:rPr lang="en-GB" dirty="0"/>
              <a:t>Deep Learning</a:t>
            </a:r>
            <a:endParaRPr dirty="0"/>
          </a:p>
          <a:p>
            <a:pPr marL="457200" lvl="0" indent="-342900" algn="l" rtl="0">
              <a:spcBef>
                <a:spcPts val="0"/>
              </a:spcBef>
              <a:spcAft>
                <a:spcPts val="0"/>
              </a:spcAft>
              <a:buSzPts val="1800"/>
              <a:buAutoNum type="arabicPeriod"/>
            </a:pPr>
            <a:r>
              <a:rPr lang="en-GB" dirty="0"/>
              <a:t>Deep Learning Necessity </a:t>
            </a:r>
            <a:endParaRPr dirty="0"/>
          </a:p>
          <a:p>
            <a:pPr marL="457200" lvl="0" indent="-342900" algn="l" rtl="0">
              <a:spcBef>
                <a:spcPts val="0"/>
              </a:spcBef>
              <a:spcAft>
                <a:spcPts val="0"/>
              </a:spcAft>
              <a:buSzPts val="1800"/>
              <a:buAutoNum type="arabicPeriod"/>
            </a:pPr>
            <a:r>
              <a:rPr lang="en-GB" dirty="0" smtClean="0"/>
              <a:t>Yahoo Finance Price </a:t>
            </a:r>
            <a:r>
              <a:rPr lang="en-GB" dirty="0"/>
              <a:t>Dataset</a:t>
            </a:r>
            <a:endParaRPr dirty="0"/>
          </a:p>
          <a:p>
            <a:pPr marL="457200" lvl="0" indent="-342900" algn="l" rtl="0">
              <a:spcBef>
                <a:spcPts val="0"/>
              </a:spcBef>
              <a:spcAft>
                <a:spcPts val="0"/>
              </a:spcAft>
              <a:buSzPts val="1800"/>
              <a:buAutoNum type="arabicPeriod"/>
            </a:pPr>
            <a:r>
              <a:rPr lang="en-GB" dirty="0"/>
              <a:t>Algorithm</a:t>
            </a:r>
            <a:endParaRPr dirty="0"/>
          </a:p>
          <a:p>
            <a:pPr marL="457200" lvl="0" indent="-342900" algn="l" rtl="0">
              <a:spcBef>
                <a:spcPts val="0"/>
              </a:spcBef>
              <a:spcAft>
                <a:spcPts val="0"/>
              </a:spcAft>
              <a:buSzPts val="1800"/>
              <a:buAutoNum type="arabicPeriod"/>
            </a:pPr>
            <a:r>
              <a:rPr lang="en-GB" dirty="0"/>
              <a:t>Conclusion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Demand of Stock have become huge with Increased in popularity of Stock in Digital world. Prediction and Analysing stock can benefit </a:t>
            </a:r>
            <a:r>
              <a:rPr lang="en-GB" dirty="0" smtClean="0"/>
              <a:t>people </a:t>
            </a:r>
            <a:r>
              <a:rPr lang="en-GB" dirty="0"/>
              <a:t>to think before buying or selling stocks. So, A New Stock </a:t>
            </a:r>
            <a:r>
              <a:rPr lang="en-GB" dirty="0" smtClean="0"/>
              <a:t>Trend Prediction </a:t>
            </a:r>
            <a:r>
              <a:rPr lang="en-GB" dirty="0"/>
              <a:t>through Deep Learning Algorithms has been </a:t>
            </a:r>
            <a:r>
              <a:rPr lang="en-GB" dirty="0" err="1"/>
              <a:t>analyzed</a:t>
            </a:r>
            <a:r>
              <a:rPr lang="en-GB" dirty="0"/>
              <a:t> and visualized. Through This System we can predict of any Company stock in the world.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MACHINE LEARNING</a:t>
            </a:r>
            <a:endParaRPr/>
          </a:p>
        </p:txBody>
      </p:sp>
      <p:sp>
        <p:nvSpPr>
          <p:cNvPr id="103" name="Google Shape;103;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dirty="0">
                <a:highlight>
                  <a:srgbClr val="FFFFFF"/>
                </a:highlight>
              </a:rPr>
              <a:t>Machine learning is the science of getting computers to act without being explicitly programmed.</a:t>
            </a:r>
            <a:endParaRPr sz="1700" dirty="0">
              <a:highlight>
                <a:srgbClr val="FFFFFF"/>
              </a:highlight>
            </a:endParaRPr>
          </a:p>
          <a:p>
            <a:pPr marL="0" lvl="0" indent="0" algn="l" rtl="0">
              <a:spcBef>
                <a:spcPts val="1200"/>
              </a:spcBef>
              <a:spcAft>
                <a:spcPts val="0"/>
              </a:spcAft>
              <a:buNone/>
            </a:pPr>
            <a:r>
              <a:rPr lang="en-GB" sz="1700" dirty="0">
                <a:highlight>
                  <a:srgbClr val="FFFFFF"/>
                </a:highlight>
              </a:rPr>
              <a:t>Machine learning is a method of data analysis that automates analytical model </a:t>
            </a:r>
            <a:r>
              <a:rPr lang="en-GB" sz="1700" dirty="0" smtClean="0">
                <a:highlight>
                  <a:srgbClr val="FFFFFF"/>
                </a:highlight>
              </a:rPr>
              <a:t>building.</a:t>
            </a:r>
            <a:endParaRPr sz="1700" dirty="0">
              <a:highlight>
                <a:srgbClr val="FFFFFF"/>
              </a:highlight>
            </a:endParaRPr>
          </a:p>
          <a:p>
            <a:pPr marL="0" lvl="0" indent="0" algn="l" rtl="0">
              <a:spcBef>
                <a:spcPts val="1200"/>
              </a:spcBef>
              <a:spcAft>
                <a:spcPts val="1200"/>
              </a:spcAft>
              <a:buNone/>
            </a:pPr>
            <a:r>
              <a:rPr lang="en-GB" sz="1700" dirty="0">
                <a:highlight>
                  <a:srgbClr val="FFFFFF"/>
                </a:highlight>
                <a:latin typeface="Arial"/>
                <a:ea typeface="Arial"/>
                <a:cs typeface="Arial"/>
                <a:sym typeface="Arial"/>
              </a:rPr>
              <a:t>Machine learning is important because it gives enterprises a view of trends in customer </a:t>
            </a:r>
            <a:r>
              <a:rPr lang="en-GB" sz="1700" dirty="0" err="1">
                <a:highlight>
                  <a:srgbClr val="FFFFFF"/>
                </a:highlight>
                <a:latin typeface="Arial"/>
                <a:ea typeface="Arial"/>
                <a:cs typeface="Arial"/>
                <a:sym typeface="Arial"/>
              </a:rPr>
              <a:t>behavior</a:t>
            </a:r>
            <a:r>
              <a:rPr lang="en-GB" sz="1700" dirty="0">
                <a:highlight>
                  <a:srgbClr val="FFFFFF"/>
                </a:highlight>
                <a:latin typeface="Arial"/>
                <a:ea typeface="Arial"/>
                <a:cs typeface="Arial"/>
                <a:sym typeface="Arial"/>
              </a:rPr>
              <a:t> and business operational patterns, as well as supports the development of new </a:t>
            </a:r>
            <a:r>
              <a:rPr lang="en-GB" sz="1700" dirty="0" smtClean="0">
                <a:highlight>
                  <a:srgbClr val="FFFFFF"/>
                </a:highlight>
                <a:latin typeface="Arial"/>
                <a:ea typeface="Arial"/>
                <a:cs typeface="Arial"/>
                <a:sym typeface="Arial"/>
              </a:rPr>
              <a:t>products.</a:t>
            </a:r>
            <a:endParaRPr sz="1700" dirty="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DEEP LEARNING</a:t>
            </a:r>
            <a:endParaRPr/>
          </a:p>
        </p:txBody>
      </p:sp>
      <p:sp>
        <p:nvSpPr>
          <p:cNvPr id="109" name="Google Shape;10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buNone/>
            </a:pPr>
            <a:r>
              <a:rPr lang="en-US" sz="1600" dirty="0">
                <a:solidFill>
                  <a:srgbClr val="111111"/>
                </a:solidFill>
                <a:highlight>
                  <a:srgbClr val="FFFFFF"/>
                </a:highlight>
                <a:latin typeface="Times New Roman"/>
                <a:ea typeface="Times New Roman"/>
                <a:cs typeface="Times New Roman"/>
                <a:sym typeface="Times New Roman"/>
              </a:rPr>
              <a:t>Deep learning is an artificial intelligence (AI) function that imitates the workings of the human brain in processing data and creating patterns for use in decision making</a:t>
            </a:r>
            <a:r>
              <a:rPr lang="en-US" sz="1600" dirty="0" smtClean="0">
                <a:solidFill>
                  <a:srgbClr val="111111"/>
                </a:solidFill>
                <a:highlight>
                  <a:srgbClr val="FFFFFF"/>
                </a:highlight>
                <a:latin typeface="Times New Roman"/>
                <a:ea typeface="Times New Roman"/>
                <a:cs typeface="Times New Roman"/>
                <a:sym typeface="Times New Roman"/>
              </a:rPr>
              <a:t>.</a:t>
            </a:r>
          </a:p>
          <a:p>
            <a:pPr marL="0" lvl="0" indent="0">
              <a:buNone/>
            </a:pPr>
            <a:endParaRPr lang="en-US" sz="1600" dirty="0">
              <a:solidFill>
                <a:srgbClr val="111111"/>
              </a:solidFill>
              <a:highlight>
                <a:srgbClr val="FFFFFF"/>
              </a:highlight>
              <a:latin typeface="Times New Roman"/>
              <a:ea typeface="Times New Roman"/>
              <a:cs typeface="Times New Roman"/>
              <a:sym typeface="Times New Roman"/>
            </a:endParaRPr>
          </a:p>
          <a:p>
            <a:pPr marL="0" lvl="0" indent="0">
              <a:buNone/>
            </a:pPr>
            <a:r>
              <a:rPr lang="en-US" sz="1600" dirty="0" smtClean="0">
                <a:solidFill>
                  <a:srgbClr val="111111"/>
                </a:solidFill>
                <a:highlight>
                  <a:srgbClr val="FFFFFF"/>
                </a:highlight>
                <a:latin typeface="Times New Roman"/>
                <a:ea typeface="Times New Roman"/>
                <a:cs typeface="Times New Roman"/>
                <a:sym typeface="Times New Roman"/>
              </a:rPr>
              <a:t>Deep </a:t>
            </a:r>
            <a:r>
              <a:rPr lang="en-US" sz="1600" dirty="0">
                <a:solidFill>
                  <a:srgbClr val="111111"/>
                </a:solidFill>
                <a:highlight>
                  <a:srgbClr val="FFFFFF"/>
                </a:highlight>
                <a:latin typeface="Times New Roman"/>
                <a:ea typeface="Times New Roman"/>
                <a:cs typeface="Times New Roman"/>
                <a:sym typeface="Times New Roman"/>
              </a:rPr>
              <a:t>learning is a subset of machine learning in artificial intelligence that has networks capable of learning unsupervised from data that is unstructured or unlabeled. Also known as deep neural learning or deep neural network</a:t>
            </a:r>
            <a:r>
              <a:rPr lang="en-US" sz="1600" dirty="0" smtClean="0">
                <a:solidFill>
                  <a:srgbClr val="111111"/>
                </a:solidFill>
                <a:highlight>
                  <a:srgbClr val="FFFFFF"/>
                </a:highlight>
                <a:latin typeface="Times New Roman"/>
                <a:ea typeface="Times New Roman"/>
                <a:cs typeface="Times New Roman"/>
                <a:sym typeface="Times New Roman"/>
              </a:rPr>
              <a:t>.</a:t>
            </a:r>
          </a:p>
          <a:p>
            <a:pPr marL="0" lvl="0" indent="0">
              <a:buNone/>
            </a:pPr>
            <a:endParaRPr lang="en-US" sz="1600" dirty="0">
              <a:solidFill>
                <a:srgbClr val="111111"/>
              </a:solidFill>
              <a:highlight>
                <a:srgbClr val="FFFFFF"/>
              </a:highlight>
              <a:latin typeface="Times New Roman"/>
              <a:ea typeface="Times New Roman"/>
              <a:cs typeface="Times New Roman"/>
              <a:sym typeface="Times New Roman"/>
            </a:endParaRPr>
          </a:p>
          <a:p>
            <a:pPr marL="0" lvl="0" indent="0">
              <a:buNone/>
            </a:pPr>
            <a:r>
              <a:rPr lang="en-US" sz="1600" dirty="0">
                <a:solidFill>
                  <a:srgbClr val="111111"/>
                </a:solidFill>
                <a:highlight>
                  <a:srgbClr val="FFFFFF"/>
                </a:highlight>
                <a:latin typeface="Times New Roman"/>
                <a:ea typeface="Times New Roman"/>
                <a:cs typeface="Times New Roman"/>
                <a:sym typeface="Times New Roman"/>
              </a:rPr>
              <a:t>Deep learning attempts to mimic the human brain—albeit far from matching its ability—enabling systems to cluster data and make predictions with incredible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DEEP LEARNING NECESSITY   </a:t>
            </a:r>
            <a:endParaRPr/>
          </a:p>
        </p:txBody>
      </p:sp>
      <p:sp>
        <p:nvSpPr>
          <p:cNvPr id="115" name="Google Shape;11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buNone/>
            </a:pPr>
            <a:r>
              <a:rPr lang="en-US" sz="1500" dirty="0">
                <a:solidFill>
                  <a:srgbClr val="111111"/>
                </a:solidFill>
                <a:highlight>
                  <a:srgbClr val="FFFFFF"/>
                </a:highlight>
                <a:latin typeface="Arial"/>
                <a:ea typeface="Arial"/>
                <a:cs typeface="Arial"/>
                <a:sym typeface="Arial"/>
              </a:rPr>
              <a:t>Deep learning has evolved hand-in-hand with the digital era, which has brought about an explosion of data in all forms and from every region of the world. This data, known simply as big data, is drawn from sources like social media, internet search engines, e-commerce platforms, and online cinemas, among others. This enormous amount of data is readily accessible and can be shared through </a:t>
            </a:r>
            <a:r>
              <a:rPr lang="en-US" sz="1500" dirty="0" err="1">
                <a:solidFill>
                  <a:srgbClr val="111111"/>
                </a:solidFill>
                <a:highlight>
                  <a:srgbClr val="FFFFFF"/>
                </a:highlight>
                <a:latin typeface="Arial"/>
                <a:ea typeface="Arial"/>
                <a:cs typeface="Arial"/>
                <a:sym typeface="Arial"/>
              </a:rPr>
              <a:t>fintech</a:t>
            </a:r>
            <a:r>
              <a:rPr lang="en-US" sz="1500" dirty="0">
                <a:solidFill>
                  <a:srgbClr val="111111"/>
                </a:solidFill>
                <a:highlight>
                  <a:srgbClr val="FFFFFF"/>
                </a:highlight>
                <a:latin typeface="Arial"/>
                <a:ea typeface="Arial"/>
                <a:cs typeface="Arial"/>
                <a:sym typeface="Arial"/>
              </a:rPr>
              <a:t> applications like cloud computing</a:t>
            </a:r>
            <a:r>
              <a:rPr lang="en-US" sz="1500" dirty="0" smtClean="0">
                <a:solidFill>
                  <a:srgbClr val="111111"/>
                </a:solidFill>
                <a:highlight>
                  <a:srgbClr val="FFFFFF"/>
                </a:highlight>
                <a:latin typeface="Arial"/>
                <a:ea typeface="Arial"/>
                <a:cs typeface="Arial"/>
                <a:sym typeface="Arial"/>
              </a:rPr>
              <a:t>.</a:t>
            </a:r>
          </a:p>
          <a:p>
            <a:pPr marL="0" lvl="0" indent="0">
              <a:buNone/>
            </a:pPr>
            <a:endParaRPr lang="en-US" sz="1500" dirty="0">
              <a:solidFill>
                <a:srgbClr val="111111"/>
              </a:solidFill>
              <a:highlight>
                <a:srgbClr val="FFFFFF"/>
              </a:highlight>
              <a:latin typeface="Arial"/>
              <a:ea typeface="Arial"/>
              <a:cs typeface="Arial"/>
              <a:sym typeface="Arial"/>
            </a:endParaRPr>
          </a:p>
          <a:p>
            <a:pPr marL="0" lvl="0" indent="0">
              <a:buNone/>
            </a:pPr>
            <a:r>
              <a:rPr lang="en-US" sz="1500" dirty="0">
                <a:solidFill>
                  <a:srgbClr val="111111"/>
                </a:solidFill>
                <a:highlight>
                  <a:srgbClr val="FFFFFF"/>
                </a:highlight>
                <a:latin typeface="Arial"/>
                <a:ea typeface="Arial"/>
                <a:cs typeface="Arial"/>
                <a:sym typeface="Arial"/>
              </a:rPr>
              <a:t>However, the data, which normally is unstructured, is so vast that it could take decades for humans to comprehend it and extract relevant information. Companies realize the incredible potential that can result from unraveling this wealth of information and are increasingly adapting to AI systems for automated support.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YAHOO FINANCE </a:t>
            </a:r>
            <a:r>
              <a:rPr lang="en-GB" dirty="0"/>
              <a:t>STOCK PRICE DATASET</a:t>
            </a:r>
            <a:endParaRPr dirty="0"/>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r>
              <a:rPr lang="en-US" sz="1600" b="1" dirty="0"/>
              <a:t>Yahoo! Finance</a:t>
            </a:r>
            <a:r>
              <a:rPr lang="en-US" sz="1600" dirty="0"/>
              <a:t> is a media property that is part of the Yahoo! network. It provides financial news, data and commentary including stock quotes, press releases, financial reports, and original content. It also offers some online tools for personal finance management. In addition to posting partner content from other web sites, it posts original stories by its team of staff journalists. It is ranked 21st by </a:t>
            </a:r>
            <a:r>
              <a:rPr lang="en-US" sz="1600" dirty="0" err="1"/>
              <a:t>SimilarWeb</a:t>
            </a:r>
            <a:r>
              <a:rPr lang="en-US" sz="1600" dirty="0"/>
              <a:t> on the list of largest news and media websites</a:t>
            </a:r>
            <a:r>
              <a:rPr lang="en-US" sz="1600" dirty="0" smtClean="0"/>
              <a:t>.</a:t>
            </a:r>
            <a:endParaRPr lang="en-US" sz="1600" dirty="0"/>
          </a:p>
          <a:p>
            <a:endParaRPr lang="en-US" sz="1600" dirty="0"/>
          </a:p>
          <a:p>
            <a:r>
              <a:rPr lang="en-US" sz="1600" dirty="0"/>
              <a:t>Yahoo! Finance recently added the feature to look at news surrounding cryptocurrency. It lists over 9,000 unique coins including Bitcoin and </a:t>
            </a:r>
            <a:r>
              <a:rPr lang="en-US" sz="1600" dirty="0" err="1"/>
              <a:t>Ethereum</a:t>
            </a:r>
            <a:r>
              <a:rPr lang="en-US" sz="1600" dirty="0"/>
              <a:t>.</a:t>
            </a:r>
          </a:p>
          <a:p>
            <a:endParaRPr lang="en-US" sz="1400" dirty="0"/>
          </a:p>
          <a:p>
            <a:pPr marL="114300" indent="0">
              <a:buNone/>
            </a:pP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a:p>
        </p:txBody>
      </p:sp>
      <p:sp>
        <p:nvSpPr>
          <p:cNvPr id="127" name="Google Shape;127;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endParaRPr lang="en-GB" dirty="0" smtClean="0"/>
          </a:p>
          <a:p>
            <a:pPr>
              <a:buFont typeface="Roboto"/>
              <a:buAutoNum type="arabicPeriod"/>
            </a:pPr>
            <a:r>
              <a:rPr lang="en-GB" dirty="0"/>
              <a:t>REGRESSION</a:t>
            </a:r>
          </a:p>
          <a:p>
            <a:pPr>
              <a:buFont typeface="Roboto"/>
              <a:buAutoNum type="arabicPeriod"/>
            </a:pPr>
            <a:r>
              <a:rPr lang="en-GB" dirty="0" smtClean="0"/>
              <a:t>LSTM </a:t>
            </a:r>
            <a:endParaRPr lang="en-GB" dirty="0"/>
          </a:p>
          <a:p>
            <a:pPr marL="457200" lvl="0" indent="-342900" algn="l" rtl="0">
              <a:spcBef>
                <a:spcPts val="0"/>
              </a:spcBef>
              <a:spcAft>
                <a:spcPts val="0"/>
              </a:spcAft>
              <a:buSzPts val="1800"/>
              <a:buAutoNum type="arabicPeriod"/>
            </a:pPr>
            <a:r>
              <a:rPr lang="en-US" dirty="0" smtClean="0"/>
              <a:t>SEQUENTIAL</a:t>
            </a:r>
            <a:endParaRPr dirty="0"/>
          </a:p>
          <a:p>
            <a:pPr marL="457200" lvl="0" indent="-342900" algn="l" rtl="0">
              <a:spcBef>
                <a:spcPts val="0"/>
              </a:spcBef>
              <a:spcAft>
                <a:spcPts val="0"/>
              </a:spcAft>
              <a:buSzPts val="1800"/>
              <a:buAutoNum type="arabicPeriod"/>
            </a:pPr>
            <a:r>
              <a:rPr lang="en-GB" dirty="0"/>
              <a:t>DENSE </a:t>
            </a:r>
            <a:endParaRPr dirty="0"/>
          </a:p>
          <a:p>
            <a:pPr marL="457200" lvl="0" indent="-342900" algn="l" rtl="0">
              <a:spcBef>
                <a:spcPts val="0"/>
              </a:spcBef>
              <a:spcAft>
                <a:spcPts val="0"/>
              </a:spcAft>
              <a:buSzPts val="1800"/>
              <a:buAutoNum type="arabicPeriod"/>
            </a:pPr>
            <a:r>
              <a:rPr lang="en-GB" dirty="0" smtClean="0"/>
              <a:t>DROPOUT</a:t>
            </a:r>
          </a:p>
          <a:p>
            <a:pPr marL="45720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 </a:t>
            </a:r>
            <a:endParaRPr/>
          </a:p>
        </p:txBody>
      </p:sp>
      <p:sp>
        <p:nvSpPr>
          <p:cNvPr id="133" name="Google Shape;13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We can see the Prediction, analysis and Visualization of </a:t>
            </a:r>
            <a:r>
              <a:rPr lang="en-GB" dirty="0" smtClean="0"/>
              <a:t>any stock using Yahoo Finance though </a:t>
            </a:r>
            <a:r>
              <a:rPr lang="en-GB" dirty="0"/>
              <a:t>applying Deep learning algorithms such as </a:t>
            </a:r>
            <a:r>
              <a:rPr lang="en-GB" dirty="0" smtClean="0"/>
              <a:t>REGRESSION, LSTM</a:t>
            </a:r>
            <a:r>
              <a:rPr lang="en-GB" dirty="0"/>
              <a:t>, DENSE, DROP OUT and SEQUENTIAL.</a:t>
            </a:r>
            <a:endParaRPr dirty="0"/>
          </a:p>
          <a:p>
            <a:pPr marL="0" lvl="0" indent="0" algn="l" rtl="0">
              <a:spcBef>
                <a:spcPts val="1200"/>
              </a:spcBef>
              <a:spcAft>
                <a:spcPts val="0"/>
              </a:spcAft>
              <a:buNone/>
            </a:pPr>
            <a:r>
              <a:rPr lang="en-GB" dirty="0"/>
              <a:t>Same way we can use any company Stock Dataset directly apply this algorithms it will give us the correct prediction.</a:t>
            </a:r>
            <a:endParaRPr dirty="0"/>
          </a:p>
          <a:p>
            <a:pPr marL="0" lvl="0" indent="0" algn="l" rtl="0">
              <a:spcBef>
                <a:spcPts val="1200"/>
              </a:spcBef>
              <a:spcAft>
                <a:spcPts val="1200"/>
              </a:spcAft>
              <a:buNone/>
            </a:pPr>
            <a:r>
              <a:rPr lang="en-GB" dirty="0"/>
              <a:t>This System is Successfully runs on any system even on Cloud platforms.</a:t>
            </a: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478</Words>
  <Application>Microsoft Office PowerPoint</Application>
  <PresentationFormat>On-screen Show (16:9)</PresentationFormat>
  <Paragraphs>44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Roboto</vt:lpstr>
      <vt:lpstr>Arial</vt:lpstr>
      <vt:lpstr>Arial Narrow</vt:lpstr>
      <vt:lpstr>Poor Richard</vt:lpstr>
      <vt:lpstr>Geometric</vt:lpstr>
      <vt:lpstr>STOCK TREND PREDICTION</vt:lpstr>
      <vt:lpstr>CONTENT</vt:lpstr>
      <vt:lpstr>ABSTRACT</vt:lpstr>
      <vt:lpstr>MACHINE LEARNING</vt:lpstr>
      <vt:lpstr>DEEP LEARNING</vt:lpstr>
      <vt:lpstr>DEEP LEARNING NECESSITY   </vt:lpstr>
      <vt:lpstr>YAHOO FINANCE STOCK PRICE DATASET</vt:lpstr>
      <vt:lpstr>ALGORITHM</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TREND PREDICTION</dc:title>
  <dc:creator>Anurag Kumar</dc:creator>
  <cp:lastModifiedBy>Microsoft account</cp:lastModifiedBy>
  <cp:revision>4</cp:revision>
  <dcterms:modified xsi:type="dcterms:W3CDTF">2022-05-09T08:13:32Z</dcterms:modified>
</cp:coreProperties>
</file>