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8" r:id="rId9"/>
    <p:sldId id="265" r:id="rId10"/>
    <p:sldId id="266" r:id="rId11"/>
  </p:sldIdLst>
  <p:sldSz cx="18288000" cy="10287000"/>
  <p:notesSz cx="6858000" cy="9144000"/>
  <p:embeddedFontLst>
    <p:embeddedFont>
      <p:font typeface="Abadi" panose="020B020402010402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pos="1008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4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883C84"/>
    <a:srgbClr val="2E44D8"/>
    <a:srgbClr val="A100FF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4" autoAdjust="0"/>
    <p:restoredTop sz="90798" autoAdjust="0"/>
  </p:normalViewPr>
  <p:slideViewPr>
    <p:cSldViewPr>
      <p:cViewPr>
        <p:scale>
          <a:sx n="63" d="100"/>
          <a:sy n="63" d="100"/>
        </p:scale>
        <p:origin x="-787" y="-571"/>
      </p:cViewPr>
      <p:guideLst>
        <p:guide orient="horz" pos="1416"/>
        <p:guide pos="1008"/>
        <p:guide pos="2880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Drive\iTAS%20Training%20Files\Forage%20Details\Accenture\Task%2002\Data%20Set\Reaction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IDrive\iTAS%20Training%20Files\Forage%20Details\Accenture\Task%2002\Data%20Set\Reaction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51611770359689"/>
          <c:y val="7.2702108561045434E-2"/>
          <c:w val="0.82444050127536872"/>
          <c:h val="0.8559694100737408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,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#,##0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39-429A-B0BE-557A7EA14A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860446271"/>
        <c:axId val="693779824"/>
      </c:barChart>
      <c:catAx>
        <c:axId val="86044627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3779824"/>
        <c:crossesAt val="62000"/>
        <c:auto val="1"/>
        <c:lblAlgn val="ctr"/>
        <c:lblOffset val="100"/>
        <c:noMultiLvlLbl val="0"/>
      </c:catAx>
      <c:valAx>
        <c:axId val="69377982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446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718892092713763"/>
          <c:y val="8.2580242228757553E-2"/>
          <c:w val="0.48562215814572474"/>
          <c:h val="0.83082345128545676"/>
        </c:manualLayout>
      </c:layout>
      <c:pieChart>
        <c:varyColors val="1"/>
        <c:ser>
          <c:idx val="0"/>
          <c:order val="0"/>
          <c:tx>
            <c:strRef>
              <c:f>'Top 5 Categories'!$B$1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14C1-400B-A1A6-7C4EA52A3FC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14C1-400B-A1A6-7C4EA52A3FC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14C1-400B-A1A6-7C4EA52A3FC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14C1-400B-A1A6-7C4EA52A3FC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14C1-400B-A1A6-7C4EA52A3FCC}"/>
              </c:ext>
            </c:extLst>
          </c:dPt>
          <c:dLbls>
            <c:dLbl>
              <c:idx val="0"/>
              <c:layout>
                <c:manualLayout>
                  <c:x val="2.2300469483568074E-2"/>
                  <c:y val="1.807228915662650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C1-400B-A1A6-7C4EA52A3FCC}"/>
                </c:ext>
              </c:extLst>
            </c:dLbl>
            <c:dLbl>
              <c:idx val="1"/>
              <c:layout>
                <c:manualLayout>
                  <c:x val="-2.3474178403756728E-3"/>
                  <c:y val="4.0160642570281124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C1-400B-A1A6-7C4EA52A3FC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39613138146464"/>
                      <c:h val="6.036144578313252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14C1-400B-A1A6-7C4EA52A3FCC}"/>
                </c:ext>
              </c:extLst>
            </c:dLbl>
            <c:dLbl>
              <c:idx val="3"/>
              <c:layout>
                <c:manualLayout>
                  <c:x val="-2.2300469483568081E-2"/>
                  <c:y val="1.807228915662650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C1-400B-A1A6-7C4EA52A3FCC}"/>
                </c:ext>
              </c:extLst>
            </c:dLbl>
            <c:dLbl>
              <c:idx val="4"/>
              <c:layout>
                <c:manualLayout>
                  <c:x val="-2.2300469483568074E-2"/>
                  <c:y val="2.4096385542168676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C1-400B-A1A6-7C4EA52A3F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'Top 5 Categories'!$B$2:$B$6</c:f>
              <c:numCache>
                <c:formatCode>#,##0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C1-400B-A1A6-7C4EA52A3FCC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sx="15000" sy="15000" algn="ctr" rotWithShape="0">
        <a:srgbClr val="000000">
          <a:alpha val="43137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440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 advClick="0" advTm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svg" /><Relationship Id="rId5" Type="http://schemas.openxmlformats.org/officeDocument/2006/relationships/image" Target="../media/image3.png" /><Relationship Id="rId4" Type="http://schemas.openxmlformats.org/officeDocument/2006/relationships/image" Target="../media/image2.sv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.svg" /><Relationship Id="rId5" Type="http://schemas.openxmlformats.org/officeDocument/2006/relationships/image" Target="../media/image1.png" /><Relationship Id="rId4" Type="http://schemas.openxmlformats.org/officeDocument/2006/relationships/image" Target="../media/image18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6.sv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0.svg" /><Relationship Id="rId5" Type="http://schemas.openxmlformats.org/officeDocument/2006/relationships/image" Target="../media/image9.png" /><Relationship Id="rId4" Type="http://schemas.openxmlformats.org/officeDocument/2006/relationships/image" Target="../media/image2.sv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 /><Relationship Id="rId3" Type="http://schemas.openxmlformats.org/officeDocument/2006/relationships/image" Target="../media/image5.png" /><Relationship Id="rId7" Type="http://schemas.openxmlformats.org/officeDocument/2006/relationships/image" Target="../media/image1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2.svg" /><Relationship Id="rId5" Type="http://schemas.openxmlformats.org/officeDocument/2006/relationships/image" Target="../media/image1.png" /><Relationship Id="rId4" Type="http://schemas.openxmlformats.org/officeDocument/2006/relationships/image" Target="../media/image6.svg" /><Relationship Id="rId9" Type="http://schemas.openxmlformats.org/officeDocument/2006/relationships/image" Target="../media/image13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4.svg" /><Relationship Id="rId5" Type="http://schemas.openxmlformats.org/officeDocument/2006/relationships/image" Target="../media/image3.png" /><Relationship Id="rId4" Type="http://schemas.openxmlformats.org/officeDocument/2006/relationships/image" Target="../media/image2.sv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15.sv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chart" Target="../charts/chart1.xm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8.sv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 /><Relationship Id="rId7" Type="http://schemas.openxmlformats.org/officeDocument/2006/relationships/image" Target="../media/image6.sv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png" /><Relationship Id="rId5" Type="http://schemas.openxmlformats.org/officeDocument/2006/relationships/image" Target="../media/image8.svg" /><Relationship Id="rId4" Type="http://schemas.openxmlformats.org/officeDocument/2006/relationships/image" Target="../media/image7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7" Type="http://schemas.openxmlformats.org/officeDocument/2006/relationships/image" Target="../media/image8.sv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16.jpeg" /><Relationship Id="rId4" Type="http://schemas.openxmlformats.org/officeDocument/2006/relationships/image" Target="../media/image15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00200" y="3238500"/>
            <a:ext cx="6781800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b="1" spc="-105" dirty="0">
                <a:solidFill>
                  <a:srgbClr val="FFFFFF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Data Analytics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69076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endParaRPr lang="en-US" sz="2600" spc="-26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0A517B-54A6-EE5C-6612-64B4BAA9E460}"/>
              </a:ext>
            </a:extLst>
          </p:cNvPr>
          <p:cNvSpPr txBox="1"/>
          <p:nvPr/>
        </p:nvSpPr>
        <p:spPr>
          <a:xfrm>
            <a:off x="1828800" y="647700"/>
            <a:ext cx="98964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Today’s Agenda</a:t>
            </a:r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389ACD06-D511-8F22-04AA-7EE68571E2FA}"/>
              </a:ext>
            </a:extLst>
          </p:cNvPr>
          <p:cNvSpPr/>
          <p:nvPr/>
        </p:nvSpPr>
        <p:spPr>
          <a:xfrm rot="16200000">
            <a:off x="2448910" y="1399190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0FD96A57-A753-227E-BA60-191E8A66964E}"/>
              </a:ext>
            </a:extLst>
          </p:cNvPr>
          <p:cNvSpPr/>
          <p:nvPr/>
        </p:nvSpPr>
        <p:spPr>
          <a:xfrm rot="16200000">
            <a:off x="2448910" y="2928445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2AADAB37-3C67-46D0-6146-B35FC0EEB044}"/>
              </a:ext>
            </a:extLst>
          </p:cNvPr>
          <p:cNvSpPr/>
          <p:nvPr/>
        </p:nvSpPr>
        <p:spPr>
          <a:xfrm rot="16200000">
            <a:off x="2448911" y="4677439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16EA28E4-B166-2BA4-751B-449EF4E70447}"/>
              </a:ext>
            </a:extLst>
          </p:cNvPr>
          <p:cNvSpPr/>
          <p:nvPr/>
        </p:nvSpPr>
        <p:spPr>
          <a:xfrm rot="16200000">
            <a:off x="2448911" y="6411281"/>
            <a:ext cx="1274379" cy="2971800"/>
          </a:xfrm>
          <a:prstGeom prst="round2Same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2800" b="1" spc="-19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&amp; Summary</a:t>
            </a:r>
          </a:p>
        </p:txBody>
      </p:sp>
      <p:sp>
        <p:nvSpPr>
          <p:cNvPr id="33" name="Rectangle: Top Corners Rounded 32">
            <a:extLst>
              <a:ext uri="{FF2B5EF4-FFF2-40B4-BE49-F238E27FC236}">
                <a16:creationId xmlns:a16="http://schemas.microsoft.com/office/drawing/2014/main" id="{E9371848-07D6-EFE7-FE08-C9853BC7A47C}"/>
              </a:ext>
            </a:extLst>
          </p:cNvPr>
          <p:cNvSpPr/>
          <p:nvPr/>
        </p:nvSpPr>
        <p:spPr>
          <a:xfrm rot="5400000" flipH="1">
            <a:off x="7592410" y="-772510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Top Corners Rounded 33">
            <a:extLst>
              <a:ext uri="{FF2B5EF4-FFF2-40B4-BE49-F238E27FC236}">
                <a16:creationId xmlns:a16="http://schemas.microsoft.com/office/drawing/2014/main" id="{8A2997B0-3E7D-A3B3-1C92-C311C0818EA4}"/>
              </a:ext>
            </a:extLst>
          </p:cNvPr>
          <p:cNvSpPr/>
          <p:nvPr/>
        </p:nvSpPr>
        <p:spPr>
          <a:xfrm rot="5400000" flipH="1">
            <a:off x="7592410" y="756745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9268B980-9972-D5F4-8911-64B1121BCE32}"/>
              </a:ext>
            </a:extLst>
          </p:cNvPr>
          <p:cNvSpPr/>
          <p:nvPr/>
        </p:nvSpPr>
        <p:spPr>
          <a:xfrm rot="5400000" flipH="1">
            <a:off x="7592409" y="2505739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A15ACC44-6F60-5F52-3D87-52BABB4A9463}"/>
              </a:ext>
            </a:extLst>
          </p:cNvPr>
          <p:cNvSpPr/>
          <p:nvPr/>
        </p:nvSpPr>
        <p:spPr>
          <a:xfrm rot="5400000" flipH="1">
            <a:off x="7592409" y="4254732"/>
            <a:ext cx="1274379" cy="7315200"/>
          </a:xfrm>
          <a:prstGeom prst="round2SameRect">
            <a:avLst/>
          </a:prstGeom>
          <a:solidFill>
            <a:schemeClr val="bg1"/>
          </a:solidFill>
          <a:ln>
            <a:solidFill>
              <a:srgbClr val="A1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FC4207-2D6F-AE03-56F9-1BCED8027645}"/>
              </a:ext>
            </a:extLst>
          </p:cNvPr>
          <p:cNvSpPr txBox="1"/>
          <p:nvPr/>
        </p:nvSpPr>
        <p:spPr>
          <a:xfrm>
            <a:off x="4800600" y="2423425"/>
            <a:ext cx="693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provide a high-level overview of the business problem we're tackling and the precise requirements, we will provide a summary of the entire project.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14B7190-67F6-2C38-B654-A20A7EFE9A84}"/>
              </a:ext>
            </a:extLst>
          </p:cNvPr>
          <p:cNvSpPr txBox="1"/>
          <p:nvPr/>
        </p:nvSpPr>
        <p:spPr>
          <a:xfrm>
            <a:off x="4800600" y="3952680"/>
            <a:ext cx="693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get into the particular issue that the Data Analytics team has been concentrating on and provide some context for why this is such a significant issue.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3C0630-9C57-1095-54A1-262696FECBC4}"/>
              </a:ext>
            </a:extLst>
          </p:cNvPr>
          <p:cNvSpPr txBox="1"/>
          <p:nvPr/>
        </p:nvSpPr>
        <p:spPr>
          <a:xfrm>
            <a:off x="4745138" y="5692596"/>
            <a:ext cx="693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that, I'll go into the general steps we took to do this assignment so you can fully understand how we approach tasks of this nature.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DF3A1-27D8-FEC3-098D-725DCADAF92C}"/>
              </a:ext>
            </a:extLst>
          </p:cNvPr>
          <p:cNvSpPr txBox="1"/>
          <p:nvPr/>
        </p:nvSpPr>
        <p:spPr>
          <a:xfrm>
            <a:off x="4745138" y="7540409"/>
            <a:ext cx="693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Lastly, I will review all significant findings and offer them as a collection of understandings and illustrations from our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2CAB0E-2C3A-76CE-521C-E6051D7CC947}"/>
              </a:ext>
            </a:extLst>
          </p:cNvPr>
          <p:cNvSpPr txBox="1"/>
          <p:nvPr/>
        </p:nvSpPr>
        <p:spPr>
          <a:xfrm>
            <a:off x="8686800" y="2628900"/>
            <a:ext cx="7391400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Social Buzz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" is a rapidly expanding unicorn in the technology space that needs to quickly adjust to its global reach.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Accenture has started working on the following activities during a three-month POC :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 audit of Social Buzz's use of big data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Strategies for a prosperous initial public offering (IPO)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Analysis to find the Social Buzz’s top 5 most popular categories of 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ED5B8-7D3A-0656-F440-D5F7D00130F2}"/>
              </a:ext>
            </a:extLst>
          </p:cNvPr>
          <p:cNvSpPr txBox="1"/>
          <p:nvPr/>
        </p:nvSpPr>
        <p:spPr>
          <a:xfrm>
            <a:off x="2286000" y="4914900"/>
            <a:ext cx="7467600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recent years, the customer has grown significantly and lacks the internal resources to manage this growth.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day, Social Buzz receives over 100,000 posts, totaling 36,500,000 posts annually. Since the content is unstructured, it is challenging to make sense of it.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specifications that must be fulfilled for this project, including combining tables from the sample data set.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 content categories to identify the top five with the highest total popularity.</a:t>
            </a: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b="1" spc="-80" dirty="0">
                <a:solidFill>
                  <a:srgbClr val="FFFFFF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b="1" spc="-6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B098BB3-7C49-AD72-FDD5-8BCF82FCB868}"/>
              </a:ext>
            </a:extLst>
          </p:cNvPr>
          <p:cNvSpPr/>
          <p:nvPr/>
        </p:nvSpPr>
        <p:spPr>
          <a:xfrm>
            <a:off x="11506200" y="7757268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Uncover Insights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1F41796-D63A-4CA1-67EB-A93B7DAB0622}"/>
              </a:ext>
            </a:extLst>
          </p:cNvPr>
          <p:cNvSpPr/>
          <p:nvPr/>
        </p:nvSpPr>
        <p:spPr>
          <a:xfrm>
            <a:off x="9677400" y="6075126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E95D8A2-9B20-654A-361F-949326C97C8E}"/>
              </a:ext>
            </a:extLst>
          </p:cNvPr>
          <p:cNvSpPr/>
          <p:nvPr/>
        </p:nvSpPr>
        <p:spPr>
          <a:xfrm>
            <a:off x="7848600" y="4392984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Modelling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7F03FEA-91CE-6DDA-76A8-10A4BD6E01FD}"/>
              </a:ext>
            </a:extLst>
          </p:cNvPr>
          <p:cNvSpPr/>
          <p:nvPr/>
        </p:nvSpPr>
        <p:spPr>
          <a:xfrm>
            <a:off x="6019800" y="2710842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8192C4-1B2F-ABBE-8AF6-161CD4669A34}"/>
              </a:ext>
            </a:extLst>
          </p:cNvPr>
          <p:cNvSpPr/>
          <p:nvPr/>
        </p:nvSpPr>
        <p:spPr>
          <a:xfrm>
            <a:off x="4191000" y="1028700"/>
            <a:ext cx="640080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900"/>
            <a:r>
              <a:rPr lang="en-US" sz="3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1F0BDC-A601-0B0B-76C8-467C359A6EC4}"/>
              </a:ext>
            </a:extLst>
          </p:cNvPr>
          <p:cNvSpPr/>
          <p:nvPr/>
        </p:nvSpPr>
        <p:spPr>
          <a:xfrm>
            <a:off x="2371708" y="4762500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>
                <a:solidFill>
                  <a:srgbClr val="883C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C7EA67-F4D0-8081-377E-522E64B76AAB}"/>
              </a:ext>
            </a:extLst>
          </p:cNvPr>
          <p:cNvSpPr/>
          <p:nvPr/>
        </p:nvSpPr>
        <p:spPr>
          <a:xfrm>
            <a:off x="7543800" y="4762500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rgbClr val="883C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02F5C5-18A4-21C2-437D-8F95C28FA6BE}"/>
              </a:ext>
            </a:extLst>
          </p:cNvPr>
          <p:cNvSpPr/>
          <p:nvPr/>
        </p:nvSpPr>
        <p:spPr>
          <a:xfrm>
            <a:off x="12954000" y="4762500"/>
            <a:ext cx="2514600" cy="1447800"/>
          </a:xfrm>
          <a:prstGeom prst="roundRect">
            <a:avLst/>
          </a:prstGeom>
          <a:solidFill>
            <a:schemeClr val="bg1"/>
          </a:solidFill>
          <a:ln>
            <a:solidFill>
              <a:srgbClr val="883C8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rgbClr val="883C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4677F-E85E-7E41-C2EC-5BB4AFCF20E0}"/>
              </a:ext>
            </a:extLst>
          </p:cNvPr>
          <p:cNvSpPr txBox="1"/>
          <p:nvPr/>
        </p:nvSpPr>
        <p:spPr>
          <a:xfrm>
            <a:off x="2057855" y="3497878"/>
            <a:ext cx="31423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Unique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C4134-9801-375D-8F10-B0AA90887EE6}"/>
              </a:ext>
            </a:extLst>
          </p:cNvPr>
          <p:cNvSpPr txBox="1"/>
          <p:nvPr/>
        </p:nvSpPr>
        <p:spPr>
          <a:xfrm>
            <a:off x="7297094" y="3314700"/>
            <a:ext cx="31423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Category With Highest Score 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DCFF30-2336-A704-7840-685DB9FC5ADF}"/>
              </a:ext>
            </a:extLst>
          </p:cNvPr>
          <p:cNvSpPr txBox="1"/>
          <p:nvPr/>
        </p:nvSpPr>
        <p:spPr>
          <a:xfrm>
            <a:off x="12914990" y="3497878"/>
            <a:ext cx="2514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 with </a:t>
            </a: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Posts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C15546-E72D-8E65-018C-C63DCBF9E95D}"/>
              </a:ext>
            </a:extLst>
          </p:cNvPr>
          <p:cNvSpPr txBox="1"/>
          <p:nvPr/>
        </p:nvSpPr>
        <p:spPr>
          <a:xfrm>
            <a:off x="7297094" y="4229100"/>
            <a:ext cx="3142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</a:t>
            </a:r>
            <a:endParaRPr lang="en-IN" sz="2800" b="1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D4C423E-E2F0-C0F5-2594-12C8280A19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123851"/>
              </p:ext>
            </p:extLst>
          </p:nvPr>
        </p:nvGraphicFramePr>
        <p:xfrm>
          <a:off x="4592325" y="2552700"/>
          <a:ext cx="10820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607A90EA-A7CA-1F76-58AA-BA8E3DF6238C}"/>
              </a:ext>
            </a:extLst>
          </p:cNvPr>
          <p:cNvSpPr/>
          <p:nvPr/>
        </p:nvSpPr>
        <p:spPr>
          <a:xfrm>
            <a:off x="4572000" y="1638300"/>
            <a:ext cx="10820400" cy="914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63636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Top 5 Categories by Aggregated “Popularity” Score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08BA825-06B9-CA01-5C5A-9A67296A80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308315"/>
              </p:ext>
            </p:extLst>
          </p:nvPr>
        </p:nvGraphicFramePr>
        <p:xfrm>
          <a:off x="4572000" y="2552700"/>
          <a:ext cx="10820400" cy="632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607A90EA-A7CA-1F76-58AA-BA8E3DF6238C}"/>
              </a:ext>
            </a:extLst>
          </p:cNvPr>
          <p:cNvSpPr/>
          <p:nvPr/>
        </p:nvSpPr>
        <p:spPr>
          <a:xfrm>
            <a:off x="4572000" y="1638300"/>
            <a:ext cx="10820400" cy="9144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363636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Popularity % Share from Top 5 Categories</a:t>
            </a:r>
          </a:p>
        </p:txBody>
      </p:sp>
    </p:spTree>
    <p:extLst>
      <p:ext uri="{BB962C8B-B14F-4D97-AF65-F5344CB8AC3E}">
        <p14:creationId xmlns:p14="http://schemas.microsoft.com/office/powerpoint/2010/main" val="403697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50502" y="1154575"/>
            <a:ext cx="5024550" cy="794409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49F4C5-0D4F-E5CB-9977-A959D6324319}"/>
              </a:ext>
            </a:extLst>
          </p:cNvPr>
          <p:cNvGrpSpPr/>
          <p:nvPr/>
        </p:nvGrpSpPr>
        <p:grpSpPr>
          <a:xfrm>
            <a:off x="10972800" y="1181100"/>
            <a:ext cx="7010400" cy="2388830"/>
            <a:chOff x="10972800" y="952500"/>
            <a:chExt cx="7010400" cy="238883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B6E6B1F-8D3F-D422-A696-97BA2752AE95}"/>
                </a:ext>
              </a:extLst>
            </p:cNvPr>
            <p:cNvSpPr/>
            <p:nvPr/>
          </p:nvSpPr>
          <p:spPr>
            <a:xfrm>
              <a:off x="10972800" y="952500"/>
              <a:ext cx="2819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83C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812490-4131-4D3C-96CE-E240EA68619D}"/>
                </a:ext>
              </a:extLst>
            </p:cNvPr>
            <p:cNvSpPr txBox="1"/>
            <p:nvPr/>
          </p:nvSpPr>
          <p:spPr>
            <a:xfrm>
              <a:off x="10972800" y="1638300"/>
              <a:ext cx="7010400" cy="17030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Animals and science are two of the most popular content categories. This shows that people enjoy "real-life" and "factual" content the most. Therefore, I recommend creating more content related to these two categories.</a:t>
              </a:r>
              <a:endParaRPr lang="en-IN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2F7C430-8907-B854-443B-B49BD86942C4}"/>
              </a:ext>
            </a:extLst>
          </p:cNvPr>
          <p:cNvGrpSpPr/>
          <p:nvPr/>
        </p:nvGrpSpPr>
        <p:grpSpPr>
          <a:xfrm>
            <a:off x="10972800" y="3767921"/>
            <a:ext cx="7010400" cy="2804329"/>
            <a:chOff x="10972800" y="4762500"/>
            <a:chExt cx="7010400" cy="280432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0FBA9F4-EF69-4E15-4AD6-C6386634EEC9}"/>
                </a:ext>
              </a:extLst>
            </p:cNvPr>
            <p:cNvSpPr/>
            <p:nvPr/>
          </p:nvSpPr>
          <p:spPr>
            <a:xfrm>
              <a:off x="10972800" y="4762500"/>
              <a:ext cx="2819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83C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00F4D9-E691-59D9-BEFE-C5D8E47BAC59}"/>
                </a:ext>
              </a:extLst>
            </p:cNvPr>
            <p:cNvSpPr txBox="1"/>
            <p:nvPr/>
          </p:nvSpPr>
          <p:spPr>
            <a:xfrm>
              <a:off x="10972800" y="5448300"/>
              <a:ext cx="7010400" cy="2118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Food is a common theme with the top 5 categories with “Healthy Eating” ranking as one of the highest. This may give an indication to the audience within your user base. You could use this insight to create a campaign and work with healthy eating brands to boost user engagement.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83D5209-A24C-6263-7DD6-0BBB1B32861D}"/>
              </a:ext>
            </a:extLst>
          </p:cNvPr>
          <p:cNvGrpSpPr/>
          <p:nvPr/>
        </p:nvGrpSpPr>
        <p:grpSpPr>
          <a:xfrm>
            <a:off x="10972800" y="6667500"/>
            <a:ext cx="7010400" cy="2804329"/>
            <a:chOff x="10972800" y="4762500"/>
            <a:chExt cx="7010400" cy="280432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128DAA6-D832-A517-D22D-4AEBFF3329EA}"/>
                </a:ext>
              </a:extLst>
            </p:cNvPr>
            <p:cNvSpPr/>
            <p:nvPr/>
          </p:nvSpPr>
          <p:spPr>
            <a:xfrm>
              <a:off x="10972800" y="4762500"/>
              <a:ext cx="2819400" cy="6096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883C8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8900"/>
              <a:r>
                <a:rPr lang="en-US" sz="22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NEXT STEPS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ED61BC-A00C-AB8D-9CEA-519D631CEF9E}"/>
                </a:ext>
              </a:extLst>
            </p:cNvPr>
            <p:cNvSpPr txBox="1"/>
            <p:nvPr/>
          </p:nvSpPr>
          <p:spPr>
            <a:xfrm>
              <a:off x="10972800" y="5448300"/>
              <a:ext cx="7010400" cy="2118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8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It should come as no surprise that technological content is among the top categories, given the advancement of technology. This indicates that users enjoy your technological material. I suggest working with some of the biggest digital companies in the world, as this would undoubtedly increase user engagement.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wipe dir="r"/>
      </p:transition>
    </mc:Choice>
    <mc:Fallback xmlns="">
      <p:transition spd="slow" advClick="0" advTm="0">
        <p:wipe dir="r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520</Words>
  <Application>Microsoft Office PowerPoint</Application>
  <PresentationFormat>Custom</PresentationFormat>
  <Paragraphs>78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Anurag Singh</cp:lastModifiedBy>
  <cp:revision>20</cp:revision>
  <dcterms:created xsi:type="dcterms:W3CDTF">2006-08-16T00:00:00Z</dcterms:created>
  <dcterms:modified xsi:type="dcterms:W3CDTF">2025-04-11T08:27:41Z</dcterms:modified>
  <dc:identifier>DAEhDyfaYKE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2023-12-24T14:12:05Z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a8a961d2-519c-49d9-be53-a044f72b3385</vt:lpwstr>
  </property>
  <property fmtid="{D5CDD505-2E9C-101B-9397-08002B2CF9AE}" pid="7" name="MSIP_Label_defa4170-0d19-0005-0004-bc88714345d2_ActionId">
    <vt:lpwstr>4b6d6923-e376-4c24-8462-4110663a4f72</vt:lpwstr>
  </property>
  <property fmtid="{D5CDD505-2E9C-101B-9397-08002B2CF9AE}" pid="8" name="MSIP_Label_defa4170-0d19-0005-0004-bc88714345d2_ContentBits">
    <vt:lpwstr>0</vt:lpwstr>
  </property>
</Properties>
</file>