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_rels/notesSlide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png" ContentType="image/png"/>
  <Override PartName="/ppt/media/image2.png" ContentType="image/pn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B76FA5F-D163-4D77-A85C-84D320F358DB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1174320" y="162000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br>
              <a:rPr sz="2000"/>
            </a:br>
            <a:r>
              <a:rPr b="0" i="1" lang="en-IN" sz="2000" spc="-1" strike="noStrike">
                <a:solidFill>
                  <a:srgbClr val="2a2b2c"/>
                </a:solidFill>
                <a:latin typeface="inherit"/>
              </a:rPr>
              <a:t>Project Objective at the Top,  then dependencies (Activities) and sub dependencies (Tasks)</a:t>
            </a:r>
            <a:br>
              <a:rPr sz="2000"/>
            </a:br>
            <a:br>
              <a:rPr sz="2000"/>
            </a:br>
            <a:r>
              <a:rPr b="0" i="1" lang="en-IN" sz="2000" spc="-1" strike="noStrike">
                <a:solidFill>
                  <a:srgbClr val="2a2b2c"/>
                </a:solidFill>
                <a:latin typeface="inherit"/>
              </a:rPr>
              <a:t>Activities: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2a2b2c"/>
                </a:solidFill>
                <a:latin typeface="inherit"/>
              </a:rPr>
              <a:t>Tasks:</a:t>
            </a:r>
            <a:br>
              <a:rPr sz="2000"/>
            </a:br>
            <a:br>
              <a:rPr sz="2000"/>
            </a:br>
            <a:br>
              <a:rPr sz="2000"/>
            </a:br>
            <a:br>
              <a:rPr sz="2000"/>
            </a:br>
            <a:r>
              <a:rPr b="0" i="1" lang="en-IN" sz="2000" spc="-1" strike="noStrike">
                <a:solidFill>
                  <a:srgbClr val="2a2b2c"/>
                </a:solidFill>
                <a:latin typeface="inherit"/>
              </a:rPr>
              <a:t>WBS name: Student Placement Prediction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2a2b2c"/>
                </a:solidFill>
                <a:latin typeface="inherit"/>
              </a:rPr>
              <a:t>Description: Create a model to predict student graduation year and student placement.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2a2b2c"/>
                </a:solidFill>
                <a:latin typeface="inherit"/>
              </a:rPr>
              <a:t>Completion date: 11/7/24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2a2b2c"/>
                </a:solidFill>
                <a:latin typeface="inherit"/>
              </a:rPr>
              <a:t>Budget: $10,000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2a2b2c"/>
                </a:solidFill>
                <a:latin typeface="inherit"/>
              </a:rPr>
              <a:t>Level 1: 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d0e10"/>
              </a:buClr>
              <a:buFont typeface="+mj-lt"/>
              <a:buAutoNum type="arabicPeriod"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0d0e10"/>
                </a:solidFill>
                <a:latin typeface="inherit"/>
              </a:rPr>
              <a:t>Clean Data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2a2b2c"/>
                </a:solidFill>
                <a:latin typeface="inherit"/>
              </a:rPr>
              <a:t>Level 2: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d0e10"/>
              </a:buClr>
              <a:buFont typeface="+mj-lt"/>
              <a:buAutoNum type="arabicPeriod"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0d0e10"/>
                </a:solidFill>
                <a:latin typeface="inherit"/>
              </a:rPr>
              <a:t>Identify missing and null values. (Complete)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d0e10"/>
              </a:buClr>
              <a:buFont typeface="+mj-lt"/>
              <a:buAutoNum type="arabicPeriod"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0d0e10"/>
                </a:solidFill>
                <a:latin typeface="inherit"/>
              </a:rPr>
              <a:t>Remove noisy and irrelevant data. (Complete)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d0e10"/>
              </a:buClr>
              <a:buFont typeface="+mj-lt"/>
              <a:buAutoNum type="arabicPeriod"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0d0e10"/>
                </a:solidFill>
                <a:latin typeface="inherit"/>
              </a:rPr>
              <a:t> </a:t>
            </a:r>
            <a:r>
              <a:rPr b="0" i="1" lang="en-IN" sz="2000" spc="-1" strike="noStrike">
                <a:solidFill>
                  <a:srgbClr val="0d0e10"/>
                </a:solidFill>
                <a:latin typeface="inherit"/>
              </a:rPr>
              <a:t>Train the model to predict graduation year and placement of students.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2a2b2c"/>
                </a:solidFill>
                <a:latin typeface="inherit"/>
              </a:rPr>
              <a:t>Level 3: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2a2b2c"/>
                </a:solidFill>
                <a:latin typeface="gordita"/>
              </a:rPr>
              <a:t>1.</a:t>
            </a:r>
            <a:r>
              <a:rPr b="0" i="1" lang="en-IN" sz="2000" spc="-1" strike="noStrike">
                <a:solidFill>
                  <a:srgbClr val="2a2b2c"/>
                </a:solidFill>
                <a:latin typeface="inherit"/>
              </a:rPr>
              <a:t> Revamp brand guidelines 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d0e1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0d0e10"/>
                </a:solidFill>
                <a:latin typeface="inherit"/>
              </a:rPr>
              <a:t>Test the model to predict graduation year of students.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d0e1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0d0e10"/>
                </a:solidFill>
                <a:latin typeface="inherit"/>
              </a:rPr>
              <a:t>Test the model to predict placement.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4A53EF-7ECC-4D95-9021-CFDCFE91080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A8D561-D34D-4BF1-B952-C0FFB29955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C2CA9C-0355-48CB-8524-4C814AC391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ADACA7-156A-47EC-9A2B-37F9EB06F47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C8D9AE-91BA-4EF4-9E59-FDDA0E43AE8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209139-95A6-4FD3-A570-381F412AC5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457DC4-88E7-458B-947E-DEEC4A711E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751CBC-D02E-49F0-92F9-9EA75EE73A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3675D0-449B-4A46-9112-FEF379C6CF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2DD987-5553-47EF-87BE-DD6C5FBF21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34EEC5-6552-458E-A115-71903E2E69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7FAB25-E493-46EA-BA3D-8D87FFBA1D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E2AF87-6B74-44D6-B682-63213C6339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A1C94F-E8EE-4DAA-81D4-C6197A75E4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51BBD9-183D-4610-96D2-6C4C54A4F7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1A004C-B1C9-4AC4-9553-06146423B8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BB95C6-4680-4902-872F-B108D018318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EA6ACB-DD79-413D-B047-2EFAA4C20F4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1C7D4D-FE45-4456-A3F3-740E927CC3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430F1B-C598-4EBA-B1F0-D676C2603B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2660E4-3EEC-4897-BCAA-6B42C54BBB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1AC56C-C3CD-493F-9BD3-8F29AA777C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F7F968-3E45-45F9-9E07-3ACFF2BEE4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8A821A-592F-4D93-B7F9-0A06B6015B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6144FE-F17C-4AA6-832F-960DB0BBF7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35A1F5A-1E7B-476C-96C8-7A97C3FA164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7AB217B-6FD2-49A0-AAF2-4A7440BD7B4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A picture containing text, outdoor&#10;&#10;Description automatically generated"/>
          <p:cNvPicPr/>
          <p:nvPr/>
        </p:nvPicPr>
        <p:blipFill>
          <a:blip r:embed="rId1"/>
          <a:stretch/>
        </p:blipFill>
        <p:spPr>
          <a:xfrm>
            <a:off x="0" y="648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89" name="Content Placeholder 2"/>
          <p:cNvSpPr/>
          <p:nvPr/>
        </p:nvSpPr>
        <p:spPr>
          <a:xfrm>
            <a:off x="9099000" y="5420880"/>
            <a:ext cx="2859480" cy="93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3600" spc="-1" strike="noStrike">
              <a:solidFill>
                <a:srgbClr val="ff0000"/>
              </a:solidFill>
              <a:latin typeface="Segoe UI"/>
            </a:endParaRPr>
          </a:p>
        </p:txBody>
      </p:sp>
    </p:spTree>
  </p:cSld>
  <p:transition spd="slow" advTm="0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57760" y="86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7222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</a:rPr>
              <a:t>WORK BREAKDOWN STRUCTURE – </a:t>
            </a:r>
            <a:br>
              <a:rPr sz="4400"/>
            </a:br>
            <a:r>
              <a:rPr b="1" lang="en-US" sz="4400" spc="-1" strike="noStrike">
                <a:solidFill>
                  <a:schemeClr val="dk1"/>
                </a:solidFill>
                <a:latin typeface="Calibri"/>
              </a:rPr>
              <a:t>IP23 Live Project Deliverables – ‘Machine Learning’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1" name="Diagram 7"/>
          <p:cNvGrpSpPr/>
          <p:nvPr/>
        </p:nvGrpSpPr>
        <p:grpSpPr>
          <a:xfrm>
            <a:off x="254160" y="1320480"/>
            <a:ext cx="11682360" cy="5331600"/>
            <a:chOff x="254160" y="1320480"/>
            <a:chExt cx="11682360" cy="5331600"/>
          </a:xfrm>
        </p:grpSpPr>
        <p:sp>
          <p:nvSpPr>
            <p:cNvPr id="92" name=""/>
            <p:cNvSpPr/>
            <p:nvPr/>
          </p:nvSpPr>
          <p:spPr>
            <a:xfrm>
              <a:off x="254160" y="1320480"/>
              <a:ext cx="11682360" cy="5331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"/>
            <p:cNvSpPr/>
            <p:nvPr/>
          </p:nvSpPr>
          <p:spPr>
            <a:xfrm>
              <a:off x="11150280" y="4119120"/>
              <a:ext cx="90360" cy="350280"/>
            </a:xfrm>
            <a:custGeom>
              <a:avLst/>
              <a:gdLst>
                <a:gd name="textAreaLeft" fmla="*/ 0 w 90360"/>
                <a:gd name="textAreaRight" fmla="*/ 91080 w 90360"/>
                <a:gd name="textAreaTop" fmla="*/ 0 h 350280"/>
                <a:gd name="textAreaBottom" fmla="*/ 351000 h 350280"/>
              </a:gdLst>
              <a:ahLst/>
              <a:rect l="textAreaLeft" t="textAreaTop" r="textAreaRight" b="textAreaBottom"/>
              <a:pathLst>
                <a:path w="91440" h="351287">
                  <a:moveTo>
                    <a:pt x="45720" y="0"/>
                  </a:moveTo>
                  <a:lnTo>
                    <a:pt x="45720" y="351287"/>
                  </a:lnTo>
                </a:path>
              </a:pathLst>
            </a:custGeom>
            <a:noFill/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"/>
            <p:cNvSpPr/>
            <p:nvPr/>
          </p:nvSpPr>
          <p:spPr>
            <a:xfrm>
              <a:off x="6397920" y="3000600"/>
              <a:ext cx="4797000" cy="350280"/>
            </a:xfrm>
            <a:custGeom>
              <a:avLst/>
              <a:gdLst>
                <a:gd name="textAreaLeft" fmla="*/ 0 w 4797000"/>
                <a:gd name="textAreaRight" fmla="*/ 4797720 w 4797000"/>
                <a:gd name="textAreaTop" fmla="*/ 0 h 350280"/>
                <a:gd name="textAreaBottom" fmla="*/ 351000 h 350280"/>
              </a:gdLst>
              <a:ahLst/>
              <a:rect l="textAreaLeft" t="textAreaTop" r="textAreaRight" b="textAreaBottom"/>
              <a:pathLst>
                <a:path w="4797902" h="351287">
                  <a:moveTo>
                    <a:pt x="0" y="0"/>
                  </a:moveTo>
                  <a:lnTo>
                    <a:pt x="0" y="239391"/>
                  </a:lnTo>
                  <a:lnTo>
                    <a:pt x="4797902" y="239391"/>
                  </a:lnTo>
                  <a:lnTo>
                    <a:pt x="4797902" y="351287"/>
                  </a:lnTo>
                </a:path>
              </a:pathLst>
            </a:custGeom>
            <a:noFill/>
            <a:ln>
              <a:solidFill>
                <a:srgbClr val="ffb923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" name=""/>
            <p:cNvSpPr/>
            <p:nvPr/>
          </p:nvSpPr>
          <p:spPr>
            <a:xfrm>
              <a:off x="8981280" y="4119120"/>
              <a:ext cx="736920" cy="350280"/>
            </a:xfrm>
            <a:custGeom>
              <a:avLst/>
              <a:gdLst>
                <a:gd name="textAreaLeft" fmla="*/ 0 w 736920"/>
                <a:gd name="textAreaRight" fmla="*/ 737640 w 736920"/>
                <a:gd name="textAreaTop" fmla="*/ 0 h 350280"/>
                <a:gd name="textAreaBottom" fmla="*/ 351000 h 350280"/>
              </a:gdLst>
              <a:ahLst/>
              <a:rect l="textAreaLeft" t="textAreaTop" r="textAreaRight" b="textAreaBottom"/>
              <a:pathLst>
                <a:path w="738138" h="351287">
                  <a:moveTo>
                    <a:pt x="0" y="0"/>
                  </a:moveTo>
                  <a:lnTo>
                    <a:pt x="0" y="239391"/>
                  </a:lnTo>
                  <a:lnTo>
                    <a:pt x="738138" y="239391"/>
                  </a:lnTo>
                  <a:lnTo>
                    <a:pt x="738138" y="351287"/>
                  </a:lnTo>
                </a:path>
              </a:pathLst>
            </a:custGeom>
            <a:noFill/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" name=""/>
            <p:cNvSpPr/>
            <p:nvPr/>
          </p:nvSpPr>
          <p:spPr>
            <a:xfrm>
              <a:off x="8243280" y="5237280"/>
              <a:ext cx="2213280" cy="350280"/>
            </a:xfrm>
            <a:custGeom>
              <a:avLst/>
              <a:gdLst>
                <a:gd name="textAreaLeft" fmla="*/ 0 w 2213280"/>
                <a:gd name="textAreaRight" fmla="*/ 2214000 w 2213280"/>
                <a:gd name="textAreaTop" fmla="*/ 0 h 350280"/>
                <a:gd name="textAreaBottom" fmla="*/ 351000 h 350280"/>
              </a:gdLst>
              <a:ahLst/>
              <a:rect l="textAreaLeft" t="textAreaTop" r="textAreaRight" b="textAreaBottom"/>
              <a:pathLst>
                <a:path w="2214416" h="351287">
                  <a:moveTo>
                    <a:pt x="0" y="0"/>
                  </a:moveTo>
                  <a:lnTo>
                    <a:pt x="0" y="239391"/>
                  </a:lnTo>
                  <a:lnTo>
                    <a:pt x="2214416" y="239391"/>
                  </a:lnTo>
                  <a:lnTo>
                    <a:pt x="2214416" y="351287"/>
                  </a:lnTo>
                </a:path>
              </a:pathLst>
            </a:custGeom>
            <a:noFill/>
            <a:ln>
              <a:solidFill>
                <a:srgbClr val="666666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" name=""/>
            <p:cNvSpPr/>
            <p:nvPr/>
          </p:nvSpPr>
          <p:spPr>
            <a:xfrm>
              <a:off x="8243280" y="5237280"/>
              <a:ext cx="736920" cy="350280"/>
            </a:xfrm>
            <a:custGeom>
              <a:avLst/>
              <a:gdLst>
                <a:gd name="textAreaLeft" fmla="*/ 0 w 736920"/>
                <a:gd name="textAreaRight" fmla="*/ 737640 w 736920"/>
                <a:gd name="textAreaTop" fmla="*/ 0 h 350280"/>
                <a:gd name="textAreaBottom" fmla="*/ 351000 h 350280"/>
              </a:gdLst>
              <a:ahLst/>
              <a:rect l="textAreaLeft" t="textAreaTop" r="textAreaRight" b="textAreaBottom"/>
              <a:pathLst>
                <a:path w="738138" h="351287">
                  <a:moveTo>
                    <a:pt x="0" y="0"/>
                  </a:moveTo>
                  <a:lnTo>
                    <a:pt x="0" y="239391"/>
                  </a:lnTo>
                  <a:lnTo>
                    <a:pt x="738138" y="239391"/>
                  </a:lnTo>
                  <a:lnTo>
                    <a:pt x="738138" y="351287"/>
                  </a:lnTo>
                </a:path>
              </a:pathLst>
            </a:custGeom>
            <a:noFill/>
            <a:ln>
              <a:solidFill>
                <a:srgbClr val="666666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8" name=""/>
            <p:cNvSpPr/>
            <p:nvPr/>
          </p:nvSpPr>
          <p:spPr>
            <a:xfrm>
              <a:off x="7505280" y="5237280"/>
              <a:ext cx="736920" cy="350280"/>
            </a:xfrm>
            <a:custGeom>
              <a:avLst/>
              <a:gdLst>
                <a:gd name="textAreaLeft" fmla="*/ 0 w 736920"/>
                <a:gd name="textAreaRight" fmla="*/ 737640 w 736920"/>
                <a:gd name="textAreaTop" fmla="*/ 0 h 350280"/>
                <a:gd name="textAreaBottom" fmla="*/ 351000 h 350280"/>
              </a:gdLst>
              <a:ahLst/>
              <a:rect l="textAreaLeft" t="textAreaTop" r="textAreaRight" b="textAreaBottom"/>
              <a:pathLst>
                <a:path w="738138" h="351287">
                  <a:moveTo>
                    <a:pt x="738138" y="0"/>
                  </a:moveTo>
                  <a:lnTo>
                    <a:pt x="738138" y="239391"/>
                  </a:lnTo>
                  <a:lnTo>
                    <a:pt x="0" y="239391"/>
                  </a:lnTo>
                  <a:lnTo>
                    <a:pt x="0" y="351287"/>
                  </a:lnTo>
                </a:path>
              </a:pathLst>
            </a:custGeom>
            <a:noFill/>
            <a:ln>
              <a:solidFill>
                <a:srgbClr val="666666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9" name=""/>
            <p:cNvSpPr/>
            <p:nvPr/>
          </p:nvSpPr>
          <p:spPr>
            <a:xfrm>
              <a:off x="6028920" y="5237280"/>
              <a:ext cx="2213280" cy="350280"/>
            </a:xfrm>
            <a:custGeom>
              <a:avLst/>
              <a:gdLst>
                <a:gd name="textAreaLeft" fmla="*/ 0 w 2213280"/>
                <a:gd name="textAreaRight" fmla="*/ 2214000 w 2213280"/>
                <a:gd name="textAreaTop" fmla="*/ 0 h 350280"/>
                <a:gd name="textAreaBottom" fmla="*/ 351000 h 350280"/>
              </a:gdLst>
              <a:ahLst/>
              <a:rect l="textAreaLeft" t="textAreaTop" r="textAreaRight" b="textAreaBottom"/>
              <a:pathLst>
                <a:path w="2214416" h="351287">
                  <a:moveTo>
                    <a:pt x="2214416" y="0"/>
                  </a:moveTo>
                  <a:lnTo>
                    <a:pt x="2214416" y="239391"/>
                  </a:lnTo>
                  <a:lnTo>
                    <a:pt x="0" y="239391"/>
                  </a:lnTo>
                  <a:lnTo>
                    <a:pt x="0" y="351287"/>
                  </a:lnTo>
                </a:path>
              </a:pathLst>
            </a:custGeom>
            <a:noFill/>
            <a:ln>
              <a:solidFill>
                <a:srgbClr val="666666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0" name=""/>
            <p:cNvSpPr/>
            <p:nvPr/>
          </p:nvSpPr>
          <p:spPr>
            <a:xfrm>
              <a:off x="8243280" y="4119120"/>
              <a:ext cx="736920" cy="350280"/>
            </a:xfrm>
            <a:custGeom>
              <a:avLst/>
              <a:gdLst>
                <a:gd name="textAreaLeft" fmla="*/ 0 w 736920"/>
                <a:gd name="textAreaRight" fmla="*/ 737640 w 736920"/>
                <a:gd name="textAreaTop" fmla="*/ 0 h 350280"/>
                <a:gd name="textAreaBottom" fmla="*/ 351000 h 350280"/>
              </a:gdLst>
              <a:ahLst/>
              <a:rect l="textAreaLeft" t="textAreaTop" r="textAreaRight" b="textAreaBottom"/>
              <a:pathLst>
                <a:path w="738138" h="351287">
                  <a:moveTo>
                    <a:pt x="738138" y="0"/>
                  </a:moveTo>
                  <a:lnTo>
                    <a:pt x="738138" y="239391"/>
                  </a:lnTo>
                  <a:lnTo>
                    <a:pt x="0" y="239391"/>
                  </a:lnTo>
                  <a:lnTo>
                    <a:pt x="0" y="351287"/>
                  </a:lnTo>
                </a:path>
              </a:pathLst>
            </a:custGeom>
            <a:noFill/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1" name=""/>
            <p:cNvSpPr/>
            <p:nvPr/>
          </p:nvSpPr>
          <p:spPr>
            <a:xfrm>
              <a:off x="6397920" y="3000600"/>
              <a:ext cx="2582280" cy="350280"/>
            </a:xfrm>
            <a:custGeom>
              <a:avLst/>
              <a:gdLst>
                <a:gd name="textAreaLeft" fmla="*/ 0 w 2582280"/>
                <a:gd name="textAreaRight" fmla="*/ 2583000 w 2582280"/>
                <a:gd name="textAreaTop" fmla="*/ 0 h 350280"/>
                <a:gd name="textAreaBottom" fmla="*/ 351000 h 350280"/>
              </a:gdLst>
              <a:ahLst/>
              <a:rect l="textAreaLeft" t="textAreaTop" r="textAreaRight" b="textAreaBottom"/>
              <a:pathLst>
                <a:path w="2583486" h="351287">
                  <a:moveTo>
                    <a:pt x="0" y="0"/>
                  </a:moveTo>
                  <a:lnTo>
                    <a:pt x="0" y="239391"/>
                  </a:lnTo>
                  <a:lnTo>
                    <a:pt x="2583486" y="239391"/>
                  </a:lnTo>
                  <a:lnTo>
                    <a:pt x="2583486" y="351287"/>
                  </a:lnTo>
                </a:path>
              </a:pathLst>
            </a:custGeom>
            <a:noFill/>
            <a:ln>
              <a:solidFill>
                <a:srgbClr val="ffb923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2" name=""/>
            <p:cNvSpPr/>
            <p:nvPr/>
          </p:nvSpPr>
          <p:spPr>
            <a:xfrm>
              <a:off x="5290920" y="4119120"/>
              <a:ext cx="1475280" cy="350280"/>
            </a:xfrm>
            <a:custGeom>
              <a:avLst/>
              <a:gdLst>
                <a:gd name="textAreaLeft" fmla="*/ 0 w 1475280"/>
                <a:gd name="textAreaRight" fmla="*/ 1476000 w 1475280"/>
                <a:gd name="textAreaTop" fmla="*/ 0 h 350280"/>
                <a:gd name="textAreaBottom" fmla="*/ 351000 h 350280"/>
              </a:gdLst>
              <a:ahLst/>
              <a:rect l="textAreaLeft" t="textAreaTop" r="textAreaRight" b="textAreaBottom"/>
              <a:pathLst>
                <a:path w="1476277" h="351287">
                  <a:moveTo>
                    <a:pt x="0" y="0"/>
                  </a:moveTo>
                  <a:lnTo>
                    <a:pt x="0" y="239391"/>
                  </a:lnTo>
                  <a:lnTo>
                    <a:pt x="1476277" y="239391"/>
                  </a:lnTo>
                  <a:lnTo>
                    <a:pt x="1476277" y="351287"/>
                  </a:lnTo>
                </a:path>
              </a:pathLst>
            </a:custGeom>
            <a:noFill/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" name=""/>
            <p:cNvSpPr/>
            <p:nvPr/>
          </p:nvSpPr>
          <p:spPr>
            <a:xfrm>
              <a:off x="5245200" y="4119120"/>
              <a:ext cx="90360" cy="350280"/>
            </a:xfrm>
            <a:custGeom>
              <a:avLst/>
              <a:gdLst>
                <a:gd name="textAreaLeft" fmla="*/ 0 w 90360"/>
                <a:gd name="textAreaRight" fmla="*/ 91080 w 90360"/>
                <a:gd name="textAreaTop" fmla="*/ 0 h 350280"/>
                <a:gd name="textAreaBottom" fmla="*/ 351000 h 350280"/>
              </a:gdLst>
              <a:ahLst/>
              <a:rect l="textAreaLeft" t="textAreaTop" r="textAreaRight" b="textAreaBottom"/>
              <a:pathLst>
                <a:path w="91440" h="351287">
                  <a:moveTo>
                    <a:pt x="45720" y="0"/>
                  </a:moveTo>
                  <a:lnTo>
                    <a:pt x="45720" y="351287"/>
                  </a:lnTo>
                </a:path>
              </a:pathLst>
            </a:custGeom>
            <a:noFill/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" name=""/>
            <p:cNvSpPr/>
            <p:nvPr/>
          </p:nvSpPr>
          <p:spPr>
            <a:xfrm>
              <a:off x="3814560" y="4119120"/>
              <a:ext cx="1475280" cy="350280"/>
            </a:xfrm>
            <a:custGeom>
              <a:avLst/>
              <a:gdLst>
                <a:gd name="textAreaLeft" fmla="*/ 0 w 1475280"/>
                <a:gd name="textAreaRight" fmla="*/ 1476000 w 1475280"/>
                <a:gd name="textAreaTop" fmla="*/ 0 h 350280"/>
                <a:gd name="textAreaBottom" fmla="*/ 351000 h 350280"/>
              </a:gdLst>
              <a:ahLst/>
              <a:rect l="textAreaLeft" t="textAreaTop" r="textAreaRight" b="textAreaBottom"/>
              <a:pathLst>
                <a:path w="1476277" h="351287">
                  <a:moveTo>
                    <a:pt x="1476277" y="0"/>
                  </a:moveTo>
                  <a:lnTo>
                    <a:pt x="1476277" y="239391"/>
                  </a:lnTo>
                  <a:lnTo>
                    <a:pt x="0" y="239391"/>
                  </a:lnTo>
                  <a:lnTo>
                    <a:pt x="0" y="351287"/>
                  </a:lnTo>
                </a:path>
              </a:pathLst>
            </a:custGeom>
            <a:noFill/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" name=""/>
            <p:cNvSpPr/>
            <p:nvPr/>
          </p:nvSpPr>
          <p:spPr>
            <a:xfrm>
              <a:off x="5290920" y="3000600"/>
              <a:ext cx="1106280" cy="350280"/>
            </a:xfrm>
            <a:custGeom>
              <a:avLst/>
              <a:gdLst>
                <a:gd name="textAreaLeft" fmla="*/ 0 w 1106280"/>
                <a:gd name="textAreaRight" fmla="*/ 1107000 w 1106280"/>
                <a:gd name="textAreaTop" fmla="*/ 0 h 350280"/>
                <a:gd name="textAreaBottom" fmla="*/ 351000 h 350280"/>
              </a:gdLst>
              <a:ahLst/>
              <a:rect l="textAreaLeft" t="textAreaTop" r="textAreaRight" b="textAreaBottom"/>
              <a:pathLst>
                <a:path w="1107208" h="351287">
                  <a:moveTo>
                    <a:pt x="1107208" y="0"/>
                  </a:moveTo>
                  <a:lnTo>
                    <a:pt x="1107208" y="239391"/>
                  </a:lnTo>
                  <a:lnTo>
                    <a:pt x="0" y="239391"/>
                  </a:lnTo>
                  <a:lnTo>
                    <a:pt x="0" y="351287"/>
                  </a:lnTo>
                </a:path>
              </a:pathLst>
            </a:custGeom>
            <a:noFill/>
            <a:ln>
              <a:solidFill>
                <a:srgbClr val="ffb923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" name=""/>
            <p:cNvSpPr/>
            <p:nvPr/>
          </p:nvSpPr>
          <p:spPr>
            <a:xfrm>
              <a:off x="1600200" y="4119120"/>
              <a:ext cx="736920" cy="350280"/>
            </a:xfrm>
            <a:custGeom>
              <a:avLst/>
              <a:gdLst>
                <a:gd name="textAreaLeft" fmla="*/ 0 w 736920"/>
                <a:gd name="textAreaRight" fmla="*/ 737640 w 736920"/>
                <a:gd name="textAreaTop" fmla="*/ 0 h 350280"/>
                <a:gd name="textAreaBottom" fmla="*/ 351000 h 350280"/>
              </a:gdLst>
              <a:ahLst/>
              <a:rect l="textAreaLeft" t="textAreaTop" r="textAreaRight" b="textAreaBottom"/>
              <a:pathLst>
                <a:path w="738138" h="351287">
                  <a:moveTo>
                    <a:pt x="0" y="0"/>
                  </a:moveTo>
                  <a:lnTo>
                    <a:pt x="0" y="239391"/>
                  </a:lnTo>
                  <a:lnTo>
                    <a:pt x="738138" y="239391"/>
                  </a:lnTo>
                  <a:lnTo>
                    <a:pt x="738138" y="351287"/>
                  </a:lnTo>
                </a:path>
              </a:pathLst>
            </a:custGeom>
            <a:noFill/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" name=""/>
            <p:cNvSpPr/>
            <p:nvPr/>
          </p:nvSpPr>
          <p:spPr>
            <a:xfrm>
              <a:off x="861840" y="4119120"/>
              <a:ext cx="736920" cy="350280"/>
            </a:xfrm>
            <a:custGeom>
              <a:avLst/>
              <a:gdLst>
                <a:gd name="textAreaLeft" fmla="*/ 0 w 736920"/>
                <a:gd name="textAreaRight" fmla="*/ 737640 w 736920"/>
                <a:gd name="textAreaTop" fmla="*/ 0 h 350280"/>
                <a:gd name="textAreaBottom" fmla="*/ 351000 h 350280"/>
              </a:gdLst>
              <a:ahLst/>
              <a:rect l="textAreaLeft" t="textAreaTop" r="textAreaRight" b="textAreaBottom"/>
              <a:pathLst>
                <a:path w="738138" h="351287">
                  <a:moveTo>
                    <a:pt x="738138" y="0"/>
                  </a:moveTo>
                  <a:lnTo>
                    <a:pt x="738138" y="239391"/>
                  </a:lnTo>
                  <a:lnTo>
                    <a:pt x="0" y="239391"/>
                  </a:lnTo>
                  <a:lnTo>
                    <a:pt x="0" y="351287"/>
                  </a:lnTo>
                </a:path>
              </a:pathLst>
            </a:custGeom>
            <a:noFill/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8" name=""/>
            <p:cNvSpPr/>
            <p:nvPr/>
          </p:nvSpPr>
          <p:spPr>
            <a:xfrm>
              <a:off x="1600200" y="3000600"/>
              <a:ext cx="4797000" cy="350280"/>
            </a:xfrm>
            <a:custGeom>
              <a:avLst/>
              <a:gdLst>
                <a:gd name="textAreaLeft" fmla="*/ 0 w 4797000"/>
                <a:gd name="textAreaRight" fmla="*/ 4797720 w 4797000"/>
                <a:gd name="textAreaTop" fmla="*/ 0 h 350280"/>
                <a:gd name="textAreaBottom" fmla="*/ 351000 h 350280"/>
              </a:gdLst>
              <a:ahLst/>
              <a:rect l="textAreaLeft" t="textAreaTop" r="textAreaRight" b="textAreaBottom"/>
              <a:pathLst>
                <a:path w="4797902" h="351287">
                  <a:moveTo>
                    <a:pt x="4797902" y="0"/>
                  </a:moveTo>
                  <a:lnTo>
                    <a:pt x="4797902" y="239391"/>
                  </a:lnTo>
                  <a:lnTo>
                    <a:pt x="0" y="239391"/>
                  </a:lnTo>
                  <a:lnTo>
                    <a:pt x="0" y="351287"/>
                  </a:lnTo>
                </a:path>
              </a:pathLst>
            </a:custGeom>
            <a:noFill/>
            <a:ln>
              <a:solidFill>
                <a:srgbClr val="ffb923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" name=""/>
            <p:cNvSpPr/>
            <p:nvPr/>
          </p:nvSpPr>
          <p:spPr>
            <a:xfrm>
              <a:off x="4514040" y="1490400"/>
              <a:ext cx="3767040" cy="150948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0" name=""/>
            <p:cNvSpPr/>
            <p:nvPr/>
          </p:nvSpPr>
          <p:spPr>
            <a:xfrm>
              <a:off x="4648320" y="1617840"/>
              <a:ext cx="3767040" cy="15094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273755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68760" rIns="68760" tIns="68760" bIns="68760" anchor="ctr">
              <a:noAutofit/>
            </a:bodyPr>
            <a:p>
              <a:pPr algn="ctr" defTabSz="800280">
                <a:lnSpc>
                  <a:spcPct val="90000"/>
                </a:lnSpc>
                <a:spcAft>
                  <a:spcPts val="629"/>
                </a:spcAft>
                <a:tabLst>
                  <a:tab algn="l" pos="0"/>
                </a:tabLst>
              </a:pPr>
              <a:r>
                <a:rPr b="1" lang="en-GB" sz="1800" spc="-1" strike="noStrike">
                  <a:solidFill>
                    <a:srgbClr val="000000"/>
                  </a:solidFill>
                  <a:latin typeface="Calibri"/>
                </a:rPr>
                <a:t>Create a 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800280">
                <a:lnSpc>
                  <a:spcPct val="90000"/>
                </a:lnSpc>
                <a:spcAft>
                  <a:spcPts val="839"/>
                </a:spcAft>
                <a:tabLst>
                  <a:tab algn="l" pos="0"/>
                </a:tabLst>
              </a:pPr>
              <a:r>
                <a:rPr b="1" lang="en-GB" sz="1800" spc="-1" strike="noStrike">
                  <a:solidFill>
                    <a:srgbClr val="000000"/>
                  </a:solidFill>
                  <a:latin typeface="Calibri"/>
                </a:rPr>
                <a:t>‘</a:t>
              </a:r>
              <a:r>
                <a:rPr b="1" lang="en-GB" sz="2400" spc="-1" strike="noStrike">
                  <a:solidFill>
                    <a:srgbClr val="000000"/>
                  </a:solidFill>
                  <a:latin typeface="Calibri"/>
                </a:rPr>
                <a:t>Machine Learning Model</a:t>
              </a:r>
              <a:r>
                <a:rPr b="1" lang="en-GB" sz="1800" spc="-1" strike="noStrike">
                  <a:solidFill>
                    <a:srgbClr val="000000"/>
                  </a:solidFill>
                  <a:latin typeface="Calibri"/>
                </a:rPr>
                <a:t>’ 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800280">
                <a:lnSpc>
                  <a:spcPct val="90000"/>
                </a:lnSpc>
                <a:spcAft>
                  <a:spcPts val="629"/>
                </a:spcAft>
                <a:tabLst>
                  <a:tab algn="l" pos="0"/>
                </a:tabLst>
              </a:pPr>
              <a:r>
                <a:rPr b="1" lang="en-GB" sz="1800" spc="-1" strike="noStrike">
                  <a:solidFill>
                    <a:srgbClr val="000000"/>
                  </a:solidFill>
                  <a:latin typeface="Calibri"/>
                </a:rPr>
                <a:t>as per Industry Ways of Working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" name=""/>
            <p:cNvSpPr/>
            <p:nvPr/>
          </p:nvSpPr>
          <p:spPr>
            <a:xfrm>
              <a:off x="996120" y="335196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2" name=""/>
            <p:cNvSpPr/>
            <p:nvPr/>
          </p:nvSpPr>
          <p:spPr>
            <a:xfrm>
              <a:off x="1130400" y="347940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b923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60840" rIns="60840" tIns="60840" bIns="60840" anchor="ctr">
              <a:noAutofit/>
            </a:bodyPr>
            <a:p>
              <a:pPr algn="ctr" defTabSz="711360">
                <a:lnSpc>
                  <a:spcPct val="90000"/>
                </a:lnSpc>
                <a:spcAft>
                  <a:spcPts val="561"/>
                </a:spcAft>
                <a:tabLst>
                  <a:tab algn="l" pos="0"/>
                </a:tabLst>
              </a:pPr>
              <a:r>
                <a:rPr b="1" lang="en-GB" sz="1600" spc="-1" strike="noStrike">
                  <a:solidFill>
                    <a:srgbClr val="000000"/>
                  </a:solidFill>
                  <a:latin typeface="Calibri"/>
                </a:rPr>
                <a:t>INITIATION</a:t>
              </a:r>
              <a:endParaRPr b="0" lang="en-IN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3" name=""/>
            <p:cNvSpPr/>
            <p:nvPr/>
          </p:nvSpPr>
          <p:spPr>
            <a:xfrm>
              <a:off x="258120" y="447048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" name=""/>
            <p:cNvSpPr/>
            <p:nvPr/>
          </p:nvSpPr>
          <p:spPr>
            <a:xfrm>
              <a:off x="392040" y="459792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60840" rIns="60840" tIns="60840" bIns="60840" anchor="ctr">
              <a:noAutofit/>
            </a:bodyPr>
            <a:p>
              <a:pPr algn="ctr" defTabSz="711360">
                <a:lnSpc>
                  <a:spcPct val="90000"/>
                </a:lnSpc>
                <a:spcAft>
                  <a:spcPts val="561"/>
                </a:spcAft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rgbClr val="000000"/>
                  </a:solidFill>
                  <a:latin typeface="Calibri"/>
                </a:rPr>
                <a:t>Project Charter</a:t>
              </a:r>
              <a:endParaRPr b="0" lang="en-IN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5" name=""/>
            <p:cNvSpPr/>
            <p:nvPr/>
          </p:nvSpPr>
          <p:spPr>
            <a:xfrm>
              <a:off x="1734120" y="447048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6" name=""/>
            <p:cNvSpPr/>
            <p:nvPr/>
          </p:nvSpPr>
          <p:spPr>
            <a:xfrm>
              <a:off x="1868400" y="459792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60840" rIns="60840" tIns="60840" bIns="60840" anchor="ctr">
              <a:noAutofit/>
            </a:bodyPr>
            <a:p>
              <a:pPr algn="ctr" defTabSz="711360">
                <a:lnSpc>
                  <a:spcPct val="90000"/>
                </a:lnSpc>
                <a:spcAft>
                  <a:spcPts val="561"/>
                </a:spcAft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rgbClr val="000000"/>
                  </a:solidFill>
                  <a:latin typeface="Calibri"/>
                </a:rPr>
                <a:t>SRS Document</a:t>
              </a:r>
              <a:endParaRPr b="0" lang="en-IN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7" name=""/>
            <p:cNvSpPr/>
            <p:nvPr/>
          </p:nvSpPr>
          <p:spPr>
            <a:xfrm>
              <a:off x="4686840" y="335196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" name=""/>
            <p:cNvSpPr/>
            <p:nvPr/>
          </p:nvSpPr>
          <p:spPr>
            <a:xfrm>
              <a:off x="4821120" y="347940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b923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60840" rIns="60840" tIns="60840" bIns="60840" anchor="ctr">
              <a:noAutofit/>
            </a:bodyPr>
            <a:p>
              <a:pPr algn="ctr" defTabSz="711360">
                <a:lnSpc>
                  <a:spcPct val="90000"/>
                </a:lnSpc>
                <a:spcAft>
                  <a:spcPts val="561"/>
                </a:spcAft>
                <a:tabLst>
                  <a:tab algn="l" pos="0"/>
                </a:tabLst>
              </a:pPr>
              <a:r>
                <a:rPr b="1" lang="en-GB" sz="1600" spc="-1" strike="noStrike">
                  <a:solidFill>
                    <a:srgbClr val="000000"/>
                  </a:solidFill>
                  <a:latin typeface="Calibri"/>
                </a:rPr>
                <a:t>PLANNING</a:t>
              </a:r>
              <a:endParaRPr b="0" lang="en-IN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"/>
            <p:cNvSpPr/>
            <p:nvPr/>
          </p:nvSpPr>
          <p:spPr>
            <a:xfrm>
              <a:off x="3210480" y="447048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0" name=""/>
            <p:cNvSpPr/>
            <p:nvPr/>
          </p:nvSpPr>
          <p:spPr>
            <a:xfrm>
              <a:off x="3344760" y="459792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60840" rIns="60840" tIns="60840" bIns="60840" anchor="ctr">
              <a:noAutofit/>
            </a:bodyPr>
            <a:p>
              <a:pPr algn="ctr" defTabSz="711360">
                <a:lnSpc>
                  <a:spcPct val="90000"/>
                </a:lnSpc>
                <a:spcAft>
                  <a:spcPts val="561"/>
                </a:spcAft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rgbClr val="000000"/>
                  </a:solidFill>
                  <a:latin typeface="Calibri"/>
                </a:rPr>
                <a:t>WBS</a:t>
              </a:r>
              <a:endParaRPr b="0" lang="en-IN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" name=""/>
            <p:cNvSpPr/>
            <p:nvPr/>
          </p:nvSpPr>
          <p:spPr>
            <a:xfrm>
              <a:off x="4686840" y="447048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" name=""/>
            <p:cNvSpPr/>
            <p:nvPr/>
          </p:nvSpPr>
          <p:spPr>
            <a:xfrm>
              <a:off x="4821120" y="459792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60840" rIns="60840" tIns="60840" bIns="60840" anchor="ctr">
              <a:noAutofit/>
            </a:bodyPr>
            <a:p>
              <a:pPr algn="ctr" defTabSz="711360">
                <a:lnSpc>
                  <a:spcPct val="90000"/>
                </a:lnSpc>
                <a:spcAft>
                  <a:spcPts val="561"/>
                </a:spcAft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rgbClr val="000000"/>
                  </a:solidFill>
                  <a:latin typeface="Calibri"/>
                </a:rPr>
                <a:t>Project Schedule</a:t>
              </a:r>
              <a:endParaRPr b="0" lang="en-IN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" name=""/>
            <p:cNvSpPr/>
            <p:nvPr/>
          </p:nvSpPr>
          <p:spPr>
            <a:xfrm>
              <a:off x="6163200" y="447048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" name=""/>
            <p:cNvSpPr/>
            <p:nvPr/>
          </p:nvSpPr>
          <p:spPr>
            <a:xfrm>
              <a:off x="6297480" y="459792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60840" rIns="60840" tIns="60840" bIns="60840" anchor="ctr">
              <a:noAutofit/>
            </a:bodyPr>
            <a:p>
              <a:pPr algn="ctr" defTabSz="711360">
                <a:lnSpc>
                  <a:spcPct val="90000"/>
                </a:lnSpc>
                <a:spcAft>
                  <a:spcPts val="561"/>
                </a:spcAft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rgbClr val="000000"/>
                  </a:solidFill>
                  <a:latin typeface="Calibri"/>
                </a:rPr>
                <a:t>RAID Logs</a:t>
              </a:r>
              <a:endParaRPr b="0" lang="en-IN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"/>
            <p:cNvSpPr/>
            <p:nvPr/>
          </p:nvSpPr>
          <p:spPr>
            <a:xfrm>
              <a:off x="8234280" y="3351960"/>
              <a:ext cx="1492920" cy="766080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" name=""/>
            <p:cNvSpPr/>
            <p:nvPr/>
          </p:nvSpPr>
          <p:spPr>
            <a:xfrm>
              <a:off x="8368560" y="3479400"/>
              <a:ext cx="1492920" cy="766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b923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60840" rIns="60840" tIns="60840" bIns="60840" anchor="ctr">
              <a:noAutofit/>
            </a:bodyPr>
            <a:p>
              <a:pPr algn="ctr" defTabSz="711360">
                <a:lnSpc>
                  <a:spcPct val="90000"/>
                </a:lnSpc>
                <a:spcAft>
                  <a:spcPts val="561"/>
                </a:spcAft>
                <a:tabLst>
                  <a:tab algn="l" pos="0"/>
                </a:tabLst>
              </a:pPr>
              <a:r>
                <a:rPr b="1" lang="en-GB" sz="1600" spc="-1" strike="noStrike">
                  <a:solidFill>
                    <a:srgbClr val="000000"/>
                  </a:solidFill>
                  <a:latin typeface="Calibri"/>
                </a:rPr>
                <a:t>EXECUTION &amp; MONITORING</a:t>
              </a:r>
              <a:endParaRPr b="0" lang="en-IN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" name=""/>
            <p:cNvSpPr/>
            <p:nvPr/>
          </p:nvSpPr>
          <p:spPr>
            <a:xfrm>
              <a:off x="7639560" y="447048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"/>
            <p:cNvSpPr/>
            <p:nvPr/>
          </p:nvSpPr>
          <p:spPr>
            <a:xfrm>
              <a:off x="7773480" y="459792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60840" rIns="60840" tIns="60840" bIns="60840" anchor="ctr">
              <a:noAutofit/>
            </a:bodyPr>
            <a:p>
              <a:pPr algn="ctr" defTabSz="711360">
                <a:lnSpc>
                  <a:spcPct val="90000"/>
                </a:lnSpc>
                <a:spcAft>
                  <a:spcPts val="561"/>
                </a:spcAft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rgbClr val="000000"/>
                  </a:solidFill>
                  <a:latin typeface="Calibri"/>
                </a:rPr>
                <a:t>Model Training and Testing</a:t>
              </a:r>
              <a:endParaRPr b="0" lang="en-IN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"/>
            <p:cNvSpPr/>
            <p:nvPr/>
          </p:nvSpPr>
          <p:spPr>
            <a:xfrm>
              <a:off x="5424840" y="558864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" name=""/>
            <p:cNvSpPr/>
            <p:nvPr/>
          </p:nvSpPr>
          <p:spPr>
            <a:xfrm>
              <a:off x="5559120" y="571608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3ca5d9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60840" rIns="60840" tIns="60840" bIns="60840" anchor="ctr">
              <a:noAutofit/>
            </a:bodyPr>
            <a:p>
              <a:pPr algn="ctr" defTabSz="711360">
                <a:lnSpc>
                  <a:spcPct val="90000"/>
                </a:lnSpc>
                <a:spcAft>
                  <a:spcPts val="561"/>
                </a:spcAft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rgbClr val="000000"/>
                  </a:solidFill>
                  <a:latin typeface="Calibri"/>
                </a:rPr>
                <a:t>Study Data</a:t>
              </a:r>
              <a:endParaRPr b="0" lang="en-IN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"/>
            <p:cNvSpPr/>
            <p:nvPr/>
          </p:nvSpPr>
          <p:spPr>
            <a:xfrm>
              <a:off x="6901200" y="558864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" name=""/>
            <p:cNvSpPr/>
            <p:nvPr/>
          </p:nvSpPr>
          <p:spPr>
            <a:xfrm>
              <a:off x="7035480" y="571608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3ca5d9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60840" rIns="60840" tIns="60840" bIns="60840" anchor="ctr">
              <a:noAutofit/>
            </a:bodyPr>
            <a:p>
              <a:pPr algn="ctr" defTabSz="711360">
                <a:lnSpc>
                  <a:spcPct val="90000"/>
                </a:lnSpc>
                <a:spcAft>
                  <a:spcPts val="561"/>
                </a:spcAft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rgbClr val="000000"/>
                  </a:solidFill>
                  <a:latin typeface="Calibri"/>
                </a:rPr>
                <a:t>Clean Data</a:t>
              </a:r>
              <a:endParaRPr b="0" lang="en-IN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"/>
            <p:cNvSpPr/>
            <p:nvPr/>
          </p:nvSpPr>
          <p:spPr>
            <a:xfrm>
              <a:off x="8377560" y="558864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" name=""/>
            <p:cNvSpPr/>
            <p:nvPr/>
          </p:nvSpPr>
          <p:spPr>
            <a:xfrm>
              <a:off x="8511840" y="571608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3ca5d9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60840" rIns="60840" tIns="60840" bIns="60840" anchor="ctr">
              <a:noAutofit/>
            </a:bodyPr>
            <a:p>
              <a:pPr algn="ctr" defTabSz="711360">
                <a:lnSpc>
                  <a:spcPct val="90000"/>
                </a:lnSpc>
                <a:spcAft>
                  <a:spcPts val="561"/>
                </a:spcAft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rgbClr val="000000"/>
                  </a:solidFill>
                  <a:latin typeface="Calibri"/>
                </a:rPr>
                <a:t>Import Data</a:t>
              </a:r>
              <a:endParaRPr b="0" lang="en-IN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"/>
            <p:cNvSpPr/>
            <p:nvPr/>
          </p:nvSpPr>
          <p:spPr>
            <a:xfrm>
              <a:off x="9853920" y="558864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"/>
            <p:cNvSpPr/>
            <p:nvPr/>
          </p:nvSpPr>
          <p:spPr>
            <a:xfrm>
              <a:off x="9987840" y="571608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3ca5d9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60840" rIns="60840" tIns="60840" bIns="60840" anchor="ctr">
              <a:noAutofit/>
            </a:bodyPr>
            <a:p>
              <a:pPr algn="ctr" defTabSz="711360">
                <a:lnSpc>
                  <a:spcPct val="90000"/>
                </a:lnSpc>
                <a:spcAft>
                  <a:spcPts val="561"/>
                </a:spcAft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rgbClr val="000000"/>
                  </a:solidFill>
                  <a:latin typeface="Calibri"/>
                </a:rPr>
                <a:t>Analyse &amp; Create Visualization</a:t>
              </a:r>
              <a:endParaRPr b="0" lang="en-IN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" name=""/>
            <p:cNvSpPr/>
            <p:nvPr/>
          </p:nvSpPr>
          <p:spPr>
            <a:xfrm>
              <a:off x="9115560" y="447048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" name=""/>
            <p:cNvSpPr/>
            <p:nvPr/>
          </p:nvSpPr>
          <p:spPr>
            <a:xfrm>
              <a:off x="9249840" y="459792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60840" rIns="60840" tIns="60840" bIns="60840" anchor="ctr">
              <a:noAutofit/>
            </a:bodyPr>
            <a:p>
              <a:pPr algn="ctr" defTabSz="711360">
                <a:lnSpc>
                  <a:spcPct val="90000"/>
                </a:lnSpc>
                <a:spcAft>
                  <a:spcPts val="561"/>
                </a:spcAft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rgbClr val="000000"/>
                  </a:solidFill>
                  <a:latin typeface="Calibri"/>
                </a:rPr>
                <a:t>Demo</a:t>
              </a:r>
              <a:endParaRPr b="0" lang="en-IN" sz="16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711360">
                <a:lnSpc>
                  <a:spcPct val="90000"/>
                </a:lnSpc>
                <a:spcAft>
                  <a:spcPts val="561"/>
                </a:spcAft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rgbClr val="000000"/>
                  </a:solidFill>
                  <a:latin typeface="Calibri"/>
                </a:rPr>
                <a:t>Video</a:t>
              </a:r>
              <a:br>
                <a:rPr sz="1600"/>
              </a:br>
              <a:endParaRPr b="0" lang="en-IN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" name=""/>
            <p:cNvSpPr/>
            <p:nvPr/>
          </p:nvSpPr>
          <p:spPr>
            <a:xfrm>
              <a:off x="10591920" y="335196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" name=""/>
            <p:cNvSpPr/>
            <p:nvPr/>
          </p:nvSpPr>
          <p:spPr>
            <a:xfrm>
              <a:off x="10726200" y="347940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60840" rIns="60840" tIns="60840" bIns="60840" anchor="ctr">
              <a:noAutofit/>
            </a:bodyPr>
            <a:p>
              <a:pPr algn="ctr" defTabSz="711360">
                <a:lnSpc>
                  <a:spcPct val="90000"/>
                </a:lnSpc>
                <a:spcAft>
                  <a:spcPts val="561"/>
                </a:spcAft>
                <a:tabLst>
                  <a:tab algn="l" pos="0"/>
                </a:tabLst>
              </a:pPr>
              <a:r>
                <a:rPr b="1" lang="en-GB" sz="1600" spc="-1" strike="noStrike">
                  <a:solidFill>
                    <a:srgbClr val="000000"/>
                  </a:solidFill>
                  <a:latin typeface="Calibri"/>
                </a:rPr>
                <a:t>CLOSURE</a:t>
              </a:r>
              <a:endParaRPr b="0" lang="en-IN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"/>
            <p:cNvSpPr/>
            <p:nvPr/>
          </p:nvSpPr>
          <p:spPr>
            <a:xfrm>
              <a:off x="10591920" y="447048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" name=""/>
            <p:cNvSpPr/>
            <p:nvPr/>
          </p:nvSpPr>
          <p:spPr>
            <a:xfrm>
              <a:off x="10726200" y="459792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60840" rIns="60840" tIns="60840" bIns="60840" anchor="ctr">
              <a:noAutofit/>
            </a:bodyPr>
            <a:p>
              <a:pPr algn="ctr" defTabSz="711360">
                <a:lnSpc>
                  <a:spcPct val="90000"/>
                </a:lnSpc>
                <a:spcAft>
                  <a:spcPts val="561"/>
                </a:spcAft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rgbClr val="000000"/>
                  </a:solidFill>
                  <a:latin typeface="Calibri"/>
                </a:rPr>
                <a:t>Lessons Learnt, Project Report</a:t>
              </a:r>
              <a:endParaRPr b="0" lang="en-IN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143" name="Picture 4" descr="Chart, pie chart&#10;&#10;Description automatically generated"/>
          <p:cNvPicPr/>
          <p:nvPr/>
        </p:nvPicPr>
        <p:blipFill>
          <a:blip r:embed="rId1"/>
          <a:stretch/>
        </p:blipFill>
        <p:spPr>
          <a:xfrm>
            <a:off x="10773360" y="204840"/>
            <a:ext cx="1217160" cy="93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21F58D-3873-412F-96F6-082E7FAD96A2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customXml/itemProps2.xml><?xml version="1.0" encoding="utf-8"?>
<ds:datastoreItem xmlns:ds="http://schemas.openxmlformats.org/officeDocument/2006/customXml" ds:itemID="{4470A104-2950-4FC0-92BF-F65DBCEC9B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A3E99-A783-414F-83F7-10B12A95E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6750</TotalTime>
  <Application>LibreOffice/7.6.0.3$Windows_X86_64 LibreOffice_project/69edd8b8ebc41d00b4de3915dc82f8f0fc3b6265</Application>
  <AppVersion>15.0000</AppVersion>
  <Words>235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2023-07-15T03:43:48Z</dcterms:created>
  <dc:creator>Welcome CC</dc:creator>
  <dc:description/>
  <dc:language>en-IN</dc:language>
  <cp:lastModifiedBy/>
  <dcterms:modified xsi:type="dcterms:W3CDTF">2024-07-14T18:54:53Z</dcterms:modified>
  <cp:revision>226</cp:revision>
  <dc:subject/>
  <dc:title>Project Management WorkShop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  <property fmtid="{D5CDD505-2E9C-101B-9397-08002B2CF9AE}" pid="3" name="Notes">
    <vt:i4>1</vt:i4>
  </property>
  <property fmtid="{D5CDD505-2E9C-101B-9397-08002B2CF9AE}" pid="4" name="PresentationFormat">
    <vt:lpwstr>Widescreen</vt:lpwstr>
  </property>
  <property fmtid="{D5CDD505-2E9C-101B-9397-08002B2CF9AE}" pid="5" name="Slides">
    <vt:i4>2</vt:i4>
  </property>
</Properties>
</file>