
<file path=[Content_Types].xml><?xml version="1.0" encoding="utf-8"?>
<Types xmlns="http://schemas.openxmlformats.org/package/2006/content-types">
  <Default ContentType="image/jpeg" Extension="jpg"/>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ijCprgY46gYVh/QJCi/U9mF+Z5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5E5ED93-4350-4D12-A95C-2FEC55CB2B81}">
  <a:tblStyle styleId="{C5E5ED93-4350-4D12-A95C-2FEC55CB2B8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8A0307D-2C5D-4843-955E-5ED2996783F1}"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748ce6305d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2748ce6305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dec6e9b98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g26dec6e9b98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7f659eb0a_0_5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267f659eb0a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67f659eb0a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g267f659eb0a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67f659eb0a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267f659eb0a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7f659eb0a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267f659eb0a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67f659eb0a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267f659eb0a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7f659eb0a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267f659eb0a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7f659eb0a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267f659eb0a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3bc2433923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3bc2433923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3bc2433923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7f659eb0a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267f659eb0a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48ce6305d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2748ce6305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5"/>
          <p:cNvSpPr txBox="1"/>
          <p:nvPr>
            <p:ph idx="10" type="dt"/>
          </p:nvPr>
        </p:nvSpPr>
        <p:spPr>
          <a:xfrm>
            <a:off x="107400" y="6523670"/>
            <a:ext cx="2743200" cy="2743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4"/>
          <p:cNvSpPr txBox="1"/>
          <p:nvPr>
            <p:ph type="title"/>
          </p:nvPr>
        </p:nvSpPr>
        <p:spPr>
          <a:xfrm>
            <a:off x="107400" y="88051"/>
            <a:ext cx="11038120" cy="720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4"/>
          <p:cNvSpPr txBox="1"/>
          <p:nvPr>
            <p:ph idx="1" type="body"/>
          </p:nvPr>
        </p:nvSpPr>
        <p:spPr>
          <a:xfrm rot="5400000">
            <a:off x="3486000" y="-2352440"/>
            <a:ext cx="5220000" cy="11977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4"/>
          <p:cNvSpPr txBox="1"/>
          <p:nvPr>
            <p:ph idx="10" type="dt"/>
          </p:nvPr>
        </p:nvSpPr>
        <p:spPr>
          <a:xfrm>
            <a:off x="107400" y="6523670"/>
            <a:ext cx="2743200" cy="2743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4"/>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5"/>
          <p:cNvSpPr txBox="1"/>
          <p:nvPr>
            <p:ph idx="10" type="dt"/>
          </p:nvPr>
        </p:nvSpPr>
        <p:spPr>
          <a:xfrm>
            <a:off x="107400" y="6523670"/>
            <a:ext cx="2743200" cy="2743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5"/>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5"/>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6"/>
          <p:cNvSpPr txBox="1"/>
          <p:nvPr>
            <p:ph type="title"/>
          </p:nvPr>
        </p:nvSpPr>
        <p:spPr>
          <a:xfrm>
            <a:off x="101600" y="68034"/>
            <a:ext cx="11065747" cy="720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6"/>
          <p:cNvSpPr txBox="1"/>
          <p:nvPr>
            <p:ph idx="1" type="body"/>
          </p:nvPr>
        </p:nvSpPr>
        <p:spPr>
          <a:xfrm>
            <a:off x="101600" y="1038782"/>
            <a:ext cx="11978640" cy="522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6"/>
          <p:cNvSpPr txBox="1"/>
          <p:nvPr>
            <p:ph idx="10" type="dt"/>
          </p:nvPr>
        </p:nvSpPr>
        <p:spPr>
          <a:xfrm>
            <a:off x="101600" y="6523670"/>
            <a:ext cx="2743200" cy="2743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8" name="Google Shape;28;p6"/>
          <p:cNvGrpSpPr/>
          <p:nvPr/>
        </p:nvGrpSpPr>
        <p:grpSpPr>
          <a:xfrm>
            <a:off x="0" y="874168"/>
            <a:ext cx="11167347" cy="66801"/>
            <a:chOff x="0" y="884326"/>
            <a:chExt cx="8292584" cy="66801"/>
          </a:xfrm>
        </p:grpSpPr>
        <p:sp>
          <p:nvSpPr>
            <p:cNvPr id="29" name="Google Shape;29;p6"/>
            <p:cNvSpPr/>
            <p:nvPr/>
          </p:nvSpPr>
          <p:spPr>
            <a:xfrm>
              <a:off x="6997239" y="884326"/>
              <a:ext cx="1295345" cy="66801"/>
            </a:xfrm>
            <a:prstGeom prst="rect">
              <a:avLst/>
            </a:prstGeom>
            <a:solidFill>
              <a:srgbClr val="9BBB59"/>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0" name="Google Shape;30;p6"/>
            <p:cNvSpPr/>
            <p:nvPr/>
          </p:nvSpPr>
          <p:spPr>
            <a:xfrm>
              <a:off x="0" y="884326"/>
              <a:ext cx="6936079" cy="66801"/>
            </a:xfrm>
            <a:prstGeom prst="rect">
              <a:avLst/>
            </a:prstGeom>
            <a:solidFill>
              <a:srgbClr val="31859B"/>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1034603"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7"/>
          <p:cNvSpPr txBox="1"/>
          <p:nvPr>
            <p:ph idx="10" type="dt"/>
          </p:nvPr>
        </p:nvSpPr>
        <p:spPr>
          <a:xfrm>
            <a:off x="107400" y="6523670"/>
            <a:ext cx="2743200" cy="2743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7"/>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
          <p:cNvSpPr txBox="1"/>
          <p:nvPr>
            <p:ph type="title"/>
          </p:nvPr>
        </p:nvSpPr>
        <p:spPr>
          <a:xfrm>
            <a:off x="107400" y="88051"/>
            <a:ext cx="11038120" cy="720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107400" y="1056640"/>
            <a:ext cx="5912400" cy="516679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2" type="body"/>
          </p:nvPr>
        </p:nvSpPr>
        <p:spPr>
          <a:xfrm>
            <a:off x="6172200" y="1056640"/>
            <a:ext cx="5912400" cy="516679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8"/>
          <p:cNvSpPr txBox="1"/>
          <p:nvPr>
            <p:ph idx="10" type="dt"/>
          </p:nvPr>
        </p:nvSpPr>
        <p:spPr>
          <a:xfrm>
            <a:off x="107400" y="6523670"/>
            <a:ext cx="2743200" cy="2743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44" name="Google Shape;44;p8"/>
          <p:cNvGrpSpPr/>
          <p:nvPr/>
        </p:nvGrpSpPr>
        <p:grpSpPr>
          <a:xfrm>
            <a:off x="0" y="874168"/>
            <a:ext cx="11167347" cy="66801"/>
            <a:chOff x="0" y="884326"/>
            <a:chExt cx="8292584" cy="66801"/>
          </a:xfrm>
        </p:grpSpPr>
        <p:sp>
          <p:nvSpPr>
            <p:cNvPr id="45" name="Google Shape;45;p8"/>
            <p:cNvSpPr/>
            <p:nvPr/>
          </p:nvSpPr>
          <p:spPr>
            <a:xfrm>
              <a:off x="6997239" y="884326"/>
              <a:ext cx="1295345" cy="66801"/>
            </a:xfrm>
            <a:prstGeom prst="rect">
              <a:avLst/>
            </a:prstGeom>
            <a:solidFill>
              <a:srgbClr val="9BBB59"/>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6" name="Google Shape;46;p8"/>
            <p:cNvSpPr/>
            <p:nvPr/>
          </p:nvSpPr>
          <p:spPr>
            <a:xfrm>
              <a:off x="0" y="884326"/>
              <a:ext cx="6936079" cy="66801"/>
            </a:xfrm>
            <a:prstGeom prst="rect">
              <a:avLst/>
            </a:prstGeom>
            <a:solidFill>
              <a:srgbClr val="31859B"/>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1034603"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9"/>
          <p:cNvSpPr txBox="1"/>
          <p:nvPr>
            <p:ph idx="10" type="dt"/>
          </p:nvPr>
        </p:nvSpPr>
        <p:spPr>
          <a:xfrm>
            <a:off x="107400" y="6523670"/>
            <a:ext cx="2743200" cy="2743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0"/>
          <p:cNvSpPr txBox="1"/>
          <p:nvPr>
            <p:ph type="title"/>
          </p:nvPr>
        </p:nvSpPr>
        <p:spPr>
          <a:xfrm>
            <a:off x="107400" y="88051"/>
            <a:ext cx="11038120" cy="720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0"/>
          <p:cNvSpPr txBox="1"/>
          <p:nvPr>
            <p:ph idx="10" type="dt"/>
          </p:nvPr>
        </p:nvSpPr>
        <p:spPr>
          <a:xfrm>
            <a:off x="107400" y="6523670"/>
            <a:ext cx="2743200" cy="2743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1"/>
          <p:cNvSpPr txBox="1"/>
          <p:nvPr>
            <p:ph idx="10" type="dt"/>
          </p:nvPr>
        </p:nvSpPr>
        <p:spPr>
          <a:xfrm>
            <a:off x="107400" y="6523670"/>
            <a:ext cx="2743200" cy="2743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1"/>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1"/>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2"/>
          <p:cNvSpPr txBox="1"/>
          <p:nvPr>
            <p:ph idx="10" type="dt"/>
          </p:nvPr>
        </p:nvSpPr>
        <p:spPr>
          <a:xfrm>
            <a:off x="107400" y="6523670"/>
            <a:ext cx="2743200" cy="2743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2"/>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3"/>
          <p:cNvSpPr/>
          <p:nvPr>
            <p:ph idx="2" type="pic"/>
          </p:nvPr>
        </p:nvSpPr>
        <p:spPr>
          <a:xfrm>
            <a:off x="5183188" y="987425"/>
            <a:ext cx="6172200" cy="4873625"/>
          </a:xfrm>
          <a:prstGeom prst="rect">
            <a:avLst/>
          </a:prstGeom>
          <a:noFill/>
          <a:ln>
            <a:noFill/>
          </a:ln>
        </p:spPr>
      </p:sp>
      <p:sp>
        <p:nvSpPr>
          <p:cNvPr id="75" name="Google Shape;75;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3"/>
          <p:cNvSpPr txBox="1"/>
          <p:nvPr>
            <p:ph idx="10" type="dt"/>
          </p:nvPr>
        </p:nvSpPr>
        <p:spPr>
          <a:xfrm>
            <a:off x="107400" y="6523670"/>
            <a:ext cx="2743200" cy="27432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16" Type="http://schemas.openxmlformats.org/officeDocument/2006/relationships/vmlDrawing" Target="../drawings/vmlDrawing1.v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107400" y="88051"/>
            <a:ext cx="11038120" cy="7200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a:off x="107400" y="1026160"/>
            <a:ext cx="11977200" cy="52200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107400" y="6523670"/>
            <a:ext cx="2743200" cy="27432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38600" y="6523670"/>
            <a:ext cx="4114800" cy="27432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aphicFrame>
        <p:nvGraphicFramePr>
          <p:cNvPr id="15" name="Google Shape;15;p4"/>
          <p:cNvGraphicFramePr/>
          <p:nvPr/>
        </p:nvGraphicFramePr>
        <p:xfrm>
          <a:off x="11216640" y="20322"/>
          <a:ext cx="934721" cy="779383"/>
        </p:xfrm>
        <a:graphic>
          <a:graphicData uri="http://schemas.openxmlformats.org/presentationml/2006/ole">
            <mc:AlternateContent>
              <mc:Choice Requires="v">
                <p:oleObj r:id="rId1" imgH="779383" imgW="934721" progId="PBrush" spid="_x0000_s1">
                  <p:embed/>
                </p:oleObj>
              </mc:Choice>
              <mc:Fallback>
                <p:oleObj r:id="rId2" imgH="779383" imgW="934721" progId="PBrush">
                  <p:embed/>
                  <p:pic>
                    <p:nvPicPr>
                      <p:cNvPr id="15" name="Google Shape;15;p4"/>
                      <p:cNvPicPr preferRelativeResize="0"/>
                      <p:nvPr/>
                    </p:nvPicPr>
                    <p:blipFill rotWithShape="1">
                      <a:blip r:embed="rId3">
                        <a:alphaModFix/>
                      </a:blip>
                      <a:srcRect b="0" l="0" r="0" t="0"/>
                      <a:stretch/>
                    </p:blipFill>
                    <p:spPr>
                      <a:xfrm>
                        <a:off x="11216640" y="20322"/>
                        <a:ext cx="934721" cy="779383"/>
                      </a:xfrm>
                      <a:prstGeom prst="rect">
                        <a:avLst/>
                      </a:prstGeom>
                      <a:noFill/>
                      <a:ln>
                        <a:noFill/>
                      </a:ln>
                    </p:spPr>
                  </p:pic>
                </p:oleObj>
              </mc:Fallback>
            </mc:AlternateContent>
          </a:graphicData>
        </a:graphic>
      </p:graphicFrame>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
          <p:cNvSpPr txBox="1"/>
          <p:nvPr>
            <p:ph type="ctrTitle"/>
          </p:nvPr>
        </p:nvSpPr>
        <p:spPr>
          <a:xfrm>
            <a:off x="1108361" y="1420788"/>
            <a:ext cx="9930176" cy="1286265"/>
          </a:xfrm>
          <a:prstGeom prst="rect">
            <a:avLst/>
          </a:prstGeom>
          <a:noFill/>
          <a:ln>
            <a:noFill/>
          </a:ln>
          <a:effectLst>
            <a:outerShdw blurRad="57785" algn="ctr" dir="3180000" dist="33020">
              <a:srgbClr val="000000">
                <a:alpha val="29411"/>
              </a:srgbClr>
            </a:outerShdw>
          </a:effectLst>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Times New Roman"/>
              <a:buNone/>
            </a:pPr>
            <a:r>
              <a:rPr lang="en-US" sz="2800">
                <a:solidFill>
                  <a:srgbClr val="000000"/>
                </a:solidFill>
                <a:latin typeface="Times New Roman"/>
                <a:ea typeface="Times New Roman"/>
                <a:cs typeface="Times New Roman"/>
                <a:sym typeface="Times New Roman"/>
              </a:rPr>
              <a:t>7</a:t>
            </a:r>
            <a:r>
              <a:rPr baseline="30000" lang="en-US" sz="2800">
                <a:solidFill>
                  <a:srgbClr val="000000"/>
                </a:solidFill>
                <a:latin typeface="Times New Roman"/>
                <a:ea typeface="Times New Roman"/>
                <a:cs typeface="Times New Roman"/>
                <a:sym typeface="Times New Roman"/>
              </a:rPr>
              <a:t>th</a:t>
            </a:r>
            <a:r>
              <a:rPr lang="en-US" sz="2800">
                <a:solidFill>
                  <a:srgbClr val="000000"/>
                </a:solidFill>
                <a:latin typeface="Times New Roman"/>
                <a:ea typeface="Times New Roman"/>
                <a:cs typeface="Times New Roman"/>
                <a:sym typeface="Times New Roman"/>
              </a:rPr>
              <a:t> </a:t>
            </a:r>
            <a:r>
              <a:rPr b="1" lang="en-US" sz="2800">
                <a:solidFill>
                  <a:srgbClr val="000000"/>
                </a:solidFill>
                <a:latin typeface="Times New Roman"/>
                <a:ea typeface="Times New Roman"/>
                <a:cs typeface="Times New Roman"/>
                <a:sym typeface="Times New Roman"/>
              </a:rPr>
              <a:t>International </a:t>
            </a:r>
            <a:r>
              <a:rPr lang="en-US" sz="2800">
                <a:solidFill>
                  <a:srgbClr val="000000"/>
                </a:solidFill>
                <a:latin typeface="Times New Roman"/>
                <a:ea typeface="Times New Roman"/>
                <a:cs typeface="Times New Roman"/>
                <a:sym typeface="Times New Roman"/>
              </a:rPr>
              <a:t>Conference </a:t>
            </a:r>
            <a:r>
              <a:rPr b="1" lang="en-US" sz="2800">
                <a:solidFill>
                  <a:srgbClr val="000000"/>
                </a:solidFill>
                <a:latin typeface="Times New Roman"/>
                <a:ea typeface="Times New Roman"/>
                <a:cs typeface="Times New Roman"/>
                <a:sym typeface="Times New Roman"/>
              </a:rPr>
              <a:t>on Computing, Communication, Control and Automation </a:t>
            </a:r>
            <a:br>
              <a:rPr b="1" lang="en-US" sz="2800">
                <a:solidFill>
                  <a:srgbClr val="000000"/>
                </a:solidFill>
                <a:latin typeface="Times New Roman"/>
                <a:ea typeface="Times New Roman"/>
                <a:cs typeface="Times New Roman"/>
                <a:sym typeface="Times New Roman"/>
              </a:rPr>
            </a:br>
            <a:r>
              <a:rPr b="1" lang="en-US" sz="3200">
                <a:solidFill>
                  <a:srgbClr val="C00000"/>
                </a:solidFill>
                <a:latin typeface="Times New Roman"/>
                <a:ea typeface="Times New Roman"/>
                <a:cs typeface="Times New Roman"/>
                <a:sym typeface="Times New Roman"/>
              </a:rPr>
              <a:t>(ICCUBEA-202</a:t>
            </a:r>
            <a:r>
              <a:rPr lang="en-US" sz="3200">
                <a:solidFill>
                  <a:srgbClr val="C00000"/>
                </a:solidFill>
                <a:latin typeface="Times New Roman"/>
                <a:ea typeface="Times New Roman"/>
                <a:cs typeface="Times New Roman"/>
                <a:sym typeface="Times New Roman"/>
              </a:rPr>
              <a:t>3</a:t>
            </a:r>
            <a:r>
              <a:rPr b="1" lang="en-US" sz="3200">
                <a:solidFill>
                  <a:srgbClr val="C00000"/>
                </a:solidFill>
                <a:latin typeface="Times New Roman"/>
                <a:ea typeface="Times New Roman"/>
                <a:cs typeface="Times New Roman"/>
                <a:sym typeface="Times New Roman"/>
              </a:rPr>
              <a:t>) </a:t>
            </a:r>
            <a:endParaRPr sz="3200">
              <a:solidFill>
                <a:srgbClr val="C00000"/>
              </a:solidFill>
              <a:latin typeface="Times New Roman"/>
              <a:ea typeface="Times New Roman"/>
              <a:cs typeface="Times New Roman"/>
              <a:sym typeface="Times New Roman"/>
            </a:endParaRPr>
          </a:p>
        </p:txBody>
      </p:sp>
      <p:sp>
        <p:nvSpPr>
          <p:cNvPr id="96" name="Google Shape;96;p1"/>
          <p:cNvSpPr txBox="1"/>
          <p:nvPr/>
        </p:nvSpPr>
        <p:spPr>
          <a:xfrm>
            <a:off x="2242376" y="89220"/>
            <a:ext cx="7707300" cy="808800"/>
          </a:xfrm>
          <a:prstGeom prst="rect">
            <a:avLst/>
          </a:prstGeom>
          <a:noFill/>
          <a:ln>
            <a:noFill/>
          </a:ln>
          <a:effectLst>
            <a:outerShdw blurRad="44450" algn="ctr" dir="5400000" dist="27940">
              <a:srgbClr val="000000">
                <a:alpha val="31372"/>
              </a:srgbClr>
            </a:outerShdw>
          </a:effectLst>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Pimpri Chinchwad Education Trust’s</a:t>
            </a:r>
            <a:endParaRPr b="0"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66"/>
              </a:spcBef>
              <a:spcAft>
                <a:spcPts val="0"/>
              </a:spcAft>
              <a:buClr>
                <a:srgbClr val="000000"/>
              </a:buClr>
              <a:buSzPts val="2800"/>
              <a:buFont typeface="Arial"/>
              <a:buNone/>
            </a:pPr>
            <a:r>
              <a:rPr b="1" i="0" lang="en-US" sz="2800" u="none" cap="none" strike="noStrike">
                <a:solidFill>
                  <a:srgbClr val="1155CC"/>
                </a:solidFill>
                <a:latin typeface="Times New Roman"/>
                <a:ea typeface="Times New Roman"/>
                <a:cs typeface="Times New Roman"/>
                <a:sym typeface="Times New Roman"/>
              </a:rPr>
              <a:t>Pimpri Chinchwad College of Engineering, Pune</a:t>
            </a:r>
            <a:endParaRPr b="0" i="0" sz="1800" u="none" cap="none" strike="noStrike">
              <a:solidFill>
                <a:srgbClr val="1155CC"/>
              </a:solidFill>
              <a:latin typeface="Times New Roman"/>
              <a:ea typeface="Times New Roman"/>
              <a:cs typeface="Times New Roman"/>
              <a:sym typeface="Times New Roman"/>
            </a:endParaRPr>
          </a:p>
        </p:txBody>
      </p:sp>
      <p:grpSp>
        <p:nvGrpSpPr>
          <p:cNvPr id="97" name="Google Shape;97;p1"/>
          <p:cNvGrpSpPr/>
          <p:nvPr/>
        </p:nvGrpSpPr>
        <p:grpSpPr>
          <a:xfrm>
            <a:off x="3084533" y="1012709"/>
            <a:ext cx="6022934" cy="66801"/>
            <a:chOff x="0" y="884326"/>
            <a:chExt cx="8292584" cy="66801"/>
          </a:xfrm>
        </p:grpSpPr>
        <p:sp>
          <p:nvSpPr>
            <p:cNvPr id="98" name="Google Shape;98;p1"/>
            <p:cNvSpPr/>
            <p:nvPr/>
          </p:nvSpPr>
          <p:spPr>
            <a:xfrm>
              <a:off x="6997239" y="884326"/>
              <a:ext cx="1295345" cy="66801"/>
            </a:xfrm>
            <a:prstGeom prst="rect">
              <a:avLst/>
            </a:prstGeom>
            <a:solidFill>
              <a:srgbClr val="9BBB59"/>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 name="Google Shape;99;p1"/>
            <p:cNvSpPr/>
            <p:nvPr/>
          </p:nvSpPr>
          <p:spPr>
            <a:xfrm>
              <a:off x="0" y="884326"/>
              <a:ext cx="6936079" cy="66801"/>
            </a:xfrm>
            <a:prstGeom prst="rect">
              <a:avLst/>
            </a:prstGeom>
            <a:solidFill>
              <a:srgbClr val="31859B"/>
            </a:solidFill>
            <a:ln>
              <a:noFill/>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1034603"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00" name="Google Shape;100;p1"/>
          <p:cNvSpPr/>
          <p:nvPr/>
        </p:nvSpPr>
        <p:spPr>
          <a:xfrm>
            <a:off x="1505530" y="3029514"/>
            <a:ext cx="9236364" cy="2641600"/>
          </a:xfrm>
          <a:prstGeom prst="roundRect">
            <a:avLst>
              <a:gd fmla="val 16667" name="adj"/>
            </a:avLst>
          </a:prstGeom>
          <a:solidFill>
            <a:srgbClr val="BBD6E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Presentation By:</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573</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F1 Race Winner Predictor</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lang="en-US" sz="1800">
                <a:solidFill>
                  <a:schemeClr val="dk1"/>
                </a:solidFill>
                <a:latin typeface="Times New Roman"/>
                <a:ea typeface="Times New Roman"/>
                <a:cs typeface="Times New Roman"/>
                <a:sym typeface="Times New Roman"/>
              </a:rPr>
              <a:t>Srujan Kale, Anurag Pande, Yash Paralikar, Dr, Priya Shelke, Dr. Atul Kulkarni</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Vishwakarma Institute of Information Technology, Pune</a:t>
            </a:r>
            <a:r>
              <a:rPr b="0" i="0" lang="en-US" sz="1800" u="none" cap="none" strike="noStrike">
                <a:solidFill>
                  <a:schemeClr val="dk1"/>
                </a:solidFill>
                <a:latin typeface="Times New Roman"/>
                <a:ea typeface="Times New Roman"/>
                <a:cs typeface="Times New Roman"/>
                <a:sym typeface="Times New Roman"/>
              </a:rPr>
              <a:t>)</a:t>
            </a:r>
            <a:endParaRPr b="0" i="0" sz="1800" u="none" cap="none" strike="noStrike">
              <a:solidFill>
                <a:schemeClr val="dk1"/>
              </a:solidFill>
              <a:latin typeface="Times New Roman"/>
              <a:ea typeface="Times New Roman"/>
              <a:cs typeface="Times New Roman"/>
              <a:sym typeface="Times New Roman"/>
            </a:endParaRPr>
          </a:p>
        </p:txBody>
      </p:sp>
      <p:sp>
        <p:nvSpPr>
          <p:cNvPr id="101" name="Google Shape;101;p1"/>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748ce6305d_0_21"/>
          <p:cNvSpPr txBox="1"/>
          <p:nvPr>
            <p:ph type="title"/>
          </p:nvPr>
        </p:nvSpPr>
        <p:spPr>
          <a:xfrm>
            <a:off x="101600" y="68034"/>
            <a:ext cx="11065800"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Algorithm</a:t>
            </a:r>
            <a:endParaRPr/>
          </a:p>
        </p:txBody>
      </p:sp>
      <p:sp>
        <p:nvSpPr>
          <p:cNvPr id="166" name="Google Shape;166;g2748ce6305d_0_21"/>
          <p:cNvSpPr txBox="1"/>
          <p:nvPr>
            <p:ph idx="1" type="body"/>
          </p:nvPr>
        </p:nvSpPr>
        <p:spPr>
          <a:xfrm>
            <a:off x="101600" y="1038782"/>
            <a:ext cx="11978700" cy="5220000"/>
          </a:xfrm>
          <a:prstGeom prst="rect">
            <a:avLst/>
          </a:prstGeom>
          <a:noFill/>
          <a:ln>
            <a:noFill/>
          </a:ln>
        </p:spPr>
        <p:txBody>
          <a:bodyPr anchorCtr="0" anchor="t" bIns="45700" lIns="91425" spcFirstLastPara="1" rIns="91425" wrap="square" tIns="45700">
            <a:normAutofit/>
          </a:bodyPr>
          <a:lstStyle/>
          <a:p>
            <a:pPr indent="-381000" lvl="0" marL="457200" rtl="0" algn="l">
              <a:spcBef>
                <a:spcPts val="1000"/>
              </a:spcBef>
              <a:spcAft>
                <a:spcPts val="0"/>
              </a:spcAft>
              <a:buSzPts val="2400"/>
              <a:buFont typeface="Times New Roman"/>
              <a:buChar char="•"/>
            </a:pPr>
            <a:r>
              <a:rPr lang="en-US" sz="2400">
                <a:latin typeface="Times New Roman"/>
                <a:ea typeface="Times New Roman"/>
                <a:cs typeface="Times New Roman"/>
                <a:sym typeface="Times New Roman"/>
              </a:rPr>
              <a:t>Support Vector Machines with Polynomial Kernel:</a:t>
            </a:r>
            <a:endParaRPr sz="2400">
              <a:latin typeface="Times New Roman"/>
              <a:ea typeface="Times New Roman"/>
              <a:cs typeface="Times New Roman"/>
              <a:sym typeface="Times New Roman"/>
            </a:endParaRPr>
          </a:p>
          <a:p>
            <a:pPr indent="0" lvl="0" marL="457200" rtl="0" algn="l">
              <a:spcBef>
                <a:spcPts val="1000"/>
              </a:spcBef>
              <a:spcAft>
                <a:spcPts val="0"/>
              </a:spcAft>
              <a:buNone/>
            </a:pPr>
            <a:r>
              <a:rPr lang="en-US" sz="2400">
                <a:latin typeface="Times New Roman"/>
                <a:ea typeface="Times New Roman"/>
                <a:cs typeface="Times New Roman"/>
                <a:sym typeface="Times New Roman"/>
              </a:rPr>
              <a:t>K(x, y) = (α x^T y + c)^d</a:t>
            </a:r>
            <a:endParaRPr sz="2400">
              <a:latin typeface="Times New Roman"/>
              <a:ea typeface="Times New Roman"/>
              <a:cs typeface="Times New Roman"/>
              <a:sym typeface="Times New Roman"/>
            </a:endParaRPr>
          </a:p>
          <a:p>
            <a:pPr indent="0" lvl="0" marL="457200" rtl="0" algn="l">
              <a:spcBef>
                <a:spcPts val="1000"/>
              </a:spcBef>
              <a:spcAft>
                <a:spcPts val="0"/>
              </a:spcAft>
              <a:buNone/>
            </a:pPr>
            <a:r>
              <a:rPr lang="en-US" sz="2400">
                <a:latin typeface="Times New Roman"/>
                <a:ea typeface="Times New Roman"/>
                <a:cs typeface="Times New Roman"/>
                <a:sym typeface="Times New Roman"/>
              </a:rPr>
              <a:t>where:</a:t>
            </a:r>
            <a:endParaRPr sz="2400">
              <a:latin typeface="Times New Roman"/>
              <a:ea typeface="Times New Roman"/>
              <a:cs typeface="Times New Roman"/>
              <a:sym typeface="Times New Roman"/>
            </a:endParaRPr>
          </a:p>
          <a:p>
            <a:pPr indent="-381000" lvl="0" marL="457200" rtl="0" algn="l">
              <a:spcBef>
                <a:spcPts val="1000"/>
              </a:spcBef>
              <a:spcAft>
                <a:spcPts val="0"/>
              </a:spcAft>
              <a:buSzPts val="2400"/>
              <a:buFont typeface="Times New Roman"/>
              <a:buChar char="•"/>
            </a:pPr>
            <a:r>
              <a:rPr lang="en-US" sz="2400">
                <a:latin typeface="Times New Roman"/>
                <a:ea typeface="Times New Roman"/>
                <a:cs typeface="Times New Roman"/>
                <a:sym typeface="Times New Roman"/>
              </a:rPr>
              <a:t>x and y are input data points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α is a hyperparameter(determines influence of each training example on decision boundary)</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c is constant(determines the offset of the decision boundary from the origin)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d is degree of the polynomial</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sz="2400">
              <a:latin typeface="Times New Roman"/>
              <a:ea typeface="Times New Roman"/>
              <a:cs typeface="Times New Roman"/>
              <a:sym typeface="Times New Roman"/>
            </a:endParaRPr>
          </a:p>
          <a:p>
            <a:pPr indent="0" lvl="0" marL="457200" rtl="0" algn="l">
              <a:lnSpc>
                <a:spcPct val="130000"/>
              </a:lnSpc>
              <a:spcBef>
                <a:spcPts val="0"/>
              </a:spcBef>
              <a:spcAft>
                <a:spcPts val="0"/>
              </a:spcAft>
              <a:buNone/>
            </a:pPr>
            <a:r>
              <a:t/>
            </a:r>
            <a:endParaRPr/>
          </a:p>
          <a:p>
            <a:pPr indent="0" lvl="0" marL="0" rtl="0" algn="l">
              <a:lnSpc>
                <a:spcPct val="130000"/>
              </a:lnSpc>
              <a:spcBef>
                <a:spcPts val="1000"/>
              </a:spcBef>
              <a:spcAft>
                <a:spcPts val="0"/>
              </a:spcAft>
              <a:buClr>
                <a:schemeClr val="dk1"/>
              </a:buClr>
              <a:buSzPts val="1200"/>
              <a:buNone/>
            </a:pPr>
            <a:r>
              <a:rPr lang="en-US" sz="1200">
                <a:latin typeface="Times New Roman"/>
                <a:ea typeface="Times New Roman"/>
                <a:cs typeface="Times New Roman"/>
                <a:sym typeface="Times New Roman"/>
              </a:rPr>
              <a:t>      </a:t>
            </a:r>
            <a:endParaRPr/>
          </a:p>
          <a:p>
            <a:pPr indent="0" lvl="0" marL="0" rtl="0" algn="l">
              <a:lnSpc>
                <a:spcPct val="130000"/>
              </a:lnSpc>
              <a:spcBef>
                <a:spcPts val="1000"/>
              </a:spcBef>
              <a:spcAft>
                <a:spcPts val="0"/>
              </a:spcAft>
              <a:buClr>
                <a:schemeClr val="dk1"/>
              </a:buClr>
              <a:buSzPts val="1600"/>
              <a:buFont typeface="Arial"/>
              <a:buNone/>
            </a:pPr>
            <a:r>
              <a:t/>
            </a:r>
            <a:endParaRPr/>
          </a:p>
        </p:txBody>
      </p:sp>
      <p:sp>
        <p:nvSpPr>
          <p:cNvPr id="167" name="Google Shape;167;g2748ce6305d_0_21"/>
          <p:cNvSpPr txBox="1"/>
          <p:nvPr>
            <p:ph idx="12" type="sldNum"/>
          </p:nvPr>
        </p:nvSpPr>
        <p:spPr>
          <a:xfrm>
            <a:off x="9341400" y="6523670"/>
            <a:ext cx="27432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6dec6e9b98_0_1"/>
          <p:cNvSpPr txBox="1"/>
          <p:nvPr>
            <p:ph type="title"/>
          </p:nvPr>
        </p:nvSpPr>
        <p:spPr>
          <a:xfrm>
            <a:off x="101600" y="68034"/>
            <a:ext cx="11065800"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sz="4100">
                <a:latin typeface="Times New Roman"/>
                <a:ea typeface="Times New Roman"/>
                <a:cs typeface="Times New Roman"/>
                <a:sym typeface="Times New Roman"/>
              </a:rPr>
              <a:t>Results</a:t>
            </a:r>
            <a:endParaRPr sz="4100">
              <a:latin typeface="Times New Roman"/>
              <a:ea typeface="Times New Roman"/>
              <a:cs typeface="Times New Roman"/>
              <a:sym typeface="Times New Roman"/>
            </a:endParaRPr>
          </a:p>
        </p:txBody>
      </p:sp>
      <p:sp>
        <p:nvSpPr>
          <p:cNvPr id="173" name="Google Shape;173;g26dec6e9b98_0_1"/>
          <p:cNvSpPr txBox="1"/>
          <p:nvPr>
            <p:ph idx="1" type="body"/>
          </p:nvPr>
        </p:nvSpPr>
        <p:spPr>
          <a:xfrm>
            <a:off x="101600" y="1038782"/>
            <a:ext cx="11978700" cy="5220000"/>
          </a:xfrm>
          <a:prstGeom prst="rect">
            <a:avLst/>
          </a:prstGeom>
          <a:noFill/>
          <a:ln>
            <a:noFill/>
          </a:ln>
        </p:spPr>
        <p:txBody>
          <a:bodyPr anchorCtr="0" anchor="t" bIns="45700" lIns="91425" spcFirstLastPara="1" rIns="91425" wrap="square" tIns="45700">
            <a:normAutofit/>
          </a:bodyPr>
          <a:lstStyle/>
          <a:p>
            <a:pPr indent="0" lvl="0" marL="457200" rtl="0" algn="l">
              <a:lnSpc>
                <a:spcPct val="130000"/>
              </a:lnSpc>
              <a:spcBef>
                <a:spcPts val="1000"/>
              </a:spcBef>
              <a:spcAft>
                <a:spcPts val="0"/>
              </a:spcAft>
              <a:buNone/>
            </a:pPr>
            <a:r>
              <a:t/>
            </a:r>
            <a:endParaRPr sz="900">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200"/>
              <a:buNone/>
            </a:pPr>
            <a:r>
              <a:rPr lang="en-US" sz="900">
                <a:latin typeface="Times New Roman"/>
                <a:ea typeface="Times New Roman"/>
                <a:cs typeface="Times New Roman"/>
                <a:sym typeface="Times New Roman"/>
              </a:rPr>
              <a:t>      </a:t>
            </a:r>
            <a:endParaRPr sz="900">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t/>
            </a:r>
            <a:endParaRPr sz="900">
              <a:latin typeface="Times New Roman"/>
              <a:ea typeface="Times New Roman"/>
              <a:cs typeface="Times New Roman"/>
              <a:sym typeface="Times New Roman"/>
            </a:endParaRPr>
          </a:p>
        </p:txBody>
      </p:sp>
      <p:sp>
        <p:nvSpPr>
          <p:cNvPr id="174" name="Google Shape;174;g26dec6e9b98_0_1"/>
          <p:cNvSpPr txBox="1"/>
          <p:nvPr>
            <p:ph idx="12" type="sldNum"/>
          </p:nvPr>
        </p:nvSpPr>
        <p:spPr>
          <a:xfrm>
            <a:off x="9341400" y="6523670"/>
            <a:ext cx="27432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300">
                <a:latin typeface="Times New Roman"/>
                <a:ea typeface="Times New Roman"/>
                <a:cs typeface="Times New Roman"/>
                <a:sym typeface="Times New Roman"/>
              </a:rPr>
              <a:t>‹#›</a:t>
            </a:fld>
            <a:endParaRPr sz="1300">
              <a:latin typeface="Times New Roman"/>
              <a:ea typeface="Times New Roman"/>
              <a:cs typeface="Times New Roman"/>
              <a:sym typeface="Times New Roman"/>
            </a:endParaRPr>
          </a:p>
        </p:txBody>
      </p:sp>
      <p:graphicFrame>
        <p:nvGraphicFramePr>
          <p:cNvPr id="175" name="Google Shape;175;g26dec6e9b98_0_1"/>
          <p:cNvGraphicFramePr/>
          <p:nvPr/>
        </p:nvGraphicFramePr>
        <p:xfrm>
          <a:off x="437963" y="2945250"/>
          <a:ext cx="3000000" cy="3000000"/>
        </p:xfrm>
        <a:graphic>
          <a:graphicData uri="http://schemas.openxmlformats.org/drawingml/2006/table">
            <a:tbl>
              <a:tblPr>
                <a:noFill/>
                <a:tableStyleId>{58A0307D-2C5D-4843-955E-5ED2996783F1}</a:tableStyleId>
              </a:tblPr>
              <a:tblGrid>
                <a:gridCol w="847725"/>
                <a:gridCol w="657225"/>
                <a:gridCol w="561975"/>
                <a:gridCol w="666750"/>
              </a:tblGrid>
              <a:tr h="100000">
                <a:tc>
                  <a:txBody>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Precision</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323850">
                <a:tc>
                  <a:txBody>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Podium</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Points</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No points</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975">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Linear</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Polynomial</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0.96</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0.94</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6" name="Google Shape;176;g26dec6e9b98_0_1"/>
          <p:cNvSpPr txBox="1"/>
          <p:nvPr/>
        </p:nvSpPr>
        <p:spPr>
          <a:xfrm>
            <a:off x="304800" y="9144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700">
                <a:highlight>
                  <a:srgbClr val="FFFFFF"/>
                </a:highlight>
                <a:latin typeface="Times New Roman"/>
                <a:ea typeface="Times New Roman"/>
                <a:cs typeface="Times New Roman"/>
                <a:sym typeface="Times New Roman"/>
              </a:rPr>
              <a:t> </a:t>
            </a:r>
            <a:endParaRPr sz="1700">
              <a:highlight>
                <a:srgbClr val="FFFFFF"/>
              </a:highlight>
              <a:latin typeface="Times New Roman"/>
              <a:ea typeface="Times New Roman"/>
              <a:cs typeface="Times New Roman"/>
              <a:sym typeface="Times New Roman"/>
            </a:endParaRPr>
          </a:p>
          <a:p>
            <a:pPr indent="0" lvl="0" marL="0" rtl="0" algn="ctr">
              <a:lnSpc>
                <a:spcPct val="115000"/>
              </a:lnSpc>
              <a:spcBef>
                <a:spcPts val="300"/>
              </a:spcBef>
              <a:spcAft>
                <a:spcPts val="300"/>
              </a:spcAft>
              <a:buNone/>
            </a:pPr>
            <a:r>
              <a:rPr lang="en-US" sz="1700">
                <a:highlight>
                  <a:srgbClr val="FFFFFF"/>
                </a:highlight>
                <a:latin typeface="Times New Roman"/>
                <a:ea typeface="Times New Roman"/>
                <a:cs typeface="Times New Roman"/>
                <a:sym typeface="Times New Roman"/>
              </a:rPr>
              <a:t>Table 1: Comparing precision</a:t>
            </a:r>
            <a:endParaRPr sz="1700">
              <a:highlight>
                <a:srgbClr val="FFFFFF"/>
              </a:highlight>
              <a:latin typeface="Times New Roman"/>
              <a:ea typeface="Times New Roman"/>
              <a:cs typeface="Times New Roman"/>
              <a:sym typeface="Times New Roman"/>
            </a:endParaRPr>
          </a:p>
        </p:txBody>
      </p:sp>
      <p:graphicFrame>
        <p:nvGraphicFramePr>
          <p:cNvPr id="177" name="Google Shape;177;g26dec6e9b98_0_1"/>
          <p:cNvGraphicFramePr/>
          <p:nvPr/>
        </p:nvGraphicFramePr>
        <p:xfrm>
          <a:off x="4092675" y="2945250"/>
          <a:ext cx="3000000" cy="3000000"/>
        </p:xfrm>
        <a:graphic>
          <a:graphicData uri="http://schemas.openxmlformats.org/drawingml/2006/table">
            <a:tbl>
              <a:tblPr>
                <a:noFill/>
                <a:tableStyleId>{58A0307D-2C5D-4843-955E-5ED2996783F1}</a:tableStyleId>
              </a:tblPr>
              <a:tblGrid>
                <a:gridCol w="847725"/>
                <a:gridCol w="657225"/>
                <a:gridCol w="561975"/>
                <a:gridCol w="666750"/>
              </a:tblGrid>
              <a:tr h="100000">
                <a:tc>
                  <a:txBody>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Recall</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323850">
                <a:tc>
                  <a:txBody>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Podium</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Points</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No Points</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975">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Linear</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0.95</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1</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0.97</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0975">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Polynomial</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0.99</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0.91</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0.97</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78" name="Google Shape;178;g26dec6e9b98_0_1"/>
          <p:cNvSpPr txBox="1"/>
          <p:nvPr/>
        </p:nvSpPr>
        <p:spPr>
          <a:xfrm>
            <a:off x="3959513" y="1066800"/>
            <a:ext cx="3000000" cy="30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300"/>
              </a:spcAft>
              <a:buNone/>
            </a:pPr>
            <a:r>
              <a:rPr lang="en-US" sz="1700">
                <a:highlight>
                  <a:srgbClr val="FFFFFF"/>
                </a:highlight>
                <a:latin typeface="Times New Roman"/>
                <a:ea typeface="Times New Roman"/>
                <a:cs typeface="Times New Roman"/>
                <a:sym typeface="Times New Roman"/>
              </a:rPr>
              <a:t>Table 2: Comparing Recall</a:t>
            </a:r>
            <a:endParaRPr sz="1700">
              <a:highlight>
                <a:srgbClr val="FFFFFF"/>
              </a:highlight>
              <a:latin typeface="Times New Roman"/>
              <a:ea typeface="Times New Roman"/>
              <a:cs typeface="Times New Roman"/>
              <a:sym typeface="Times New Roman"/>
            </a:endParaRPr>
          </a:p>
        </p:txBody>
      </p:sp>
      <p:graphicFrame>
        <p:nvGraphicFramePr>
          <p:cNvPr id="179" name="Google Shape;179;g26dec6e9b98_0_1"/>
          <p:cNvGraphicFramePr/>
          <p:nvPr/>
        </p:nvGraphicFramePr>
        <p:xfrm>
          <a:off x="7814600" y="2886275"/>
          <a:ext cx="3000000" cy="3000000"/>
        </p:xfrm>
        <a:graphic>
          <a:graphicData uri="http://schemas.openxmlformats.org/drawingml/2006/table">
            <a:tbl>
              <a:tblPr>
                <a:noFill/>
                <a:tableStyleId>{58A0307D-2C5D-4843-955E-5ED2996783F1}</a:tableStyleId>
              </a:tblPr>
              <a:tblGrid>
                <a:gridCol w="838200"/>
                <a:gridCol w="638175"/>
                <a:gridCol w="619425"/>
                <a:gridCol w="628650"/>
                <a:gridCol w="628350"/>
              </a:tblGrid>
              <a:tr h="379800">
                <a:tc>
                  <a:txBody>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f1-score</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rowSpan="2">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Accuracy</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2625">
                <a:tc>
                  <a:txBody>
                    <a:bodyPr/>
                    <a:lstStyle/>
                    <a:p>
                      <a:pPr indent="0" lvl="0" marL="0" rtl="0" algn="l">
                        <a:lnSpc>
                          <a:spcPct val="115000"/>
                        </a:lnSpc>
                        <a:spcBef>
                          <a:spcPts val="0"/>
                        </a:spcBef>
                        <a:spcAft>
                          <a:spcPts val="0"/>
                        </a:spcAft>
                        <a:buNone/>
                      </a:pPr>
                      <a:r>
                        <a:rPr lang="en-US"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Podium</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Points</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latin typeface="Times New Roman"/>
                          <a:ea typeface="Times New Roman"/>
                          <a:cs typeface="Times New Roman"/>
                          <a:sym typeface="Times New Roman"/>
                        </a:rPr>
                        <a:t>No points</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379800">
                <a:tc>
                  <a:txBody>
                    <a:bodyPr/>
                    <a:lstStyle/>
                    <a:p>
                      <a:pPr indent="0" lvl="0" marL="0" rtl="0" algn="just">
                        <a:lnSpc>
                          <a:spcPct val="115000"/>
                        </a:lnSpc>
                        <a:spcBef>
                          <a:spcPts val="0"/>
                        </a:spcBef>
                        <a:spcAft>
                          <a:spcPts val="0"/>
                        </a:spcAft>
                        <a:buNone/>
                      </a:pPr>
                      <a:r>
                        <a:rPr lang="en-US" sz="1200">
                          <a:latin typeface="Times New Roman"/>
                          <a:ea typeface="Times New Roman"/>
                          <a:cs typeface="Times New Roman"/>
                          <a:sym typeface="Times New Roman"/>
                        </a:rPr>
                        <a:t>Linear</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0.95</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0.97</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6900">
                <a:tc>
                  <a:txBody>
                    <a:bodyPr/>
                    <a:lstStyle/>
                    <a:p>
                      <a:pPr indent="0" lvl="0" marL="0" rtl="0" algn="ctr">
                        <a:lnSpc>
                          <a:spcPct val="115000"/>
                        </a:lnSpc>
                        <a:spcBef>
                          <a:spcPts val="0"/>
                        </a:spcBef>
                        <a:spcAft>
                          <a:spcPts val="0"/>
                        </a:spcAft>
                        <a:buNone/>
                      </a:pPr>
                      <a:r>
                        <a:rPr lang="en-US" sz="1100">
                          <a:latin typeface="Times New Roman"/>
                          <a:ea typeface="Times New Roman"/>
                          <a:cs typeface="Times New Roman"/>
                          <a:sym typeface="Times New Roman"/>
                        </a:rPr>
                        <a:t>Polynomial</a:t>
                      </a:r>
                      <a:endParaRPr sz="11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0.98</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0.93</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0.95</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US" sz="1200">
                          <a:latin typeface="Times New Roman"/>
                          <a:ea typeface="Times New Roman"/>
                          <a:cs typeface="Times New Roman"/>
                          <a:sym typeface="Times New Roman"/>
                        </a:rPr>
                        <a:t>0.96</a:t>
                      </a:r>
                      <a:endParaRPr sz="1200">
                        <a:latin typeface="Times New Roman"/>
                        <a:ea typeface="Times New Roman"/>
                        <a:cs typeface="Times New Roman"/>
                        <a:sym typeface="Times New Roman"/>
                      </a:endParaRPr>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80" name="Google Shape;180;g26dec6e9b98_0_1"/>
          <p:cNvSpPr txBox="1"/>
          <p:nvPr/>
        </p:nvSpPr>
        <p:spPr>
          <a:xfrm>
            <a:off x="7990988" y="1044425"/>
            <a:ext cx="3000000" cy="30000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300"/>
              </a:spcAft>
              <a:buNone/>
            </a:pPr>
            <a:r>
              <a:rPr lang="en-US" sz="1700">
                <a:highlight>
                  <a:srgbClr val="FFFFFF"/>
                </a:highlight>
                <a:latin typeface="Times New Roman"/>
                <a:ea typeface="Times New Roman"/>
                <a:cs typeface="Times New Roman"/>
                <a:sym typeface="Times New Roman"/>
              </a:rPr>
              <a:t>Table 3: Comparing f1-score</a:t>
            </a:r>
            <a:endParaRPr sz="1700">
              <a:highlight>
                <a:srgbClr val="FFFFFF"/>
              </a:highlight>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67f659eb0a_0_52"/>
          <p:cNvSpPr txBox="1"/>
          <p:nvPr>
            <p:ph type="title"/>
          </p:nvPr>
        </p:nvSpPr>
        <p:spPr>
          <a:xfrm>
            <a:off x="101600" y="68034"/>
            <a:ext cx="11065800"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Conclusion</a:t>
            </a:r>
            <a:endParaRPr/>
          </a:p>
        </p:txBody>
      </p:sp>
      <p:sp>
        <p:nvSpPr>
          <p:cNvPr id="186" name="Google Shape;186;g267f659eb0a_0_52"/>
          <p:cNvSpPr txBox="1"/>
          <p:nvPr>
            <p:ph idx="1" type="body"/>
          </p:nvPr>
        </p:nvSpPr>
        <p:spPr>
          <a:xfrm>
            <a:off x="101600" y="1038782"/>
            <a:ext cx="11978700" cy="5220000"/>
          </a:xfrm>
          <a:prstGeom prst="rect">
            <a:avLst/>
          </a:prstGeom>
          <a:noFill/>
          <a:ln>
            <a:noFill/>
          </a:ln>
        </p:spPr>
        <p:txBody>
          <a:bodyPr anchorCtr="0" anchor="t" bIns="45700" lIns="91425" spcFirstLastPara="1" rIns="91425" wrap="square" tIns="45700">
            <a:normAutofit/>
          </a:bodyPr>
          <a:lstStyle/>
          <a:p>
            <a:pPr indent="-381000" lvl="0" marL="457200" rtl="0" algn="l">
              <a:spcBef>
                <a:spcPts val="1000"/>
              </a:spcBef>
              <a:spcAft>
                <a:spcPts val="0"/>
              </a:spcAft>
              <a:buSzPts val="2400"/>
              <a:buFont typeface="Times New Roman"/>
              <a:buChar char="•"/>
            </a:pPr>
            <a:r>
              <a:rPr lang="en-US" sz="2400">
                <a:latin typeface="Times New Roman"/>
                <a:ea typeface="Times New Roman"/>
                <a:cs typeface="Times New Roman"/>
                <a:sym typeface="Times New Roman"/>
              </a:rPr>
              <a:t>We have presented a machine learning approach to predict the winner of an F1 race based on historical race data.</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With the help of Scikit-learn library we were able to use the SVM model to predict the race winners and classify them based on finishing positions. The classification report shows accuracy of over 97% which only increases the mode we improve the data and features.</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Overall, our research shows that machine learning can be an effective tool for predicting the </a:t>
            </a:r>
            <a:r>
              <a:rPr lang="en-US" sz="2400">
                <a:latin typeface="Times New Roman"/>
                <a:ea typeface="Times New Roman"/>
                <a:cs typeface="Times New Roman"/>
                <a:sym typeface="Times New Roman"/>
              </a:rPr>
              <a:t>winner of an F1 race. The model </a:t>
            </a:r>
            <a:r>
              <a:rPr lang="en-US" sz="2400">
                <a:latin typeface="Times New Roman"/>
                <a:ea typeface="Times New Roman"/>
                <a:cs typeface="Times New Roman"/>
                <a:sym typeface="Times New Roman"/>
              </a:rPr>
              <a:t>developed can be used to provide valuable insights to race teams and enthusiasts alike, helping them to make more informed decisions when it comes to predicting race outcomes. </a:t>
            </a:r>
            <a:endParaRPr sz="2400">
              <a:latin typeface="Times New Roman"/>
              <a:ea typeface="Times New Roman"/>
              <a:cs typeface="Times New Roman"/>
              <a:sym typeface="Times New Roman"/>
            </a:endParaRPr>
          </a:p>
          <a:p>
            <a:pPr indent="0" lvl="0" marL="457200" rtl="0" algn="l">
              <a:lnSpc>
                <a:spcPct val="130000"/>
              </a:lnSpc>
              <a:spcBef>
                <a:spcPts val="0"/>
              </a:spcBef>
              <a:spcAft>
                <a:spcPts val="0"/>
              </a:spcAft>
              <a:buNone/>
            </a:pPr>
            <a:r>
              <a:t/>
            </a:r>
            <a:endParaRPr/>
          </a:p>
          <a:p>
            <a:pPr indent="0" lvl="0" marL="0" rtl="0" algn="l">
              <a:lnSpc>
                <a:spcPct val="130000"/>
              </a:lnSpc>
              <a:spcBef>
                <a:spcPts val="1000"/>
              </a:spcBef>
              <a:spcAft>
                <a:spcPts val="0"/>
              </a:spcAft>
              <a:buClr>
                <a:schemeClr val="dk1"/>
              </a:buClr>
              <a:buSzPts val="1200"/>
              <a:buNone/>
            </a:pPr>
            <a:r>
              <a:rPr lang="en-US" sz="1200">
                <a:latin typeface="Times New Roman"/>
                <a:ea typeface="Times New Roman"/>
                <a:cs typeface="Times New Roman"/>
                <a:sym typeface="Times New Roman"/>
              </a:rPr>
              <a:t>      </a:t>
            </a:r>
            <a:endParaRPr/>
          </a:p>
          <a:p>
            <a:pPr indent="0" lvl="0" marL="0" rtl="0" algn="l">
              <a:lnSpc>
                <a:spcPct val="130000"/>
              </a:lnSpc>
              <a:spcBef>
                <a:spcPts val="1000"/>
              </a:spcBef>
              <a:spcAft>
                <a:spcPts val="0"/>
              </a:spcAft>
              <a:buClr>
                <a:schemeClr val="dk1"/>
              </a:buClr>
              <a:buSzPts val="1600"/>
              <a:buFont typeface="Arial"/>
              <a:buNone/>
            </a:pPr>
            <a:r>
              <a:t/>
            </a:r>
            <a:endParaRPr/>
          </a:p>
        </p:txBody>
      </p:sp>
      <p:sp>
        <p:nvSpPr>
          <p:cNvPr id="187" name="Google Shape;187;g267f659eb0a_0_52"/>
          <p:cNvSpPr txBox="1"/>
          <p:nvPr>
            <p:ph idx="12" type="sldNum"/>
          </p:nvPr>
        </p:nvSpPr>
        <p:spPr>
          <a:xfrm>
            <a:off x="9341400" y="6523670"/>
            <a:ext cx="27432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67f659eb0a_0_58"/>
          <p:cNvSpPr txBox="1"/>
          <p:nvPr>
            <p:ph type="title"/>
          </p:nvPr>
        </p:nvSpPr>
        <p:spPr>
          <a:xfrm>
            <a:off x="101600" y="68034"/>
            <a:ext cx="11065800"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References</a:t>
            </a:r>
            <a:endParaRPr/>
          </a:p>
        </p:txBody>
      </p:sp>
      <p:sp>
        <p:nvSpPr>
          <p:cNvPr id="193" name="Google Shape;193;g267f659eb0a_0_58"/>
          <p:cNvSpPr txBox="1"/>
          <p:nvPr>
            <p:ph idx="1" type="body"/>
          </p:nvPr>
        </p:nvSpPr>
        <p:spPr>
          <a:xfrm>
            <a:off x="101600" y="1038774"/>
            <a:ext cx="11978700" cy="57591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1000"/>
              </a:spcBef>
              <a:spcAft>
                <a:spcPts val="0"/>
              </a:spcAft>
              <a:buSzPts val="275"/>
              <a:buNone/>
            </a:pPr>
            <a:r>
              <a:rPr lang="en-US" sz="1700">
                <a:latin typeface="Times New Roman"/>
                <a:ea typeface="Times New Roman"/>
                <a:cs typeface="Times New Roman"/>
                <a:sym typeface="Times New Roman"/>
              </a:rPr>
              <a:t>[1]	Kumar, M. &amp; Preethi, N.. (2023). Formula One Race Analysis Using Machine Learning.</a:t>
            </a:r>
            <a:endParaRPr sz="1700">
              <a:latin typeface="Times New Roman"/>
              <a:ea typeface="Times New Roman"/>
              <a:cs typeface="Times New Roman"/>
              <a:sym typeface="Times New Roman"/>
            </a:endParaRPr>
          </a:p>
          <a:p>
            <a:pPr indent="0" lvl="0" marL="0" rtl="0" algn="l">
              <a:lnSpc>
                <a:spcPct val="130000"/>
              </a:lnSpc>
              <a:spcBef>
                <a:spcPts val="1000"/>
              </a:spcBef>
              <a:spcAft>
                <a:spcPts val="0"/>
              </a:spcAft>
              <a:buSzPts val="275"/>
              <a:buNone/>
            </a:pPr>
            <a:r>
              <a:rPr lang="en-US" sz="1700">
                <a:latin typeface="Times New Roman"/>
                <a:ea typeface="Times New Roman"/>
                <a:cs typeface="Times New Roman"/>
                <a:sym typeface="Times New Roman"/>
              </a:rPr>
              <a:t>[2]	Sobrie, Léon. "SIFTING THROUGH THE NOISE IN FORMULA ONE: PREDICTIVE PERFORMANCE OF TREE-BASED MODELS.“</a:t>
            </a:r>
            <a:endParaRPr sz="1700">
              <a:latin typeface="Times New Roman"/>
              <a:ea typeface="Times New Roman"/>
              <a:cs typeface="Times New Roman"/>
              <a:sym typeface="Times New Roman"/>
            </a:endParaRPr>
          </a:p>
          <a:p>
            <a:pPr indent="0" lvl="0" marL="0" rtl="0" algn="l">
              <a:lnSpc>
                <a:spcPct val="130000"/>
              </a:lnSpc>
              <a:spcBef>
                <a:spcPts val="1000"/>
              </a:spcBef>
              <a:spcAft>
                <a:spcPts val="0"/>
              </a:spcAft>
              <a:buSzPts val="275"/>
              <a:buNone/>
            </a:pPr>
            <a:r>
              <a:rPr lang="en-US" sz="1700">
                <a:latin typeface="Times New Roman"/>
                <a:ea typeface="Times New Roman"/>
                <a:cs typeface="Times New Roman"/>
                <a:sym typeface="Times New Roman"/>
              </a:rPr>
              <a:t>[3]	Stoppels, Eloy. Predicting race results using artificial neural networks. MS thesis. University of Twente, 2017.</a:t>
            </a:r>
            <a:endParaRPr sz="1700">
              <a:latin typeface="Times New Roman"/>
              <a:ea typeface="Times New Roman"/>
              <a:cs typeface="Times New Roman"/>
              <a:sym typeface="Times New Roman"/>
            </a:endParaRPr>
          </a:p>
          <a:p>
            <a:pPr indent="0" lvl="0" marL="0" rtl="0" algn="l">
              <a:lnSpc>
                <a:spcPct val="130000"/>
              </a:lnSpc>
              <a:spcBef>
                <a:spcPts val="1000"/>
              </a:spcBef>
              <a:spcAft>
                <a:spcPts val="0"/>
              </a:spcAft>
              <a:buSzPts val="275"/>
              <a:buNone/>
            </a:pPr>
            <a:r>
              <a:rPr lang="en-US" sz="1700">
                <a:latin typeface="Times New Roman"/>
                <a:ea typeface="Times New Roman"/>
                <a:cs typeface="Times New Roman"/>
                <a:sym typeface="Times New Roman"/>
              </a:rPr>
              <a:t>[4]	Ismoilov, Nusrat &amp; Jang, Sung-Bong. (2018). A Comparison of Regularization Techniques in Deep Neural Networks. Symmetry. 10. 648. 10.3390/sym10110648.</a:t>
            </a:r>
            <a:endParaRPr sz="1700">
              <a:latin typeface="Times New Roman"/>
              <a:ea typeface="Times New Roman"/>
              <a:cs typeface="Times New Roman"/>
              <a:sym typeface="Times New Roman"/>
            </a:endParaRPr>
          </a:p>
          <a:p>
            <a:pPr indent="0" lvl="0" marL="0" rtl="0" algn="l">
              <a:lnSpc>
                <a:spcPct val="130000"/>
              </a:lnSpc>
              <a:spcBef>
                <a:spcPts val="1000"/>
              </a:spcBef>
              <a:spcAft>
                <a:spcPts val="0"/>
              </a:spcAft>
              <a:buSzPts val="275"/>
              <a:buNone/>
            </a:pPr>
            <a:r>
              <a:rPr lang="en-US" sz="1700">
                <a:latin typeface="Times New Roman"/>
                <a:ea typeface="Times New Roman"/>
                <a:cs typeface="Times New Roman"/>
                <a:sym typeface="Times New Roman"/>
              </a:rPr>
              <a:t>[5]	Heilmeier, Alexander, et al. "Virtual strategy engineer: Using artificial neural networks for making race strategy decisions in circuit motorsport." Applied Sciences 10.21 (2020)</a:t>
            </a:r>
            <a:endParaRPr sz="1700">
              <a:latin typeface="Times New Roman"/>
              <a:ea typeface="Times New Roman"/>
              <a:cs typeface="Times New Roman"/>
              <a:sym typeface="Times New Roman"/>
            </a:endParaRPr>
          </a:p>
          <a:p>
            <a:pPr indent="0" lvl="0" marL="0" rtl="0" algn="l">
              <a:lnSpc>
                <a:spcPct val="130000"/>
              </a:lnSpc>
              <a:spcBef>
                <a:spcPts val="1000"/>
              </a:spcBef>
              <a:spcAft>
                <a:spcPts val="0"/>
              </a:spcAft>
              <a:buSzPts val="275"/>
              <a:buNone/>
            </a:pPr>
            <a:r>
              <a:rPr lang="en-US" sz="1700">
                <a:latin typeface="Times New Roman"/>
                <a:ea typeface="Times New Roman"/>
                <a:cs typeface="Times New Roman"/>
                <a:sym typeface="Times New Roman"/>
              </a:rPr>
              <a:t>[6]	Wang, Huibing, et al. "Research survey on support vector machine." 10th EAI International Conference on Mobile Multimedia Communications. 2017.</a:t>
            </a:r>
            <a:endParaRPr sz="1700">
              <a:latin typeface="Times New Roman"/>
              <a:ea typeface="Times New Roman"/>
              <a:cs typeface="Times New Roman"/>
              <a:sym typeface="Times New Roman"/>
            </a:endParaRPr>
          </a:p>
          <a:p>
            <a:pPr indent="0" lvl="0" marL="0" rtl="0" algn="l">
              <a:lnSpc>
                <a:spcPct val="130000"/>
              </a:lnSpc>
              <a:spcBef>
                <a:spcPts val="1000"/>
              </a:spcBef>
              <a:spcAft>
                <a:spcPts val="0"/>
              </a:spcAft>
              <a:buSzPts val="275"/>
              <a:buNone/>
            </a:pPr>
            <a:r>
              <a:rPr lang="en-US" sz="1700">
                <a:latin typeface="Times New Roman"/>
                <a:ea typeface="Times New Roman"/>
                <a:cs typeface="Times New Roman"/>
                <a:sym typeface="Times New Roman"/>
              </a:rPr>
              <a:t>[7]	Batuwita, Rukshan &amp; Palade, Vasile. (2010). FSVM-CIL: Fuzzy support vector machines for class imbalance learning. Fuzzy Systems, IEEE Transactions on. 18. 558 - 571. 10.1109/TFUZZ.2010.2042721.</a:t>
            </a:r>
            <a:endParaRPr sz="1700">
              <a:latin typeface="Times New Roman"/>
              <a:ea typeface="Times New Roman"/>
              <a:cs typeface="Times New Roman"/>
              <a:sym typeface="Times New Roman"/>
            </a:endParaRPr>
          </a:p>
          <a:p>
            <a:pPr indent="0" lvl="0" marL="0" rtl="0" algn="l">
              <a:lnSpc>
                <a:spcPct val="130000"/>
              </a:lnSpc>
              <a:spcBef>
                <a:spcPts val="1000"/>
              </a:spcBef>
              <a:spcAft>
                <a:spcPts val="0"/>
              </a:spcAft>
              <a:buSzPts val="275"/>
              <a:buNone/>
            </a:pPr>
            <a:r>
              <a:rPr lang="en-US" sz="1700">
                <a:latin typeface="Times New Roman"/>
                <a:ea typeface="Times New Roman"/>
                <a:cs typeface="Times New Roman"/>
                <a:sym typeface="Times New Roman"/>
              </a:rPr>
              <a:t>[8]	Singla, Manisha, Debdas Ghosh, and K. K. Shukla. "pin-TSVM: A Robust Transductive Support Vector Machine and its Application to the Detection of COVID-19 Infected Patients." Neural Processing Letters 53.6 (2021).</a:t>
            </a:r>
            <a:r>
              <a:rPr lang="en-US" sz="1700">
                <a:latin typeface="Times New Roman"/>
                <a:ea typeface="Times New Roman"/>
                <a:cs typeface="Times New Roman"/>
                <a:sym typeface="Times New Roman"/>
              </a:rPr>
              <a:t>      </a:t>
            </a:r>
            <a:endParaRPr sz="1700"/>
          </a:p>
          <a:p>
            <a:pPr indent="0" lvl="0" marL="0" rtl="0" algn="l">
              <a:lnSpc>
                <a:spcPct val="130000"/>
              </a:lnSpc>
              <a:spcBef>
                <a:spcPts val="1000"/>
              </a:spcBef>
              <a:spcAft>
                <a:spcPts val="0"/>
              </a:spcAft>
              <a:buClr>
                <a:schemeClr val="dk1"/>
              </a:buClr>
              <a:buSzPts val="400"/>
              <a:buNone/>
            </a:pPr>
            <a:r>
              <a:t/>
            </a:r>
            <a:endParaRPr sz="700"/>
          </a:p>
        </p:txBody>
      </p:sp>
      <p:sp>
        <p:nvSpPr>
          <p:cNvPr id="194" name="Google Shape;194;g267f659eb0a_0_58"/>
          <p:cNvSpPr txBox="1"/>
          <p:nvPr>
            <p:ph idx="12" type="sldNum"/>
          </p:nvPr>
        </p:nvSpPr>
        <p:spPr>
          <a:xfrm>
            <a:off x="9341400" y="6523670"/>
            <a:ext cx="27432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67f659eb0a_0_87"/>
          <p:cNvSpPr txBox="1"/>
          <p:nvPr>
            <p:ph type="title"/>
          </p:nvPr>
        </p:nvSpPr>
        <p:spPr>
          <a:xfrm>
            <a:off x="101600" y="68034"/>
            <a:ext cx="11065800"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References</a:t>
            </a:r>
            <a:endParaRPr/>
          </a:p>
        </p:txBody>
      </p:sp>
      <p:sp>
        <p:nvSpPr>
          <p:cNvPr id="200" name="Google Shape;200;g267f659eb0a_0_87"/>
          <p:cNvSpPr txBox="1"/>
          <p:nvPr>
            <p:ph idx="1" type="body"/>
          </p:nvPr>
        </p:nvSpPr>
        <p:spPr>
          <a:xfrm>
            <a:off x="101600" y="1038775"/>
            <a:ext cx="11978700" cy="5274600"/>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1000"/>
              </a:spcBef>
              <a:spcAft>
                <a:spcPts val="0"/>
              </a:spcAft>
              <a:buSzPts val="688"/>
              <a:buNone/>
            </a:pPr>
            <a:r>
              <a:rPr lang="en-US" sz="1625">
                <a:latin typeface="Times New Roman"/>
                <a:ea typeface="Times New Roman"/>
                <a:cs typeface="Times New Roman"/>
                <a:sym typeface="Times New Roman"/>
              </a:rPr>
              <a:t>[9]	Niu, Yan, and Shenglan Ye. "Data Prediction Based on Support Vector Machine (SVM)—Taking Soil Quality Improvement Test Soil Organic Matter as an Example." IOP Conference Series: Earth and Environmental Science. Vol. 295. No. 2. IOP Publishing, 2019.</a:t>
            </a:r>
            <a:endParaRPr sz="1625">
              <a:latin typeface="Times New Roman"/>
              <a:ea typeface="Times New Roman"/>
              <a:cs typeface="Times New Roman"/>
              <a:sym typeface="Times New Roman"/>
            </a:endParaRPr>
          </a:p>
          <a:p>
            <a:pPr indent="0" lvl="0" marL="0" rtl="0" algn="l">
              <a:lnSpc>
                <a:spcPct val="130000"/>
              </a:lnSpc>
              <a:spcBef>
                <a:spcPts val="1000"/>
              </a:spcBef>
              <a:spcAft>
                <a:spcPts val="0"/>
              </a:spcAft>
              <a:buSzPts val="688"/>
              <a:buNone/>
            </a:pPr>
            <a:r>
              <a:rPr lang="en-US" sz="1625">
                <a:latin typeface="Times New Roman"/>
                <a:ea typeface="Times New Roman"/>
                <a:cs typeface="Times New Roman"/>
                <a:sym typeface="Times New Roman"/>
              </a:rPr>
              <a:t>[10]	Yu, Wei, et al. "Application of support vector machine modeling for prediction of common diseases: the case of diabetes and pre-diabetes." BMC medical informatics and decision making 10.1 (2010): 1-7.</a:t>
            </a:r>
            <a:endParaRPr sz="1625">
              <a:latin typeface="Times New Roman"/>
              <a:ea typeface="Times New Roman"/>
              <a:cs typeface="Times New Roman"/>
              <a:sym typeface="Times New Roman"/>
            </a:endParaRPr>
          </a:p>
          <a:p>
            <a:pPr indent="0" lvl="0" marL="0" rtl="0" algn="l">
              <a:lnSpc>
                <a:spcPct val="130000"/>
              </a:lnSpc>
              <a:spcBef>
                <a:spcPts val="1000"/>
              </a:spcBef>
              <a:spcAft>
                <a:spcPts val="0"/>
              </a:spcAft>
              <a:buSzPts val="688"/>
              <a:buNone/>
            </a:pPr>
            <a:r>
              <a:rPr lang="en-US" sz="1625">
                <a:latin typeface="Times New Roman"/>
                <a:ea typeface="Times New Roman"/>
                <a:cs typeface="Times New Roman"/>
                <a:sym typeface="Times New Roman"/>
              </a:rPr>
              <a:t>[11]	Naicker, Nalindren, Timothy Adeliyi, and Jeanette Wing. "Linear support vector machines for prediction of student performance in school-based education." Mathematical Problems in Engineering 2020 (2020): 1-7.</a:t>
            </a:r>
            <a:endParaRPr sz="1625">
              <a:latin typeface="Times New Roman"/>
              <a:ea typeface="Times New Roman"/>
              <a:cs typeface="Times New Roman"/>
              <a:sym typeface="Times New Roman"/>
            </a:endParaRPr>
          </a:p>
          <a:p>
            <a:pPr indent="0" lvl="0" marL="0" rtl="0" algn="l">
              <a:lnSpc>
                <a:spcPct val="130000"/>
              </a:lnSpc>
              <a:spcBef>
                <a:spcPts val="1000"/>
              </a:spcBef>
              <a:spcAft>
                <a:spcPts val="0"/>
              </a:spcAft>
              <a:buSzPts val="688"/>
              <a:buNone/>
            </a:pPr>
            <a:r>
              <a:rPr lang="en-US" sz="1625">
                <a:latin typeface="Times New Roman"/>
                <a:ea typeface="Times New Roman"/>
                <a:cs typeface="Times New Roman"/>
                <a:sym typeface="Times New Roman"/>
              </a:rPr>
              <a:t>[12]	Guhathakurata S, Kundu S, Chakraborty A, Banerjee JS. A novel approach to predict COVID-19 using support vector machine. Data Science for COVID-19. 2021:351–64. doi: 10.1016/B978-0-12-824536-1.00014-9. Epub 2021 May 21. PMCID: PMC8137961.</a:t>
            </a:r>
            <a:endParaRPr sz="1625">
              <a:latin typeface="Times New Roman"/>
              <a:ea typeface="Times New Roman"/>
              <a:cs typeface="Times New Roman"/>
              <a:sym typeface="Times New Roman"/>
            </a:endParaRPr>
          </a:p>
          <a:p>
            <a:pPr indent="0" lvl="0" marL="0" rtl="0" algn="l">
              <a:lnSpc>
                <a:spcPct val="130000"/>
              </a:lnSpc>
              <a:spcBef>
                <a:spcPts val="1000"/>
              </a:spcBef>
              <a:spcAft>
                <a:spcPts val="0"/>
              </a:spcAft>
              <a:buSzPts val="688"/>
              <a:buNone/>
            </a:pPr>
            <a:r>
              <a:rPr lang="en-US" sz="1625">
                <a:latin typeface="Times New Roman"/>
                <a:ea typeface="Times New Roman"/>
                <a:cs typeface="Times New Roman"/>
                <a:sym typeface="Times New Roman"/>
              </a:rPr>
              <a:t>[13]	Lessmann, Stefan &amp; Sung, Ming-Chien &amp; Johnson, Johnnie. (2009). Identifying winners of competitive events: A SVM-based classification model for horserace prediction. European Journal of Operational Research. 196. 569-577. 10.1016/j.ejor.2008.03.018.</a:t>
            </a:r>
            <a:endParaRPr sz="1625">
              <a:latin typeface="Times New Roman"/>
              <a:ea typeface="Times New Roman"/>
              <a:cs typeface="Times New Roman"/>
              <a:sym typeface="Times New Roman"/>
            </a:endParaRPr>
          </a:p>
          <a:p>
            <a:pPr indent="0" lvl="0" marL="0" rtl="0" algn="l">
              <a:lnSpc>
                <a:spcPct val="130000"/>
              </a:lnSpc>
              <a:spcBef>
                <a:spcPts val="1000"/>
              </a:spcBef>
              <a:spcAft>
                <a:spcPts val="0"/>
              </a:spcAft>
              <a:buSzPts val="688"/>
              <a:buNone/>
            </a:pPr>
            <a:r>
              <a:rPr lang="en-US" sz="1625">
                <a:latin typeface="Times New Roman"/>
                <a:ea typeface="Times New Roman"/>
                <a:cs typeface="Times New Roman"/>
                <a:sym typeface="Times New Roman"/>
              </a:rPr>
              <a:t>[14]	M. A. Hearst, S. T. Dumais, E. Osuna, J. Platt and B. Scholkopf, "Support vector machines," in IEEE Intelligent Systems and their Applications, vol. 13, no. 4, pp. 18-28, July-Aug. 1998, doi: 10.1109/5254.708428.</a:t>
            </a:r>
            <a:endParaRPr sz="1625">
              <a:latin typeface="Times New Roman"/>
              <a:ea typeface="Times New Roman"/>
              <a:cs typeface="Times New Roman"/>
              <a:sym typeface="Times New Roman"/>
            </a:endParaRPr>
          </a:p>
          <a:p>
            <a:pPr indent="0" lvl="0" marL="0" rtl="0" algn="l">
              <a:lnSpc>
                <a:spcPct val="130000"/>
              </a:lnSpc>
              <a:spcBef>
                <a:spcPts val="1000"/>
              </a:spcBef>
              <a:spcAft>
                <a:spcPts val="0"/>
              </a:spcAft>
              <a:buSzPts val="688"/>
              <a:buNone/>
            </a:pPr>
            <a:r>
              <a:rPr lang="en-US" sz="1625">
                <a:latin typeface="Times New Roman"/>
                <a:ea typeface="Times New Roman"/>
                <a:cs typeface="Times New Roman"/>
                <a:sym typeface="Times New Roman"/>
              </a:rPr>
              <a:t>[15]	A. Patle and D. S. Chouhan, "SVM kernel functions for classification," 2013 International Conference on Advances in Technology and Engineering (ICATE), Mumbai, India, 2013, pp. 1-9, doi: 10.1109/ICAdTE.2013.6524743.</a:t>
            </a:r>
            <a:endParaRPr sz="1750">
              <a:latin typeface="Times New Roman"/>
              <a:ea typeface="Times New Roman"/>
              <a:cs typeface="Times New Roman"/>
              <a:sym typeface="Times New Roman"/>
            </a:endParaRPr>
          </a:p>
        </p:txBody>
      </p:sp>
      <p:sp>
        <p:nvSpPr>
          <p:cNvPr id="201" name="Google Shape;201;g267f659eb0a_0_87"/>
          <p:cNvSpPr txBox="1"/>
          <p:nvPr>
            <p:ph idx="12" type="sldNum"/>
          </p:nvPr>
        </p:nvSpPr>
        <p:spPr>
          <a:xfrm>
            <a:off x="9341400" y="6523670"/>
            <a:ext cx="27432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
          <p:cNvSpPr txBox="1"/>
          <p:nvPr>
            <p:ph idx="1" type="body"/>
          </p:nvPr>
        </p:nvSpPr>
        <p:spPr>
          <a:xfrm>
            <a:off x="101600" y="1038782"/>
            <a:ext cx="11978640" cy="52200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endParaRPr/>
          </a:p>
        </p:txBody>
      </p:sp>
      <p:sp>
        <p:nvSpPr>
          <p:cNvPr id="207" name="Google Shape;207;p3"/>
          <p:cNvSpPr txBox="1"/>
          <p:nvPr/>
        </p:nvSpPr>
        <p:spPr>
          <a:xfrm>
            <a:off x="4373282" y="3648782"/>
            <a:ext cx="322729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Calibri"/>
                <a:ea typeface="Calibri"/>
                <a:cs typeface="Calibri"/>
                <a:sym typeface="Calibri"/>
              </a:rPr>
              <a:t> </a:t>
            </a:r>
            <a:r>
              <a:rPr b="0" i="0" lang="en-US" sz="3600" u="none" cap="none" strike="noStrike">
                <a:solidFill>
                  <a:schemeClr val="dk1"/>
                </a:solidFill>
                <a:latin typeface="Times New Roman"/>
                <a:ea typeface="Times New Roman"/>
                <a:cs typeface="Times New Roman"/>
                <a:sym typeface="Times New Roman"/>
              </a:rPr>
              <a:t>Any Questions</a:t>
            </a:r>
            <a:r>
              <a:rPr b="0" i="0" lang="en-US" sz="2800" u="none" cap="none" strike="noStrike">
                <a:solidFill>
                  <a:schemeClr val="dk1"/>
                </a:solidFill>
                <a:latin typeface="Times New Roman"/>
                <a:ea typeface="Times New Roman"/>
                <a:cs typeface="Times New Roman"/>
                <a:sym typeface="Times New Roman"/>
              </a:rPr>
              <a:t>?</a:t>
            </a:r>
            <a:endParaRPr b="0" i="0" sz="2800" u="none" cap="none" strike="noStrike">
              <a:solidFill>
                <a:schemeClr val="dk1"/>
              </a:solidFill>
              <a:latin typeface="Times New Roman"/>
              <a:ea typeface="Times New Roman"/>
              <a:cs typeface="Times New Roman"/>
              <a:sym typeface="Times New Roman"/>
            </a:endParaRPr>
          </a:p>
        </p:txBody>
      </p:sp>
      <p:sp>
        <p:nvSpPr>
          <p:cNvPr id="208" name="Google Shape;208;p3"/>
          <p:cNvSpPr txBox="1"/>
          <p:nvPr/>
        </p:nvSpPr>
        <p:spPr>
          <a:xfrm>
            <a:off x="2078229" y="1588655"/>
            <a:ext cx="7817400" cy="11079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600"/>
              <a:buFont typeface="Arial"/>
              <a:buNone/>
            </a:pPr>
            <a:r>
              <a:rPr b="0" i="0" lang="en-US" sz="6600" u="none" cap="none" strike="noStrike">
                <a:solidFill>
                  <a:schemeClr val="dk1"/>
                </a:solidFill>
                <a:latin typeface="Calibri"/>
                <a:ea typeface="Calibri"/>
                <a:cs typeface="Calibri"/>
                <a:sym typeface="Calibri"/>
              </a:rPr>
              <a:t>  </a:t>
            </a:r>
            <a:r>
              <a:rPr b="0" i="0" lang="en-US" sz="6600" u="none" cap="none" strike="noStrike">
                <a:solidFill>
                  <a:schemeClr val="dk1"/>
                </a:solidFill>
                <a:latin typeface="Times New Roman"/>
                <a:ea typeface="Times New Roman"/>
                <a:cs typeface="Times New Roman"/>
                <a:sym typeface="Times New Roman"/>
              </a:rPr>
              <a:t>THANK YOU</a:t>
            </a:r>
            <a:endParaRPr b="0" i="0" sz="6600" u="none" cap="none" strike="noStrike">
              <a:solidFill>
                <a:schemeClr val="dk1"/>
              </a:solidFill>
              <a:latin typeface="Times New Roman"/>
              <a:ea typeface="Times New Roman"/>
              <a:cs typeface="Times New Roman"/>
              <a:sym typeface="Times New Roman"/>
            </a:endParaRPr>
          </a:p>
        </p:txBody>
      </p:sp>
      <p:sp>
        <p:nvSpPr>
          <p:cNvPr id="209" name="Google Shape;209;p3"/>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101600" y="68034"/>
            <a:ext cx="11065747"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Outline</a:t>
            </a:r>
            <a:endParaRPr/>
          </a:p>
        </p:txBody>
      </p:sp>
      <p:sp>
        <p:nvSpPr>
          <p:cNvPr id="107" name="Google Shape;107;p2"/>
          <p:cNvSpPr txBox="1"/>
          <p:nvPr>
            <p:ph idx="1" type="body"/>
          </p:nvPr>
        </p:nvSpPr>
        <p:spPr>
          <a:xfrm>
            <a:off x="101600" y="1038782"/>
            <a:ext cx="11978640" cy="5220000"/>
          </a:xfrm>
          <a:prstGeom prst="rect">
            <a:avLst/>
          </a:prstGeom>
          <a:noFill/>
          <a:ln>
            <a:noFill/>
          </a:ln>
        </p:spPr>
        <p:txBody>
          <a:bodyPr anchorCtr="0" anchor="t" bIns="45700" lIns="91425" spcFirstLastPara="1" rIns="91425" wrap="square" tIns="45700">
            <a:normAutofit fontScale="85000" lnSpcReduction="20000"/>
          </a:bodyPr>
          <a:lstStyle/>
          <a:p>
            <a:pPr indent="-151130" lvl="0" marL="0" rtl="0" algn="l">
              <a:lnSpc>
                <a:spcPct val="130000"/>
              </a:lnSpc>
              <a:spcBef>
                <a:spcPts val="0"/>
              </a:spcBef>
              <a:spcAft>
                <a:spcPts val="0"/>
              </a:spcAft>
              <a:buClr>
                <a:schemeClr val="dk1"/>
              </a:buClr>
              <a:buSzPct val="100000"/>
              <a:buChar char="•"/>
            </a:pPr>
            <a:r>
              <a:rPr lang="en-US">
                <a:latin typeface="Times New Roman"/>
                <a:ea typeface="Times New Roman"/>
                <a:cs typeface="Times New Roman"/>
                <a:sym typeface="Times New Roman"/>
              </a:rPr>
              <a:t>Introduction</a:t>
            </a:r>
            <a:endParaRPr/>
          </a:p>
          <a:p>
            <a:pPr indent="-151130" lvl="0" marL="0" rtl="0" algn="l">
              <a:lnSpc>
                <a:spcPct val="13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Problem Statement</a:t>
            </a:r>
            <a:endParaRPr/>
          </a:p>
          <a:p>
            <a:pPr indent="-151130" lvl="0" marL="0" rtl="0" algn="l">
              <a:lnSpc>
                <a:spcPct val="13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Objectives</a:t>
            </a:r>
            <a:endParaRPr/>
          </a:p>
          <a:p>
            <a:pPr indent="-151130" lvl="0" marL="0" rtl="0" algn="l">
              <a:lnSpc>
                <a:spcPct val="13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Literature Review </a:t>
            </a:r>
            <a:endParaRPr/>
          </a:p>
          <a:p>
            <a:pPr indent="-151130" lvl="0" marL="0" rtl="0" algn="l">
              <a:lnSpc>
                <a:spcPct val="13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Methodology </a:t>
            </a:r>
            <a:endParaRPr/>
          </a:p>
          <a:p>
            <a:pPr indent="-151130" lvl="0" marL="0" rtl="0" algn="l">
              <a:lnSpc>
                <a:spcPct val="13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Results</a:t>
            </a:r>
            <a:endParaRPr/>
          </a:p>
          <a:p>
            <a:pPr indent="-151130" lvl="0" marL="0" rtl="0" algn="l">
              <a:lnSpc>
                <a:spcPct val="13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Conclusion</a:t>
            </a:r>
            <a:endParaRPr/>
          </a:p>
          <a:p>
            <a:pPr indent="-151130" lvl="0" marL="0" rtl="0" algn="l">
              <a:lnSpc>
                <a:spcPct val="13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References (Selected) </a:t>
            </a:r>
            <a:endParaRPr/>
          </a:p>
          <a:p>
            <a:pPr indent="0" lvl="0" marL="0" rtl="0" algn="l">
              <a:lnSpc>
                <a:spcPct val="130000"/>
              </a:lnSpc>
              <a:spcBef>
                <a:spcPts val="1000"/>
              </a:spcBef>
              <a:spcAft>
                <a:spcPts val="0"/>
              </a:spcAft>
              <a:buClr>
                <a:schemeClr val="dk1"/>
              </a:buClr>
              <a:buSzPct val="100000"/>
              <a:buNone/>
            </a:pPr>
            <a:r>
              <a:rPr lang="en-US" sz="1200">
                <a:latin typeface="Times New Roman"/>
                <a:ea typeface="Times New Roman"/>
                <a:cs typeface="Times New Roman"/>
                <a:sym typeface="Times New Roman"/>
              </a:rPr>
              <a:t>      </a:t>
            </a:r>
            <a:endParaRPr/>
          </a:p>
          <a:p>
            <a:pPr indent="0" lvl="0" marL="0" rtl="0" algn="l">
              <a:lnSpc>
                <a:spcPct val="130000"/>
              </a:lnSpc>
              <a:spcBef>
                <a:spcPts val="1000"/>
              </a:spcBef>
              <a:spcAft>
                <a:spcPts val="0"/>
              </a:spcAft>
              <a:buClr>
                <a:schemeClr val="dk1"/>
              </a:buClr>
              <a:buSzPct val="57142"/>
              <a:buNone/>
            </a:pPr>
            <a:r>
              <a:t/>
            </a:r>
            <a:endParaRPr/>
          </a:p>
        </p:txBody>
      </p:sp>
      <p:sp>
        <p:nvSpPr>
          <p:cNvPr id="108" name="Google Shape;108;p2"/>
          <p:cNvSpPr txBox="1"/>
          <p:nvPr>
            <p:ph idx="12" type="sldNum"/>
          </p:nvPr>
        </p:nvSpPr>
        <p:spPr>
          <a:xfrm>
            <a:off x="9341400" y="6523670"/>
            <a:ext cx="2743200" cy="274324"/>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267f659eb0a_0_22"/>
          <p:cNvSpPr txBox="1"/>
          <p:nvPr>
            <p:ph type="title"/>
          </p:nvPr>
        </p:nvSpPr>
        <p:spPr>
          <a:xfrm>
            <a:off x="101600" y="68034"/>
            <a:ext cx="11065800"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Introduction</a:t>
            </a:r>
            <a:endParaRPr/>
          </a:p>
        </p:txBody>
      </p:sp>
      <p:sp>
        <p:nvSpPr>
          <p:cNvPr id="114" name="Google Shape;114;g267f659eb0a_0_22"/>
          <p:cNvSpPr txBox="1"/>
          <p:nvPr>
            <p:ph idx="1" type="body"/>
          </p:nvPr>
        </p:nvSpPr>
        <p:spPr>
          <a:xfrm>
            <a:off x="101600" y="1038782"/>
            <a:ext cx="11978700" cy="5220000"/>
          </a:xfrm>
          <a:prstGeom prst="rect">
            <a:avLst/>
          </a:prstGeom>
          <a:noFill/>
          <a:ln>
            <a:noFill/>
          </a:ln>
        </p:spPr>
        <p:txBody>
          <a:bodyPr anchorCtr="0" anchor="t" bIns="45700" lIns="91425" spcFirstLastPara="1" rIns="91425" wrap="square" tIns="45700">
            <a:normAutofit lnSpcReduction="20000"/>
          </a:bodyPr>
          <a:lstStyle/>
          <a:p>
            <a:pPr indent="-381000" lvl="0" marL="457200" rtl="0" algn="l">
              <a:spcBef>
                <a:spcPts val="1000"/>
              </a:spcBef>
              <a:spcAft>
                <a:spcPts val="0"/>
              </a:spcAft>
              <a:buSzPts val="2400"/>
              <a:buFont typeface="Times New Roman"/>
              <a:buChar char="•"/>
            </a:pPr>
            <a:r>
              <a:rPr lang="en-US">
                <a:latin typeface="Times New Roman"/>
                <a:ea typeface="Times New Roman"/>
                <a:cs typeface="Times New Roman"/>
                <a:sym typeface="Times New Roman"/>
              </a:rPr>
              <a:t>Formula One is the highest class of international auto-racing for single-seater formula racing cars sanctioned by the FIA.</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Each race is held over a weekend and is known as a Grand Prix. The current points systems awards point to the top 10 drivers with the first getting 25 points and 10th getting just one point any driver finishing below 10th place does not </a:t>
            </a:r>
            <a:r>
              <a:rPr lang="en-US">
                <a:latin typeface="Times New Roman"/>
                <a:ea typeface="Times New Roman"/>
                <a:cs typeface="Times New Roman"/>
                <a:sym typeface="Times New Roman"/>
              </a:rPr>
              <a:t>receive</a:t>
            </a:r>
            <a:r>
              <a:rPr lang="en-US">
                <a:latin typeface="Times New Roman"/>
                <a:ea typeface="Times New Roman"/>
                <a:cs typeface="Times New Roman"/>
                <a:sym typeface="Times New Roman"/>
              </a:rPr>
              <a:t> a point.</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In this study we implemented a ML Model to predict the finishes of the driver in a Grand Prix.</a:t>
            </a:r>
            <a:endParaRPr>
              <a:latin typeface="Times New Roman"/>
              <a:ea typeface="Times New Roman"/>
              <a:cs typeface="Times New Roman"/>
              <a:sym typeface="Times New Roman"/>
            </a:endParaRPr>
          </a:p>
          <a:p>
            <a:pPr indent="-342900" lvl="0" marL="457200" rtl="0" algn="l">
              <a:spcBef>
                <a:spcPts val="1000"/>
              </a:spcBef>
              <a:spcAft>
                <a:spcPts val="0"/>
              </a:spcAft>
              <a:buSzPts val="1800"/>
              <a:buFont typeface="Times New Roman"/>
              <a:buChar char="•"/>
            </a:pPr>
            <a:r>
              <a:rPr lang="en-US">
                <a:latin typeface="Times New Roman"/>
                <a:ea typeface="Times New Roman"/>
                <a:cs typeface="Times New Roman"/>
                <a:sym typeface="Times New Roman"/>
              </a:rPr>
              <a:t>We have used Support Vector Machine to implement the model.</a:t>
            </a:r>
            <a:endParaRPr>
              <a:latin typeface="Times New Roman"/>
              <a:ea typeface="Times New Roman"/>
              <a:cs typeface="Times New Roman"/>
              <a:sym typeface="Times New Roman"/>
            </a:endParaRPr>
          </a:p>
          <a:p>
            <a:pPr indent="0" lvl="0" marL="457200" rtl="0" algn="l">
              <a:lnSpc>
                <a:spcPct val="130000"/>
              </a:lnSpc>
              <a:spcBef>
                <a:spcPts val="1000"/>
              </a:spcBef>
              <a:spcAft>
                <a:spcPts val="0"/>
              </a:spcAft>
              <a:buNone/>
            </a:pPr>
            <a:r>
              <a:t/>
            </a:r>
            <a:endParaRPr sz="2400">
              <a:latin typeface="Times New Roman"/>
              <a:ea typeface="Times New Roman"/>
              <a:cs typeface="Times New Roman"/>
              <a:sym typeface="Times New Roman"/>
            </a:endParaRPr>
          </a:p>
          <a:p>
            <a:pPr indent="0" lvl="0" marL="457200" rtl="0" algn="l">
              <a:lnSpc>
                <a:spcPct val="130000"/>
              </a:lnSpc>
              <a:spcBef>
                <a:spcPts val="1000"/>
              </a:spcBef>
              <a:spcAft>
                <a:spcPts val="0"/>
              </a:spcAft>
              <a:buNone/>
            </a:pPr>
            <a:r>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200"/>
              <a:buNone/>
            </a:pPr>
            <a:r>
              <a:rPr lang="en-US" sz="120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600"/>
              <a:buNone/>
            </a:pPr>
            <a:r>
              <a:t/>
            </a:r>
            <a:endParaRPr>
              <a:latin typeface="Times New Roman"/>
              <a:ea typeface="Times New Roman"/>
              <a:cs typeface="Times New Roman"/>
              <a:sym typeface="Times New Roman"/>
            </a:endParaRPr>
          </a:p>
        </p:txBody>
      </p:sp>
      <p:sp>
        <p:nvSpPr>
          <p:cNvPr id="115" name="Google Shape;115;g267f659eb0a_0_22"/>
          <p:cNvSpPr txBox="1"/>
          <p:nvPr>
            <p:ph idx="12" type="sldNum"/>
          </p:nvPr>
        </p:nvSpPr>
        <p:spPr>
          <a:xfrm>
            <a:off x="9341400" y="6523670"/>
            <a:ext cx="27432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67f659eb0a_0_28"/>
          <p:cNvSpPr txBox="1"/>
          <p:nvPr>
            <p:ph type="title"/>
          </p:nvPr>
        </p:nvSpPr>
        <p:spPr>
          <a:xfrm>
            <a:off x="101600" y="68034"/>
            <a:ext cx="11065800"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Problem Statement</a:t>
            </a:r>
            <a:endParaRPr/>
          </a:p>
        </p:txBody>
      </p:sp>
      <p:sp>
        <p:nvSpPr>
          <p:cNvPr id="121" name="Google Shape;121;g267f659eb0a_0_28"/>
          <p:cNvSpPr txBox="1"/>
          <p:nvPr>
            <p:ph idx="1" type="body"/>
          </p:nvPr>
        </p:nvSpPr>
        <p:spPr>
          <a:xfrm>
            <a:off x="101600" y="1038782"/>
            <a:ext cx="11978700" cy="5220000"/>
          </a:xfrm>
          <a:prstGeom prst="rect">
            <a:avLst/>
          </a:prstGeom>
          <a:noFill/>
          <a:ln>
            <a:noFill/>
          </a:ln>
        </p:spPr>
        <p:txBody>
          <a:bodyPr anchorCtr="0" anchor="t" bIns="45700" lIns="91425" spcFirstLastPara="1" rIns="91425" wrap="square" tIns="45700">
            <a:normAutofit/>
          </a:bodyPr>
          <a:lstStyle/>
          <a:p>
            <a:pPr indent="-381000" lvl="0" marL="457200" rtl="0" algn="l">
              <a:spcBef>
                <a:spcPts val="1000"/>
              </a:spcBef>
              <a:spcAft>
                <a:spcPts val="0"/>
              </a:spcAft>
              <a:buSzPts val="2400"/>
              <a:buFont typeface="Times New Roman"/>
              <a:buChar char="•"/>
            </a:pPr>
            <a:r>
              <a:rPr lang="en-US" sz="2400">
                <a:latin typeface="Times New Roman"/>
                <a:ea typeface="Times New Roman"/>
                <a:cs typeface="Times New Roman"/>
                <a:sym typeface="Times New Roman"/>
              </a:rPr>
              <a:t>The challenge is to develop a predictive model that accurately forecasts the outcomes of Formula 1 (F1) races using Support Vector Machine (SVM) algorithm.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The model should predict whether a driver will achieve a podium finish, a points finish, or a no points finish in an F1 race based on historical race data, driver performance metrics, track attributes, and other relevant features.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The objective is to create a reliable tool that enhances race outcome prediction accuracy, aiding fans, teams, and analysts in making informed decisions and gaining insights into the dynamic world of F1 racing.</a:t>
            </a:r>
            <a:endParaRPr sz="2400">
              <a:latin typeface="Times New Roman"/>
              <a:ea typeface="Times New Roman"/>
              <a:cs typeface="Times New Roman"/>
              <a:sym typeface="Times New Roman"/>
            </a:endParaRPr>
          </a:p>
        </p:txBody>
      </p:sp>
      <p:sp>
        <p:nvSpPr>
          <p:cNvPr id="122" name="Google Shape;122;g267f659eb0a_0_28"/>
          <p:cNvSpPr txBox="1"/>
          <p:nvPr>
            <p:ph idx="12" type="sldNum"/>
          </p:nvPr>
        </p:nvSpPr>
        <p:spPr>
          <a:xfrm>
            <a:off x="9341400" y="6523670"/>
            <a:ext cx="27432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67f659eb0a_0_34"/>
          <p:cNvSpPr txBox="1"/>
          <p:nvPr>
            <p:ph type="title"/>
          </p:nvPr>
        </p:nvSpPr>
        <p:spPr>
          <a:xfrm>
            <a:off x="101600" y="68034"/>
            <a:ext cx="11065800"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Objectives</a:t>
            </a:r>
            <a:endParaRPr/>
          </a:p>
        </p:txBody>
      </p:sp>
      <p:sp>
        <p:nvSpPr>
          <p:cNvPr id="128" name="Google Shape;128;g267f659eb0a_0_34"/>
          <p:cNvSpPr txBox="1"/>
          <p:nvPr>
            <p:ph idx="1" type="body"/>
          </p:nvPr>
        </p:nvSpPr>
        <p:spPr>
          <a:xfrm>
            <a:off x="101600" y="1038782"/>
            <a:ext cx="11978700" cy="5220000"/>
          </a:xfrm>
          <a:prstGeom prst="rect">
            <a:avLst/>
          </a:prstGeom>
          <a:noFill/>
          <a:ln>
            <a:noFill/>
          </a:ln>
        </p:spPr>
        <p:txBody>
          <a:bodyPr anchorCtr="0" anchor="t" bIns="45700" lIns="91425" spcFirstLastPara="1" rIns="91425" wrap="square" tIns="45700">
            <a:normAutofit/>
          </a:bodyPr>
          <a:lstStyle/>
          <a:p>
            <a:pPr indent="-317500" lvl="0" marL="457200" rtl="0" algn="l">
              <a:spcBef>
                <a:spcPts val="1000"/>
              </a:spcBef>
              <a:spcAft>
                <a:spcPts val="0"/>
              </a:spcAft>
              <a:buSzPts val="1400"/>
              <a:buFont typeface="Times New Roman"/>
              <a:buChar char="•"/>
            </a:pPr>
            <a:r>
              <a:rPr lang="en-US" sz="2400">
                <a:latin typeface="Times New Roman"/>
                <a:ea typeface="Times New Roman"/>
                <a:cs typeface="Times New Roman"/>
                <a:sym typeface="Times New Roman"/>
              </a:rPr>
              <a:t>To study the existing researches relating to Formula one prediction.</a:t>
            </a:r>
            <a:endParaRPr sz="2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sz="2400">
                <a:latin typeface="Times New Roman"/>
                <a:ea typeface="Times New Roman"/>
                <a:cs typeface="Times New Roman"/>
                <a:sym typeface="Times New Roman"/>
              </a:rPr>
              <a:t>To implement a model which accurately predicts whether a given driver will earn a podium finish, a points finish or no points finish.</a:t>
            </a:r>
            <a:endParaRPr sz="24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US" sz="2400">
                <a:latin typeface="Times New Roman"/>
                <a:ea typeface="Times New Roman"/>
                <a:cs typeface="Times New Roman"/>
                <a:sym typeface="Times New Roman"/>
              </a:rPr>
              <a:t>To accurately predict the winner of a Grand Prix using Machine Learning algorithms and historical data. </a:t>
            </a:r>
            <a:endParaRPr sz="2400">
              <a:latin typeface="Times New Roman"/>
              <a:ea typeface="Times New Roman"/>
              <a:cs typeface="Times New Roman"/>
              <a:sym typeface="Times New Roman"/>
            </a:endParaRPr>
          </a:p>
          <a:p>
            <a:pPr indent="0" lvl="0" marL="457200" rtl="0" algn="l">
              <a:lnSpc>
                <a:spcPct val="130000"/>
              </a:lnSpc>
              <a:spcBef>
                <a:spcPts val="1000"/>
              </a:spcBef>
              <a:spcAft>
                <a:spcPts val="0"/>
              </a:spcAft>
              <a:buNone/>
            </a:pPr>
            <a:r>
              <a:t/>
            </a:r>
            <a:endParaRPr sz="2400">
              <a:latin typeface="Times New Roman"/>
              <a:ea typeface="Times New Roman"/>
              <a:cs typeface="Times New Roman"/>
              <a:sym typeface="Times New Roman"/>
            </a:endParaRPr>
          </a:p>
          <a:p>
            <a:pPr indent="0" lvl="0" marL="0" rtl="0" algn="l">
              <a:lnSpc>
                <a:spcPct val="130000"/>
              </a:lnSpc>
              <a:spcBef>
                <a:spcPts val="1000"/>
              </a:spcBef>
              <a:spcAft>
                <a:spcPts val="0"/>
              </a:spcAft>
              <a:buClr>
                <a:schemeClr val="dk1"/>
              </a:buClr>
              <a:buSzPts val="1200"/>
              <a:buNone/>
            </a:pPr>
            <a:r>
              <a:rPr lang="en-US" sz="1200">
                <a:latin typeface="Times New Roman"/>
                <a:ea typeface="Times New Roman"/>
                <a:cs typeface="Times New Roman"/>
                <a:sym typeface="Times New Roman"/>
              </a:rPr>
              <a:t>      </a:t>
            </a:r>
            <a:endParaRPr/>
          </a:p>
          <a:p>
            <a:pPr indent="0" lvl="0" marL="0" rtl="0" algn="l">
              <a:lnSpc>
                <a:spcPct val="130000"/>
              </a:lnSpc>
              <a:spcBef>
                <a:spcPts val="1000"/>
              </a:spcBef>
              <a:spcAft>
                <a:spcPts val="0"/>
              </a:spcAft>
              <a:buClr>
                <a:schemeClr val="dk1"/>
              </a:buClr>
              <a:buSzPts val="1600"/>
              <a:buNone/>
            </a:pPr>
            <a:r>
              <a:t/>
            </a:r>
            <a:endParaRPr/>
          </a:p>
        </p:txBody>
      </p:sp>
      <p:sp>
        <p:nvSpPr>
          <p:cNvPr id="129" name="Google Shape;129;g267f659eb0a_0_34"/>
          <p:cNvSpPr txBox="1"/>
          <p:nvPr>
            <p:ph idx="12" type="sldNum"/>
          </p:nvPr>
        </p:nvSpPr>
        <p:spPr>
          <a:xfrm>
            <a:off x="9341400" y="6523670"/>
            <a:ext cx="27432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67f659eb0a_0_40"/>
          <p:cNvSpPr txBox="1"/>
          <p:nvPr>
            <p:ph type="title"/>
          </p:nvPr>
        </p:nvSpPr>
        <p:spPr>
          <a:xfrm>
            <a:off x="101600" y="68034"/>
            <a:ext cx="11065800"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Literature Review</a:t>
            </a:r>
            <a:endParaRPr/>
          </a:p>
        </p:txBody>
      </p:sp>
      <p:sp>
        <p:nvSpPr>
          <p:cNvPr id="135" name="Google Shape;135;g267f659eb0a_0_40"/>
          <p:cNvSpPr txBox="1"/>
          <p:nvPr>
            <p:ph idx="12" type="sldNum"/>
          </p:nvPr>
        </p:nvSpPr>
        <p:spPr>
          <a:xfrm>
            <a:off x="9341400" y="6523670"/>
            <a:ext cx="27432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graphicFrame>
        <p:nvGraphicFramePr>
          <p:cNvPr id="136" name="Google Shape;136;g267f659eb0a_0_40"/>
          <p:cNvGraphicFramePr/>
          <p:nvPr/>
        </p:nvGraphicFramePr>
        <p:xfrm>
          <a:off x="309875" y="1040625"/>
          <a:ext cx="3000000" cy="3000000"/>
        </p:xfrm>
        <a:graphic>
          <a:graphicData uri="http://schemas.openxmlformats.org/drawingml/2006/table">
            <a:tbl>
              <a:tblPr>
                <a:noFill/>
                <a:tableStyleId>{C5E5ED93-4350-4D12-A95C-2FEC55CB2B81}</a:tableStyleId>
              </a:tblPr>
              <a:tblGrid>
                <a:gridCol w="571775"/>
                <a:gridCol w="1710575"/>
                <a:gridCol w="2667975"/>
                <a:gridCol w="2321875"/>
                <a:gridCol w="3351125"/>
              </a:tblGrid>
              <a:tr h="473375">
                <a:tc>
                  <a:txBody>
                    <a:bodyPr/>
                    <a:lstStyle/>
                    <a:p>
                      <a:pPr indent="0" lvl="0" marL="0" rtl="0" algn="ctr">
                        <a:spcBef>
                          <a:spcPts val="0"/>
                        </a:spcBef>
                        <a:spcAft>
                          <a:spcPts val="0"/>
                        </a:spcAft>
                        <a:buNone/>
                      </a:pPr>
                      <a:r>
                        <a:rPr b="1" lang="en-US" sz="1300">
                          <a:latin typeface="Times New Roman"/>
                          <a:ea typeface="Times New Roman"/>
                          <a:cs typeface="Times New Roman"/>
                          <a:sym typeface="Times New Roman"/>
                        </a:rPr>
                        <a:t>Sr. </a:t>
                      </a:r>
                      <a:endParaRPr b="1"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300">
                          <a:latin typeface="Times New Roman"/>
                          <a:ea typeface="Times New Roman"/>
                          <a:cs typeface="Times New Roman"/>
                          <a:sym typeface="Times New Roman"/>
                        </a:rPr>
                        <a:t>Authors</a:t>
                      </a:r>
                      <a:endParaRPr b="1"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b="1" lang="en-US" sz="1300">
                          <a:solidFill>
                            <a:srgbClr val="292B2F"/>
                          </a:solidFill>
                          <a:latin typeface="Times New Roman"/>
                          <a:ea typeface="Times New Roman"/>
                          <a:cs typeface="Times New Roman"/>
                          <a:sym typeface="Times New Roman"/>
                        </a:rPr>
                        <a:t>Methodology/Algorithms</a:t>
                      </a:r>
                      <a:endParaRPr b="1"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US" sz="1300">
                          <a:latin typeface="Times New Roman"/>
                          <a:ea typeface="Times New Roman"/>
                          <a:cs typeface="Times New Roman"/>
                          <a:sym typeface="Times New Roman"/>
                        </a:rPr>
                        <a:t>Advantages</a:t>
                      </a:r>
                      <a:endParaRPr b="1"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b="1" lang="en-US" sz="1300">
                          <a:solidFill>
                            <a:srgbClr val="292B2F"/>
                          </a:solidFill>
                          <a:latin typeface="Times New Roman"/>
                          <a:ea typeface="Times New Roman"/>
                          <a:cs typeface="Times New Roman"/>
                          <a:sym typeface="Times New Roman"/>
                        </a:rPr>
                        <a:t>Disadvantages/Gaps</a:t>
                      </a:r>
                      <a:endParaRPr b="1"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337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1</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Kumar &amp; Preethi [1]</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ML for Formula One Race Analysis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Cost-effective alternatives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Need for powerful prediction software</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052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2</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Sobrie [2]</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Tree-Based Models for F1 Predictions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Analyzes top finishers &amp; safety</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Focuses less on other aspects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5052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3</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Stoppels [3]</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300">
                          <a:solidFill>
                            <a:srgbClr val="292B2F"/>
                          </a:solidFill>
                          <a:latin typeface="Times New Roman"/>
                          <a:ea typeface="Times New Roman"/>
                          <a:cs typeface="Times New Roman"/>
                          <a:sym typeface="Times New Roman"/>
                        </a:rPr>
                        <a:t>ANN for Predicting Race Results</a:t>
                      </a:r>
                      <a:endParaRPr sz="1300">
                        <a:solidFill>
                          <a:srgbClr val="292B2F"/>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In-depth study of ANNs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Minimizing errors by regularization</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337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4</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Ismoilov &amp; Jang [4]</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Regularization Techniques in DNNS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Comparative analysis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Applicable to specific models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337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5</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Heilmeier et al. [5]</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ANN for Race Strategy in F1</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Improved strategy decisions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Implementation details not provided</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337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6</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Wang et al. [6]</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SVM Survey for Mobile Multimedia</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Comprehensive SVM overview</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Future directions lacking</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337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7</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Batuwita &amp; Palade [7]</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Fuzzy SVM for Class Imbalance</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Addresses class imbalance</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Specific to class imbalance</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3bc2433923_0_3"/>
          <p:cNvSpPr txBox="1"/>
          <p:nvPr>
            <p:ph type="title"/>
          </p:nvPr>
        </p:nvSpPr>
        <p:spPr>
          <a:xfrm>
            <a:off x="101600" y="68034"/>
            <a:ext cx="11065800" cy="720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Literature Review</a:t>
            </a:r>
            <a:endParaRPr/>
          </a:p>
        </p:txBody>
      </p:sp>
      <p:sp>
        <p:nvSpPr>
          <p:cNvPr id="143" name="Google Shape;143;g23bc2433923_0_3"/>
          <p:cNvSpPr txBox="1"/>
          <p:nvPr>
            <p:ph idx="12" type="sldNum"/>
          </p:nvPr>
        </p:nvSpPr>
        <p:spPr>
          <a:xfrm>
            <a:off x="9341400" y="6523670"/>
            <a:ext cx="2743200" cy="2742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144" name="Google Shape;144;g23bc2433923_0_3"/>
          <p:cNvGraphicFramePr/>
          <p:nvPr/>
        </p:nvGraphicFramePr>
        <p:xfrm>
          <a:off x="184150" y="939225"/>
          <a:ext cx="3000000" cy="3000000"/>
        </p:xfrm>
        <a:graphic>
          <a:graphicData uri="http://schemas.openxmlformats.org/drawingml/2006/table">
            <a:tbl>
              <a:tblPr>
                <a:noFill/>
                <a:tableStyleId>{C5E5ED93-4350-4D12-A95C-2FEC55CB2B81}</a:tableStyleId>
              </a:tblPr>
              <a:tblGrid>
                <a:gridCol w="671950"/>
                <a:gridCol w="1751450"/>
                <a:gridCol w="2859050"/>
                <a:gridCol w="1991550"/>
                <a:gridCol w="3132550"/>
              </a:tblGrid>
              <a:tr h="81477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8</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Singla et al. [8]</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Transductive SVM for COVID-19 Detection</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Robust SVM approach</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Application-specific</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350">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9</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Niu &amp; Ye [9]</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SVM for Soil Quality Prediction</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Predicts soil quality</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Limited to specific soil types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350">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10</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Yu et al. [10]</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SVM for Disease Prediction</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Application to diabetes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Specific to disease prediction</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477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11</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Naicker et al. [11]</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Linear SVM for Student Performance</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Simple interpretation</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Limited to linear relationships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477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12</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Guhathakurata et al. [12]</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SVM for COVID-19 Prediction</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Early detection of COVID-19</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Data availability</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350">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13</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Lessmann et al. [13]</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SVM for Horse Race Prediction</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Considers various factors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Relies on historical data</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14775">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14</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Hearst et al. [14]</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Introduction to SVMs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Effective for various tasks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Doesn't provide specific performance</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81350">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15</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300">
                          <a:latin typeface="Times New Roman"/>
                          <a:ea typeface="Times New Roman"/>
                          <a:cs typeface="Times New Roman"/>
                          <a:sym typeface="Times New Roman"/>
                        </a:rPr>
                        <a:t>Patle and Chouhan [15]</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SVM Kernel Functions</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Offers flexibility</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Clr>
                          <a:schemeClr val="dk1"/>
                        </a:buClr>
                        <a:buSzPts val="1100"/>
                        <a:buFont typeface="Arial"/>
                        <a:buNone/>
                      </a:pPr>
                      <a:r>
                        <a:rPr lang="en-US" sz="1300">
                          <a:solidFill>
                            <a:srgbClr val="292B2F"/>
                          </a:solidFill>
                          <a:latin typeface="Times New Roman"/>
                          <a:ea typeface="Times New Roman"/>
                          <a:cs typeface="Times New Roman"/>
                          <a:sym typeface="Times New Roman"/>
                        </a:rPr>
                        <a:t>Choice of kernel impact on performance</a:t>
                      </a:r>
                      <a:endParaRPr sz="1300">
                        <a:solidFill>
                          <a:srgbClr val="292B2F"/>
                        </a:solidFill>
                        <a:latin typeface="Times New Roman"/>
                        <a:ea typeface="Times New Roman"/>
                        <a:cs typeface="Times New Roman"/>
                        <a:sym typeface="Times New Roman"/>
                      </a:endParaRPr>
                    </a:p>
                    <a:p>
                      <a:pPr indent="0" lvl="0" marL="0" rtl="0" algn="ctr">
                        <a:spcBef>
                          <a:spcPts val="0"/>
                        </a:spcBef>
                        <a:spcAft>
                          <a:spcPts val="0"/>
                        </a:spcAft>
                        <a:buNone/>
                      </a:pPr>
                      <a:r>
                        <a:t/>
                      </a:r>
                      <a:endParaRPr sz="13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67f659eb0a_0_46"/>
          <p:cNvSpPr txBox="1"/>
          <p:nvPr>
            <p:ph type="title"/>
          </p:nvPr>
        </p:nvSpPr>
        <p:spPr>
          <a:xfrm>
            <a:off x="101600" y="68034"/>
            <a:ext cx="11065800"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Methodology</a:t>
            </a:r>
            <a:endParaRPr/>
          </a:p>
        </p:txBody>
      </p:sp>
      <p:sp>
        <p:nvSpPr>
          <p:cNvPr id="150" name="Google Shape;150;g267f659eb0a_0_46"/>
          <p:cNvSpPr txBox="1"/>
          <p:nvPr>
            <p:ph idx="12" type="sldNum"/>
          </p:nvPr>
        </p:nvSpPr>
        <p:spPr>
          <a:xfrm>
            <a:off x="9341400" y="6523670"/>
            <a:ext cx="27432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51" name="Google Shape;151;g267f659eb0a_0_46"/>
          <p:cNvPicPr preferRelativeResize="0"/>
          <p:nvPr/>
        </p:nvPicPr>
        <p:blipFill>
          <a:blip r:embed="rId3">
            <a:alphaModFix/>
          </a:blip>
          <a:stretch>
            <a:fillRect/>
          </a:stretch>
        </p:blipFill>
        <p:spPr>
          <a:xfrm>
            <a:off x="3771900" y="1209675"/>
            <a:ext cx="4648200" cy="4438650"/>
          </a:xfrm>
          <a:prstGeom prst="rect">
            <a:avLst/>
          </a:prstGeom>
          <a:noFill/>
          <a:ln>
            <a:noFill/>
          </a:ln>
        </p:spPr>
      </p:pic>
      <p:sp>
        <p:nvSpPr>
          <p:cNvPr id="152" name="Google Shape;152;g267f659eb0a_0_46"/>
          <p:cNvSpPr txBox="1"/>
          <p:nvPr/>
        </p:nvSpPr>
        <p:spPr>
          <a:xfrm>
            <a:off x="5175300" y="5908550"/>
            <a:ext cx="3244800" cy="2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Fig 1. Step-by-step process         </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748ce6305d_0_7"/>
          <p:cNvSpPr txBox="1"/>
          <p:nvPr>
            <p:ph type="title"/>
          </p:nvPr>
        </p:nvSpPr>
        <p:spPr>
          <a:xfrm>
            <a:off x="101600" y="68034"/>
            <a:ext cx="11065800" cy="720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Data Collection</a:t>
            </a:r>
            <a:endParaRPr/>
          </a:p>
        </p:txBody>
      </p:sp>
      <p:sp>
        <p:nvSpPr>
          <p:cNvPr id="158" name="Google Shape;158;g2748ce6305d_0_7"/>
          <p:cNvSpPr txBox="1"/>
          <p:nvPr>
            <p:ph idx="1" type="body"/>
          </p:nvPr>
        </p:nvSpPr>
        <p:spPr>
          <a:xfrm>
            <a:off x="101600" y="1038782"/>
            <a:ext cx="11978700" cy="5220000"/>
          </a:xfrm>
          <a:prstGeom prst="rect">
            <a:avLst/>
          </a:prstGeom>
          <a:noFill/>
          <a:ln>
            <a:noFill/>
          </a:ln>
        </p:spPr>
        <p:txBody>
          <a:bodyPr anchorCtr="0" anchor="t" bIns="45700" lIns="91425" spcFirstLastPara="1" rIns="91425" wrap="square" tIns="45700">
            <a:normAutofit/>
          </a:bodyPr>
          <a:lstStyle/>
          <a:p>
            <a:pPr indent="-381000" lvl="0" marL="457200" rtl="0" algn="l">
              <a:spcBef>
                <a:spcPts val="1000"/>
              </a:spcBef>
              <a:spcAft>
                <a:spcPts val="0"/>
              </a:spcAft>
              <a:buSzPts val="2400"/>
              <a:buFont typeface="Times New Roman"/>
              <a:buChar char="•"/>
            </a:pPr>
            <a:r>
              <a:rPr lang="en-US" sz="2400">
                <a:latin typeface="Times New Roman"/>
                <a:ea typeface="Times New Roman"/>
                <a:cs typeface="Times New Roman"/>
                <a:sym typeface="Times New Roman"/>
              </a:rPr>
              <a:t>http://ergast.com/mrd/</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sz="2400">
              <a:latin typeface="Times New Roman"/>
              <a:ea typeface="Times New Roman"/>
              <a:cs typeface="Times New Roman"/>
              <a:sym typeface="Times New Roman"/>
            </a:endParaRPr>
          </a:p>
          <a:p>
            <a:pPr indent="0" lvl="0" marL="457200" rtl="0" algn="l">
              <a:lnSpc>
                <a:spcPct val="130000"/>
              </a:lnSpc>
              <a:spcBef>
                <a:spcPts val="0"/>
              </a:spcBef>
              <a:spcAft>
                <a:spcPts val="0"/>
              </a:spcAft>
              <a:buNone/>
            </a:pPr>
            <a:r>
              <a:t/>
            </a:r>
            <a:endParaRPr/>
          </a:p>
          <a:p>
            <a:pPr indent="0" lvl="0" marL="0" rtl="0" algn="l">
              <a:lnSpc>
                <a:spcPct val="130000"/>
              </a:lnSpc>
              <a:spcBef>
                <a:spcPts val="1000"/>
              </a:spcBef>
              <a:spcAft>
                <a:spcPts val="0"/>
              </a:spcAft>
              <a:buClr>
                <a:schemeClr val="dk1"/>
              </a:buClr>
              <a:buSzPts val="1200"/>
              <a:buNone/>
            </a:pPr>
            <a:r>
              <a:rPr lang="en-US" sz="1200">
                <a:latin typeface="Times New Roman"/>
                <a:ea typeface="Times New Roman"/>
                <a:cs typeface="Times New Roman"/>
                <a:sym typeface="Times New Roman"/>
              </a:rPr>
              <a:t>      </a:t>
            </a:r>
            <a:endParaRPr/>
          </a:p>
          <a:p>
            <a:pPr indent="0" lvl="0" marL="0" rtl="0" algn="l">
              <a:lnSpc>
                <a:spcPct val="130000"/>
              </a:lnSpc>
              <a:spcBef>
                <a:spcPts val="1000"/>
              </a:spcBef>
              <a:spcAft>
                <a:spcPts val="0"/>
              </a:spcAft>
              <a:buClr>
                <a:schemeClr val="dk1"/>
              </a:buClr>
              <a:buSzPts val="1600"/>
              <a:buFont typeface="Arial"/>
              <a:buNone/>
            </a:pPr>
            <a:r>
              <a:t/>
            </a:r>
            <a:endParaRPr/>
          </a:p>
        </p:txBody>
      </p:sp>
      <p:sp>
        <p:nvSpPr>
          <p:cNvPr id="159" name="Google Shape;159;g2748ce6305d_0_7"/>
          <p:cNvSpPr txBox="1"/>
          <p:nvPr>
            <p:ph idx="12" type="sldNum"/>
          </p:nvPr>
        </p:nvSpPr>
        <p:spPr>
          <a:xfrm>
            <a:off x="9341400" y="6523670"/>
            <a:ext cx="2743200" cy="274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pic>
        <p:nvPicPr>
          <p:cNvPr id="160" name="Google Shape;160;g2748ce6305d_0_7"/>
          <p:cNvPicPr preferRelativeResize="0"/>
          <p:nvPr/>
        </p:nvPicPr>
        <p:blipFill rotWithShape="1">
          <a:blip r:embed="rId3">
            <a:alphaModFix/>
          </a:blip>
          <a:srcRect b="0" l="0" r="73316" t="0"/>
          <a:stretch/>
        </p:blipFill>
        <p:spPr>
          <a:xfrm>
            <a:off x="4237459" y="1312800"/>
            <a:ext cx="3142725" cy="5485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2022-03-18T19:09:33Z</dcterms:created>
  <dc:creator>DELL</dc:creator>
</cp:coreProperties>
</file>