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bold.fntdata"/><Relationship Id="rId6" Type="http://schemas.openxmlformats.org/officeDocument/2006/relationships/slide" Target="slides/slide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5c94277b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5c94277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55a59540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55a59540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5c94277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5c94277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55a59540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55a59540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5c94277b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5c94277b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55a59540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55a59540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5c94277b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5c94277b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263100"/>
            <a:ext cx="8520600" cy="6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u="sng">
                <a:latin typeface="Amatic SC"/>
                <a:ea typeface="Amatic SC"/>
                <a:cs typeface="Amatic SC"/>
                <a:sym typeface="Amatic SC"/>
              </a:rPr>
              <a:t>HackNSUT</a:t>
            </a:r>
            <a:endParaRPr b="1" sz="4800" u="sng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1708100"/>
            <a:ext cx="8652300" cy="15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   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Detection and Prediction of lifestyle disease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099375" y="3604675"/>
            <a:ext cx="2864700" cy="15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Team Name : WreckTrek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Theme :         HealthCare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Team : 	  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Anurag Gandhi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	   Dheeraj Khanna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	   Naman Goyal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	   Siddharth Bedi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u="sng">
                <a:latin typeface="Amatic SC"/>
                <a:ea typeface="Amatic SC"/>
                <a:cs typeface="Amatic SC"/>
                <a:sym typeface="Amatic SC"/>
              </a:rPr>
              <a:t>Why an application for Lifestyle Diseases?</a:t>
            </a:r>
            <a:endParaRPr b="1" sz="4800" u="sng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58000" y="1093850"/>
            <a:ext cx="66651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Though not completely but these diseases can be highly linked with the day to day activities of an individual.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Early and fast detection and/or prediction of potential lifestyle disease can hugely reduce the risk of chronic disease.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Instant and accurate results without the need of visiting a professional.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4375" y="292850"/>
            <a:ext cx="7788000" cy="1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Page 1 : Web Application Questionnaire</a:t>
            </a:r>
            <a:endParaRPr u="sng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13384" r="12667" t="0"/>
          <a:stretch/>
        </p:blipFill>
        <p:spPr>
          <a:xfrm>
            <a:off x="2353525" y="292850"/>
            <a:ext cx="4891751" cy="385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0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u="sng">
                <a:latin typeface="Amatic SC"/>
                <a:ea typeface="Amatic SC"/>
                <a:cs typeface="Amatic SC"/>
                <a:sym typeface="Amatic SC"/>
              </a:rPr>
              <a:t>How does it work?</a:t>
            </a:r>
            <a:endParaRPr b="1" sz="4800" u="sng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 u="sng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9525" y="1326650"/>
            <a:ext cx="8520600" cy="4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 user has to provide the most suitable response to the given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questionnaire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 data is then saved and fed to the Machine Learning algorithm in the backend.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 process is then executed and the output is fed back to the user.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 process is then executed and the output is fed back to the user.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Page 2 : Disease Prediction and Detection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12199" r="11697" t="0"/>
          <a:stretch/>
        </p:blipFill>
        <p:spPr>
          <a:xfrm>
            <a:off x="2301963" y="423400"/>
            <a:ext cx="4540075" cy="37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2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 u="sng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KEY FEATURES </a:t>
            </a:r>
            <a:endParaRPr b="1" sz="4800" u="sng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9417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●"/>
            </a:pPr>
            <a:r>
              <a:rPr lang="en" sz="2000">
                <a:solidFill>
                  <a:srgbClr val="1B1B00"/>
                </a:solidFill>
                <a:latin typeface="Comfortaa"/>
                <a:ea typeface="Comfortaa"/>
                <a:cs typeface="Comfortaa"/>
                <a:sym typeface="Comfortaa"/>
              </a:rPr>
              <a:t>A </a:t>
            </a:r>
            <a:r>
              <a:rPr lang="en" sz="2000">
                <a:solidFill>
                  <a:srgbClr val="2D2D00"/>
                </a:solidFill>
                <a:latin typeface="Comfortaa"/>
                <a:ea typeface="Comfortaa"/>
                <a:cs typeface="Comfortaa"/>
                <a:sym typeface="Comfortaa"/>
              </a:rPr>
              <a:t>reliable </a:t>
            </a:r>
            <a:r>
              <a:rPr lang="en" sz="2000">
                <a:solidFill>
                  <a:srgbClr val="353500"/>
                </a:solidFill>
                <a:latin typeface="Comfortaa"/>
                <a:ea typeface="Comfortaa"/>
                <a:cs typeface="Comfortaa"/>
                <a:sym typeface="Comfortaa"/>
              </a:rPr>
              <a:t>and </a:t>
            </a:r>
            <a:r>
              <a:rPr lang="en" sz="2000">
                <a:solidFill>
                  <a:srgbClr val="2A2A00"/>
                </a:solidFill>
                <a:latin typeface="Comfortaa"/>
                <a:ea typeface="Comfortaa"/>
                <a:cs typeface="Comfortaa"/>
                <a:sym typeface="Comfortaa"/>
              </a:rPr>
              <a:t>accurate </a:t>
            </a:r>
            <a:r>
              <a:rPr lang="en" sz="2000">
                <a:solidFill>
                  <a:srgbClr val="1D1D00"/>
                </a:solidFill>
                <a:latin typeface="Comfortaa"/>
                <a:ea typeface="Comfortaa"/>
                <a:cs typeface="Comfortaa"/>
                <a:sym typeface="Comfortaa"/>
              </a:rPr>
              <a:t>dataset </a:t>
            </a:r>
            <a:r>
              <a:rPr lang="en" sz="2000">
                <a:solidFill>
                  <a:srgbClr val="151500"/>
                </a:solidFill>
                <a:latin typeface="Comfortaa"/>
                <a:ea typeface="Comfortaa"/>
                <a:cs typeface="Comfortaa"/>
                <a:sym typeface="Comfortaa"/>
              </a:rPr>
              <a:t>created </a:t>
            </a:r>
            <a:r>
              <a:rPr lang="en" sz="2000">
                <a:solidFill>
                  <a:srgbClr val="121200"/>
                </a:solidFill>
                <a:latin typeface="Comfortaa"/>
                <a:ea typeface="Comfortaa"/>
                <a:cs typeface="Comfortaa"/>
                <a:sym typeface="Comfortaa"/>
              </a:rPr>
              <a:t>with </a:t>
            </a:r>
            <a:r>
              <a:rPr lang="en" sz="2000">
                <a:solidFill>
                  <a:srgbClr val="252500"/>
                </a:solidFill>
                <a:latin typeface="Comfortaa"/>
                <a:ea typeface="Comfortaa"/>
                <a:cs typeface="Comfortaa"/>
                <a:sym typeface="Comfortaa"/>
              </a:rPr>
              <a:t>the </a:t>
            </a:r>
            <a:r>
              <a:rPr lang="en" sz="2000">
                <a:solidFill>
                  <a:srgbClr val="0D0D00"/>
                </a:solidFill>
                <a:latin typeface="Comfortaa"/>
                <a:ea typeface="Comfortaa"/>
                <a:cs typeface="Comfortaa"/>
                <a:sym typeface="Comfortaa"/>
              </a:rPr>
              <a:t>help </a:t>
            </a:r>
            <a:r>
              <a:rPr lang="en" sz="2000">
                <a:solidFill>
                  <a:srgbClr val="090900"/>
                </a:solidFill>
                <a:latin typeface="Comfortaa"/>
                <a:ea typeface="Comfortaa"/>
                <a:cs typeface="Comfortaa"/>
                <a:sym typeface="Comfortaa"/>
              </a:rPr>
              <a:t>of </a:t>
            </a:r>
            <a:r>
              <a:rPr lang="en" sz="2000">
                <a:solidFill>
                  <a:srgbClr val="121200"/>
                </a:solidFill>
                <a:latin typeface="Comfortaa"/>
                <a:ea typeface="Comfortaa"/>
                <a:cs typeface="Comfortaa"/>
                <a:sym typeface="Comfortaa"/>
              </a:rPr>
              <a:t>trusted </a:t>
            </a:r>
            <a:r>
              <a:rPr lang="en" sz="2000">
                <a:solidFill>
                  <a:srgbClr val="0F0F00"/>
                </a:solidFill>
                <a:latin typeface="Comfortaa"/>
                <a:ea typeface="Comfortaa"/>
                <a:cs typeface="Comfortaa"/>
                <a:sym typeface="Comfortaa"/>
              </a:rPr>
              <a:t>data </a:t>
            </a:r>
            <a:r>
              <a:rPr lang="en" sz="2000">
                <a:solidFill>
                  <a:srgbClr val="131300"/>
                </a:solidFill>
                <a:latin typeface="Comfortaa"/>
                <a:ea typeface="Comfortaa"/>
                <a:cs typeface="Comfortaa"/>
                <a:sym typeface="Comfortaa"/>
              </a:rPr>
              <a:t>sources.</a:t>
            </a:r>
            <a:endParaRPr sz="2000">
              <a:solidFill>
                <a:srgbClr val="1313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●"/>
            </a:pPr>
            <a:r>
              <a:rPr lang="en" sz="2000">
                <a:solidFill>
                  <a:srgbClr val="101000"/>
                </a:solidFill>
                <a:latin typeface="Comfortaa"/>
                <a:ea typeface="Comfortaa"/>
                <a:cs typeface="Comfortaa"/>
                <a:sym typeface="Comfortaa"/>
              </a:rPr>
              <a:t>Unique </a:t>
            </a:r>
            <a:r>
              <a:rPr lang="en" sz="2000">
                <a:solidFill>
                  <a:srgbClr val="070700"/>
                </a:solidFill>
                <a:latin typeface="Comfortaa"/>
                <a:ea typeface="Comfortaa"/>
                <a:cs typeface="Comfortaa"/>
                <a:sym typeface="Comfortaa"/>
              </a:rPr>
              <a:t>approach </a:t>
            </a:r>
            <a:r>
              <a:rPr lang="en" sz="2000">
                <a:solidFill>
                  <a:srgbClr val="0E0E00"/>
                </a:solidFill>
                <a:latin typeface="Comfortaa"/>
                <a:ea typeface="Comfortaa"/>
                <a:cs typeface="Comfortaa"/>
                <a:sym typeface="Comfortaa"/>
              </a:rPr>
              <a:t>and </a:t>
            </a:r>
            <a:r>
              <a:rPr lang="en" sz="2000">
                <a:solidFill>
                  <a:srgbClr val="0D0D00"/>
                </a:solidFill>
                <a:latin typeface="Comfortaa"/>
                <a:ea typeface="Comfortaa"/>
                <a:cs typeface="Comfortaa"/>
                <a:sym typeface="Comfortaa"/>
              </a:rPr>
              <a:t>algorithm </a:t>
            </a:r>
            <a:r>
              <a:rPr lang="en" sz="2000">
                <a:solidFill>
                  <a:srgbClr val="1B1B00"/>
                </a:solidFill>
                <a:latin typeface="Comfortaa"/>
                <a:ea typeface="Comfortaa"/>
                <a:cs typeface="Comfortaa"/>
                <a:sym typeface="Comfortaa"/>
              </a:rPr>
              <a:t>used</a:t>
            </a:r>
            <a:r>
              <a:rPr lang="en" sz="20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20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fortaa"/>
              <a:buChar char="●"/>
            </a:pPr>
            <a:r>
              <a:rPr lang="en" sz="2000">
                <a:solidFill>
                  <a:srgbClr val="161600"/>
                </a:solidFill>
                <a:latin typeface="Comfortaa"/>
                <a:ea typeface="Comfortaa"/>
                <a:cs typeface="Comfortaa"/>
                <a:sym typeface="Comfortaa"/>
              </a:rPr>
              <a:t>A </a:t>
            </a:r>
            <a:r>
              <a:rPr lang="en" sz="2000">
                <a:solidFill>
                  <a:srgbClr val="0A0A00"/>
                </a:solidFill>
                <a:latin typeface="Comfortaa"/>
                <a:ea typeface="Comfortaa"/>
                <a:cs typeface="Comfortaa"/>
                <a:sym typeface="Comfortaa"/>
              </a:rPr>
              <a:t>simple </a:t>
            </a:r>
            <a:r>
              <a:rPr lang="en" sz="2000">
                <a:solidFill>
                  <a:srgbClr val="0D0D00"/>
                </a:solidFill>
                <a:latin typeface="Comfortaa"/>
                <a:ea typeface="Comfortaa"/>
                <a:cs typeface="Comfortaa"/>
                <a:sym typeface="Comfortaa"/>
              </a:rPr>
              <a:t>yet </a:t>
            </a:r>
            <a:r>
              <a:rPr lang="en" sz="2000">
                <a:solidFill>
                  <a:srgbClr val="090900"/>
                </a:solidFill>
                <a:latin typeface="Comfortaa"/>
                <a:ea typeface="Comfortaa"/>
                <a:cs typeface="Comfortaa"/>
                <a:sym typeface="Comfortaa"/>
              </a:rPr>
              <a:t>detailed </a:t>
            </a:r>
            <a:r>
              <a:rPr lang="en" sz="2000">
                <a:solidFill>
                  <a:srgbClr val="060600"/>
                </a:solidFill>
                <a:latin typeface="Comfortaa"/>
                <a:ea typeface="Comfortaa"/>
                <a:cs typeface="Comfortaa"/>
                <a:sym typeface="Comfortaa"/>
              </a:rPr>
              <a:t>easy </a:t>
            </a:r>
            <a:r>
              <a:rPr lang="en" sz="2000">
                <a:solidFill>
                  <a:srgbClr val="0A0A00"/>
                </a:solidFill>
                <a:latin typeface="Comfortaa"/>
                <a:ea typeface="Comfortaa"/>
                <a:cs typeface="Comfortaa"/>
                <a:sym typeface="Comfortaa"/>
              </a:rPr>
              <a:t>to </a:t>
            </a:r>
            <a:r>
              <a:rPr lang="en" sz="2000">
                <a:solidFill>
                  <a:srgbClr val="0B0B00"/>
                </a:solidFill>
                <a:latin typeface="Comfortaa"/>
                <a:ea typeface="Comfortaa"/>
                <a:cs typeface="Comfortaa"/>
                <a:sym typeface="Comfortaa"/>
              </a:rPr>
              <a:t>understand user </a:t>
            </a:r>
            <a:r>
              <a:rPr lang="en" sz="2000">
                <a:solidFill>
                  <a:srgbClr val="0A0A00"/>
                </a:solidFill>
                <a:latin typeface="Comfortaa"/>
                <a:ea typeface="Comfortaa"/>
                <a:cs typeface="Comfortaa"/>
                <a:sym typeface="Comfortaa"/>
              </a:rPr>
              <a:t>interface.</a:t>
            </a:r>
            <a:endParaRPr sz="2000">
              <a:solidFill>
                <a:srgbClr val="0A0A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A0A00"/>
              </a:buClr>
              <a:buSzPts val="2000"/>
              <a:buFont typeface="Comfortaa"/>
              <a:buChar char="●"/>
            </a:pPr>
            <a:r>
              <a:rPr lang="en" sz="2000">
                <a:solidFill>
                  <a:srgbClr val="0C0C00"/>
                </a:solidFill>
                <a:latin typeface="Comfortaa"/>
                <a:ea typeface="Comfortaa"/>
                <a:cs typeface="Comfortaa"/>
                <a:sym typeface="Comfortaa"/>
              </a:rPr>
              <a:t>Preventive </a:t>
            </a:r>
            <a:r>
              <a:rPr lang="en" sz="2000">
                <a:solidFill>
                  <a:srgbClr val="0B0B00"/>
                </a:solidFill>
                <a:latin typeface="Comfortaa"/>
                <a:ea typeface="Comfortaa"/>
                <a:cs typeface="Comfortaa"/>
                <a:sym typeface="Comfortaa"/>
              </a:rPr>
              <a:t>measures </a:t>
            </a:r>
            <a:r>
              <a:rPr lang="en" sz="2000">
                <a:solidFill>
                  <a:srgbClr val="090900"/>
                </a:solidFill>
                <a:latin typeface="Comfortaa"/>
                <a:ea typeface="Comfortaa"/>
                <a:cs typeface="Comfortaa"/>
                <a:sym typeface="Comfortaa"/>
              </a:rPr>
              <a:t>and </a:t>
            </a:r>
            <a:r>
              <a:rPr lang="en" sz="2000">
                <a:solidFill>
                  <a:srgbClr val="0E0E00"/>
                </a:solidFill>
                <a:latin typeface="Comfortaa"/>
                <a:ea typeface="Comfortaa"/>
                <a:cs typeface="Comfortaa"/>
                <a:sym typeface="Comfortaa"/>
              </a:rPr>
              <a:t>h</a:t>
            </a:r>
            <a:r>
              <a:rPr lang="en" sz="2000" u="sng">
                <a:solidFill>
                  <a:srgbClr val="0E0E00"/>
                </a:solidFill>
                <a:latin typeface="Comfortaa"/>
                <a:ea typeface="Comfortaa"/>
                <a:cs typeface="Comfortaa"/>
                <a:sym typeface="Comfortaa"/>
              </a:rPr>
              <a:t>i</a:t>
            </a:r>
            <a:r>
              <a:rPr lang="en" sz="2000">
                <a:solidFill>
                  <a:srgbClr val="0E0E00"/>
                </a:solidFill>
                <a:latin typeface="Comfortaa"/>
                <a:ea typeface="Comfortaa"/>
                <a:cs typeface="Comfortaa"/>
                <a:sym typeface="Comfortaa"/>
              </a:rPr>
              <a:t>gh </a:t>
            </a:r>
            <a:r>
              <a:rPr lang="en" sz="2000">
                <a:solidFill>
                  <a:srgbClr val="1F1F00"/>
                </a:solidFill>
                <a:latin typeface="Comfortaa"/>
                <a:ea typeface="Comfortaa"/>
                <a:cs typeface="Comfortaa"/>
                <a:sym typeface="Comfortaa"/>
              </a:rPr>
              <a:t>risk </a:t>
            </a:r>
            <a:r>
              <a:rPr lang="en" sz="2000">
                <a:solidFill>
                  <a:srgbClr val="0D0D00"/>
                </a:solidFill>
                <a:latin typeface="Comfortaa"/>
                <a:ea typeface="Comfortaa"/>
                <a:cs typeface="Comfortaa"/>
                <a:sym typeface="Comfortaa"/>
              </a:rPr>
              <a:t>alert </a:t>
            </a:r>
            <a:r>
              <a:rPr lang="en" sz="2000">
                <a:solidFill>
                  <a:srgbClr val="080800"/>
                </a:solidFill>
                <a:latin typeface="Comfortaa"/>
                <a:ea typeface="Comfortaa"/>
                <a:cs typeface="Comfortaa"/>
                <a:sym typeface="Comfortaa"/>
              </a:rPr>
              <a:t>provided</a:t>
            </a:r>
            <a:r>
              <a:rPr lang="en" sz="2000">
                <a:solidFill>
                  <a:srgbClr val="E8E800"/>
                </a:solidFill>
                <a:latin typeface="Comfortaa"/>
                <a:ea typeface="Comfortaa"/>
                <a:cs typeface="Comfortaa"/>
                <a:sym typeface="Comfortaa"/>
              </a:rPr>
              <a:t>..</a:t>
            </a:r>
            <a:endParaRPr sz="2000">
              <a:solidFill>
                <a:srgbClr val="0A0A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fortaa"/>
              <a:buChar char="●"/>
            </a:pPr>
            <a:r>
              <a:rPr lang="en" sz="2000">
                <a:solidFill>
                  <a:srgbClr val="0D0D00"/>
                </a:solidFill>
                <a:latin typeface="Comfortaa"/>
                <a:ea typeface="Comfortaa"/>
                <a:cs typeface="Comfortaa"/>
                <a:sym typeface="Comfortaa"/>
              </a:rPr>
              <a:t>Attractive </a:t>
            </a:r>
            <a:r>
              <a:rPr lang="en" sz="2000">
                <a:solidFill>
                  <a:srgbClr val="101000"/>
                </a:solidFill>
                <a:latin typeface="Comfortaa"/>
                <a:ea typeface="Comfortaa"/>
                <a:cs typeface="Comfortaa"/>
                <a:sym typeface="Comfortaa"/>
              </a:rPr>
              <a:t>visual </a:t>
            </a:r>
            <a:r>
              <a:rPr lang="en" sz="2000">
                <a:solidFill>
                  <a:srgbClr val="0D0D00"/>
                </a:solidFill>
                <a:latin typeface="Comfortaa"/>
                <a:ea typeface="Comfortaa"/>
                <a:cs typeface="Comfortaa"/>
                <a:sym typeface="Comfortaa"/>
              </a:rPr>
              <a:t>representation.</a:t>
            </a:r>
            <a:endParaRPr sz="20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42000" y="12025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/>
              <a:t>Page 3 : Detailed analysis of detected disease</a:t>
            </a:r>
            <a:endParaRPr u="sng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25" y="717875"/>
            <a:ext cx="4094299" cy="211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 rotWithShape="1">
          <a:blip r:embed="rId4">
            <a:alphaModFix/>
          </a:blip>
          <a:srcRect b="8700" l="12566" r="10992" t="0"/>
          <a:stretch/>
        </p:blipFill>
        <p:spPr>
          <a:xfrm>
            <a:off x="4848250" y="717875"/>
            <a:ext cx="3814347" cy="211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1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u="sng">
                <a:latin typeface="Amatic SC"/>
                <a:ea typeface="Amatic SC"/>
                <a:cs typeface="Amatic SC"/>
                <a:sym typeface="Amatic SC"/>
              </a:rPr>
              <a:t>Future Development</a:t>
            </a:r>
            <a:endParaRPr b="1" sz="4800" u="sng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349700"/>
            <a:ext cx="8520600" cy="3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●"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System works for three major disease currently  but can easily be extended easily.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●"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Database size and hence accuracy </a:t>
            </a: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increase</a:t>
            </a: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 with </a:t>
            </a: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increase</a:t>
            </a: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 in use .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●"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Adaptive Application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●"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Can be incorporated by corporates, Government and common Citizens at various level of operations.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●"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Chat-bot system can be incorporated.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●"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Medical prescription service can be incorporated to provide better services.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