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75" r:id="rId5"/>
    <p:sldId id="261" r:id="rId6"/>
    <p:sldId id="276" r:id="rId7"/>
    <p:sldId id="264" r:id="rId8"/>
    <p:sldId id="278" r:id="rId9"/>
    <p:sldId id="279" r:id="rId10"/>
    <p:sldId id="277" r:id="rId11"/>
    <p:sldId id="266" r:id="rId12"/>
    <p:sldId id="281" r:id="rId13"/>
    <p:sldId id="280" r:id="rId14"/>
    <p:sldId id="282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har Agrawal" initials="PA" lastIdx="5" clrIdx="0">
    <p:extLst>
      <p:ext uri="{19B8F6BF-5375-455C-9EA6-DF929625EA0E}">
        <p15:presenceInfo xmlns:p15="http://schemas.microsoft.com/office/powerpoint/2012/main" userId="Prakhar Agra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microsoft.com/office/2007/relationships/hdphoto" Target="../media/hdphoto3.wdp"/><Relationship Id="rId5" Type="http://schemas.openxmlformats.org/officeDocument/2006/relationships/oleObject" Target="../embeddings/oleObject3.bin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2.xml"/><Relationship Id="rId9" Type="http://schemas.microsoft.com/office/2007/relationships/hdphoto" Target="../media/hdphoto2.wdp"/><Relationship Id="rId1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microsoft.com/office/2007/relationships/hdphoto" Target="../media/hdphoto4.wdp"/><Relationship Id="rId5" Type="http://schemas.openxmlformats.org/officeDocument/2006/relationships/oleObject" Target="../embeddings/oleObject5.bin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2.xml"/><Relationship Id="rId9" Type="http://schemas.microsoft.com/office/2007/relationships/hdphoto" Target="../media/hdphoto2.wdp"/><Relationship Id="rId1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png"/><Relationship Id="rId17" Type="http://schemas.microsoft.com/office/2007/relationships/hdphoto" Target="../media/hdphoto6.wdp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tags" Target="../tags/tag9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9.bin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microsoft.com/office/2007/relationships/hdphoto" Target="../media/hdphoto9.wdp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2.xml"/><Relationship Id="rId9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microsoft.com/office/2007/relationships/hdphoto" Target="../media/hdphoto10.wdp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2.png"/><Relationship Id="rId4" Type="http://schemas.openxmlformats.org/officeDocument/2006/relationships/slideMaster" Target="../slideMasters/slideMaster2.xml"/><Relationship Id="rId9" Type="http://schemas.microsoft.com/office/2007/relationships/hdphoto" Target="../media/hdphoto4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microsoft.com/office/2007/relationships/hdphoto" Target="../media/hdphoto11.wdp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3.png"/><Relationship Id="rId4" Type="http://schemas.openxmlformats.org/officeDocument/2006/relationships/slideMaster" Target="../slideMasters/slideMaster2.xml"/><Relationship Id="rId9" Type="http://schemas.microsoft.com/office/2007/relationships/hdphoto" Target="../media/hdphoto4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6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5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9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rgbClr val="0C1525"/>
          </a:solidFill>
          <a:ln>
            <a:solidFill>
              <a:srgbClr val="0C15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101" name="Picture 100" descr="Macintosh HD:Users:UEducation:Desktop:Screen Shot 2015-06-29 at 12.21.28 pm.png"/>
          <p:cNvPicPr/>
          <p:nvPr userDrawn="1"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3" b="96966" l="595" r="97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52" y="1731634"/>
            <a:ext cx="3170981" cy="24894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579" y="1276380"/>
            <a:ext cx="1890501" cy="505793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4" name="Bild 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105" name="Bild 5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106" name="Bild 8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107" name="Bild 9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108" name="Bild 1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539" y="3497771"/>
            <a:ext cx="2614787" cy="2440468"/>
          </a:xfrm>
          <a:prstGeom prst="rect">
            <a:avLst/>
          </a:prstGeom>
        </p:spPr>
      </p:pic>
      <p:pic>
        <p:nvPicPr>
          <p:cNvPr id="109" name="Bild 17"/>
          <p:cNvPicPr>
            <a:picLocks noChangeAspect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cxnSp>
        <p:nvCxnSpPr>
          <p:cNvPr id="111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Bild 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115" name="Bild 5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116" name="Bild 8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117" name="Bild 9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118" name="Bild 1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3" y="3497771"/>
            <a:ext cx="2634574" cy="2440468"/>
          </a:xfrm>
          <a:prstGeom prst="rect">
            <a:avLst/>
          </a:prstGeom>
        </p:spPr>
      </p:pic>
      <p:pic>
        <p:nvPicPr>
          <p:cNvPr id="119" name="Bild 17"/>
          <p:cNvPicPr>
            <a:picLocks noChangeAspect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cxnSp>
        <p:nvCxnSpPr>
          <p:cNvPr id="121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39"/>
          <p:cNvCxnSpPr/>
          <p:nvPr userDrawn="1"/>
        </p:nvCxnSpPr>
        <p:spPr>
          <a:xfrm flipH="1">
            <a:off x="5943788" y="3500898"/>
            <a:ext cx="2929538" cy="0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40"/>
          <p:cNvCxnSpPr/>
          <p:nvPr userDrawn="1"/>
        </p:nvCxnSpPr>
        <p:spPr>
          <a:xfrm flipH="1">
            <a:off x="5951984" y="1821308"/>
            <a:ext cx="2929538" cy="0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31"/>
          <p:cNvSpPr/>
          <p:nvPr userDrawn="1"/>
        </p:nvSpPr>
        <p:spPr>
          <a:xfrm>
            <a:off x="6258538" y="341688"/>
            <a:ext cx="5583649" cy="5599704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101" name="Picture 100" descr="Macintosh HD:Users:UEducation:Desktop:Screen Shot 2015-06-29 at 12.21.28 pm.png"/>
          <p:cNvPicPr/>
          <p:nvPr userDrawn="1"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3" b="96966" l="595" r="97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52" y="1731634"/>
            <a:ext cx="3170981" cy="24894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579" y="1276380"/>
            <a:ext cx="1890501" cy="505793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4" name="Bild 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105" name="Bild 5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106" name="Bild 8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107" name="Bild 9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108" name="Bild 1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539" y="3497771"/>
            <a:ext cx="2614787" cy="2440468"/>
          </a:xfrm>
          <a:prstGeom prst="rect">
            <a:avLst/>
          </a:prstGeom>
        </p:spPr>
      </p:pic>
      <p:pic>
        <p:nvPicPr>
          <p:cNvPr id="109" name="Bild 17"/>
          <p:cNvPicPr>
            <a:picLocks noChangeAspect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cxnSp>
        <p:nvCxnSpPr>
          <p:cNvPr id="111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Bild 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115" name="Bild 5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116" name="Bild 8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117" name="Bild 9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118" name="Bild 1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3" y="3497771"/>
            <a:ext cx="2634574" cy="2440468"/>
          </a:xfrm>
          <a:prstGeom prst="rect">
            <a:avLst/>
          </a:prstGeom>
        </p:spPr>
      </p:pic>
      <p:pic>
        <p:nvPicPr>
          <p:cNvPr id="119" name="Bild 17"/>
          <p:cNvPicPr>
            <a:picLocks noChangeAspect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cxnSp>
        <p:nvCxnSpPr>
          <p:cNvPr id="121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39"/>
          <p:cNvCxnSpPr/>
          <p:nvPr userDrawn="1"/>
        </p:nvCxnSpPr>
        <p:spPr>
          <a:xfrm flipH="1">
            <a:off x="5943788" y="3500898"/>
            <a:ext cx="2929538" cy="0"/>
          </a:xfrm>
          <a:prstGeom prst="line">
            <a:avLst/>
          </a:prstGeom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40"/>
          <p:cNvCxnSpPr/>
          <p:nvPr userDrawn="1"/>
        </p:nvCxnSpPr>
        <p:spPr>
          <a:xfrm flipH="1">
            <a:off x="5951984" y="1821308"/>
            <a:ext cx="2929538" cy="0"/>
          </a:xfrm>
          <a:prstGeom prst="line">
            <a:avLst/>
          </a:prstGeom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31"/>
          <p:cNvSpPr/>
          <p:nvPr userDrawn="1"/>
        </p:nvSpPr>
        <p:spPr>
          <a:xfrm>
            <a:off x="6258538" y="341688"/>
            <a:ext cx="5583649" cy="5599704"/>
          </a:xfrm>
          <a:prstGeom prst="rect">
            <a:avLst/>
          </a:prstGeom>
          <a:noFill/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67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rgbClr val="1D32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78" name="Bild 4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79" name="Bild 5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80" name="Bild 8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81" name="Bild 9"/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82" name="Bild 1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539" y="3497771"/>
            <a:ext cx="2614787" cy="2440468"/>
          </a:xfrm>
          <a:prstGeom prst="rect">
            <a:avLst/>
          </a:prstGeom>
        </p:spPr>
      </p:pic>
      <p:pic>
        <p:nvPicPr>
          <p:cNvPr id="83" name="Bild 17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sp>
        <p:nvSpPr>
          <p:cNvPr id="84" name="Rechteck 31"/>
          <p:cNvSpPr/>
          <p:nvPr userDrawn="1"/>
        </p:nvSpPr>
        <p:spPr>
          <a:xfrm>
            <a:off x="6258538" y="341688"/>
            <a:ext cx="5583649" cy="5599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cxnSp>
        <p:nvCxnSpPr>
          <p:cNvPr id="85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Bild 4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89" name="Bild 5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90" name="Bild 8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91" name="Bild 9"/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92" name="Bild 1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3" y="3497771"/>
            <a:ext cx="2634574" cy="2440468"/>
          </a:xfrm>
          <a:prstGeom prst="rect">
            <a:avLst/>
          </a:prstGeom>
        </p:spPr>
      </p:pic>
      <p:pic>
        <p:nvPicPr>
          <p:cNvPr id="93" name="Bild 17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sp>
        <p:nvSpPr>
          <p:cNvPr id="94" name="Rechteck 31"/>
          <p:cNvSpPr/>
          <p:nvPr userDrawn="1"/>
        </p:nvSpPr>
        <p:spPr>
          <a:xfrm>
            <a:off x="6258538" y="341688"/>
            <a:ext cx="5583649" cy="5599704"/>
          </a:xfrm>
          <a:prstGeom prst="rect">
            <a:avLst/>
          </a:prstGeom>
          <a:noFill/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cxnSp>
        <p:nvCxnSpPr>
          <p:cNvPr id="95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39"/>
          <p:cNvCxnSpPr/>
          <p:nvPr userDrawn="1"/>
        </p:nvCxnSpPr>
        <p:spPr>
          <a:xfrm flipH="1">
            <a:off x="5943788" y="3500898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40"/>
          <p:cNvCxnSpPr/>
          <p:nvPr userDrawn="1"/>
        </p:nvCxnSpPr>
        <p:spPr>
          <a:xfrm flipH="1">
            <a:off x="5951984" y="1821308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7280" y="1241733"/>
            <a:ext cx="2079551" cy="556372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 descr="Screen Shot 2015-06-29 at 11.26.51 pm.png"/>
          <p:cNvPicPr>
            <a:picLocks noChangeAspect="1"/>
          </p:cNvPicPr>
          <p:nvPr userDrawn="1"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491" b="9864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06" y="1721049"/>
            <a:ext cx="3604227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6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rgbClr val="1D32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78" name="Bild 4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79" name="Bild 5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80" name="Bild 8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81" name="Bild 9"/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82" name="Bild 1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539" y="3497771"/>
            <a:ext cx="2614787" cy="2440468"/>
          </a:xfrm>
          <a:prstGeom prst="rect">
            <a:avLst/>
          </a:prstGeom>
        </p:spPr>
      </p:pic>
      <p:pic>
        <p:nvPicPr>
          <p:cNvPr id="83" name="Bild 17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sp>
        <p:nvSpPr>
          <p:cNvPr id="84" name="Rechteck 31"/>
          <p:cNvSpPr/>
          <p:nvPr userDrawn="1"/>
        </p:nvSpPr>
        <p:spPr>
          <a:xfrm>
            <a:off x="6258538" y="341688"/>
            <a:ext cx="5583649" cy="5599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cxnSp>
        <p:nvCxnSpPr>
          <p:cNvPr id="85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rgbClr val="710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Bild 4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800" y="333800"/>
            <a:ext cx="2634264" cy="1478714"/>
          </a:xfrm>
          <a:prstGeom prst="rect">
            <a:avLst/>
          </a:prstGeom>
        </p:spPr>
      </p:pic>
      <p:pic>
        <p:nvPicPr>
          <p:cNvPr id="89" name="Bild 5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067" y="2173376"/>
            <a:ext cx="2946469" cy="2246202"/>
          </a:xfrm>
          <a:prstGeom prst="rect">
            <a:avLst/>
          </a:prstGeom>
        </p:spPr>
      </p:pic>
      <p:pic>
        <p:nvPicPr>
          <p:cNvPr id="90" name="Bild 8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2" y="1832863"/>
            <a:ext cx="2634272" cy="1754627"/>
          </a:xfrm>
          <a:prstGeom prst="rect">
            <a:avLst/>
          </a:prstGeom>
        </p:spPr>
      </p:pic>
      <p:pic>
        <p:nvPicPr>
          <p:cNvPr id="91" name="Bild 9"/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710" y="4245148"/>
            <a:ext cx="2946651" cy="1704132"/>
          </a:xfrm>
          <a:prstGeom prst="rect">
            <a:avLst/>
          </a:prstGeom>
        </p:spPr>
      </p:pic>
      <p:pic>
        <p:nvPicPr>
          <p:cNvPr id="92" name="Bild 14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513" y="3497771"/>
            <a:ext cx="2634574" cy="2440468"/>
          </a:xfrm>
          <a:prstGeom prst="rect">
            <a:avLst/>
          </a:prstGeom>
        </p:spPr>
      </p:pic>
      <p:pic>
        <p:nvPicPr>
          <p:cNvPr id="93" name="Bild 17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1214" y="327568"/>
            <a:ext cx="2962322" cy="1826776"/>
          </a:xfrm>
          <a:prstGeom prst="rect">
            <a:avLst/>
          </a:prstGeom>
        </p:spPr>
      </p:pic>
      <p:sp>
        <p:nvSpPr>
          <p:cNvPr id="94" name="Rechteck 31"/>
          <p:cNvSpPr/>
          <p:nvPr userDrawn="1"/>
        </p:nvSpPr>
        <p:spPr>
          <a:xfrm>
            <a:off x="6258538" y="341688"/>
            <a:ext cx="5583649" cy="5599704"/>
          </a:xfrm>
          <a:prstGeom prst="rect">
            <a:avLst/>
          </a:prstGeom>
          <a:noFill/>
          <a:ln w="19050">
            <a:solidFill>
              <a:srgbClr val="1D32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cxnSp>
        <p:nvCxnSpPr>
          <p:cNvPr id="95" name="Gerade Verbindung 33"/>
          <p:cNvCxnSpPr/>
          <p:nvPr userDrawn="1"/>
        </p:nvCxnSpPr>
        <p:spPr>
          <a:xfrm>
            <a:off x="8881214" y="332656"/>
            <a:ext cx="7888" cy="5605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35"/>
          <p:cNvCxnSpPr/>
          <p:nvPr userDrawn="1"/>
        </p:nvCxnSpPr>
        <p:spPr>
          <a:xfrm flipH="1">
            <a:off x="8898976" y="2163225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38"/>
          <p:cNvCxnSpPr/>
          <p:nvPr userDrawn="1"/>
        </p:nvCxnSpPr>
        <p:spPr>
          <a:xfrm flipH="1">
            <a:off x="8898976" y="4238850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39"/>
          <p:cNvCxnSpPr/>
          <p:nvPr userDrawn="1"/>
        </p:nvCxnSpPr>
        <p:spPr>
          <a:xfrm flipH="1">
            <a:off x="5943788" y="3500898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40"/>
          <p:cNvCxnSpPr/>
          <p:nvPr userDrawn="1"/>
        </p:nvCxnSpPr>
        <p:spPr>
          <a:xfrm flipH="1">
            <a:off x="5951984" y="1821308"/>
            <a:ext cx="29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929" y="1241733"/>
            <a:ext cx="2079551" cy="556372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3" name="Picture 32" descr="Screen Shot 2015-06-29 at 11.28.35 pm.png"/>
          <p:cNvPicPr>
            <a:picLocks noChangeAspect="1"/>
          </p:cNvPicPr>
          <p:nvPr userDrawn="1"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97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35" y="1700808"/>
            <a:ext cx="3669617" cy="27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2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101" name="Picture 100" descr="Macintosh HD:Users:UEducation:Desktop:Screen Shot 2015-06-29 at 12.21.28 pm.png"/>
          <p:cNvPicPr/>
          <p:nvPr userDrawn="1"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3" b="96966" l="595" r="97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52" y="1731634"/>
            <a:ext cx="3170981" cy="24894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579" y="1276380"/>
            <a:ext cx="1890501" cy="505793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5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243" y="1241106"/>
            <a:ext cx="1890501" cy="505793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Screen Shot 2015-06-29 at 11.26.51 pm.png"/>
          <p:cNvPicPr>
            <a:picLocks noChangeAspect="1"/>
          </p:cNvPicPr>
          <p:nvPr userDrawn="1"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491" b="9864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06" y="1721049"/>
            <a:ext cx="3604227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2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hteck 1"/>
          <p:cNvSpPr/>
          <p:nvPr userDrawn="1"/>
        </p:nvSpPr>
        <p:spPr>
          <a:xfrm>
            <a:off x="443372" y="332656"/>
            <a:ext cx="11406704" cy="5616624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102" name="Picture 101" descr="Screen Shot 2015-06-29 at 11.14.38 pm.png"/>
          <p:cNvPicPr>
            <a:picLocks noChangeAspect="1"/>
          </p:cNvPicPr>
          <p:nvPr userDrawn="1"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731" r="100000">
                        <a14:foregroundMark x1="61550" y1="50273" x2="61550" y2="50273"/>
                        <a14:foregroundMark x1="71491" y1="66667" x2="71491" y2="66667"/>
                        <a14:foregroundMark x1="86842" y1="67213" x2="86842" y2="67213"/>
                        <a14:foregroundMark x1="29678" y1="67760" x2="29678" y2="67760"/>
                        <a14:foregroundMark x1="14912" y1="66120" x2="14912" y2="66120"/>
                        <a14:backgroundMark x1="8626" y1="36066" x2="8626" y2="36066"/>
                        <a14:backgroundMark x1="25877" y1="15301" x2="25877" y2="15301"/>
                        <a14:backgroundMark x1="45760" y1="28962" x2="45760" y2="28962"/>
                        <a14:backgroundMark x1="54386" y1="36066" x2="54386" y2="36066"/>
                        <a14:backgroundMark x1="48246" y1="42623" x2="48246" y2="42623"/>
                        <a14:backgroundMark x1="90497" y1="55738" x2="90497" y2="55738"/>
                        <a14:backgroundMark x1="75731" y1="63934" x2="75731" y2="63934"/>
                        <a14:backgroundMark x1="26023" y1="49180" x2="26023" y2="4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243" y="1241106"/>
            <a:ext cx="1890501" cy="505793"/>
          </a:xfrm>
          <a:prstGeom prst="rect">
            <a:avLst/>
          </a:prstGeom>
        </p:spPr>
      </p:pic>
      <p:sp>
        <p:nvSpPr>
          <p:cNvPr id="103" name="TextBox 102"/>
          <p:cNvSpPr txBox="1"/>
          <p:nvPr userDrawn="1"/>
        </p:nvSpPr>
        <p:spPr>
          <a:xfrm>
            <a:off x="767408" y="4419578"/>
            <a:ext cx="4104456" cy="1241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5-06-29 at 11.28.35 pm.png"/>
          <p:cNvPicPr>
            <a:picLocks noChangeAspect="1"/>
          </p:cNvPicPr>
          <p:nvPr userDrawn="1"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97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35" y="1700808"/>
            <a:ext cx="3669617" cy="27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64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0" y="188640"/>
            <a:ext cx="11665296" cy="79136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59" y="1484784"/>
            <a:ext cx="11521679" cy="4608041"/>
          </a:xfrm>
        </p:spPr>
        <p:txBody>
          <a:bodyPr/>
          <a:lstStyle/>
          <a:p>
            <a:pPr lvl="0"/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1D3277"/>
                </a:solidFill>
              </a:defRPr>
            </a:lvl1pPr>
          </a:lstStyle>
          <a:p>
            <a:fld id="{D96D965D-5A68-6843-9417-52118BF35F5A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9376" y="6356350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D3277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0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93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-567765" y="545352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sz="1400" dirty="0">
              <a:solidFill>
                <a:srgbClr val="1D3277"/>
              </a:solidFill>
            </a:endParaRPr>
          </a:p>
        </p:txBody>
      </p:sp>
      <p:sp>
        <p:nvSpPr>
          <p:cNvPr id="4" name="Textfeld 9"/>
          <p:cNvSpPr txBox="1"/>
          <p:nvPr userDrawn="1"/>
        </p:nvSpPr>
        <p:spPr>
          <a:xfrm>
            <a:off x="-567765" y="545352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sz="1400" dirty="0">
              <a:solidFill>
                <a:srgbClr val="1D327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1D3277"/>
                </a:solidFill>
              </a:defRPr>
            </a:lvl1pPr>
          </a:lstStyle>
          <a:p>
            <a:fld id="{D96D965D-5A68-6843-9417-52118BF35F5A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9376" y="6356350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D3277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0" y="188640"/>
            <a:ext cx="11665296" cy="79136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59" y="1484784"/>
            <a:ext cx="11521679" cy="4608041"/>
          </a:xfrm>
        </p:spPr>
        <p:txBody>
          <a:bodyPr/>
          <a:lstStyle/>
          <a:p>
            <a:pPr lvl="0"/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1D3277"/>
                </a:solidFill>
              </a:defRPr>
            </a:lvl1pPr>
          </a:lstStyle>
          <a:p>
            <a:fld id="{D96D965D-5A68-6843-9417-52118BF35F5A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9376" y="6356350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D3277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-567765" y="545352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sz="1400" dirty="0">
              <a:solidFill>
                <a:srgbClr val="1D327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1D3277"/>
                </a:solidFill>
              </a:defRPr>
            </a:lvl1pPr>
          </a:lstStyle>
          <a:p>
            <a:fld id="{D96D965D-5A68-6843-9417-52118BF35F5A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9376" y="6356350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D3277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4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1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20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C5E2-3187-45A1-AF18-7639A23C1622}" type="datetimeFigureOut">
              <a:rPr lang="en-IN" smtClean="0"/>
              <a:t>21-08-2017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4388-2904-4D36-91DE-DD0612DE5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21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188640"/>
            <a:ext cx="11522075" cy="79136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1484784"/>
            <a:ext cx="11522075" cy="461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34963" y="6093296"/>
            <a:ext cx="1152207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 userDrawn="1"/>
        </p:nvSpPr>
        <p:spPr>
          <a:xfrm>
            <a:off x="263352" y="6464676"/>
            <a:ext cx="909230" cy="153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>
              <a:defRPr sz="1000">
                <a:solidFill>
                  <a:srgbClr val="1D3277"/>
                </a:solidFill>
              </a:defRPr>
            </a:lvl1pPr>
          </a:lstStyle>
          <a:p>
            <a:r>
              <a:rPr lang="de-DE" dirty="0"/>
              <a:t>Page </a:t>
            </a:r>
            <a:r>
              <a:rPr lang="de-DE" b="1" dirty="0"/>
              <a:t> </a:t>
            </a:r>
            <a:r>
              <a:rPr lang="de-DE" dirty="0"/>
              <a:t>-</a:t>
            </a:r>
            <a:fld id="{989FD945-C36C-4546-B652-364A4DFE48E4}" type="slidenum">
              <a:rPr lang="de-DE" smtClean="0"/>
              <a:pPr/>
              <a:t>‹#›</a:t>
            </a:fld>
            <a:r>
              <a:rPr lang="de-DE" dirty="0"/>
              <a:t>-</a:t>
            </a:r>
          </a:p>
        </p:txBody>
      </p:sp>
      <p:graphicFrame>
        <p:nvGraphicFramePr>
          <p:cNvPr id="13" name="Objek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7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13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648" y="6356350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1D3277"/>
                </a:solidFill>
              </a:defRPr>
            </a:lvl1pPr>
          </a:lstStyle>
          <a:p>
            <a:fld id="{D96D965D-5A68-6843-9417-52118BF35F5A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1424" y="6356350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D3277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0" name="Picture 19" descr="Macintosh HD:Users:UEducation:Desktop:Screen Shot 2015-06-29 at 12.14.50 pm.png"/>
          <p:cNvPicPr/>
          <p:nvPr userDrawn="1"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2497" y1="52675" x2="22497" y2="52675"/>
                        <a14:foregroundMark x1="27784" y1="61523" x2="27784" y2="61523"/>
                        <a14:foregroundMark x1="56243" y1="57613" x2="56243" y2="57613"/>
                        <a14:foregroundMark x1="65467" y1="58436" x2="65467" y2="58436"/>
                        <a14:foregroundMark x1="77503" y1="58025" x2="77503" y2="580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62179" y="5865285"/>
            <a:ext cx="2229821" cy="121724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cxnSp>
        <p:nvCxnSpPr>
          <p:cNvPr id="21" name="Gerader Verbinder 9"/>
          <p:cNvCxnSpPr/>
          <p:nvPr userDrawn="1"/>
        </p:nvCxnSpPr>
        <p:spPr>
          <a:xfrm>
            <a:off x="334963" y="1124025"/>
            <a:ext cx="1152207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0081" y="10886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US" sz="1400" dirty="0">
              <a:solidFill>
                <a:srgbClr val="1D32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1D3277"/>
          </a:solidFill>
          <a:latin typeface="+mn-lt"/>
          <a:ea typeface="+mn-ea"/>
          <a:cs typeface="+mn-cs"/>
        </a:defRPr>
      </a:lvl1pPr>
      <a:lvl2pPr marL="355600" indent="-173038" algn="l" defTabSz="914400" rtl="0" eaLnBrk="1" latinLnBrk="0" hangingPunct="1">
        <a:lnSpc>
          <a:spcPct val="10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538163" indent="-1825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720725" indent="-169863" algn="l" defTabSz="914400" rtl="0" eaLnBrk="1" latinLnBrk="0" hangingPunct="1">
        <a:lnSpc>
          <a:spcPct val="10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892175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002060"/>
                </a:solidFill>
              </a:rPr>
              <a:t>HR Analytics Case Study</a:t>
            </a:r>
          </a:p>
        </p:txBody>
      </p:sp>
    </p:spTree>
    <p:extLst>
      <p:ext uri="{BB962C8B-B14F-4D97-AF65-F5344CB8AC3E}">
        <p14:creationId xmlns:p14="http://schemas.microsoft.com/office/powerpoint/2010/main" val="148628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– What factors make employees stay/leave? (1/4)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1351722"/>
            <a:ext cx="11280567" cy="480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466A-88B6-4306-8F58-D68008E57F3B}"/>
              </a:ext>
            </a:extLst>
          </p:cNvPr>
          <p:cNvSpPr txBox="1"/>
          <p:nvPr/>
        </p:nvSpPr>
        <p:spPr>
          <a:xfrm>
            <a:off x="690746" y="1877969"/>
            <a:ext cx="4317354" cy="19794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Age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aged 36 years and above are more likely to stay*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aged 32 years and below are more likely to leave*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Experience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worked for a total of 10 years or more are more likely to stay*</a:t>
            </a:r>
            <a:endParaRPr lang="en-IN" baseline="30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worked for a total of 7 years or less are more likely to leave*</a:t>
            </a:r>
            <a:endParaRPr lang="en-IN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A3695-4AD5-40AE-9195-BB05486B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00" y="1164824"/>
            <a:ext cx="3094894" cy="4703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DEF35-907C-43A4-9F59-41043FA8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46" y="1167965"/>
            <a:ext cx="3301994" cy="4700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271D3-95A3-4B06-ABB6-05F11DFE8CA9}"/>
              </a:ext>
            </a:extLst>
          </p:cNvPr>
          <p:cNvSpPr txBox="1"/>
          <p:nvPr/>
        </p:nvSpPr>
        <p:spPr>
          <a:xfrm>
            <a:off x="334962" y="6100275"/>
            <a:ext cx="9926637" cy="5102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sz="1200" dirty="0"/>
              <a:t>*Coefficients of the variables Age and </a:t>
            </a:r>
            <a:r>
              <a:rPr lang="en-IN" sz="1200" dirty="0" err="1"/>
              <a:t>TotalWorkingYears</a:t>
            </a:r>
            <a:r>
              <a:rPr lang="en-IN" sz="1200" dirty="0"/>
              <a:t> are significant. Among attritions, median age = 32 and median exp. = 7. Among non-attritions, median age = 36 and median exp. = 10</a:t>
            </a:r>
          </a:p>
        </p:txBody>
      </p:sp>
    </p:spTree>
    <p:extLst>
      <p:ext uri="{BB962C8B-B14F-4D97-AF65-F5344CB8AC3E}">
        <p14:creationId xmlns:p14="http://schemas.microsoft.com/office/powerpoint/2010/main" val="422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– What factors make employees stay/leave? (2/4)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1351722"/>
            <a:ext cx="11280567" cy="480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466A-88B6-4306-8F58-D68008E57F3B}"/>
              </a:ext>
            </a:extLst>
          </p:cNvPr>
          <p:cNvSpPr txBox="1"/>
          <p:nvPr/>
        </p:nvSpPr>
        <p:spPr>
          <a:xfrm>
            <a:off x="690746" y="1678806"/>
            <a:ext cx="4317354" cy="25140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Training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got 3 or more training  sessions last year are more likely to stay*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got 2 or fewer training sessions last year are more likely to leave*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Years with Current Manager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spent 3 years or more under the same manager are more likely to stay*</a:t>
            </a:r>
            <a:endParaRPr lang="en-IN" baseline="30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spent 2 years or less under the same manager are more likely to leave*</a:t>
            </a:r>
            <a:endParaRPr lang="en-IN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A3695-4AD5-40AE-9195-BB05486B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04" y="1295450"/>
            <a:ext cx="3011086" cy="4703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DEF35-907C-43A4-9F59-41043FA8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86" y="1312659"/>
            <a:ext cx="3093513" cy="47000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B11C07-AFCC-4AC1-9D5B-BC09C0BBD2B0}"/>
              </a:ext>
            </a:extLst>
          </p:cNvPr>
          <p:cNvSpPr/>
          <p:nvPr/>
        </p:nvSpPr>
        <p:spPr>
          <a:xfrm>
            <a:off x="247880" y="6097975"/>
            <a:ext cx="9999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200" dirty="0"/>
              <a:t>*Coefficients of the variables </a:t>
            </a:r>
            <a:r>
              <a:rPr lang="en-IN" sz="1200" dirty="0" err="1"/>
              <a:t>TrainingTimesLastYear</a:t>
            </a:r>
            <a:r>
              <a:rPr lang="en-IN" sz="1200" dirty="0"/>
              <a:t> and </a:t>
            </a:r>
            <a:r>
              <a:rPr lang="en-IN" sz="1200" dirty="0" err="1"/>
              <a:t>YearsWithCurrManager</a:t>
            </a:r>
            <a:r>
              <a:rPr lang="en-IN" sz="1200" dirty="0"/>
              <a:t> are significant. Rest of the data is based on means/medians etc.</a:t>
            </a:r>
          </a:p>
        </p:txBody>
      </p:sp>
    </p:spTree>
    <p:extLst>
      <p:ext uri="{BB962C8B-B14F-4D97-AF65-F5344CB8AC3E}">
        <p14:creationId xmlns:p14="http://schemas.microsoft.com/office/powerpoint/2010/main" val="369449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– What factors make employees stay/leave? (3/4)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1351722"/>
            <a:ext cx="11280567" cy="480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466A-88B6-4306-8F58-D68008E57F3B}"/>
              </a:ext>
            </a:extLst>
          </p:cNvPr>
          <p:cNvSpPr txBox="1"/>
          <p:nvPr/>
        </p:nvSpPr>
        <p:spPr>
          <a:xfrm>
            <a:off x="662608" y="1185653"/>
            <a:ext cx="3616597" cy="15996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Job Satisfaction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medium, high or very high levels of job satisfaction, are more likely to stay*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low levels of job satisfaction, are more likely to leave*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Environment Satisfaction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medium, high or very high levels of environment satisfaction, are more likely to stay*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have low levels of  environment satisfaction, are more likely to leave*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430D4-307C-4561-ABD8-7CEFFD4E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05" y="1619951"/>
            <a:ext cx="7577833" cy="3938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573FF0-2591-4F92-A9A4-FA639FA360B8}"/>
              </a:ext>
            </a:extLst>
          </p:cNvPr>
          <p:cNvSpPr/>
          <p:nvPr/>
        </p:nvSpPr>
        <p:spPr>
          <a:xfrm>
            <a:off x="247880" y="6054433"/>
            <a:ext cx="9999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200" dirty="0"/>
              <a:t>*Coefficients of the variables </a:t>
            </a:r>
            <a:r>
              <a:rPr lang="en-IN" sz="1200" dirty="0" err="1"/>
              <a:t>JobSatisfaction</a:t>
            </a:r>
            <a:r>
              <a:rPr lang="en-IN" sz="1200" dirty="0"/>
              <a:t> and </a:t>
            </a:r>
            <a:r>
              <a:rPr lang="en-IN" sz="1200" dirty="0" err="1"/>
              <a:t>EnvironmentSatisfaction</a:t>
            </a:r>
            <a:r>
              <a:rPr lang="en-IN" sz="1200" dirty="0"/>
              <a:t> are significant. Employees were asked to report their job satisfaction and work environment satisfaction levels in a survey.</a:t>
            </a:r>
          </a:p>
        </p:txBody>
      </p:sp>
    </p:spTree>
    <p:extLst>
      <p:ext uri="{BB962C8B-B14F-4D97-AF65-F5344CB8AC3E}">
        <p14:creationId xmlns:p14="http://schemas.microsoft.com/office/powerpoint/2010/main" val="282566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– What factors make employees stay/leave? (4/4)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1351722"/>
            <a:ext cx="11280567" cy="480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466A-88B6-4306-8F58-D68008E57F3B}"/>
              </a:ext>
            </a:extLst>
          </p:cNvPr>
          <p:cNvSpPr txBox="1"/>
          <p:nvPr/>
        </p:nvSpPr>
        <p:spPr>
          <a:xfrm>
            <a:off x="662608" y="1296676"/>
            <a:ext cx="3461849" cy="477029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Average Work Hours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that, on average work for 7.3 hours or less, are more likely to stay*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that, on average work for 8.2 hours or more, are more likely to leave*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Work Life Balance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rated their work life balance as good, better or best, are more likely to stay**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that rated their work life balance as bad, are more likely to leave**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430D4-307C-4561-ABD8-7CEFFD4E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57" y="1633075"/>
            <a:ext cx="3804623" cy="393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BDFA1B-FA50-48C8-BD2A-33CAD0AF5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89" y="1621370"/>
            <a:ext cx="3760649" cy="3949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0769D5-0141-4D07-A075-4F3BA2B43C62}"/>
              </a:ext>
            </a:extLst>
          </p:cNvPr>
          <p:cNvSpPr/>
          <p:nvPr/>
        </p:nvSpPr>
        <p:spPr>
          <a:xfrm>
            <a:off x="247880" y="6054433"/>
            <a:ext cx="9999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200" dirty="0"/>
              <a:t>*Coefficients of the variables </a:t>
            </a:r>
            <a:r>
              <a:rPr lang="en-IN" sz="1200" dirty="0" err="1"/>
              <a:t>AverageWorkTime</a:t>
            </a:r>
            <a:r>
              <a:rPr lang="en-IN" sz="1200" dirty="0"/>
              <a:t> and </a:t>
            </a:r>
            <a:r>
              <a:rPr lang="en-IN" sz="1200" dirty="0" err="1"/>
              <a:t>WorkLIfeBalance</a:t>
            </a:r>
            <a:r>
              <a:rPr lang="en-IN" sz="1200" dirty="0"/>
              <a:t> are significant. Average work hours data is based on means/medians etc. Employees were asked to report their level of work life balance in a survey.</a:t>
            </a:r>
          </a:p>
        </p:txBody>
      </p:sp>
    </p:spTree>
    <p:extLst>
      <p:ext uri="{BB962C8B-B14F-4D97-AF65-F5344CB8AC3E}">
        <p14:creationId xmlns:p14="http://schemas.microsoft.com/office/powerpoint/2010/main" val="1997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– Factors that surprisingly don’t affect attrition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1351722"/>
            <a:ext cx="11280567" cy="480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466A-88B6-4306-8F58-D68008E57F3B}"/>
              </a:ext>
            </a:extLst>
          </p:cNvPr>
          <p:cNvSpPr txBox="1"/>
          <p:nvPr/>
        </p:nvSpPr>
        <p:spPr>
          <a:xfrm>
            <a:off x="675169" y="3256848"/>
            <a:ext cx="3616597" cy="6788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Monthly Income and Percent Salary Hike do not affect attrition*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430D4-307C-4561-ABD8-7CEFFD4E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7" y="1273698"/>
            <a:ext cx="6033013" cy="4673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E958D-A0CB-4030-8C59-6A9BBA3F0376}"/>
              </a:ext>
            </a:extLst>
          </p:cNvPr>
          <p:cNvSpPr txBox="1"/>
          <p:nvPr/>
        </p:nvSpPr>
        <p:spPr>
          <a:xfrm>
            <a:off x="334963" y="6172851"/>
            <a:ext cx="8375374" cy="5102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sz="1400" dirty="0"/>
              <a:t>*Coefficients of these variables are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166285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552" y="1677242"/>
            <a:ext cx="10257182" cy="38828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Current employees: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Work life balance should be improved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Work environment should be improved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The manager of an employee should not be changed very often</a:t>
            </a:r>
            <a:endParaRPr lang="en-IN" b="1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Employees should be provided relevant training regularly, especially for its younger employees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IN" b="1" dirty="0"/>
              <a:t>Future employees (changes in hiring process):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The company should follow either one of the strategies given below –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Hire older people with decent work experience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Hire young people and train them appropriately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It could also opt for a combination of the two</a:t>
            </a:r>
          </a:p>
        </p:txBody>
      </p:sp>
    </p:spTree>
    <p:extLst>
      <p:ext uri="{BB962C8B-B14F-4D97-AF65-F5344CB8AC3E}">
        <p14:creationId xmlns:p14="http://schemas.microsoft.com/office/powerpoint/2010/main" val="52370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12105867" y="-1891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327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334963" y="261367"/>
            <a:ext cx="11522075" cy="79136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D3277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 – HR Analytics Case Study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677" y="1635934"/>
            <a:ext cx="10257182" cy="38828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IN" dirty="0"/>
              <a:t>A large company named XYZ, employs, at any given point of time, around 4000 employees. However, every year, around 15% of its employees leave the company. Since the attrition level is too high, the management wants to use predictive modelling to bring it down.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Hence, the objectives of the analysis are to: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Help company XYZ identify current employees that are very likely to leave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Recommend ways for company XYZ to decrease its attrition level in the future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The analysis is divided into three parts: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Data Understanding – Source of data, patterns in the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Predictive modelling of attrition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Recommending ways for company XYZ to decrease its level of attrition</a:t>
            </a:r>
          </a:p>
        </p:txBody>
      </p:sp>
    </p:spTree>
    <p:extLst>
      <p:ext uri="{BB962C8B-B14F-4D97-AF65-F5344CB8AC3E}">
        <p14:creationId xmlns:p14="http://schemas.microsoft.com/office/powerpoint/2010/main" val="10360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9165" y="2810606"/>
            <a:ext cx="74285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Data Understanding – Source of data, patterns in the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Predictive modelling of attrition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Recommending ways for company XYZ to decrease its level of attrition</a:t>
            </a:r>
          </a:p>
        </p:txBody>
      </p:sp>
    </p:spTree>
    <p:extLst>
      <p:ext uri="{BB962C8B-B14F-4D97-AF65-F5344CB8AC3E}">
        <p14:creationId xmlns:p14="http://schemas.microsoft.com/office/powerpoint/2010/main" val="29685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 – 4 broad sources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365" y="1441224"/>
            <a:ext cx="10257182" cy="25117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The data received for the analysis can be divided into 4 broad categories -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General Data – General data, acquired from HR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Employee Survey Data – Data collected from yearly employee survey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Manager Survey Data – Data collected from yearly manager survey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Biometric Data – Daily in and out times for each employee, collected using biometric attendance machines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94BD7-80DE-4B21-8FAF-4575F5A2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46643"/>
              </p:ext>
            </p:extLst>
          </p:nvPr>
        </p:nvGraphicFramePr>
        <p:xfrm>
          <a:off x="334963" y="3894911"/>
          <a:ext cx="256032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23108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4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Attrition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599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ED529-B40E-4302-8BAD-1AE56AD5A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48049"/>
              </p:ext>
            </p:extLst>
          </p:nvPr>
        </p:nvGraphicFramePr>
        <p:xfrm>
          <a:off x="6306073" y="3894911"/>
          <a:ext cx="2562015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2015">
                  <a:extLst>
                    <a:ext uri="{9D8B030D-6E8A-4147-A177-3AD203B41FA5}">
                      <a16:colId xmlns:a16="http://schemas.microsoft.com/office/drawing/2014/main" val="123108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Employee Survey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4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Life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683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A53EAC-D2A2-4BF1-A4D9-BE8342381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35049"/>
              </p:ext>
            </p:extLst>
          </p:nvPr>
        </p:nvGraphicFramePr>
        <p:xfrm>
          <a:off x="3320518" y="3894911"/>
          <a:ext cx="256032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23108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Survey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Involvement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4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39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C14EC3-E9A2-46E8-B86A-269FBE973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18266"/>
              </p:ext>
            </p:extLst>
          </p:nvPr>
        </p:nvGraphicFramePr>
        <p:xfrm>
          <a:off x="9293324" y="3894911"/>
          <a:ext cx="256032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23108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Biometric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4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5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2DB4F-7483-4B52-9713-5AEC70C57B23}"/>
              </a:ext>
            </a:extLst>
          </p:cNvPr>
          <p:cNvSpPr/>
          <p:nvPr/>
        </p:nvSpPr>
        <p:spPr>
          <a:xfrm>
            <a:off x="2489165" y="2810606"/>
            <a:ext cx="74285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Data Understanding – sources of the data, meaning of the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Predictive modelling of attrition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Recommending ways for company XYZ to decrease its level of attrition</a:t>
            </a:r>
          </a:p>
        </p:txBody>
      </p:sp>
    </p:spTree>
    <p:extLst>
      <p:ext uri="{BB962C8B-B14F-4D97-AF65-F5344CB8AC3E}">
        <p14:creationId xmlns:p14="http://schemas.microsoft.com/office/powerpoint/2010/main" val="22161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Attrition – Overall Accuracy of 77%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6172851"/>
            <a:ext cx="8375374" cy="5102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sz="1400" dirty="0"/>
              <a:t>*With </a:t>
            </a:r>
            <a:r>
              <a:rPr lang="en-IN" sz="1400" dirty="0" err="1"/>
              <a:t>cutoff</a:t>
            </a:r>
            <a:r>
              <a:rPr lang="en-IN" sz="1400" dirty="0"/>
              <a:t> probability 0.194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17F59-1022-433A-869E-1C0F6D3100BB}"/>
              </a:ext>
            </a:extLst>
          </p:cNvPr>
          <p:cNvSpPr txBox="1"/>
          <p:nvPr/>
        </p:nvSpPr>
        <p:spPr>
          <a:xfrm>
            <a:off x="553834" y="1663122"/>
            <a:ext cx="11084332" cy="38828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A total of 24 variables, collected from 4 sources were used to predict the probability of an employee leaving the company in the next year, using a logistic regression model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Logistic Regression Model* is able to correctly identify 77% of employees that were likely to churn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It is also able to identify employees that are not likely to churn, with 77% accuracy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IN" b="1" dirty="0"/>
              <a:t>KS Statistic falls in 3</a:t>
            </a:r>
            <a:r>
              <a:rPr lang="en-IN" b="1" baseline="30000" dirty="0"/>
              <a:t>rd</a:t>
            </a:r>
            <a:r>
              <a:rPr lang="en-IN" b="1" dirty="0"/>
              <a:t> decile (top 30%)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Hence, it would be beneficial to target 30% of your employees most likely to leave, and work on making them stay.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Targeting fewer employees (top 20% or top 10%) will not identify enough employees likely to leave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Targeting more employees (top 40% or top 50%) will be inefficient</a:t>
            </a:r>
          </a:p>
        </p:txBody>
      </p:sp>
    </p:spTree>
    <p:extLst>
      <p:ext uri="{BB962C8B-B14F-4D97-AF65-F5344CB8AC3E}">
        <p14:creationId xmlns:p14="http://schemas.microsoft.com/office/powerpoint/2010/main" val="19845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Attrition – Model is able to capture 75% of employees likely to leave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6172851"/>
            <a:ext cx="8375374" cy="5102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17F59-1022-433A-869E-1C0F6D3100BB}"/>
              </a:ext>
            </a:extLst>
          </p:cNvPr>
          <p:cNvSpPr txBox="1"/>
          <p:nvPr/>
        </p:nvSpPr>
        <p:spPr>
          <a:xfrm>
            <a:off x="334963" y="3207645"/>
            <a:ext cx="4491048" cy="1031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Model is able to identify 75% of the employees likely to leave in the first 3 deciles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45324-E6A1-4825-8B3D-1CFEC40C0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1" y="1536512"/>
            <a:ext cx="7031026" cy="4079835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6447F4C-EF2B-4AF5-9A35-989DF3ACECC4}"/>
              </a:ext>
            </a:extLst>
          </p:cNvPr>
          <p:cNvSpPr/>
          <p:nvPr/>
        </p:nvSpPr>
        <p:spPr>
          <a:xfrm>
            <a:off x="7371471" y="2913626"/>
            <a:ext cx="196947" cy="525053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Attrition – Model performs 2.5 times better than a random reach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3" y="6172851"/>
            <a:ext cx="8375374" cy="5102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B1B58-06A9-432A-B7B9-A75A5AA6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62" y="1696352"/>
            <a:ext cx="7125576" cy="3790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D1743-D321-476B-938C-4A7C5A4647C6}"/>
              </a:ext>
            </a:extLst>
          </p:cNvPr>
          <p:cNvSpPr txBox="1"/>
          <p:nvPr/>
        </p:nvSpPr>
        <p:spPr>
          <a:xfrm>
            <a:off x="503775" y="3228852"/>
            <a:ext cx="4227687" cy="6951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Using the model offers a “lift” of 2.5 for the 3</a:t>
            </a:r>
            <a:r>
              <a:rPr lang="en-IN" baseline="30000" dirty="0"/>
              <a:t>rd</a:t>
            </a:r>
            <a:r>
              <a:rPr lang="en-IN" dirty="0"/>
              <a:t> decile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DB8D141-07BB-468F-B6B3-B32474804E4F}"/>
              </a:ext>
            </a:extLst>
          </p:cNvPr>
          <p:cNvSpPr/>
          <p:nvPr/>
        </p:nvSpPr>
        <p:spPr>
          <a:xfrm rot="5400000">
            <a:off x="7061981" y="2994461"/>
            <a:ext cx="196947" cy="525053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F8F16-686E-48D1-9C18-AE91A088E63C}"/>
              </a:ext>
            </a:extLst>
          </p:cNvPr>
          <p:cNvSpPr/>
          <p:nvPr/>
        </p:nvSpPr>
        <p:spPr>
          <a:xfrm>
            <a:off x="2489165" y="2810606"/>
            <a:ext cx="74285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Data Understanding – sources of the data, meaning of the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Predictive modelling of attrition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Recommending ways for company XYZ to decrease its level of attrition</a:t>
            </a:r>
          </a:p>
        </p:txBody>
      </p:sp>
    </p:spTree>
    <p:extLst>
      <p:ext uri="{BB962C8B-B14F-4D97-AF65-F5344CB8AC3E}">
        <p14:creationId xmlns:p14="http://schemas.microsoft.com/office/powerpoint/2010/main" val="2894472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UpGrad 2">
      <a:dk1>
        <a:srgbClr val="1D3277"/>
      </a:dk1>
      <a:lt1>
        <a:srgbClr val="F6F8FC"/>
      </a:lt1>
      <a:dk2>
        <a:srgbClr val="404041"/>
      </a:dk2>
      <a:lt2>
        <a:srgbClr val="FFFFFF"/>
      </a:lt2>
      <a:accent1>
        <a:srgbClr val="FFFAF6"/>
      </a:accent1>
      <a:accent2>
        <a:srgbClr val="EF403D"/>
      </a:accent2>
      <a:accent3>
        <a:srgbClr val="808284"/>
      </a:accent3>
      <a:accent4>
        <a:srgbClr val="FAA726"/>
      </a:accent4>
      <a:accent5>
        <a:srgbClr val="5C9F38"/>
      </a:accent5>
      <a:accent6>
        <a:srgbClr val="670B03"/>
      </a:accent6>
      <a:hlink>
        <a:srgbClr val="0B1953"/>
      </a:hlink>
      <a:folHlink>
        <a:srgbClr val="002D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noAutofit/>
      </a:bodyPr>
      <a:lstStyle>
        <a:defPPr>
          <a:spcBef>
            <a:spcPts val="600"/>
          </a:spcBef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rtelsmann_PPT_Master_2014_16zu9_Entwurf_angepasst.pptx" id="{88DDA2CA-EC14-4BAE-83E5-03BB985E7EB5}" vid="{5EF44A50-BD4C-4C4D-8F14-7D7BCA8148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982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1_Default Theme</vt:lpstr>
      <vt:lpstr>think-cell Slide</vt:lpstr>
      <vt:lpstr>HR Analytics Case Study</vt:lpstr>
      <vt:lpstr>PowerPoint Presentation</vt:lpstr>
      <vt:lpstr>PowerPoint Presentation</vt:lpstr>
      <vt:lpstr>Data Understanding – 4 broad sources of data</vt:lpstr>
      <vt:lpstr>PowerPoint Presentation</vt:lpstr>
      <vt:lpstr>Predicting Attrition – Overall Accuracy of 77%</vt:lpstr>
      <vt:lpstr>Predicting Attrition – Model is able to capture 75% of employees likely to leave</vt:lpstr>
      <vt:lpstr>Predicting Attrition – Model performs 2.5 times better than a random reach out</vt:lpstr>
      <vt:lpstr>PowerPoint Presentation</vt:lpstr>
      <vt:lpstr>Recommendations – What factors make employees stay/leave? (1/4)</vt:lpstr>
      <vt:lpstr>Recommendations – What factors make employees stay/leave? (2/4)</vt:lpstr>
      <vt:lpstr>Recommendations – What factors make employees stay/leave? (3/4)</vt:lpstr>
      <vt:lpstr>Recommendations – What factors make employees stay/leave? (4/4)</vt:lpstr>
      <vt:lpstr>Recommendations – Factors that surprisingly don’t affect attrition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</dc:creator>
  <cp:lastModifiedBy>Prakhar Agrawal</cp:lastModifiedBy>
  <cp:revision>542</cp:revision>
  <dcterms:created xsi:type="dcterms:W3CDTF">2017-06-02T07:28:24Z</dcterms:created>
  <dcterms:modified xsi:type="dcterms:W3CDTF">2017-08-21T13:38:53Z</dcterms:modified>
</cp:coreProperties>
</file>