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8" r:id="rId11"/>
    <p:sldId id="269" r:id="rId12"/>
    <p:sldId id="271" r:id="rId13"/>
    <p:sldId id="272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30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F091-C9D9-4210-800A-18E90F612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884A1-EF18-478A-BBFD-B0637928E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20440-807D-41C6-8BE7-DF028499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9319E-21BD-4F9B-95EC-5705F457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943C5-4820-42C8-80FE-391A2A8D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90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649E-21B3-45C7-8D02-C938B7D4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E509D-F432-46EA-8B27-46953BE68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E14A3-FFD8-4465-AE4D-87878F33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E1152-0DE0-4489-A934-535C9068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D0A56-F597-418C-9A2A-00D7991C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43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40251-B69A-44EC-8255-DF7C5A27D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29C36-C808-44A7-A6E3-D17C55264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E75F4-1AE1-4FE9-B7C1-E18747D6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5D30-2BA5-4850-ABB0-07CF2C33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A1A50-2CD5-4297-937F-093C1636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76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85EC-2D4C-451C-B340-1BFA1C2B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E05E-2CA1-4968-8FD1-D56CF5C6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65CBE-73AE-4F1A-A6FB-DD618FC5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F919E-DE07-434B-ACC9-CA674F29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9C1CF-890F-4DD2-871C-A5C3AA89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40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85F5-A60A-4B3C-9B59-27089B08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67E46-8B85-42A1-86D0-01779B71B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2C04-12C7-4411-B185-9702FC93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63F5-7590-4F05-9239-88634732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2158A-2BB9-4ECE-B387-47357ED6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73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FF79-CD6D-4E2F-A791-38825E70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A62BC-8223-4395-81B6-FDD5E2C90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2B87A-32A0-48E9-A8D0-E1FB39D7D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896E3-26FE-49F0-BB51-DE0D5041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581D2-A984-46BB-94A3-A04CEA3D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CA9D0-4777-479E-BF0A-DC6DDEA7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07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B950-BF61-4475-A1A1-67A22667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C2296-CE31-45DC-9E2B-9AB5AABBF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2A3E3-7D5F-4AED-81EB-14F287C21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71905-1174-4330-BBBF-69CDB636B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2C661-6BCB-4B7E-9483-B8C442849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112B3-1022-47D4-91F9-CA4FABC5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DEDB7-9F27-456D-83BE-76939CB2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C6C3F-14A5-4013-93FF-35506387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62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6463-42E6-4C56-8121-3D08A052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4CA77-3CA7-4E91-9DF1-FD128BD6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36854-6D9B-4730-BE0E-AAD490AB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F0273-1061-415F-B3F5-701DA50F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25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58DF1-4240-48BF-954B-B4C3D671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4C4AA-E434-4D1C-9035-5700CCC2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09B1B-C7C2-4015-87C1-2E892924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53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A442-D723-462D-A89F-6621BE4D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90F0-D0ED-45CC-AA15-944FA7794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FC165-0F8D-48F2-B26F-55D0B3BC7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A8B40-F482-454A-8CDD-88EBA05C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12EB0-60FD-4FC4-A4DC-A60833B4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6520A-BE74-4D6E-84ED-998ECED3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628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646D-DA08-4415-A2BF-1AEF9E6A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79EF3-C08B-42F7-882D-247744879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13A02-1832-4C38-8502-55532318C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08E8A-03A2-4820-B8F2-3D487377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F8EBA-328C-4A47-8F39-00AE7F63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8F690-7C75-49F5-8A84-E5097C25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69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B7C28-200C-455D-A273-4D2A5B4D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1B637-C909-4D9C-976A-FE550539C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3FC33-0497-40E0-B4AE-92FBA7B8F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1BCF5-BB10-4D8A-91B1-C2F05836FE83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D3D3D-6282-4060-B44A-0E8C72745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0AFAD-2740-42E7-BEEE-1E968839B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24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BFCE-95DD-4E16-A1B9-92E99EB00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Berlin Sans FB Demi" panose="020E0802020502020306" pitchFamily="34" charset="0"/>
              </a:rPr>
              <a:t>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184B9-D75B-4256-8703-C4AAA97AF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9458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4125"/>
          </a:xfrm>
        </p:spPr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Reimplement an operator?</a:t>
            </a:r>
            <a:br>
              <a:rPr lang="en-CA" dirty="0">
                <a:latin typeface="Berlin Sans FB Demi" panose="020E0802020502020306" pitchFamily="34" charset="0"/>
              </a:rPr>
            </a:br>
            <a:br>
              <a:rPr lang="en-CA" dirty="0">
                <a:latin typeface="Berlin Sans FB Demi" panose="020E0802020502020306" pitchFamily="34" charset="0"/>
              </a:rPr>
            </a:br>
            <a:r>
              <a:rPr lang="en-CA" dirty="0">
                <a:latin typeface="Berlin Sans FB Demi" panose="020E0802020502020306" pitchFamily="34" charset="0"/>
              </a:rPr>
              <a:t>How do I do that?</a:t>
            </a:r>
          </a:p>
        </p:txBody>
      </p:sp>
    </p:spTree>
    <p:extLst>
      <p:ext uri="{BB962C8B-B14F-4D97-AF65-F5344CB8AC3E}">
        <p14:creationId xmlns:p14="http://schemas.microsoft.com/office/powerpoint/2010/main" val="262997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4125"/>
          </a:xfrm>
        </p:spPr>
        <p:txBody>
          <a:bodyPr/>
          <a:lstStyle/>
          <a:p>
            <a:r>
              <a:rPr lang="en-CA" sz="8000" dirty="0">
                <a:latin typeface="Berlin Sans FB Demi" panose="020E0802020502020306" pitchFamily="34" charset="0"/>
              </a:rPr>
              <a:t>C++ </a:t>
            </a:r>
            <a:br>
              <a:rPr lang="en-CA" dirty="0">
                <a:latin typeface="Berlin Sans FB Demi" panose="020E0802020502020306" pitchFamily="34" charset="0"/>
              </a:rPr>
            </a:br>
            <a:r>
              <a:rPr lang="en-CA" dirty="0">
                <a:latin typeface="Berlin Sans FB Demi" panose="020E0802020502020306" pitchFamily="34" charset="0"/>
              </a:rPr>
              <a:t>      created </a:t>
            </a:r>
            <a:br>
              <a:rPr lang="en-CA" dirty="0">
                <a:latin typeface="Berlin Sans FB Demi" panose="020E0802020502020306" pitchFamily="34" charset="0"/>
              </a:rPr>
            </a:br>
            <a:r>
              <a:rPr lang="en-CA" dirty="0">
                <a:latin typeface="Berlin Sans FB Demi" panose="020E0802020502020306" pitchFamily="34" charset="0"/>
              </a:rPr>
              <a:t>            </a:t>
            </a:r>
            <a:r>
              <a:rPr lang="en-CA" sz="5400" dirty="0">
                <a:solidFill>
                  <a:srgbClr val="00B050"/>
                </a:solidFill>
                <a:latin typeface="Berlin Sans FB Demi" panose="020E0802020502020306" pitchFamily="34" charset="0"/>
              </a:rPr>
              <a:t>function representations </a:t>
            </a:r>
            <a:br>
              <a:rPr lang="en-CA" dirty="0">
                <a:latin typeface="Berlin Sans FB Demi" panose="020E0802020502020306" pitchFamily="34" charset="0"/>
              </a:rPr>
            </a:br>
            <a:r>
              <a:rPr lang="en-CA" dirty="0">
                <a:latin typeface="Berlin Sans FB Demi" panose="020E0802020502020306" pitchFamily="34" charset="0"/>
              </a:rPr>
              <a:t>                          for all types of operators.</a:t>
            </a:r>
          </a:p>
        </p:txBody>
      </p:sp>
    </p:spTree>
    <p:extLst>
      <p:ext uri="{BB962C8B-B14F-4D97-AF65-F5344CB8AC3E}">
        <p14:creationId xmlns:p14="http://schemas.microsoft.com/office/powerpoint/2010/main" val="63334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Two types of function representation for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8EDD-54BE-47E6-833B-B6081EF7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250"/>
            <a:ext cx="10515600" cy="4743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 </a:t>
            </a:r>
            <a:endParaRPr lang="en-CA" sz="3600" dirty="0">
              <a:solidFill>
                <a:srgbClr val="00B050"/>
              </a:solidFill>
              <a:latin typeface="Berlin Sans FB Demi" panose="020E0802020502020306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3600" dirty="0">
                <a:solidFill>
                  <a:srgbClr val="00B050"/>
                </a:solidFill>
                <a:latin typeface="Berlin Sans FB Demi" panose="020E0802020502020306" pitchFamily="34" charset="0"/>
              </a:rPr>
              <a:t>Member operators </a:t>
            </a:r>
            <a:r>
              <a:rPr lang="en-CA" sz="2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(preferred)</a:t>
            </a:r>
          </a:p>
          <a:p>
            <a:pPr marL="457200" lvl="1" indent="0">
              <a:buNone/>
            </a:pPr>
            <a:r>
              <a:rPr lang="en-CA" sz="2800" dirty="0"/>
              <a:t>The operator functions are member functions of classes involved with the operation. </a:t>
            </a:r>
            <a:r>
              <a:rPr lang="en-CA" sz="2800" dirty="0">
                <a:solidFill>
                  <a:srgbClr val="FF0000"/>
                </a:solidFill>
              </a:rPr>
              <a:t>Your should always try to use this first</a:t>
            </a:r>
            <a:endParaRPr lang="en-CA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4400" b="1" dirty="0">
                <a:solidFill>
                  <a:srgbClr val="00B050"/>
                </a:solidFill>
                <a:latin typeface="Chiller" panose="04020404031007020602" pitchFamily="82" charset="0"/>
              </a:rPr>
              <a:t>Non-member or standalone operators</a:t>
            </a:r>
            <a:r>
              <a:rPr lang="en-CA" b="1" dirty="0">
                <a:solidFill>
                  <a:srgbClr val="00B050"/>
                </a:solidFill>
                <a:latin typeface="Chiller" panose="04020404031007020602" pitchFamily="82" charset="0"/>
              </a:rPr>
              <a:t> </a:t>
            </a:r>
            <a:br>
              <a:rPr lang="en-CA" b="1" dirty="0">
                <a:solidFill>
                  <a:srgbClr val="00B050"/>
                </a:solidFill>
                <a:latin typeface="Chiller" panose="04020404031007020602" pitchFamily="82" charset="0"/>
              </a:rPr>
            </a:br>
            <a:r>
              <a:rPr lang="en-CA" sz="2400" dirty="0">
                <a:solidFill>
                  <a:srgbClr val="00B050"/>
                </a:solidFill>
                <a:latin typeface="Chiller" panose="04020404031007020602" pitchFamily="82" charset="0"/>
              </a:rPr>
              <a:t>                            </a:t>
            </a:r>
            <a:r>
              <a:rPr lang="en-CA" sz="2400" dirty="0">
                <a:solidFill>
                  <a:srgbClr val="00B050"/>
                </a:solidFill>
              </a:rPr>
              <a:t>(these are also called helper functions or helper operators) </a:t>
            </a:r>
            <a:br>
              <a:rPr lang="en-CA" sz="4400" b="1" dirty="0">
                <a:solidFill>
                  <a:srgbClr val="00B050"/>
                </a:solidFill>
                <a:latin typeface="Chiller" panose="04020404031007020602" pitchFamily="82" charset="0"/>
              </a:rPr>
            </a:br>
            <a:r>
              <a:rPr lang="en-CA" dirty="0"/>
              <a:t>The operator functions are NOT member functions. They are standalone  functions that accept operands as arguments. </a:t>
            </a:r>
            <a:br>
              <a:rPr lang="en-CA" dirty="0"/>
            </a:br>
            <a:r>
              <a:rPr lang="en-CA" dirty="0">
                <a:solidFill>
                  <a:srgbClr val="FF0000"/>
                </a:solidFill>
              </a:rPr>
              <a:t>You should not use these unless you have to.</a:t>
            </a:r>
            <a:endParaRPr lang="en-CA" sz="3600" b="1" dirty="0">
              <a:solidFill>
                <a:srgbClr val="FF0000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26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Member operators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89" y="2132115"/>
            <a:ext cx="2324507" cy="70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>
                <a:solidFill>
                  <a:srgbClr val="0070C0"/>
                </a:solidFill>
              </a:rPr>
              <a:t>X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  =  A</a:t>
            </a:r>
            <a:r>
              <a:rPr lang="en-CA" sz="3200" dirty="0"/>
              <a:t>     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600" dirty="0"/>
              <a:t>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8281" y="2226619"/>
            <a:ext cx="331325" cy="331325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63050A5-C655-44C5-852B-0610DEE5B339}"/>
              </a:ext>
            </a:extLst>
          </p:cNvPr>
          <p:cNvSpPr/>
          <p:nvPr/>
        </p:nvSpPr>
        <p:spPr>
          <a:xfrm rot="2511204">
            <a:off x="-13807" y="4748209"/>
            <a:ext cx="2823693" cy="116972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600" b="1" dirty="0">
                <a:latin typeface="Bodoni MT Condensed" panose="02070606080606020203" pitchFamily="18" charset="0"/>
              </a:rPr>
              <a:t>Binary</a:t>
            </a:r>
            <a:endParaRPr lang="en-CA" b="1" dirty="0">
              <a:latin typeface="Bodoni MT Condensed" panose="02070606080606020203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920738"/>
            <a:ext cx="8344766" cy="44229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aType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70C0"/>
                </a:solidFill>
              </a:rPr>
              <a:t>X;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aType</a:t>
            </a:r>
            <a:r>
              <a:rPr lang="en-CA" dirty="0">
                <a:latin typeface="Consolas" panose="020B0609020204030204" pitchFamily="49" charset="0"/>
              </a:rPr>
              <a:t>::operator  (</a:t>
            </a: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CA" sz="2000" dirty="0">
                <a:latin typeface="Consolas" panose="020B0609020204030204" pitchFamily="49" charset="0"/>
              </a:rPr>
              <a:t> (With side-effect, A will change)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A += B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aType</a:t>
            </a:r>
            <a:r>
              <a:rPr lang="en-CA" dirty="0">
                <a:latin typeface="Consolas" panose="020B0609020204030204" pitchFamily="49" charset="0"/>
              </a:rPr>
              <a:t>::operator  (</a:t>
            </a: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)const;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CA" sz="1800" dirty="0">
                <a:latin typeface="Consolas" panose="020B0609020204030204" pitchFamily="49" charset="0"/>
              </a:rPr>
              <a:t>(Without side-effect, A is read only)</a:t>
            </a:r>
            <a:endParaRPr lang="en-CA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3600" dirty="0">
                <a:solidFill>
                  <a:srgbClr val="FF0000"/>
                </a:solidFill>
              </a:rPr>
              <a:t>A + B</a:t>
            </a: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pic>
        <p:nvPicPr>
          <p:cNvPr id="17" name="Content Placeholder 4" descr="Medical">
            <a:extLst>
              <a:ext uri="{FF2B5EF4-FFF2-40B4-BE49-F238E27FC236}">
                <a16:creationId xmlns:a16="http://schemas.microsoft.com/office/drawing/2014/main" id="{B32922FD-12AF-4F2A-B3EA-04CE9DA23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2308" y="3097675"/>
            <a:ext cx="331325" cy="331325"/>
          </a:xfrm>
          <a:prstGeom prst="rect">
            <a:avLst/>
          </a:prstGeom>
        </p:spPr>
      </p:pic>
      <p:pic>
        <p:nvPicPr>
          <p:cNvPr id="18" name="Content Placeholder 4" descr="Medical">
            <a:extLst>
              <a:ext uri="{FF2B5EF4-FFF2-40B4-BE49-F238E27FC236}">
                <a16:creationId xmlns:a16="http://schemas.microsoft.com/office/drawing/2014/main" id="{2A1D2053-DA21-4601-9C85-1B3F09D9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8932" y="4621498"/>
            <a:ext cx="331326" cy="33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76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Member operators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17" y="2132115"/>
            <a:ext cx="2241380" cy="70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 </a:t>
            </a:r>
            <a:r>
              <a:rPr lang="en-CA" sz="3200" dirty="0">
                <a:solidFill>
                  <a:srgbClr val="0070C0"/>
                </a:solidFill>
              </a:rPr>
              <a:t>X</a:t>
            </a:r>
            <a:r>
              <a:rPr lang="en-CA" sz="3200" dirty="0"/>
              <a:t>  =     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600" dirty="0"/>
              <a:t>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6831" y="2285324"/>
            <a:ext cx="331325" cy="33132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529542"/>
            <a:ext cx="8210550" cy="4806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</a:rPr>
              <a:t>X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 ::operator  ()const;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32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dirty="0">
                <a:latin typeface="Consolas" panose="020B0609020204030204" pitchFamily="49" charset="0"/>
              </a:rPr>
              <a:t> (Without side-effect, B is read only 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!B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 ::operator  ();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40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4000" dirty="0">
                <a:solidFill>
                  <a:srgbClr val="FF0000"/>
                </a:solidFill>
              </a:rPr>
              <a:t>B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dirty="0">
                <a:latin typeface="Consolas" panose="020B0609020204030204" pitchFamily="49" charset="0"/>
              </a:rPr>
              <a:t>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(With side-effect, B will change)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++B</a:t>
            </a: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pic>
        <p:nvPicPr>
          <p:cNvPr id="17" name="Content Placeholder 4" descr="Medical">
            <a:extLst>
              <a:ext uri="{FF2B5EF4-FFF2-40B4-BE49-F238E27FC236}">
                <a16:creationId xmlns:a16="http://schemas.microsoft.com/office/drawing/2014/main" id="{B32922FD-12AF-4F2A-B3EA-04CE9DA23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5701" y="2448466"/>
            <a:ext cx="331325" cy="331325"/>
          </a:xfrm>
          <a:prstGeom prst="rect">
            <a:avLst/>
          </a:prstGeom>
        </p:spPr>
      </p:pic>
      <p:pic>
        <p:nvPicPr>
          <p:cNvPr id="18" name="Content Placeholder 4" descr="Medical">
            <a:extLst>
              <a:ext uri="{FF2B5EF4-FFF2-40B4-BE49-F238E27FC236}">
                <a16:creationId xmlns:a16="http://schemas.microsoft.com/office/drawing/2014/main" id="{2A1D2053-DA21-4601-9C85-1B3F09D9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5576" y="4085626"/>
            <a:ext cx="331325" cy="33132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6EBABA-5369-4649-8979-3200CDAAE604}"/>
              </a:ext>
            </a:extLst>
          </p:cNvPr>
          <p:cNvSpPr/>
          <p:nvPr/>
        </p:nvSpPr>
        <p:spPr>
          <a:xfrm rot="3084440">
            <a:off x="-164497" y="4595404"/>
            <a:ext cx="3072662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Unary(prefix)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118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Member operators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317" y="2132115"/>
            <a:ext cx="1540579" cy="7012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3200" dirty="0"/>
              <a:t> </a:t>
            </a:r>
            <a:r>
              <a:rPr lang="en-CA" sz="3200" dirty="0">
                <a:solidFill>
                  <a:srgbClr val="0070C0"/>
                </a:solidFill>
              </a:rPr>
              <a:t>X</a:t>
            </a:r>
            <a:r>
              <a:rPr lang="en-CA" sz="3200" dirty="0"/>
              <a:t>  = </a:t>
            </a:r>
            <a:r>
              <a:rPr lang="en-CA" sz="3200" dirty="0">
                <a:solidFill>
                  <a:srgbClr val="FF0000"/>
                </a:solidFill>
              </a:rPr>
              <a:t>B++</a:t>
            </a:r>
            <a:br>
              <a:rPr lang="en-CA" sz="3200" dirty="0">
                <a:solidFill>
                  <a:srgbClr val="FF0000"/>
                </a:solidFill>
              </a:rPr>
            </a:br>
            <a:r>
              <a:rPr lang="en-CA" sz="3200" dirty="0">
                <a:solidFill>
                  <a:srgbClr val="FF0000"/>
                </a:solidFill>
              </a:rPr>
              <a:t> </a:t>
            </a:r>
            <a:r>
              <a:rPr lang="en-CA" sz="3200" dirty="0">
                <a:solidFill>
                  <a:srgbClr val="0070C0"/>
                </a:solidFill>
              </a:rPr>
              <a:t>X </a:t>
            </a:r>
            <a:r>
              <a:rPr lang="en-CA" sz="3200" dirty="0">
                <a:solidFill>
                  <a:srgbClr val="FF0000"/>
                </a:solidFill>
              </a:rPr>
              <a:t> = B--</a:t>
            </a:r>
            <a:r>
              <a:rPr lang="en-CA" sz="3600" dirty="0"/>
              <a:t>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562793"/>
            <a:ext cx="8210550" cy="47731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</a:rPr>
              <a:t>X</a:t>
            </a:r>
            <a:r>
              <a:rPr lang="en-CA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::operator--(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</a:rPr>
              <a:t>)const;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32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dirty="0">
                <a:latin typeface="Consolas" panose="020B0609020204030204" pitchFamily="49" charset="0"/>
              </a:rPr>
              <a:t> (Without side-effect, B is read only 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B--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::operator++(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40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4000" dirty="0">
                <a:solidFill>
                  <a:srgbClr val="FF0000"/>
                </a:solidFill>
              </a:rPr>
              <a:t>B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dirty="0">
                <a:latin typeface="Consolas" panose="020B0609020204030204" pitchFamily="49" charset="0"/>
              </a:rPr>
              <a:t>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(With side-effect, B will change)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B++</a:t>
            </a: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44FC09-94B6-40A0-AC26-1FF61CB94CDE}"/>
              </a:ext>
            </a:extLst>
          </p:cNvPr>
          <p:cNvSpPr/>
          <p:nvPr/>
        </p:nvSpPr>
        <p:spPr>
          <a:xfrm rot="3428798">
            <a:off x="-204683" y="4388163"/>
            <a:ext cx="3543027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Unary(postfix)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6CDCA2-DE8B-4A1F-A829-30882294207A}"/>
              </a:ext>
            </a:extLst>
          </p:cNvPr>
          <p:cNvSpPr/>
          <p:nvPr/>
        </p:nvSpPr>
        <p:spPr>
          <a:xfrm>
            <a:off x="7531616" y="5469573"/>
            <a:ext cx="4499014" cy="10580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Cavolini" panose="020B0502040204020203" pitchFamily="66" charset="0"/>
                <a:cs typeface="Cavolini" panose="020B0502040204020203" pitchFamily="66" charset="0"/>
              </a:rPr>
              <a:t>The </a:t>
            </a:r>
            <a:r>
              <a:rPr lang="en-CA" b="1" dirty="0">
                <a:solidFill>
                  <a:srgbClr val="00B0F0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int</a:t>
            </a:r>
            <a:r>
              <a:rPr lang="en-CA" b="1" dirty="0">
                <a:latin typeface="Cavolini" panose="020B0502040204020203" pitchFamily="66" charset="0"/>
                <a:cs typeface="Cavolini" panose="020B0502040204020203" pitchFamily="66" charset="0"/>
              </a:rPr>
              <a:t> types are only flags to indicate “postfix” and not </a:t>
            </a:r>
            <a:r>
              <a:rPr lang="en-CA" b="1">
                <a:latin typeface="Cavolini" panose="020B0502040204020203" pitchFamily="66" charset="0"/>
                <a:cs typeface="Cavolini" panose="020B0502040204020203" pitchFamily="66" charset="0"/>
              </a:rPr>
              <a:t>an argument </a:t>
            </a:r>
            <a:r>
              <a:rPr lang="en-CA" b="1" dirty="0">
                <a:latin typeface="Cavolini" panose="020B0502040204020203" pitchFamily="66" charset="0"/>
                <a:cs typeface="Cavolini" panose="020B0502040204020203" pitchFamily="66" charset="0"/>
              </a:rPr>
              <a:t>type!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4A9BDF7-AA92-43BF-B5B9-0DA8007EE6EE}"/>
              </a:ext>
            </a:extLst>
          </p:cNvPr>
          <p:cNvSpPr/>
          <p:nvPr/>
        </p:nvSpPr>
        <p:spPr>
          <a:xfrm rot="15361315">
            <a:off x="7937611" y="4988697"/>
            <a:ext cx="958088" cy="23182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19509B6-01FA-4A6A-A2A9-C64D12F777B0}"/>
              </a:ext>
            </a:extLst>
          </p:cNvPr>
          <p:cNvSpPr/>
          <p:nvPr/>
        </p:nvSpPr>
        <p:spPr>
          <a:xfrm rot="15810910">
            <a:off x="7169911" y="4254500"/>
            <a:ext cx="2443562" cy="23182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106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Type Conversion operator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1" y="2132115"/>
            <a:ext cx="1582596" cy="70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(type)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endParaRPr lang="en-CA" sz="3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913039"/>
            <a:ext cx="8210550" cy="442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800" dirty="0" err="1"/>
              <a:t>btype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sz="2800" dirty="0" err="1"/>
              <a:t>btype</a:t>
            </a:r>
            <a:r>
              <a:rPr lang="en-CA" dirty="0">
                <a:latin typeface="Consolas" panose="020B0609020204030204" pitchFamily="49" charset="0"/>
              </a:rPr>
              <a:t>::operator </a:t>
            </a:r>
            <a:r>
              <a:rPr lang="en-CA" sz="2800" dirty="0"/>
              <a:t>type</a:t>
            </a:r>
            <a:r>
              <a:rPr lang="en-CA" dirty="0">
                <a:latin typeface="Consolas" panose="020B0609020204030204" pitchFamily="49" charset="0"/>
              </a:rPr>
              <a:t>()const;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32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dirty="0">
                <a:latin typeface="Consolas" panose="020B0609020204030204" pitchFamily="49" charset="0"/>
              </a:rPr>
              <a:t> (Without side-effect, B is read only )</a:t>
            </a:r>
          </a:p>
          <a:p>
            <a:pPr marL="0" indent="0">
              <a:buNone/>
            </a:pPr>
            <a:endParaRPr lang="en-CA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2800" dirty="0" err="1"/>
              <a:t>btype</a:t>
            </a:r>
            <a:r>
              <a:rPr lang="en-CA" dirty="0">
                <a:latin typeface="Consolas" panose="020B0609020204030204" pitchFamily="49" charset="0"/>
              </a:rPr>
              <a:t>::operator </a:t>
            </a:r>
            <a:r>
              <a:rPr lang="en-CA" sz="2800" dirty="0"/>
              <a:t>type</a:t>
            </a:r>
            <a:r>
              <a:rPr lang="en-CA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40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4000" dirty="0">
                <a:solidFill>
                  <a:srgbClr val="FF0000"/>
                </a:solidFill>
              </a:rPr>
              <a:t>B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dirty="0">
                <a:latin typeface="Consolas" panose="020B0609020204030204" pitchFamily="49" charset="0"/>
              </a:rPr>
              <a:t>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(With side-effect, B will change )</a:t>
            </a:r>
          </a:p>
          <a:p>
            <a:pPr marL="0" indent="0">
              <a:buNone/>
            </a:pPr>
            <a:endParaRPr lang="en-CA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3DB88A-B965-4A97-97C4-C679278F18E8}"/>
              </a:ext>
            </a:extLst>
          </p:cNvPr>
          <p:cNvSpPr/>
          <p:nvPr/>
        </p:nvSpPr>
        <p:spPr>
          <a:xfrm>
            <a:off x="5793800" y="5500211"/>
            <a:ext cx="5996703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Type Conversion Operator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890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D93E36-7390-4B04-BE6F-4F1A1AF72C95}"/>
              </a:ext>
            </a:extLst>
          </p:cNvPr>
          <p:cNvSpPr/>
          <p:nvPr/>
        </p:nvSpPr>
        <p:spPr>
          <a:xfrm rot="19924083">
            <a:off x="7144055" y="4713808"/>
            <a:ext cx="4900414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Indexing Operator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986B17-E703-436C-8FBA-A6458425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Member operators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DA0788-2480-4FB5-952D-955DBC0C6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923" y="1913039"/>
            <a:ext cx="1582596" cy="70123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x</a:t>
            </a:r>
            <a:r>
              <a:rPr lang="en-CA" sz="3200" dirty="0"/>
              <a:t> =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600" dirty="0"/>
              <a:t>[ </a:t>
            </a:r>
            <a:r>
              <a:rPr lang="en-CA" sz="3600" dirty="0" err="1">
                <a:solidFill>
                  <a:srgbClr val="FF0000"/>
                </a:solidFill>
              </a:rPr>
              <a:t>i</a:t>
            </a:r>
            <a:r>
              <a:rPr lang="en-CA" sz="3600" dirty="0">
                <a:solidFill>
                  <a:srgbClr val="FF0000"/>
                </a:solidFill>
              </a:rPr>
              <a:t> </a:t>
            </a:r>
            <a:r>
              <a:rPr lang="en-CA" sz="3600" dirty="0"/>
              <a:t>];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E6A114-B038-4589-819B-C2F2EA166E4B}"/>
              </a:ext>
            </a:extLst>
          </p:cNvPr>
          <p:cNvSpPr txBox="1">
            <a:spLocks/>
          </p:cNvSpPr>
          <p:nvPr/>
        </p:nvSpPr>
        <p:spPr>
          <a:xfrm>
            <a:off x="3143250" y="1690688"/>
            <a:ext cx="8210550" cy="442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 </a:t>
            </a:r>
            <a:r>
              <a:rPr lang="en-CA" dirty="0" err="1">
                <a:latin typeface="Consolas" panose="020B0609020204030204" pitchFamily="49" charset="0"/>
              </a:rPr>
              <a:t>iType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2800" dirty="0"/>
              <a:t> </a:t>
            </a:r>
            <a:r>
              <a:rPr lang="en-CA" sz="2800" dirty="0" err="1">
                <a:solidFill>
                  <a:srgbClr val="FF0000"/>
                </a:solidFill>
              </a:rPr>
              <a:t>i</a:t>
            </a:r>
            <a:r>
              <a:rPr lang="en-CA" sz="2800" dirty="0">
                <a:solidFill>
                  <a:srgbClr val="FF0000"/>
                </a:solidFill>
              </a:rPr>
              <a:t> </a:t>
            </a:r>
            <a:r>
              <a:rPr lang="en-CA" dirty="0">
                <a:latin typeface="Consolas" panose="020B0609020204030204" pitchFamily="49" charset="0"/>
              </a:rPr>
              <a:t>; </a:t>
            </a: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FF0000"/>
                </a:solidFill>
              </a:rPr>
              <a:t>x;</a:t>
            </a:r>
          </a:p>
          <a:p>
            <a:pPr marL="0" indent="0">
              <a:buNone/>
            </a:pP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::operator[]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               (</a:t>
            </a:r>
            <a:r>
              <a:rPr lang="en-CA" dirty="0" err="1">
                <a:latin typeface="Consolas" panose="020B0609020204030204" pitchFamily="49" charset="0"/>
              </a:rPr>
              <a:t>iType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</a:rPr>
              <a:t>)const;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32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dirty="0">
                <a:latin typeface="Consolas" panose="020B0609020204030204" pitchFamily="49" charset="0"/>
              </a:rPr>
              <a:t> (Without side-effect, B is read only )</a:t>
            </a:r>
          </a:p>
          <a:p>
            <a:pPr marL="0" indent="0">
              <a:buNone/>
            </a:pP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::operator[](</a:t>
            </a:r>
            <a:r>
              <a:rPr lang="en-CA" dirty="0" err="1">
                <a:latin typeface="Consolas" panose="020B0609020204030204" pitchFamily="49" charset="0"/>
              </a:rPr>
              <a:t>iType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40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4000" dirty="0">
                <a:solidFill>
                  <a:srgbClr val="FF0000"/>
                </a:solidFill>
              </a:rPr>
              <a:t>B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dirty="0">
                <a:latin typeface="Consolas" panose="020B0609020204030204" pitchFamily="49" charset="0"/>
              </a:rPr>
              <a:t>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(With side-effect, B will change)</a:t>
            </a:r>
          </a:p>
        </p:txBody>
      </p:sp>
    </p:spTree>
    <p:extLst>
      <p:ext uri="{BB962C8B-B14F-4D97-AF65-F5344CB8AC3E}">
        <p14:creationId xmlns:p14="http://schemas.microsoft.com/office/powerpoint/2010/main" val="2864794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Helper operators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89" y="2132115"/>
            <a:ext cx="2324507" cy="70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>
                <a:solidFill>
                  <a:srgbClr val="0070C0"/>
                </a:solidFill>
              </a:rPr>
              <a:t>X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  =  A</a:t>
            </a:r>
            <a:r>
              <a:rPr lang="en-CA" sz="3200" dirty="0"/>
              <a:t>     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600" dirty="0"/>
              <a:t>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8281" y="2226619"/>
            <a:ext cx="331325" cy="331325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63050A5-C655-44C5-852B-0610DEE5B339}"/>
              </a:ext>
            </a:extLst>
          </p:cNvPr>
          <p:cNvSpPr/>
          <p:nvPr/>
        </p:nvSpPr>
        <p:spPr>
          <a:xfrm rot="2511204">
            <a:off x="-13807" y="4748209"/>
            <a:ext cx="2823693" cy="116972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600" b="1" dirty="0">
                <a:latin typeface="Bodoni MT Condensed" panose="02070606080606020203" pitchFamily="18" charset="0"/>
              </a:rPr>
              <a:t>Binary</a:t>
            </a:r>
            <a:endParaRPr lang="en-CA" b="1" dirty="0">
              <a:latin typeface="Bodoni MT Condensed" panose="02070606080606020203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920738"/>
            <a:ext cx="8344766" cy="442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aType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70C0"/>
                </a:solidFill>
              </a:rPr>
              <a:t>X;</a:t>
            </a:r>
            <a:br>
              <a:rPr lang="en-CA" dirty="0">
                <a:latin typeface="Consolas" panose="020B0609020204030204" pitchFamily="49" charset="0"/>
              </a:rPr>
            </a:b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operator  (</a:t>
            </a:r>
            <a:r>
              <a:rPr lang="en-CA" dirty="0" err="1">
                <a:latin typeface="Consolas" panose="020B0609020204030204" pitchFamily="49" charset="0"/>
              </a:rPr>
              <a:t>aType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CA" sz="2800" dirty="0"/>
              <a:t>,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X = A += B</a:t>
            </a:r>
          </a:p>
          <a:p>
            <a:pPr marL="0" indent="0">
              <a:buNone/>
            </a:pPr>
            <a:r>
              <a:rPr lang="en-CA" sz="3600" dirty="0">
                <a:solidFill>
                  <a:srgbClr val="FF0000"/>
                </a:solidFill>
              </a:rPr>
              <a:t>X = A + B</a:t>
            </a: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pic>
        <p:nvPicPr>
          <p:cNvPr id="17" name="Content Placeholder 4" descr="Medical">
            <a:extLst>
              <a:ext uri="{FF2B5EF4-FFF2-40B4-BE49-F238E27FC236}">
                <a16:creationId xmlns:a16="http://schemas.microsoft.com/office/drawing/2014/main" id="{B32922FD-12AF-4F2A-B3EA-04CE9DA23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23291" y="3701683"/>
            <a:ext cx="331325" cy="3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63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Helper operators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17" y="2132115"/>
            <a:ext cx="2241380" cy="70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 </a:t>
            </a:r>
            <a:r>
              <a:rPr lang="en-CA" sz="3200" dirty="0">
                <a:solidFill>
                  <a:srgbClr val="0070C0"/>
                </a:solidFill>
              </a:rPr>
              <a:t>X</a:t>
            </a:r>
            <a:r>
              <a:rPr lang="en-CA" sz="3200" dirty="0"/>
              <a:t>  =     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600" dirty="0"/>
              <a:t>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6831" y="2285324"/>
            <a:ext cx="331325" cy="33132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529542"/>
            <a:ext cx="8210550" cy="4806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</a:rPr>
              <a:t>X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operator  (</a:t>
            </a: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&amp;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!B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++B</a:t>
            </a: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pic>
        <p:nvPicPr>
          <p:cNvPr id="17" name="Content Placeholder 4" descr="Medical">
            <a:extLst>
              <a:ext uri="{FF2B5EF4-FFF2-40B4-BE49-F238E27FC236}">
                <a16:creationId xmlns:a16="http://schemas.microsoft.com/office/drawing/2014/main" id="{B32922FD-12AF-4F2A-B3EA-04CE9DA23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7547" y="2920054"/>
            <a:ext cx="331325" cy="33132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6EBABA-5369-4649-8979-3200CDAAE604}"/>
              </a:ext>
            </a:extLst>
          </p:cNvPr>
          <p:cNvSpPr/>
          <p:nvPr/>
        </p:nvSpPr>
        <p:spPr>
          <a:xfrm rot="3084440">
            <a:off x="-164497" y="4595404"/>
            <a:ext cx="3072662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Unary(prefix)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06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Operator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8EDD-54BE-47E6-833B-B6081EF7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9350"/>
          </a:xfrm>
        </p:spPr>
        <p:txBody>
          <a:bodyPr/>
          <a:lstStyle/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Binary Operators</a:t>
            </a:r>
          </a:p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Unary Operators</a:t>
            </a:r>
          </a:p>
          <a:p>
            <a:pPr lvl="1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Prefix</a:t>
            </a:r>
          </a:p>
          <a:p>
            <a:pPr lvl="1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Post fix</a:t>
            </a:r>
          </a:p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Indexing operator</a:t>
            </a:r>
          </a:p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Type conversion operator</a:t>
            </a:r>
          </a:p>
        </p:txBody>
      </p:sp>
    </p:spTree>
    <p:extLst>
      <p:ext uri="{BB962C8B-B14F-4D97-AF65-F5344CB8AC3E}">
        <p14:creationId xmlns:p14="http://schemas.microsoft.com/office/powerpoint/2010/main" val="1826400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Helper operators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317" y="2132115"/>
            <a:ext cx="1540579" cy="7012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3200" dirty="0"/>
              <a:t> </a:t>
            </a:r>
            <a:r>
              <a:rPr lang="en-CA" sz="3200" dirty="0">
                <a:solidFill>
                  <a:srgbClr val="0070C0"/>
                </a:solidFill>
              </a:rPr>
              <a:t>X</a:t>
            </a:r>
            <a:r>
              <a:rPr lang="en-CA" sz="3200" dirty="0"/>
              <a:t>  = </a:t>
            </a:r>
            <a:r>
              <a:rPr lang="en-CA" sz="3200" dirty="0">
                <a:solidFill>
                  <a:srgbClr val="FF0000"/>
                </a:solidFill>
              </a:rPr>
              <a:t>B++</a:t>
            </a:r>
            <a:br>
              <a:rPr lang="en-CA" sz="3200" dirty="0">
                <a:solidFill>
                  <a:srgbClr val="FF0000"/>
                </a:solidFill>
              </a:rPr>
            </a:br>
            <a:r>
              <a:rPr lang="en-CA" sz="3200" dirty="0">
                <a:solidFill>
                  <a:srgbClr val="FF0000"/>
                </a:solidFill>
              </a:rPr>
              <a:t> </a:t>
            </a:r>
            <a:r>
              <a:rPr lang="en-CA" sz="3200" dirty="0">
                <a:solidFill>
                  <a:srgbClr val="0070C0"/>
                </a:solidFill>
              </a:rPr>
              <a:t>X </a:t>
            </a:r>
            <a:r>
              <a:rPr lang="en-CA" sz="3200" dirty="0">
                <a:solidFill>
                  <a:srgbClr val="FF0000"/>
                </a:solidFill>
              </a:rPr>
              <a:t> = B--</a:t>
            </a:r>
            <a:r>
              <a:rPr lang="en-CA" sz="3600" dirty="0"/>
              <a:t>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562793"/>
            <a:ext cx="8210550" cy="4773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</a:rPr>
              <a:t>X</a:t>
            </a:r>
            <a:r>
              <a:rPr lang="en-CA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operator--(</a:t>
            </a: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&amp; B,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</a:rPr>
              <a:t>) </a:t>
            </a:r>
            <a:br>
              <a:rPr lang="en-CA" dirty="0">
                <a:latin typeface="Consolas" panose="020B0609020204030204" pitchFamily="49" charset="0"/>
              </a:rPr>
            </a:b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B--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B++</a:t>
            </a: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44FC09-94B6-40A0-AC26-1FF61CB94CDE}"/>
              </a:ext>
            </a:extLst>
          </p:cNvPr>
          <p:cNvSpPr/>
          <p:nvPr/>
        </p:nvSpPr>
        <p:spPr>
          <a:xfrm rot="3428798">
            <a:off x="-204683" y="4388163"/>
            <a:ext cx="3543027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Unary(postfix)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6CDCA2-DE8B-4A1F-A829-30882294207A}"/>
              </a:ext>
            </a:extLst>
          </p:cNvPr>
          <p:cNvSpPr/>
          <p:nvPr/>
        </p:nvSpPr>
        <p:spPr>
          <a:xfrm>
            <a:off x="7531616" y="5469573"/>
            <a:ext cx="4499014" cy="10580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Cavolini" panose="020B0502040204020203" pitchFamily="66" charset="0"/>
                <a:cs typeface="Cavolini" panose="020B0502040204020203" pitchFamily="66" charset="0"/>
              </a:rPr>
              <a:t>The </a:t>
            </a:r>
            <a:r>
              <a:rPr lang="en-CA" b="1" dirty="0">
                <a:solidFill>
                  <a:srgbClr val="00B0F0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int</a:t>
            </a:r>
            <a:r>
              <a:rPr lang="en-CA" b="1" dirty="0">
                <a:latin typeface="Cavolini" panose="020B0502040204020203" pitchFamily="66" charset="0"/>
                <a:cs typeface="Cavolini" panose="020B0502040204020203" pitchFamily="66" charset="0"/>
              </a:rPr>
              <a:t> type is only a flag to indicate “postfix” and not an argument type!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19509B6-01FA-4A6A-A2A9-C64D12F777B0}"/>
              </a:ext>
            </a:extLst>
          </p:cNvPr>
          <p:cNvSpPr/>
          <p:nvPr/>
        </p:nvSpPr>
        <p:spPr>
          <a:xfrm rot="16363603">
            <a:off x="7689894" y="4369166"/>
            <a:ext cx="2262257" cy="23182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59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588207"/>
            <a:ext cx="10515600" cy="2109628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Helper Type Conversion And index operators And assignment overload</a:t>
            </a:r>
            <a:br>
              <a:rPr lang="en-CA" sz="4800" dirty="0">
                <a:latin typeface="Berlin Sans FB Demi" panose="020E0802020502020306" pitchFamily="34" charset="0"/>
              </a:rPr>
            </a:br>
            <a:r>
              <a:rPr lang="en-CA" sz="4800" dirty="0">
                <a:latin typeface="Berlin Sans FB Demi" panose="020E0802020502020306" pitchFamily="34" charset="0"/>
              </a:rPr>
              <a:t> </a:t>
            </a: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are not allowed </a:t>
            </a:r>
            <a:r>
              <a:rPr lang="en-CA" sz="4800" dirty="0" err="1">
                <a:solidFill>
                  <a:srgbClr val="FF0000"/>
                </a:solidFill>
                <a:latin typeface="Berlin Sans FB Demi" panose="020E0802020502020306" pitchFamily="34" charset="0"/>
              </a:rPr>
              <a:t>tobe</a:t>
            </a:r>
            <a:r>
              <a:rPr lang="en-CA" sz="4800">
                <a:solidFill>
                  <a:srgbClr val="FF0000"/>
                </a:solidFill>
                <a:latin typeface="Berlin Sans FB Demi" panose="020E0802020502020306" pitchFamily="34" charset="0"/>
              </a:rPr>
              <a:t> non-members</a:t>
            </a:r>
            <a:endParaRPr lang="en-CA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913039"/>
            <a:ext cx="8210550" cy="442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33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Operators and Operands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1500" dirty="0"/>
              <a:t>A      B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6013" y="2754775"/>
            <a:ext cx="1090914" cy="109091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 flipV="1">
            <a:off x="2057400" y="3845689"/>
            <a:ext cx="1843268" cy="1164462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DD60ED-83D9-4382-A645-DA4B676FEA8D}"/>
              </a:ext>
            </a:extLst>
          </p:cNvPr>
          <p:cNvCxnSpPr>
            <a:cxnSpLocks/>
          </p:cNvCxnSpPr>
          <p:nvPr/>
        </p:nvCxnSpPr>
        <p:spPr>
          <a:xfrm flipV="1">
            <a:off x="2057400" y="3771900"/>
            <a:ext cx="4648200" cy="1238251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1019176" y="5043430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 flipH="1">
            <a:off x="6096002" y="1882649"/>
            <a:ext cx="1890409" cy="1041526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7961275" y="1603880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340317-7EDD-4658-AA69-A9D134A8C9FD}"/>
              </a:ext>
            </a:extLst>
          </p:cNvPr>
          <p:cNvSpPr txBox="1"/>
          <p:nvPr/>
        </p:nvSpPr>
        <p:spPr>
          <a:xfrm>
            <a:off x="1032137" y="3476625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* 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221F78-47E5-4B26-9CAC-82EACE146DEB}"/>
              </a:ext>
            </a:extLst>
          </p:cNvPr>
          <p:cNvSpPr txBox="1"/>
          <p:nvPr/>
        </p:nvSpPr>
        <p:spPr>
          <a:xfrm>
            <a:off x="3252607" y="1680971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+ 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2DEE73-3313-4492-9B6A-5616BAA62DFE}"/>
              </a:ext>
            </a:extLst>
          </p:cNvPr>
          <p:cNvSpPr txBox="1"/>
          <p:nvPr/>
        </p:nvSpPr>
        <p:spPr>
          <a:xfrm>
            <a:off x="8326841" y="2662565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- 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3765239" y="4990716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/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D1D30F-52AA-43BF-A7DC-2DAEA9CEF122}"/>
              </a:ext>
            </a:extLst>
          </p:cNvPr>
          <p:cNvSpPr txBox="1"/>
          <p:nvPr/>
        </p:nvSpPr>
        <p:spPr>
          <a:xfrm>
            <a:off x="7150517" y="4546851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% B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63050A5-C655-44C5-852B-0610DEE5B339}"/>
              </a:ext>
            </a:extLst>
          </p:cNvPr>
          <p:cNvSpPr/>
          <p:nvPr/>
        </p:nvSpPr>
        <p:spPr>
          <a:xfrm rot="18741438">
            <a:off x="8317959" y="3982524"/>
            <a:ext cx="3141744" cy="11286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600" b="1" dirty="0">
                <a:latin typeface="Bodoni MT Condensed" panose="02070606080606020203" pitchFamily="18" charset="0"/>
              </a:rPr>
              <a:t>Binary</a:t>
            </a:r>
            <a:endParaRPr lang="en-CA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86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Operators and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1500" dirty="0"/>
              <a:t>   B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7421" y="2785608"/>
            <a:ext cx="1090914" cy="109091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 flipH="1" flipV="1">
            <a:off x="5712136" y="3399694"/>
            <a:ext cx="1831664" cy="338541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7505850" y="3471181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>
            <a:off x="2619375" y="2520126"/>
            <a:ext cx="1440509" cy="584293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1135766" y="2198649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340317-7EDD-4658-AA69-A9D134A8C9FD}"/>
              </a:ext>
            </a:extLst>
          </p:cNvPr>
          <p:cNvSpPr txBox="1"/>
          <p:nvPr/>
        </p:nvSpPr>
        <p:spPr>
          <a:xfrm>
            <a:off x="1032137" y="3476625"/>
            <a:ext cx="549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!B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221F78-47E5-4B26-9CAC-82EACE146DEB}"/>
              </a:ext>
            </a:extLst>
          </p:cNvPr>
          <p:cNvSpPr txBox="1"/>
          <p:nvPr/>
        </p:nvSpPr>
        <p:spPr>
          <a:xfrm>
            <a:off x="3252607" y="1680971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+B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2DEE73-3313-4492-9B6A-5616BAA62DFE}"/>
              </a:ext>
            </a:extLst>
          </p:cNvPr>
          <p:cNvSpPr txBox="1"/>
          <p:nvPr/>
        </p:nvSpPr>
        <p:spPr>
          <a:xfrm>
            <a:off x="8326841" y="2662565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-B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3765239" y="4990716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++B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D1D30F-52AA-43BF-A7DC-2DAEA9CEF122}"/>
              </a:ext>
            </a:extLst>
          </p:cNvPr>
          <p:cNvSpPr txBox="1"/>
          <p:nvPr/>
        </p:nvSpPr>
        <p:spPr>
          <a:xfrm>
            <a:off x="7150517" y="4546851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--B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AF4451-E032-4E1A-94BE-966E6A8227C3}"/>
              </a:ext>
            </a:extLst>
          </p:cNvPr>
          <p:cNvSpPr txBox="1"/>
          <p:nvPr/>
        </p:nvSpPr>
        <p:spPr>
          <a:xfrm>
            <a:off x="6512391" y="2047036"/>
            <a:ext cx="80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~B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E311B22-A79C-4B9F-8F54-51E509040CFB}"/>
              </a:ext>
            </a:extLst>
          </p:cNvPr>
          <p:cNvSpPr/>
          <p:nvPr/>
        </p:nvSpPr>
        <p:spPr>
          <a:xfrm rot="3084440">
            <a:off x="8619192" y="2395129"/>
            <a:ext cx="3072662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Unary(prefix)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41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Operators and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1500" dirty="0"/>
              <a:t>   B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4584" y="2721869"/>
            <a:ext cx="1090914" cy="109091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 flipV="1">
            <a:off x="3448050" y="3307355"/>
            <a:ext cx="1635408" cy="821363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2057400" y="3837172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 flipH="1" flipV="1">
            <a:off x="6812786" y="3356292"/>
            <a:ext cx="1414070" cy="56131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8112916" y="3760341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5525691" y="4128718"/>
            <a:ext cx="844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B++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D1D30F-52AA-43BF-A7DC-2DAEA9CEF122}"/>
              </a:ext>
            </a:extLst>
          </p:cNvPr>
          <p:cNvSpPr txBox="1"/>
          <p:nvPr/>
        </p:nvSpPr>
        <p:spPr>
          <a:xfrm>
            <a:off x="5533363" y="1882714"/>
            <a:ext cx="688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B--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E934830-AA8B-49C9-8179-AFB5294B512A}"/>
              </a:ext>
            </a:extLst>
          </p:cNvPr>
          <p:cNvSpPr/>
          <p:nvPr/>
        </p:nvSpPr>
        <p:spPr>
          <a:xfrm rot="19762088">
            <a:off x="437961" y="2503440"/>
            <a:ext cx="3543027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Unary(postfix)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84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800" dirty="0">
                <a:latin typeface="Berlin Sans FB Demi" panose="020E0802020502020306" pitchFamily="34" charset="0"/>
              </a:rPr>
              <a:t> Operators and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1500" dirty="0"/>
              <a:t>   B[n]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>
            <a:off x="4460592" y="2011440"/>
            <a:ext cx="778158" cy="800109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2920739" y="1668081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98782"/>
            <a:ext cx="1434205" cy="700206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7519821" y="4753773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4129013" y="4798988"/>
            <a:ext cx="108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B[10]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459E0D-7146-4F1C-9019-B5BE4E731051}"/>
              </a:ext>
            </a:extLst>
          </p:cNvPr>
          <p:cNvCxnSpPr>
            <a:cxnSpLocks/>
          </p:cNvCxnSpPr>
          <p:nvPr/>
        </p:nvCxnSpPr>
        <p:spPr>
          <a:xfrm flipH="1" flipV="1">
            <a:off x="7108544" y="4098782"/>
            <a:ext cx="411278" cy="616896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6E5F6A-B702-4953-A62D-E9D343D7B6BF}"/>
              </a:ext>
            </a:extLst>
          </p:cNvPr>
          <p:cNvCxnSpPr>
            <a:cxnSpLocks/>
          </p:cNvCxnSpPr>
          <p:nvPr/>
        </p:nvCxnSpPr>
        <p:spPr>
          <a:xfrm>
            <a:off x="4460592" y="1992350"/>
            <a:ext cx="1883058" cy="1198525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E63CA6-DA41-4DE3-9647-0FA1744E158D}"/>
              </a:ext>
            </a:extLst>
          </p:cNvPr>
          <p:cNvSpPr txBox="1"/>
          <p:nvPr/>
        </p:nvSpPr>
        <p:spPr>
          <a:xfrm>
            <a:off x="6022211" y="1824105"/>
            <a:ext cx="108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B[-3]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08247A-180C-4124-B311-3765A29DDDA1}"/>
              </a:ext>
            </a:extLst>
          </p:cNvPr>
          <p:cNvSpPr txBox="1"/>
          <p:nvPr/>
        </p:nvSpPr>
        <p:spPr>
          <a:xfrm>
            <a:off x="2116961" y="3429000"/>
            <a:ext cx="152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B[12.34]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2863DC-D18A-4A5F-AE81-C18148D600EA}"/>
              </a:ext>
            </a:extLst>
          </p:cNvPr>
          <p:cNvSpPr txBox="1"/>
          <p:nvPr/>
        </p:nvSpPr>
        <p:spPr>
          <a:xfrm>
            <a:off x="8560924" y="2699010"/>
            <a:ext cx="171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B[“Jack”]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8721F5C-B9E4-498B-8E4D-4813BE513C19}"/>
              </a:ext>
            </a:extLst>
          </p:cNvPr>
          <p:cNvSpPr/>
          <p:nvPr/>
        </p:nvSpPr>
        <p:spPr>
          <a:xfrm>
            <a:off x="585986" y="5341743"/>
            <a:ext cx="4900414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Indexing Operator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92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800" dirty="0">
                <a:latin typeface="Berlin Sans FB Demi" panose="020E0802020502020306" pitchFamily="34" charset="0"/>
              </a:rPr>
              <a:t> Operators and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11500" dirty="0"/>
              <a:t>   (type)B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 flipH="1">
            <a:off x="7956571" y="1638209"/>
            <a:ext cx="1727159" cy="95206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9304842" y="1205563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 flipH="1" flipV="1">
            <a:off x="6372225" y="3429000"/>
            <a:ext cx="1157981" cy="1369988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7519821" y="4753773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4129013" y="4798988"/>
            <a:ext cx="1966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(double*)B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E63CA6-DA41-4DE3-9647-0FA1744E158D}"/>
              </a:ext>
            </a:extLst>
          </p:cNvPr>
          <p:cNvSpPr txBox="1"/>
          <p:nvPr/>
        </p:nvSpPr>
        <p:spPr>
          <a:xfrm>
            <a:off x="5076825" y="1824105"/>
            <a:ext cx="2442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(Employee)B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08247A-180C-4124-B311-3765A29DDDA1}"/>
              </a:ext>
            </a:extLst>
          </p:cNvPr>
          <p:cNvSpPr txBox="1"/>
          <p:nvPr/>
        </p:nvSpPr>
        <p:spPr>
          <a:xfrm>
            <a:off x="2116961" y="3429000"/>
            <a:ext cx="152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(int)B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2863DC-D18A-4A5F-AE81-C18148D600EA}"/>
              </a:ext>
            </a:extLst>
          </p:cNvPr>
          <p:cNvSpPr txBox="1"/>
          <p:nvPr/>
        </p:nvSpPr>
        <p:spPr>
          <a:xfrm>
            <a:off x="8560925" y="2699010"/>
            <a:ext cx="1345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(Car*)B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A4FFC1A-83E4-4929-9EC8-D90E1C8EB953}"/>
              </a:ext>
            </a:extLst>
          </p:cNvPr>
          <p:cNvSpPr/>
          <p:nvPr/>
        </p:nvSpPr>
        <p:spPr>
          <a:xfrm>
            <a:off x="5900022" y="5404901"/>
            <a:ext cx="5996703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Type Conversion Operator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Reminder: What is overloading?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8EDD-54BE-47E6-833B-B6081EF7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4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       </a:t>
            </a:r>
            <a:r>
              <a:rPr lang="en-CA" dirty="0">
                <a:solidFill>
                  <a:srgbClr val="FF0000"/>
                </a:solidFill>
                <a:latin typeface="Berlin Sans FB Demi" panose="020E0802020502020306" pitchFamily="34" charset="0"/>
              </a:rPr>
              <a:t>To give </a:t>
            </a:r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  <a:latin typeface="Berlin Sans FB Demi" panose="020E0802020502020306" pitchFamily="34" charset="0"/>
              </a:rPr>
              <a:t>            </a:t>
            </a: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an </a:t>
            </a:r>
            <a:r>
              <a:rPr lang="en-CA" sz="48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already existing </a:t>
            </a: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function </a:t>
            </a:r>
          </a:p>
          <a:p>
            <a:pPr marL="0" indent="0">
              <a:buNone/>
            </a:pP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                                             </a:t>
            </a:r>
            <a:r>
              <a:rPr lang="en-CA" sz="36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 new meaning!</a:t>
            </a:r>
          </a:p>
          <a:p>
            <a:pPr marL="0" indent="0">
              <a:buNone/>
            </a:pPr>
            <a: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  <a:t>     by reimplementing it;</a:t>
            </a:r>
            <a:b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  <a:t>              using its name and changing its arguments!</a:t>
            </a:r>
          </a:p>
        </p:txBody>
      </p:sp>
    </p:spTree>
    <p:extLst>
      <p:ext uri="{BB962C8B-B14F-4D97-AF65-F5344CB8AC3E}">
        <p14:creationId xmlns:p14="http://schemas.microsoft.com/office/powerpoint/2010/main" val="226122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What is operator overloading?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8EDD-54BE-47E6-833B-B6081EF7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4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       </a:t>
            </a:r>
            <a:r>
              <a:rPr lang="en-CA" dirty="0">
                <a:solidFill>
                  <a:srgbClr val="FF0000"/>
                </a:solidFill>
                <a:latin typeface="Berlin Sans FB Demi" panose="020E0802020502020306" pitchFamily="34" charset="0"/>
              </a:rPr>
              <a:t>To give </a:t>
            </a:r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  <a:latin typeface="Berlin Sans FB Demi" panose="020E0802020502020306" pitchFamily="34" charset="0"/>
              </a:rPr>
              <a:t>            </a:t>
            </a: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an </a:t>
            </a:r>
            <a:r>
              <a:rPr lang="en-CA" sz="48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already existing </a:t>
            </a: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operator </a:t>
            </a:r>
          </a:p>
          <a:p>
            <a:pPr marL="0" indent="0">
              <a:buNone/>
            </a:pP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                                             </a:t>
            </a:r>
            <a:r>
              <a:rPr lang="en-CA" sz="36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 new meaning!</a:t>
            </a:r>
          </a:p>
          <a:p>
            <a:pPr marL="0" indent="0">
              <a:buNone/>
            </a:pPr>
            <a: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  <a:t>     by reimplementing it;</a:t>
            </a:r>
            <a:b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  <a:t>              using its name and changing its arguments!</a:t>
            </a:r>
          </a:p>
        </p:txBody>
      </p:sp>
    </p:spTree>
    <p:extLst>
      <p:ext uri="{BB962C8B-B14F-4D97-AF65-F5344CB8AC3E}">
        <p14:creationId xmlns:p14="http://schemas.microsoft.com/office/powerpoint/2010/main" val="144526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812</Words>
  <Application>Microsoft Office PowerPoint</Application>
  <PresentationFormat>Widescreen</PresentationFormat>
  <Paragraphs>141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Berlin Sans FB Demi</vt:lpstr>
      <vt:lpstr>Bodoni MT Condensed</vt:lpstr>
      <vt:lpstr>Calibri</vt:lpstr>
      <vt:lpstr>Calibri Light</vt:lpstr>
      <vt:lpstr>Cavolini</vt:lpstr>
      <vt:lpstr>Chiller</vt:lpstr>
      <vt:lpstr>Consolas</vt:lpstr>
      <vt:lpstr>Office Theme</vt:lpstr>
      <vt:lpstr>Operators</vt:lpstr>
      <vt:lpstr>Operator types</vt:lpstr>
      <vt:lpstr> Operators and Operands</vt:lpstr>
      <vt:lpstr> Operators and Operands</vt:lpstr>
      <vt:lpstr> Operators and Operands</vt:lpstr>
      <vt:lpstr> Operators and Operands</vt:lpstr>
      <vt:lpstr> Operators and Operands</vt:lpstr>
      <vt:lpstr>Reminder: What is overloading?</vt:lpstr>
      <vt:lpstr>What is operator overloading?</vt:lpstr>
      <vt:lpstr>Reimplement an operator?  How do I do that?</vt:lpstr>
      <vt:lpstr>C++        created              function representations                            for all types of operators.</vt:lpstr>
      <vt:lpstr>Two types of function representation for Operators</vt:lpstr>
      <vt:lpstr> Member operators Implementation</vt:lpstr>
      <vt:lpstr> Member operators Implementation</vt:lpstr>
      <vt:lpstr> Member operators Implementation</vt:lpstr>
      <vt:lpstr> Type Conversion operator Implementation</vt:lpstr>
      <vt:lpstr> Member operators Implementation</vt:lpstr>
      <vt:lpstr> Helper operators Implementation</vt:lpstr>
      <vt:lpstr> Helper operators Implementation</vt:lpstr>
      <vt:lpstr> Helper operators Implementation</vt:lpstr>
      <vt:lpstr> Helper Type Conversion And index operators And assignment overload  are not allowed tobe non-members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Fardad Soleimanloo</dc:creator>
  <cp:lastModifiedBy>Fardad Soleimanloo</cp:lastModifiedBy>
  <cp:revision>27</cp:revision>
  <dcterms:created xsi:type="dcterms:W3CDTF">2020-10-14T14:45:33Z</dcterms:created>
  <dcterms:modified xsi:type="dcterms:W3CDTF">2021-10-05T14:11:05Z</dcterms:modified>
</cp:coreProperties>
</file>