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nva Sans Bold" panose="020B0604020202020204" charset="0"/>
      <p:regular r:id="rId11"/>
    </p:embeddedFont>
    <p:embeddedFont>
      <p:font typeface="Montserrat" panose="020F0502020204030204" pitchFamily="2" charset="0"/>
      <p:regular r:id="rId12"/>
    </p:embeddedFont>
    <p:embeddedFont>
      <p:font typeface="Montserrat Bold" panose="020B0604020202020204" charset="0"/>
      <p:regular r:id="rId13"/>
    </p:embeddedFont>
    <p:embeddedFont>
      <p:font typeface="Montserrat Italics" panose="020B0604020202020204" charset="0"/>
      <p:regular r:id="rId14"/>
    </p:embeddedFont>
    <p:embeddedFont>
      <p:font typeface="Poppins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07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280436" y="5224108"/>
            <a:ext cx="6031608" cy="60316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811480" y="1575069"/>
            <a:ext cx="1991544" cy="199154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043659" y="4214522"/>
            <a:ext cx="3185721" cy="318572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055315" y="1811845"/>
            <a:ext cx="12177370" cy="290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41"/>
              </a:lnSpc>
            </a:pPr>
            <a:r>
              <a:rPr lang="en-US" sz="9383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Analysis of Uber’s Ride Data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4163679" y="7797695"/>
            <a:ext cx="884434" cy="88443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182886" y="1819881"/>
            <a:ext cx="1892038" cy="1892038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344946" y="6400189"/>
            <a:ext cx="884434" cy="88443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37067" y="3608432"/>
            <a:ext cx="3070135" cy="3070135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3055315" y="5024120"/>
            <a:ext cx="12177370" cy="362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9"/>
              </a:lnSpc>
            </a:pPr>
            <a:r>
              <a:rPr lang="en-US" sz="3199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Using IBM SPSS Modeler</a:t>
            </a:r>
          </a:p>
        </p:txBody>
      </p:sp>
      <p:sp>
        <p:nvSpPr>
          <p:cNvPr id="25" name="Freeform 25"/>
          <p:cNvSpPr/>
          <p:nvPr/>
        </p:nvSpPr>
        <p:spPr>
          <a:xfrm>
            <a:off x="1349938" y="875473"/>
            <a:ext cx="490149" cy="403705"/>
          </a:xfrm>
          <a:custGeom>
            <a:avLst/>
            <a:gdLst/>
            <a:ahLst/>
            <a:cxnLst/>
            <a:rect l="l" t="t" r="r" b="b"/>
            <a:pathLst>
              <a:path w="490149" h="403705">
                <a:moveTo>
                  <a:pt x="0" y="0"/>
                </a:moveTo>
                <a:lnTo>
                  <a:pt x="490149" y="0"/>
                </a:lnTo>
                <a:lnTo>
                  <a:pt x="490149" y="403705"/>
                </a:lnTo>
                <a:lnTo>
                  <a:pt x="0" y="403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</a:p>
        </p:txBody>
      </p:sp>
      <p:sp>
        <p:nvSpPr>
          <p:cNvPr id="28" name="Freeform 28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6066094" y="7513234"/>
            <a:ext cx="3616218" cy="431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84"/>
              </a:lnSpc>
              <a:spcBef>
                <a:spcPct val="0"/>
              </a:spcBef>
            </a:pPr>
            <a:r>
              <a:rPr lang="en-US" sz="2560" b="1" dirty="0">
                <a:solidFill>
                  <a:srgbClr val="2409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by: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028031" y="7940562"/>
            <a:ext cx="3308561" cy="9410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1" dirty="0">
                <a:solidFill>
                  <a:srgbClr val="2409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Anurag Mahato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 b="1" dirty="0">
                <a:solidFill>
                  <a:srgbClr val="2409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Priyanka Chadra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535948"/>
            <a:ext cx="21315012" cy="8751052"/>
            <a:chOff x="0" y="0"/>
            <a:chExt cx="5613830" cy="23048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613830" cy="2304804"/>
            </a:xfrm>
            <a:custGeom>
              <a:avLst/>
              <a:gdLst/>
              <a:ahLst/>
              <a:cxnLst/>
              <a:rect l="l" t="t" r="r" b="b"/>
              <a:pathLst>
                <a:path w="5613830" h="2304804">
                  <a:moveTo>
                    <a:pt x="0" y="0"/>
                  </a:moveTo>
                  <a:lnTo>
                    <a:pt x="5613830" y="0"/>
                  </a:lnTo>
                  <a:lnTo>
                    <a:pt x="5613830" y="2304804"/>
                  </a:lnTo>
                  <a:lnTo>
                    <a:pt x="0" y="2304804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613830" cy="2342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248063" y="9714717"/>
            <a:ext cx="1122575" cy="924593"/>
          </a:xfrm>
          <a:custGeom>
            <a:avLst/>
            <a:gdLst/>
            <a:ahLst/>
            <a:cxnLst/>
            <a:rect l="l" t="t" r="r" b="b"/>
            <a:pathLst>
              <a:path w="1122575" h="924593">
                <a:moveTo>
                  <a:pt x="0" y="0"/>
                </a:moveTo>
                <a:lnTo>
                  <a:pt x="1122574" y="0"/>
                </a:lnTo>
                <a:lnTo>
                  <a:pt x="1122574" y="924593"/>
                </a:lnTo>
                <a:lnTo>
                  <a:pt x="0" y="924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91877" y="790325"/>
            <a:ext cx="7548987" cy="627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5600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56860" y="2048522"/>
            <a:ext cx="13152490" cy="6793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191"/>
              </a:lnSpc>
              <a:buFont typeface="Arial"/>
              <a:buChar char="•"/>
            </a:pPr>
            <a:r>
              <a:rPr lang="en-US" sz="2799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With the rise of app-based cab services like Uber, analyzing customer behavior and predicting booking trends have become essential for improving service efficiency.</a:t>
            </a:r>
          </a:p>
          <a:p>
            <a:pPr algn="l">
              <a:lnSpc>
                <a:spcPts val="3191"/>
              </a:lnSpc>
            </a:pPr>
            <a:endParaRPr lang="en-US" sz="2799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04519" lvl="1" indent="-302260" algn="l">
              <a:lnSpc>
                <a:spcPts val="3191"/>
              </a:lnSpc>
              <a:buFont typeface="Arial"/>
              <a:buChar char="•"/>
            </a:pPr>
            <a:r>
              <a:rPr lang="en-US" sz="2799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This project uses Logistic Regression and Clustering (K-Means &amp; Kohonen) techniques to study Uber ride data and uncover patterns in booking outcomes and customer behavior.</a:t>
            </a:r>
          </a:p>
          <a:p>
            <a:pPr algn="l">
              <a:lnSpc>
                <a:spcPts val="3191"/>
              </a:lnSpc>
            </a:pPr>
            <a:endParaRPr lang="en-US" sz="2799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04519" lvl="1" indent="-302260" algn="l">
              <a:lnSpc>
                <a:spcPts val="3191"/>
              </a:lnSpc>
              <a:buFont typeface="Arial"/>
              <a:buChar char="•"/>
            </a:pPr>
            <a:r>
              <a:rPr lang="en-US" sz="2799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The goal is to predict booking cancellations and segment customers based on ride characteristics such as distance, fare, and vehicle type.</a:t>
            </a:r>
          </a:p>
          <a:p>
            <a:pPr algn="l">
              <a:lnSpc>
                <a:spcPts val="3191"/>
              </a:lnSpc>
            </a:pPr>
            <a:endParaRPr lang="en-US" sz="2799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04519" lvl="1" indent="-302260" algn="l">
              <a:lnSpc>
                <a:spcPts val="3191"/>
              </a:lnSpc>
              <a:buFont typeface="Arial"/>
              <a:buChar char="•"/>
            </a:pPr>
            <a:r>
              <a:rPr lang="en-US" sz="2799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IBM SPSS Modeler was used for its visual interface and strong analytical capabilities, enabling easy model design and interpretation.</a:t>
            </a:r>
          </a:p>
          <a:p>
            <a:pPr algn="l">
              <a:lnSpc>
                <a:spcPts val="3191"/>
              </a:lnSpc>
            </a:pPr>
            <a:endParaRPr lang="en-US" sz="2799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04519" lvl="1" indent="-302260" algn="l">
              <a:lnSpc>
                <a:spcPts val="3191"/>
              </a:lnSpc>
              <a:buFont typeface="Arial"/>
              <a:buChar char="•"/>
            </a:pPr>
            <a:r>
              <a:rPr lang="en-US" sz="2799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The insights from these models can help Uber </a:t>
            </a:r>
            <a:r>
              <a:rPr lang="en-US" sz="2799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reduce cancellations</a:t>
            </a:r>
            <a:r>
              <a:rPr lang="en-US" sz="2799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, optimize </a:t>
            </a:r>
            <a:r>
              <a:rPr lang="en-US" sz="2799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driver allocation</a:t>
            </a:r>
            <a:r>
              <a:rPr lang="en-US" sz="2799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, and create </a:t>
            </a:r>
            <a:r>
              <a:rPr lang="en-US" sz="2799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targeted marketing </a:t>
            </a:r>
            <a:r>
              <a:rPr lang="en-US" sz="2799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strategies.</a:t>
            </a:r>
          </a:p>
          <a:p>
            <a:pPr algn="l">
              <a:lnSpc>
                <a:spcPts val="3191"/>
              </a:lnSpc>
            </a:pPr>
            <a:endParaRPr lang="en-US" sz="2799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454568" y="9137889"/>
            <a:ext cx="884434" cy="88443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005590" y="2544538"/>
            <a:ext cx="1892038" cy="1892038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695140" y="6258729"/>
            <a:ext cx="3185721" cy="318572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1535948"/>
            <a:ext cx="20581907" cy="8751052"/>
            <a:chOff x="0" y="0"/>
            <a:chExt cx="5420749" cy="230480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420749" cy="2304804"/>
            </a:xfrm>
            <a:custGeom>
              <a:avLst/>
              <a:gdLst/>
              <a:ahLst/>
              <a:cxnLst/>
              <a:rect l="l" t="t" r="r" b="b"/>
              <a:pathLst>
                <a:path w="5420749" h="2304804">
                  <a:moveTo>
                    <a:pt x="0" y="0"/>
                  </a:moveTo>
                  <a:lnTo>
                    <a:pt x="5420749" y="0"/>
                  </a:lnTo>
                  <a:lnTo>
                    <a:pt x="5420749" y="2304804"/>
                  </a:lnTo>
                  <a:lnTo>
                    <a:pt x="0" y="2304804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420749" cy="2342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4248063" y="9714717"/>
            <a:ext cx="1122575" cy="924593"/>
          </a:xfrm>
          <a:custGeom>
            <a:avLst/>
            <a:gdLst/>
            <a:ahLst/>
            <a:cxnLst/>
            <a:rect l="l" t="t" r="r" b="b"/>
            <a:pathLst>
              <a:path w="1122575" h="924593">
                <a:moveTo>
                  <a:pt x="0" y="0"/>
                </a:moveTo>
                <a:lnTo>
                  <a:pt x="1122574" y="0"/>
                </a:lnTo>
                <a:lnTo>
                  <a:pt x="1122574" y="924593"/>
                </a:lnTo>
                <a:lnTo>
                  <a:pt x="0" y="924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991877" y="790325"/>
            <a:ext cx="7548987" cy="627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5600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About the Dataset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56860" y="2005548"/>
            <a:ext cx="13152490" cy="6976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191"/>
              </a:lnSpc>
              <a:buFont typeface="Arial"/>
              <a:buChar char="•"/>
            </a:pPr>
            <a:r>
              <a:rPr lang="en-US" sz="2799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The dataset used in this project is based on </a:t>
            </a:r>
            <a:r>
              <a:rPr lang="en-US" sz="2799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Uber’s 2024 ride</a:t>
            </a:r>
            <a:r>
              <a:rPr lang="en-US" sz="2799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analytics data, capturing detailed information about ride bookings throughout the year.</a:t>
            </a:r>
          </a:p>
          <a:p>
            <a:pPr algn="l">
              <a:lnSpc>
                <a:spcPts val="3191"/>
              </a:lnSpc>
            </a:pPr>
            <a:endParaRPr lang="en-US" sz="2799" dirty="0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04519" lvl="1" indent="-302260" algn="l">
              <a:lnSpc>
                <a:spcPts val="3191"/>
              </a:lnSpc>
              <a:buFont typeface="Arial"/>
              <a:buChar char="•"/>
            </a:pPr>
            <a:r>
              <a:rPr lang="en-US" sz="2799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It contains about </a:t>
            </a:r>
            <a:r>
              <a:rPr lang="en-US" sz="2799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1.5 lakh</a:t>
            </a:r>
            <a:r>
              <a:rPr lang="en-US" sz="2799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ride records, covering a wide range of vehicle types such as Go Mini, Go Sedan, Auto, </a:t>
            </a:r>
            <a:r>
              <a:rPr lang="en-US" sz="2799" dirty="0" err="1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eBike</a:t>
            </a:r>
            <a:r>
              <a:rPr lang="en-US" sz="2799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/Bike, </a:t>
            </a:r>
            <a:r>
              <a:rPr lang="en-US" sz="2799" dirty="0" err="1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UberXL</a:t>
            </a:r>
            <a:r>
              <a:rPr lang="en-US" sz="2799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, and Premier Sedan.</a:t>
            </a:r>
          </a:p>
          <a:p>
            <a:pPr algn="l">
              <a:lnSpc>
                <a:spcPts val="3191"/>
              </a:lnSpc>
            </a:pPr>
            <a:endParaRPr lang="en-US" sz="2799" dirty="0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04519" lvl="1" indent="-302260">
              <a:lnSpc>
                <a:spcPts val="3191"/>
              </a:lnSpc>
              <a:buFont typeface="Arial"/>
              <a:buChar char="•"/>
            </a:pPr>
            <a:r>
              <a:rPr lang="en-US" sz="2799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Each record represents a single booking and includes </a:t>
            </a:r>
            <a:r>
              <a:rPr lang="en-US" sz="2799" b="1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operational</a:t>
            </a:r>
            <a:r>
              <a:rPr lang="en-US" sz="2799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799" b="1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behavioral</a:t>
            </a:r>
            <a:r>
              <a:rPr lang="en-US" sz="2799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lang="en-US" sz="2799" b="1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financial</a:t>
            </a:r>
            <a:r>
              <a:rPr lang="en-US" sz="2799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attributes (Trip Duration, Booking Status, Booking Value, etc.) related to both customers and drivers.</a:t>
            </a:r>
          </a:p>
          <a:p>
            <a:pPr algn="l">
              <a:lnSpc>
                <a:spcPts val="3191"/>
              </a:lnSpc>
            </a:pPr>
            <a:endParaRPr lang="en-US" sz="2799" dirty="0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04519" lvl="1" indent="-302260" algn="l">
              <a:lnSpc>
                <a:spcPts val="3191"/>
              </a:lnSpc>
              <a:buFont typeface="Arial"/>
              <a:buChar char="•"/>
            </a:pPr>
            <a:r>
              <a:rPr lang="en-US" sz="2799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Overall, the dataset is comprehensive, consistent, and balanced, with minimal missing values and well-defined categories — making it suitable for both predictive modeling and customer segmentation analysis.</a:t>
            </a:r>
          </a:p>
          <a:p>
            <a:pPr algn="l">
              <a:lnSpc>
                <a:spcPts val="3191"/>
              </a:lnSpc>
            </a:pPr>
            <a:endParaRPr lang="en-US" sz="2799" dirty="0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</a:p>
        </p:txBody>
      </p:sp>
      <p:grpSp>
        <p:nvGrpSpPr>
          <p:cNvPr id="13" name="Group 13"/>
          <p:cNvGrpSpPr/>
          <p:nvPr/>
        </p:nvGrpSpPr>
        <p:grpSpPr>
          <a:xfrm rot="4542026">
            <a:off x="-1708661" y="3608432"/>
            <a:ext cx="3070135" cy="3070135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2">
            <a:extLst>
              <a:ext uri="{FF2B5EF4-FFF2-40B4-BE49-F238E27FC236}">
                <a16:creationId xmlns:a16="http://schemas.microsoft.com/office/drawing/2014/main" id="{24A1AB3F-D9CB-5EBD-7AB6-C8142401C821}"/>
              </a:ext>
            </a:extLst>
          </p:cNvPr>
          <p:cNvGrpSpPr/>
          <p:nvPr/>
        </p:nvGrpSpPr>
        <p:grpSpPr>
          <a:xfrm rot="8982385">
            <a:off x="-730675" y="8824683"/>
            <a:ext cx="3070135" cy="3070135"/>
            <a:chOff x="0" y="0"/>
            <a:chExt cx="812800" cy="812800"/>
          </a:xfrm>
        </p:grpSpPr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762212BF-EE95-2A33-3303-5E48D7C4046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29" name="TextBox 14">
              <a:extLst>
                <a:ext uri="{FF2B5EF4-FFF2-40B4-BE49-F238E27FC236}">
                  <a16:creationId xmlns:a16="http://schemas.microsoft.com/office/drawing/2014/main" id="{433A3493-AED1-07EF-03E9-AB696E9D35F9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7275947" y="-496215"/>
            <a:ext cx="11264060" cy="11375654"/>
            <a:chOff x="0" y="0"/>
            <a:chExt cx="2966666" cy="29960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6666" cy="2996057"/>
            </a:xfrm>
            <a:custGeom>
              <a:avLst/>
              <a:gdLst/>
              <a:ahLst/>
              <a:cxnLst/>
              <a:rect l="l" t="t" r="r" b="b"/>
              <a:pathLst>
                <a:path w="2966666" h="2996057">
                  <a:moveTo>
                    <a:pt x="0" y="0"/>
                  </a:moveTo>
                  <a:lnTo>
                    <a:pt x="2966666" y="0"/>
                  </a:lnTo>
                  <a:lnTo>
                    <a:pt x="2966666" y="2996057"/>
                  </a:lnTo>
                  <a:lnTo>
                    <a:pt x="0" y="2996057"/>
                  </a:lnTo>
                  <a:close/>
                </a:path>
              </a:pathLst>
            </a:custGeom>
            <a:gradFill rotWithShape="1">
              <a:gsLst>
                <a:gs pos="0">
                  <a:srgbClr val="F7ACFF">
                    <a:alpha val="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3C67BF">
                    <a:alpha val="23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66666" cy="3034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154546" y="-1328013"/>
            <a:ext cx="5214383" cy="521438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9997209"/>
            <a:ext cx="490149" cy="403705"/>
          </a:xfrm>
          <a:custGeom>
            <a:avLst/>
            <a:gdLst/>
            <a:ahLst/>
            <a:cxnLst/>
            <a:rect l="l" t="t" r="r" b="b"/>
            <a:pathLst>
              <a:path w="490149" h="403705">
                <a:moveTo>
                  <a:pt x="0" y="0"/>
                </a:moveTo>
                <a:lnTo>
                  <a:pt x="490149" y="0"/>
                </a:lnTo>
                <a:lnTo>
                  <a:pt x="490149" y="403705"/>
                </a:lnTo>
                <a:lnTo>
                  <a:pt x="0" y="403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9144000" y="4175927"/>
            <a:ext cx="262038" cy="262038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135771" y="6724088"/>
            <a:ext cx="262038" cy="262038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726032" y="651798"/>
            <a:ext cx="7548987" cy="627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5600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Modeling Workflow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1F0F242-6B18-DF15-2A65-692A7ED75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53" y="1477160"/>
            <a:ext cx="17436094" cy="8409392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</a:p>
        </p:txBody>
      </p:sp>
      <p:grpSp>
        <p:nvGrpSpPr>
          <p:cNvPr id="30" name="Group 12">
            <a:extLst>
              <a:ext uri="{FF2B5EF4-FFF2-40B4-BE49-F238E27FC236}">
                <a16:creationId xmlns:a16="http://schemas.microsoft.com/office/drawing/2014/main" id="{190259CB-2B87-8F1C-4AFB-BC5E53DAFBF4}"/>
              </a:ext>
            </a:extLst>
          </p:cNvPr>
          <p:cNvGrpSpPr/>
          <p:nvPr/>
        </p:nvGrpSpPr>
        <p:grpSpPr>
          <a:xfrm rot="12327539">
            <a:off x="16719208" y="8941695"/>
            <a:ext cx="2285677" cy="2285677"/>
            <a:chOff x="0" y="0"/>
            <a:chExt cx="812800" cy="812800"/>
          </a:xfrm>
        </p:grpSpPr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8007CDE1-0685-8553-63DE-94C45ED9F18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32" name="TextBox 14">
              <a:extLst>
                <a:ext uri="{FF2B5EF4-FFF2-40B4-BE49-F238E27FC236}">
                  <a16:creationId xmlns:a16="http://schemas.microsoft.com/office/drawing/2014/main" id="{52AF25C5-91B7-2DFA-CDBF-F2CE2B367A49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745480"/>
            <a:ext cx="5410938" cy="6986316"/>
            <a:chOff x="0" y="0"/>
            <a:chExt cx="1425103" cy="18550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103" cy="1855024"/>
            </a:xfrm>
            <a:custGeom>
              <a:avLst/>
              <a:gdLst/>
              <a:ahLst/>
              <a:cxnLst/>
              <a:rect l="l" t="t" r="r" b="b"/>
              <a:pathLst>
                <a:path w="1425103" h="1855024">
                  <a:moveTo>
                    <a:pt x="0" y="0"/>
                  </a:moveTo>
                  <a:lnTo>
                    <a:pt x="1425103" y="0"/>
                  </a:lnTo>
                  <a:lnTo>
                    <a:pt x="1425103" y="1855024"/>
                  </a:lnTo>
                  <a:lnTo>
                    <a:pt x="0" y="1855024"/>
                  </a:lnTo>
                  <a:close/>
                </a:path>
              </a:pathLst>
            </a:custGeom>
            <a:solidFill>
              <a:srgbClr val="E378FF">
                <a:alpha val="22745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25103" cy="18931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7897628" y="6716212"/>
            <a:ext cx="490149" cy="403705"/>
          </a:xfrm>
          <a:custGeom>
            <a:avLst/>
            <a:gdLst/>
            <a:ahLst/>
            <a:cxnLst/>
            <a:rect l="l" t="t" r="r" b="b"/>
            <a:pathLst>
              <a:path w="490149" h="403705">
                <a:moveTo>
                  <a:pt x="0" y="0"/>
                </a:moveTo>
                <a:lnTo>
                  <a:pt x="490149" y="0"/>
                </a:lnTo>
                <a:lnTo>
                  <a:pt x="490149" y="403705"/>
                </a:lnTo>
                <a:lnTo>
                  <a:pt x="0" y="403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-311409" y="9150897"/>
            <a:ext cx="19056610" cy="1572502"/>
            <a:chOff x="0" y="0"/>
            <a:chExt cx="6343281" cy="61845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43281" cy="618459"/>
            </a:xfrm>
            <a:custGeom>
              <a:avLst/>
              <a:gdLst/>
              <a:ahLst/>
              <a:cxnLst/>
              <a:rect l="l" t="t" r="r" b="b"/>
              <a:pathLst>
                <a:path w="6343281" h="618459">
                  <a:moveTo>
                    <a:pt x="0" y="0"/>
                  </a:moveTo>
                  <a:lnTo>
                    <a:pt x="6343281" y="0"/>
                  </a:lnTo>
                  <a:lnTo>
                    <a:pt x="6343281" y="618459"/>
                  </a:lnTo>
                  <a:lnTo>
                    <a:pt x="0" y="618459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343281" cy="6565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7592210" y="9150896"/>
            <a:ext cx="2067390" cy="2241004"/>
            <a:chOff x="0" y="0"/>
            <a:chExt cx="5142747" cy="59017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</a:p>
        </p:txBody>
      </p:sp>
      <p:sp>
        <p:nvSpPr>
          <p:cNvPr id="14" name="Freeform 14"/>
          <p:cNvSpPr/>
          <p:nvPr/>
        </p:nvSpPr>
        <p:spPr>
          <a:xfrm>
            <a:off x="1028700" y="9444450"/>
            <a:ext cx="415258" cy="415258"/>
          </a:xfrm>
          <a:custGeom>
            <a:avLst/>
            <a:gdLst/>
            <a:ahLst/>
            <a:cxnLst/>
            <a:rect l="l" t="t" r="r" b="b"/>
            <a:pathLst>
              <a:path w="415258" h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7240677" y="4389083"/>
            <a:ext cx="4981763" cy="3996239"/>
            <a:chOff x="0" y="0"/>
            <a:chExt cx="1312069" cy="105250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312069" cy="1052507"/>
            </a:xfrm>
            <a:custGeom>
              <a:avLst/>
              <a:gdLst/>
              <a:ahLst/>
              <a:cxnLst/>
              <a:rect l="l" t="t" r="r" b="b"/>
              <a:pathLst>
                <a:path w="1312069" h="1052507">
                  <a:moveTo>
                    <a:pt x="0" y="0"/>
                  </a:moveTo>
                  <a:lnTo>
                    <a:pt x="1312069" y="0"/>
                  </a:lnTo>
                  <a:lnTo>
                    <a:pt x="1312069" y="1052507"/>
                  </a:lnTo>
                  <a:lnTo>
                    <a:pt x="0" y="10525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3C67BF">
                      <a:alpha val="100000"/>
                    </a:srgbClr>
                  </a:gs>
                  <a:gs pos="50000">
                    <a:srgbClr val="6B4CAF">
                      <a:alpha val="57500"/>
                    </a:srgbClr>
                  </a:gs>
                  <a:gs pos="100000">
                    <a:srgbClr val="F7ACF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312069" cy="10906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32650" y="1745480"/>
            <a:ext cx="5410938" cy="6954076"/>
            <a:chOff x="0" y="0"/>
            <a:chExt cx="7214584" cy="9305085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7214584" cy="9305085"/>
              <a:chOff x="0" y="0"/>
              <a:chExt cx="1425103" cy="1838042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425103" cy="1838041"/>
              </a:xfrm>
              <a:custGeom>
                <a:avLst/>
                <a:gdLst/>
                <a:ahLst/>
                <a:cxnLst/>
                <a:rect l="l" t="t" r="r" b="b"/>
                <a:pathLst>
                  <a:path w="1425103" h="1838041">
                    <a:moveTo>
                      <a:pt x="0" y="0"/>
                    </a:moveTo>
                    <a:lnTo>
                      <a:pt x="1425103" y="0"/>
                    </a:lnTo>
                    <a:lnTo>
                      <a:pt x="1425103" y="1838041"/>
                    </a:lnTo>
                    <a:lnTo>
                      <a:pt x="0" y="183804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C67BF">
                      <a:alpha val="23000"/>
                    </a:srgbClr>
                  </a:gs>
                  <a:gs pos="50000">
                    <a:srgbClr val="6B4CAF">
                      <a:alpha val="13225"/>
                    </a:srgbClr>
                  </a:gs>
                  <a:gs pos="100000">
                    <a:srgbClr val="F7ACFF">
                      <a:alpha val="0"/>
                    </a:srgbClr>
                  </a:gs>
                </a:gsLst>
                <a:lin ang="0"/>
              </a:gra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1425103" cy="187614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518949" y="1520257"/>
              <a:ext cx="6176687" cy="621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0"/>
                </a:lnSpc>
              </a:pPr>
              <a:r>
                <a:rPr lang="en-US" sz="3600" b="1">
                  <a:solidFill>
                    <a:srgbClr val="24096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Classification</a:t>
              </a:r>
            </a:p>
          </p:txBody>
        </p:sp>
        <p:grpSp>
          <p:nvGrpSpPr>
            <p:cNvPr id="26" name="Group 26"/>
            <p:cNvGrpSpPr/>
            <p:nvPr/>
          </p:nvGrpSpPr>
          <p:grpSpPr>
            <a:xfrm>
              <a:off x="286117" y="3571024"/>
              <a:ext cx="6642351" cy="5328318"/>
              <a:chOff x="0" y="0"/>
              <a:chExt cx="1312069" cy="1052507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312069" cy="1052507"/>
              </a:xfrm>
              <a:custGeom>
                <a:avLst/>
                <a:gdLst/>
                <a:ahLst/>
                <a:cxnLst/>
                <a:rect l="l" t="t" r="r" b="b"/>
                <a:pathLst>
                  <a:path w="1312069" h="1052507">
                    <a:moveTo>
                      <a:pt x="0" y="0"/>
                    </a:moveTo>
                    <a:lnTo>
                      <a:pt x="1312069" y="0"/>
                    </a:lnTo>
                    <a:lnTo>
                      <a:pt x="1312069" y="1052507"/>
                    </a:lnTo>
                    <a:lnTo>
                      <a:pt x="0" y="105250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gradFill>
                  <a:gsLst>
                    <a:gs pos="0">
                      <a:srgbClr val="3C67BF">
                        <a:alpha val="100000"/>
                      </a:srgbClr>
                    </a:gs>
                    <a:gs pos="50000">
                      <a:srgbClr val="6B4CAF">
                        <a:alpha val="57500"/>
                      </a:srgbClr>
                    </a:gs>
                    <a:gs pos="100000">
                      <a:srgbClr val="F7ACFF">
                        <a:alpha val="0"/>
                      </a:srgbClr>
                    </a:gs>
                  </a:gsLst>
                  <a:lin ang="0"/>
                </a:gra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38100"/>
                <a:ext cx="1312069" cy="109060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1570820" y="5635902"/>
              <a:ext cx="3941964" cy="28570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42"/>
                </a:lnSpc>
              </a:pPr>
              <a:r>
                <a:rPr lang="en-US" sz="2142">
                  <a:solidFill>
                    <a:srgbClr val="24096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Predicts the booking status - whether a ride will be completed or cancelled.</a:t>
              </a:r>
            </a:p>
            <a:p>
              <a:pPr algn="l">
                <a:lnSpc>
                  <a:spcPts val="2442"/>
                </a:lnSpc>
              </a:pPr>
              <a:endPara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algn="l">
                <a:lnSpc>
                  <a:spcPts val="2442"/>
                </a:lnSpc>
              </a:pPr>
              <a:r>
                <a:rPr lang="en-US" sz="2142" b="1">
                  <a:solidFill>
                    <a:srgbClr val="24096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Accuracy : 96.59%</a:t>
              </a:r>
            </a:p>
          </p:txBody>
        </p:sp>
        <p:grpSp>
          <p:nvGrpSpPr>
            <p:cNvPr id="30" name="Group 30"/>
            <p:cNvGrpSpPr/>
            <p:nvPr/>
          </p:nvGrpSpPr>
          <p:grpSpPr>
            <a:xfrm>
              <a:off x="811860" y="4295791"/>
              <a:ext cx="349384" cy="349384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B45B5">
                      <a:alpha val="96000"/>
                    </a:srgbClr>
                  </a:gs>
                  <a:gs pos="100000">
                    <a:srgbClr val="8875D7">
                      <a:alpha val="96000"/>
                    </a:srgbClr>
                  </a:gs>
                </a:gsLst>
                <a:lin ang="0"/>
              </a:gra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3" name="TextBox 33"/>
            <p:cNvSpPr txBox="1"/>
            <p:nvPr/>
          </p:nvSpPr>
          <p:spPr>
            <a:xfrm>
              <a:off x="1634924" y="4113456"/>
              <a:ext cx="4487460" cy="945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29"/>
                </a:lnSpc>
              </a:pPr>
              <a:r>
                <a:rPr lang="en-US" sz="2481" b="1">
                  <a:solidFill>
                    <a:srgbClr val="24096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Logistic Regression Model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5236867" y="-946019"/>
            <a:ext cx="1892038" cy="1892038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36" name="TextBox 3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1940894" y="824547"/>
            <a:ext cx="7153075" cy="627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5600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Models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7005563" y="1720742"/>
            <a:ext cx="10586647" cy="7020981"/>
            <a:chOff x="0" y="0"/>
            <a:chExt cx="2788285" cy="1849187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788285" cy="1849187"/>
            </a:xfrm>
            <a:custGeom>
              <a:avLst/>
              <a:gdLst/>
              <a:ahLst/>
              <a:cxnLst/>
              <a:rect l="l" t="t" r="r" b="b"/>
              <a:pathLst>
                <a:path w="2788285" h="1849187">
                  <a:moveTo>
                    <a:pt x="2788285" y="0"/>
                  </a:moveTo>
                  <a:lnTo>
                    <a:pt x="2788285" y="1849187"/>
                  </a:lnTo>
                  <a:lnTo>
                    <a:pt x="0" y="1849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78FF">
                <a:alpha val="22745"/>
              </a:srgbClr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2788285" cy="1887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7548597" y="4826812"/>
            <a:ext cx="262038" cy="262038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43" name="TextBox 4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7005563" y="1762909"/>
            <a:ext cx="10586647" cy="6978814"/>
            <a:chOff x="0" y="0"/>
            <a:chExt cx="2788253" cy="1838042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2788253" cy="1838041"/>
            </a:xfrm>
            <a:custGeom>
              <a:avLst/>
              <a:gdLst/>
              <a:ahLst/>
              <a:cxnLst/>
              <a:rect l="l" t="t" r="r" b="b"/>
              <a:pathLst>
                <a:path w="2788253" h="1838041">
                  <a:moveTo>
                    <a:pt x="0" y="0"/>
                  </a:moveTo>
                  <a:lnTo>
                    <a:pt x="2788253" y="0"/>
                  </a:lnTo>
                  <a:lnTo>
                    <a:pt x="2788253" y="1838041"/>
                  </a:lnTo>
                  <a:lnTo>
                    <a:pt x="0" y="183804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2788253" cy="18761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8048760" y="4791212"/>
            <a:ext cx="3365595" cy="352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29"/>
              </a:lnSpc>
            </a:pPr>
            <a:r>
              <a:rPr lang="en-US" sz="2481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K-Means  Model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8048760" y="5940122"/>
            <a:ext cx="3411139" cy="1835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Performs customer segmentation by grouping similar rides or customers.</a:t>
            </a:r>
          </a:p>
          <a:p>
            <a:pPr algn="l">
              <a:lnSpc>
                <a:spcPts val="2442"/>
              </a:lnSpc>
            </a:pPr>
            <a:endParaRPr lang="en-US" sz="2142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442"/>
              </a:lnSpc>
            </a:pPr>
            <a:r>
              <a:rPr lang="en-US" sz="214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Silhouette : 0.5</a:t>
            </a:r>
          </a:p>
        </p:txBody>
      </p:sp>
      <p:grpSp>
        <p:nvGrpSpPr>
          <p:cNvPr id="49" name="Group 49"/>
          <p:cNvGrpSpPr/>
          <p:nvPr/>
        </p:nvGrpSpPr>
        <p:grpSpPr>
          <a:xfrm>
            <a:off x="12472599" y="4389083"/>
            <a:ext cx="4981763" cy="3996239"/>
            <a:chOff x="0" y="0"/>
            <a:chExt cx="1312069" cy="1052507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312069" cy="1052507"/>
            </a:xfrm>
            <a:custGeom>
              <a:avLst/>
              <a:gdLst/>
              <a:ahLst/>
              <a:cxnLst/>
              <a:rect l="l" t="t" r="r" b="b"/>
              <a:pathLst>
                <a:path w="1312069" h="1052507">
                  <a:moveTo>
                    <a:pt x="0" y="0"/>
                  </a:moveTo>
                  <a:lnTo>
                    <a:pt x="1312069" y="0"/>
                  </a:lnTo>
                  <a:lnTo>
                    <a:pt x="1312069" y="1052507"/>
                  </a:lnTo>
                  <a:lnTo>
                    <a:pt x="0" y="10525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3C67BF">
                      <a:alpha val="100000"/>
                    </a:srgbClr>
                  </a:gs>
                  <a:gs pos="50000">
                    <a:srgbClr val="6B4CAF">
                      <a:alpha val="57500"/>
                    </a:srgbClr>
                  </a:gs>
                  <a:gs pos="100000">
                    <a:srgbClr val="F7ACF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51" name="TextBox 51"/>
            <p:cNvSpPr txBox="1"/>
            <p:nvPr/>
          </p:nvSpPr>
          <p:spPr>
            <a:xfrm>
              <a:off x="0" y="-38100"/>
              <a:ext cx="1312069" cy="10906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2" name="TextBox 52"/>
          <p:cNvSpPr txBox="1"/>
          <p:nvPr/>
        </p:nvSpPr>
        <p:spPr>
          <a:xfrm>
            <a:off x="13280683" y="5940122"/>
            <a:ext cx="2956473" cy="2445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Another clustering technique used for customer segmentation.</a:t>
            </a:r>
          </a:p>
          <a:p>
            <a:pPr algn="l">
              <a:lnSpc>
                <a:spcPts val="2442"/>
              </a:lnSpc>
            </a:pPr>
            <a:endParaRPr lang="en-US" sz="2142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442"/>
              </a:lnSpc>
            </a:pPr>
            <a:r>
              <a:rPr lang="en-US" sz="214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Silhouette : 0.5</a:t>
            </a:r>
          </a:p>
          <a:p>
            <a:pPr algn="l">
              <a:lnSpc>
                <a:spcPts val="2442"/>
              </a:lnSpc>
            </a:pPr>
            <a:endParaRPr lang="en-US" sz="2142" b="1">
              <a:solidFill>
                <a:srgbClr val="24096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2442"/>
              </a:lnSpc>
            </a:pPr>
            <a:endParaRPr lang="en-US" sz="2142" b="1">
              <a:solidFill>
                <a:srgbClr val="24096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grpSp>
        <p:nvGrpSpPr>
          <p:cNvPr id="53" name="Group 53"/>
          <p:cNvGrpSpPr/>
          <p:nvPr/>
        </p:nvGrpSpPr>
        <p:grpSpPr>
          <a:xfrm>
            <a:off x="12783981" y="5079130"/>
            <a:ext cx="262038" cy="262038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55" name="TextBox 5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6" name="TextBox 56"/>
          <p:cNvSpPr txBox="1"/>
          <p:nvPr/>
        </p:nvSpPr>
        <p:spPr>
          <a:xfrm>
            <a:off x="13280683" y="5043530"/>
            <a:ext cx="3365595" cy="352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29"/>
              </a:lnSpc>
            </a:pPr>
            <a:r>
              <a:rPr lang="en-US" sz="2481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Kohonen Model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9982629" y="2846697"/>
            <a:ext cx="4632515" cy="440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3600" b="1">
                <a:solidFill>
                  <a:srgbClr val="240960"/>
                </a:solidFill>
                <a:latin typeface="Poppins Bold"/>
                <a:ea typeface="Poppins Bold"/>
                <a:cs typeface="Poppins Bold"/>
                <a:sym typeface="Poppins Bold"/>
              </a:rPr>
              <a:t>Clustering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-311410" y="804068"/>
            <a:ext cx="884434" cy="884434"/>
            <a:chOff x="0" y="0"/>
            <a:chExt cx="812800" cy="812800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60" name="TextBox 6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7073381"/>
            <a:ext cx="1256320" cy="125632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1535948"/>
            <a:ext cx="21315012" cy="8751052"/>
            <a:chOff x="0" y="0"/>
            <a:chExt cx="5613830" cy="230480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613830" cy="2304804"/>
            </a:xfrm>
            <a:custGeom>
              <a:avLst/>
              <a:gdLst/>
              <a:ahLst/>
              <a:cxnLst/>
              <a:rect l="l" t="t" r="r" b="b"/>
              <a:pathLst>
                <a:path w="5613830" h="2304804">
                  <a:moveTo>
                    <a:pt x="0" y="0"/>
                  </a:moveTo>
                  <a:lnTo>
                    <a:pt x="5613830" y="0"/>
                  </a:lnTo>
                  <a:lnTo>
                    <a:pt x="5613830" y="2304804"/>
                  </a:lnTo>
                  <a:lnTo>
                    <a:pt x="0" y="2304804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613830" cy="2342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u="sng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596284" y="2689199"/>
            <a:ext cx="14888916" cy="7309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3510"/>
              </a:lnSpc>
              <a:buFont typeface="Arial"/>
              <a:buChar char="•"/>
            </a:pPr>
            <a:r>
              <a:rPr lang="en-US" sz="27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Predicts the status of a ride — whether it’s Completed, Cancelled by Customer, Cancelled by Driver, or Driver Not Found.</a:t>
            </a:r>
          </a:p>
          <a:p>
            <a:pPr algn="l">
              <a:lnSpc>
                <a:spcPts val="1350"/>
              </a:lnSpc>
            </a:pPr>
            <a:endParaRPr lang="en-US" sz="2700" dirty="0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82930" lvl="1" indent="-291465" algn="l">
              <a:lnSpc>
                <a:spcPts val="3510"/>
              </a:lnSpc>
              <a:buFont typeface="Arial"/>
              <a:buChar char="•"/>
            </a:pPr>
            <a:r>
              <a:rPr lang="en-US" sz="27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Uses </a:t>
            </a:r>
            <a:r>
              <a:rPr lang="en-US" sz="2700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Logistic Regression</a:t>
            </a:r>
            <a:r>
              <a:rPr lang="en-US" sz="27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, suitable for categorical prediction with multiple outcomes.</a:t>
            </a:r>
          </a:p>
          <a:p>
            <a:pPr algn="l">
              <a:lnSpc>
                <a:spcPts val="1350"/>
              </a:lnSpc>
            </a:pPr>
            <a:endParaRPr lang="en-US" sz="2700" dirty="0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82930" lvl="1" indent="-291465" algn="l">
              <a:lnSpc>
                <a:spcPts val="3510"/>
              </a:lnSpc>
              <a:buFont typeface="Arial"/>
              <a:buChar char="•"/>
            </a:pPr>
            <a:r>
              <a:rPr lang="en-US" sz="27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Input fields include ride distance, booking value, and vehicle type.</a:t>
            </a:r>
          </a:p>
          <a:p>
            <a:pPr algn="l">
              <a:lnSpc>
                <a:spcPts val="1350"/>
              </a:lnSpc>
            </a:pPr>
            <a:endParaRPr lang="en-US" sz="2700" dirty="0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82930" lvl="1" indent="-291465" algn="l">
              <a:lnSpc>
                <a:spcPts val="3510"/>
              </a:lnSpc>
              <a:buFont typeface="Arial"/>
              <a:buChar char="•"/>
            </a:pPr>
            <a:r>
              <a:rPr lang="en-US" sz="27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Instead of using a simple 0/1 cancellation flag, the actual ‘</a:t>
            </a:r>
            <a:r>
              <a:rPr lang="en-US" sz="2700" b="1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Booking Status</a:t>
            </a:r>
            <a:r>
              <a:rPr lang="en-US" sz="27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’ field was chosen as the </a:t>
            </a:r>
            <a:r>
              <a:rPr lang="en-US" sz="2700" b="1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target</a:t>
            </a:r>
            <a:r>
              <a:rPr lang="en-US" sz="27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— ensuring the company knows why a booking was cancelled, not just whether it was.</a:t>
            </a:r>
          </a:p>
          <a:p>
            <a:pPr algn="l">
              <a:lnSpc>
                <a:spcPts val="3191"/>
              </a:lnSpc>
            </a:pPr>
            <a:endParaRPr lang="en-US" sz="2700" dirty="0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7999"/>
              </a:lnSpc>
            </a:pPr>
            <a:r>
              <a:rPr lang="en-US" sz="3199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2800" b="1" u="sng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Applications</a:t>
            </a:r>
            <a:r>
              <a:rPr lang="en-US" sz="2800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:</a:t>
            </a:r>
          </a:p>
          <a:p>
            <a:pPr marL="582930" lvl="1" indent="-291465" algn="l">
              <a:lnSpc>
                <a:spcPts val="3483"/>
              </a:lnSpc>
              <a:buFont typeface="Arial"/>
              <a:buChar char="•"/>
            </a:pPr>
            <a:r>
              <a:rPr lang="en-US" sz="27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Identify key reasons for ride cancellations.</a:t>
            </a:r>
          </a:p>
          <a:p>
            <a:pPr marL="582930" lvl="1" indent="-291465" algn="l">
              <a:lnSpc>
                <a:spcPts val="3483"/>
              </a:lnSpc>
              <a:buFont typeface="Arial"/>
              <a:buChar char="•"/>
            </a:pPr>
            <a:r>
              <a:rPr lang="en-US" sz="27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Improve driver availability and customer satisfaction.</a:t>
            </a:r>
          </a:p>
          <a:p>
            <a:pPr marL="582930" lvl="1" indent="-291465" algn="l">
              <a:lnSpc>
                <a:spcPts val="3483"/>
              </a:lnSpc>
              <a:buFont typeface="Arial"/>
              <a:buChar char="•"/>
            </a:pPr>
            <a:r>
              <a:rPr lang="en-US" sz="27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Enable data-driven decision-making for service optimization.</a:t>
            </a:r>
          </a:p>
          <a:p>
            <a:pPr algn="l">
              <a:lnSpc>
                <a:spcPts val="3077"/>
              </a:lnSpc>
            </a:pPr>
            <a:endParaRPr lang="en-US" sz="2700" dirty="0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6951609" y="5911474"/>
            <a:ext cx="4281459" cy="428145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8982385">
            <a:off x="-841920" y="9531310"/>
            <a:ext cx="3070135" cy="307013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0076818" y="6472505"/>
            <a:ext cx="7864068" cy="1857197"/>
          </a:xfrm>
          <a:custGeom>
            <a:avLst/>
            <a:gdLst/>
            <a:ahLst/>
            <a:cxnLst/>
            <a:rect l="l" t="t" r="r" b="b"/>
            <a:pathLst>
              <a:path w="7864068" h="1857197">
                <a:moveTo>
                  <a:pt x="0" y="0"/>
                </a:moveTo>
                <a:lnTo>
                  <a:pt x="7864068" y="0"/>
                </a:lnTo>
                <a:lnTo>
                  <a:pt x="7864068" y="1857197"/>
                </a:lnTo>
                <a:lnTo>
                  <a:pt x="0" y="18571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991877" y="790325"/>
            <a:ext cx="10080885" cy="627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5600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Booking Status Prediction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56074" y="1885952"/>
            <a:ext cx="13152490" cy="522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03"/>
              </a:lnSpc>
            </a:pPr>
            <a:r>
              <a:rPr lang="en-US" sz="3599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💜 Logistic Regression Model 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15317" y="7742587"/>
            <a:ext cx="1256320" cy="125632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1535948"/>
            <a:ext cx="21315012" cy="8751052"/>
            <a:chOff x="0" y="0"/>
            <a:chExt cx="5613830" cy="230480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613830" cy="2304804"/>
            </a:xfrm>
            <a:custGeom>
              <a:avLst/>
              <a:gdLst/>
              <a:ahLst/>
              <a:cxnLst/>
              <a:rect l="l" t="t" r="r" b="b"/>
              <a:pathLst>
                <a:path w="5613830" h="2304804">
                  <a:moveTo>
                    <a:pt x="0" y="0"/>
                  </a:moveTo>
                  <a:lnTo>
                    <a:pt x="5613830" y="0"/>
                  </a:lnTo>
                  <a:lnTo>
                    <a:pt x="5613830" y="2304804"/>
                  </a:lnTo>
                  <a:lnTo>
                    <a:pt x="0" y="2304804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613830" cy="2342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889879" y="10030087"/>
            <a:ext cx="884434" cy="88443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10271079">
            <a:off x="16778730" y="3037508"/>
            <a:ext cx="3018539" cy="301853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507655" y="2795465"/>
            <a:ext cx="11914928" cy="591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3510"/>
              </a:lnSpc>
              <a:buFont typeface="Arial"/>
              <a:buChar char="•"/>
            </a:pPr>
            <a:r>
              <a:rPr lang="en-US" sz="2700" dirty="0">
                <a:solidFill>
                  <a:srgbClr val="240960"/>
                </a:solidFill>
                <a:latin typeface="Montserrat"/>
                <a:sym typeface="Montserrat"/>
              </a:rPr>
              <a:t>Groups customers based on </a:t>
            </a:r>
            <a:r>
              <a:rPr lang="en-US" sz="2700" b="1" dirty="0">
                <a:solidFill>
                  <a:srgbClr val="240960"/>
                </a:solidFill>
                <a:latin typeface="Montserrat"/>
                <a:sym typeface="Montserrat"/>
              </a:rPr>
              <a:t>vehicle type</a:t>
            </a:r>
            <a:r>
              <a:rPr lang="en-US" sz="2700" dirty="0">
                <a:solidFill>
                  <a:srgbClr val="240960"/>
                </a:solidFill>
                <a:latin typeface="Montserrat"/>
                <a:sym typeface="Montserrat"/>
              </a:rPr>
              <a:t>, </a:t>
            </a:r>
            <a:r>
              <a:rPr lang="en-US" sz="2700" b="1" dirty="0">
                <a:solidFill>
                  <a:srgbClr val="240960"/>
                </a:solidFill>
                <a:latin typeface="Montserrat"/>
                <a:sym typeface="Montserrat"/>
              </a:rPr>
              <a:t>ride distance</a:t>
            </a:r>
            <a:r>
              <a:rPr lang="en-US" sz="2700" dirty="0">
                <a:solidFill>
                  <a:srgbClr val="240960"/>
                </a:solidFill>
                <a:latin typeface="Montserrat"/>
                <a:sym typeface="Montserrat"/>
              </a:rPr>
              <a:t>, and </a:t>
            </a:r>
            <a:r>
              <a:rPr lang="en-US" sz="2700" b="1" dirty="0">
                <a:solidFill>
                  <a:srgbClr val="240960"/>
                </a:solidFill>
                <a:latin typeface="Montserrat"/>
                <a:sym typeface="Montserrat"/>
              </a:rPr>
              <a:t>booking value</a:t>
            </a:r>
            <a:r>
              <a:rPr lang="en-US" sz="2700" dirty="0">
                <a:solidFill>
                  <a:srgbClr val="240960"/>
                </a:solidFill>
                <a:latin typeface="Montserrat"/>
                <a:sym typeface="Montserrat"/>
              </a:rPr>
              <a:t>.</a:t>
            </a:r>
          </a:p>
          <a:p>
            <a:pPr algn="l">
              <a:lnSpc>
                <a:spcPts val="3510"/>
              </a:lnSpc>
            </a:pPr>
            <a:endParaRPr lang="en-US" sz="2700" dirty="0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82930" lvl="1" indent="-291465" algn="l">
              <a:lnSpc>
                <a:spcPts val="3510"/>
              </a:lnSpc>
              <a:buFont typeface="Arial"/>
              <a:buChar char="•"/>
            </a:pPr>
            <a:r>
              <a:rPr lang="en-US" sz="27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Uses </a:t>
            </a:r>
            <a:r>
              <a:rPr lang="en-US" sz="2700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K-Means</a:t>
            </a:r>
            <a:r>
              <a:rPr lang="en-US" sz="27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Clustering with a Silhouette score of </a:t>
            </a:r>
            <a:r>
              <a:rPr lang="en-US" sz="2700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0.5</a:t>
            </a:r>
            <a:r>
              <a:rPr lang="en-US" sz="27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l">
              <a:lnSpc>
                <a:spcPts val="3510"/>
              </a:lnSpc>
            </a:pPr>
            <a:endParaRPr lang="en-US" sz="2700" dirty="0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82930" lvl="1" indent="-291465" algn="l">
              <a:lnSpc>
                <a:spcPts val="3510"/>
              </a:lnSpc>
              <a:buFont typeface="Arial"/>
              <a:buChar char="•"/>
            </a:pPr>
            <a:r>
              <a:rPr lang="en-US" sz="27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Each customer assigned to the nearest cluster based on similarity.</a:t>
            </a:r>
          </a:p>
          <a:p>
            <a:pPr algn="l">
              <a:lnSpc>
                <a:spcPts val="7999"/>
              </a:lnSpc>
            </a:pPr>
            <a:r>
              <a:rPr lang="en-US" sz="3199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2800" b="1" u="sng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Applications</a:t>
            </a:r>
            <a:r>
              <a:rPr lang="en-US" sz="2800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:</a:t>
            </a:r>
          </a:p>
          <a:p>
            <a:pPr marL="582930" lvl="1" indent="-291465" algn="l">
              <a:lnSpc>
                <a:spcPts val="3483"/>
              </a:lnSpc>
              <a:buFont typeface="Arial"/>
              <a:buChar char="•"/>
            </a:pPr>
            <a:r>
              <a:rPr lang="en-US" sz="27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Identify frequent or high-value customers.</a:t>
            </a:r>
          </a:p>
          <a:p>
            <a:pPr marL="582930" lvl="1" indent="-291465" algn="l">
              <a:lnSpc>
                <a:spcPts val="3483"/>
              </a:lnSpc>
              <a:buFont typeface="Arial"/>
              <a:buChar char="•"/>
            </a:pPr>
            <a:r>
              <a:rPr lang="en-US" sz="27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Support targeted marketing and offers.</a:t>
            </a:r>
          </a:p>
          <a:p>
            <a:pPr marL="582930" lvl="1" indent="-291465" algn="l">
              <a:lnSpc>
                <a:spcPts val="3483"/>
              </a:lnSpc>
              <a:buFont typeface="Arial"/>
              <a:buChar char="•"/>
            </a:pPr>
            <a:r>
              <a:rPr lang="en-US" sz="27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Enhance personalization and service strategies.</a:t>
            </a:r>
          </a:p>
          <a:p>
            <a:pPr algn="l">
              <a:lnSpc>
                <a:spcPts val="3077"/>
              </a:lnSpc>
            </a:pPr>
            <a:endParaRPr lang="en-US" sz="2700" dirty="0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991877" y="790325"/>
            <a:ext cx="10019875" cy="627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5600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Customer Segmentation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07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57200" y="1866900"/>
            <a:ext cx="13152490" cy="522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03"/>
              </a:lnSpc>
            </a:pPr>
            <a:r>
              <a:rPr lang="en-US" sz="3599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💜 K-Means Clustering Model 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855718E-DEFF-A776-D453-0630A400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477" y="4582125"/>
            <a:ext cx="5418258" cy="42557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485900"/>
            <a:ext cx="21315012" cy="8751052"/>
            <a:chOff x="0" y="0"/>
            <a:chExt cx="5613830" cy="23048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613830" cy="2304804"/>
            </a:xfrm>
            <a:custGeom>
              <a:avLst/>
              <a:gdLst/>
              <a:ahLst/>
              <a:cxnLst/>
              <a:rect l="l" t="t" r="r" b="b"/>
              <a:pathLst>
                <a:path w="5613830" h="2304804">
                  <a:moveTo>
                    <a:pt x="0" y="0"/>
                  </a:moveTo>
                  <a:lnTo>
                    <a:pt x="5613830" y="0"/>
                  </a:lnTo>
                  <a:lnTo>
                    <a:pt x="5613830" y="2304804"/>
                  </a:lnTo>
                  <a:lnTo>
                    <a:pt x="0" y="2304804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613830" cy="2342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297926">
            <a:off x="16170787" y="4115491"/>
            <a:ext cx="4949197" cy="494919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0271079">
            <a:off x="4998253" y="9471768"/>
            <a:ext cx="3018539" cy="301853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507655" y="2795465"/>
            <a:ext cx="11914928" cy="5463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3510"/>
              </a:lnSpc>
              <a:buFont typeface="Arial"/>
              <a:buChar char="•"/>
            </a:pPr>
            <a:r>
              <a:rPr lang="en-US" sz="27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Uses </a:t>
            </a:r>
            <a:r>
              <a:rPr lang="en-US" sz="2700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Kohonen</a:t>
            </a:r>
            <a:r>
              <a:rPr lang="en-US" sz="27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Self-Organizing Map </a:t>
            </a:r>
            <a:r>
              <a:rPr lang="en-US" sz="2700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(SOM)</a:t>
            </a:r>
            <a:r>
              <a:rPr lang="en-US" sz="27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with a Silhouette score of </a:t>
            </a:r>
            <a:r>
              <a:rPr lang="en-US" sz="2700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0.5</a:t>
            </a:r>
            <a:r>
              <a:rPr lang="en-US" sz="27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l"/>
            <a:endParaRPr lang="en-US" sz="2700" dirty="0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82930" lvl="1" indent="-291465" algn="l">
              <a:lnSpc>
                <a:spcPts val="3510"/>
              </a:lnSpc>
              <a:buFont typeface="Arial"/>
              <a:buChar char="•"/>
            </a:pPr>
            <a:r>
              <a:rPr lang="en-US" sz="27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Visualizes complex data into a 2D grid for easy interpretation.</a:t>
            </a:r>
          </a:p>
          <a:p>
            <a:pPr algn="l">
              <a:lnSpc>
                <a:spcPts val="3510"/>
              </a:lnSpc>
            </a:pPr>
            <a:endParaRPr lang="en-US" sz="2700" dirty="0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82930" lvl="1" indent="-291465" algn="l">
              <a:lnSpc>
                <a:spcPts val="3510"/>
              </a:lnSpc>
              <a:buFont typeface="Arial"/>
              <a:buChar char="•"/>
            </a:pPr>
            <a:r>
              <a:rPr lang="en-US" sz="27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Input fields: ride frequency, distance, and booking value.</a:t>
            </a:r>
          </a:p>
          <a:p>
            <a:pPr algn="l">
              <a:lnSpc>
                <a:spcPts val="7999"/>
              </a:lnSpc>
            </a:pPr>
            <a:r>
              <a:rPr lang="en-US" sz="3199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2800" b="1" u="sng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Applications</a:t>
            </a:r>
            <a:r>
              <a:rPr lang="en-US" sz="2800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:</a:t>
            </a:r>
          </a:p>
          <a:p>
            <a:pPr marL="582930" lvl="1" indent="-291465" algn="l">
              <a:lnSpc>
                <a:spcPts val="3483"/>
              </a:lnSpc>
              <a:buFont typeface="Arial"/>
              <a:buChar char="•"/>
            </a:pPr>
            <a:r>
              <a:rPr lang="en-US" sz="27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Discover natural relationships among customers.</a:t>
            </a:r>
          </a:p>
          <a:p>
            <a:pPr marL="582930" lvl="1" indent="-291465" algn="l">
              <a:lnSpc>
                <a:spcPts val="3483"/>
              </a:lnSpc>
              <a:buFont typeface="Arial"/>
              <a:buChar char="•"/>
            </a:pPr>
            <a:r>
              <a:rPr lang="en-US" sz="27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Provide visual insights into customer behavior.</a:t>
            </a:r>
          </a:p>
          <a:p>
            <a:pPr marL="582930" lvl="1" indent="-291465" algn="l">
              <a:lnSpc>
                <a:spcPts val="3483"/>
              </a:lnSpc>
              <a:buFont typeface="Arial"/>
              <a:buChar char="•"/>
            </a:pPr>
            <a:r>
              <a:rPr lang="en-US" sz="27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Validate and complement K-Means clustering results.</a:t>
            </a:r>
          </a:p>
          <a:p>
            <a:pPr algn="l">
              <a:lnSpc>
                <a:spcPts val="3077"/>
              </a:lnSpc>
            </a:pPr>
            <a:endParaRPr lang="en-US" sz="2700" dirty="0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40AC6FB6-35F0-DE64-2CC7-2A338128A296}"/>
              </a:ext>
            </a:extLst>
          </p:cNvPr>
          <p:cNvGrpSpPr/>
          <p:nvPr/>
        </p:nvGrpSpPr>
        <p:grpSpPr>
          <a:xfrm rot="18582203">
            <a:off x="11802352" y="4473554"/>
            <a:ext cx="1848367" cy="1943040"/>
            <a:chOff x="0" y="0"/>
            <a:chExt cx="812800" cy="812800"/>
          </a:xfrm>
        </p:grpSpPr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6EF156E-4A96-6E7B-0A7E-16A0B2B9F50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10FD96BE-A9EB-C164-73A8-C09EE6C7646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08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57200" y="1858044"/>
            <a:ext cx="13076290" cy="522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03"/>
              </a:lnSpc>
            </a:pPr>
            <a:r>
              <a:rPr lang="en-US" sz="3599" b="1" dirty="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💜 Kohonen Model 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00F8BAB-DF0E-9FA2-0412-F361EB3A4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745" y="4619790"/>
            <a:ext cx="5345289" cy="41386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89840" y="2149955"/>
            <a:ext cx="2999351" cy="299935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233203" y="3316034"/>
            <a:ext cx="7055617" cy="154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28"/>
              </a:lnSpc>
            </a:pPr>
            <a:r>
              <a:rPr lang="en-US" sz="13535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389516" y="4760679"/>
            <a:ext cx="4990576" cy="154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28"/>
              </a:lnSpc>
            </a:pPr>
            <a:r>
              <a:rPr lang="en-US" sz="1353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You.</a:t>
            </a:r>
          </a:p>
        </p:txBody>
      </p:sp>
      <p:grpSp>
        <p:nvGrpSpPr>
          <p:cNvPr id="7" name="Group 7"/>
          <p:cNvGrpSpPr/>
          <p:nvPr/>
        </p:nvGrpSpPr>
        <p:grpSpPr>
          <a:xfrm rot="-7357214">
            <a:off x="10690988" y="3451709"/>
            <a:ext cx="1931597" cy="193159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6050268" y="7464380"/>
            <a:ext cx="490149" cy="403705"/>
          </a:xfrm>
          <a:custGeom>
            <a:avLst/>
            <a:gdLst/>
            <a:ahLst/>
            <a:cxnLst/>
            <a:rect l="l" t="t" r="r" b="b"/>
            <a:pathLst>
              <a:path w="490149" h="403705">
                <a:moveTo>
                  <a:pt x="0" y="0"/>
                </a:moveTo>
                <a:lnTo>
                  <a:pt x="490149" y="0"/>
                </a:lnTo>
                <a:lnTo>
                  <a:pt x="490149" y="403705"/>
                </a:lnTo>
                <a:lnTo>
                  <a:pt x="0" y="403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19200" y="5384370"/>
            <a:ext cx="511791" cy="511791"/>
          </a:xfrm>
          <a:custGeom>
            <a:avLst/>
            <a:gdLst/>
            <a:ahLst/>
            <a:cxnLst/>
            <a:rect l="l" t="t" r="r" b="b"/>
            <a:pathLst>
              <a:path w="511791" h="511791">
                <a:moveTo>
                  <a:pt x="0" y="0"/>
                </a:moveTo>
                <a:lnTo>
                  <a:pt x="511791" y="0"/>
                </a:lnTo>
                <a:lnTo>
                  <a:pt x="511791" y="511791"/>
                </a:lnTo>
                <a:lnTo>
                  <a:pt x="0" y="5117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0" y="5916461"/>
            <a:ext cx="19270471" cy="3499563"/>
            <a:chOff x="0" y="-38100"/>
            <a:chExt cx="5075350" cy="921694"/>
          </a:xfrm>
        </p:grpSpPr>
        <p:sp>
          <p:nvSpPr>
            <p:cNvPr id="13" name="Freeform 13"/>
            <p:cNvSpPr/>
            <p:nvPr/>
          </p:nvSpPr>
          <p:spPr>
            <a:xfrm>
              <a:off x="0" y="602054"/>
              <a:ext cx="5075350" cy="281540"/>
            </a:xfrm>
            <a:custGeom>
              <a:avLst/>
              <a:gdLst/>
              <a:ahLst/>
              <a:cxnLst/>
              <a:rect l="l" t="t" r="r" b="b"/>
              <a:pathLst>
                <a:path w="5075350" h="281540">
                  <a:moveTo>
                    <a:pt x="0" y="0"/>
                  </a:moveTo>
                  <a:lnTo>
                    <a:pt x="5075350" y="0"/>
                  </a:lnTo>
                  <a:lnTo>
                    <a:pt x="5075350" y="281540"/>
                  </a:lnTo>
                  <a:lnTo>
                    <a:pt x="0" y="281540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5075350" cy="3196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7513343" y="7829701"/>
            <a:ext cx="511791" cy="511791"/>
          </a:xfrm>
          <a:custGeom>
            <a:avLst/>
            <a:gdLst/>
            <a:ahLst/>
            <a:cxnLst/>
            <a:rect l="l" t="t" r="r" b="b"/>
            <a:pathLst>
              <a:path w="511791" h="511791">
                <a:moveTo>
                  <a:pt x="0" y="0"/>
                </a:moveTo>
                <a:lnTo>
                  <a:pt x="511791" y="0"/>
                </a:lnTo>
                <a:lnTo>
                  <a:pt x="511791" y="511791"/>
                </a:lnTo>
                <a:lnTo>
                  <a:pt x="0" y="5117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6" name="Freeform 16"/>
          <p:cNvSpPr/>
          <p:nvPr/>
        </p:nvSpPr>
        <p:spPr>
          <a:xfrm>
            <a:off x="4703707" y="16074070"/>
            <a:ext cx="51193" cy="49047"/>
          </a:xfrm>
          <a:custGeom>
            <a:avLst/>
            <a:gdLst/>
            <a:ahLst/>
            <a:cxnLst/>
            <a:rect l="l" t="t" r="r" b="b"/>
            <a:pathLst>
              <a:path w="421145" h="421145">
                <a:moveTo>
                  <a:pt x="0" y="0"/>
                </a:moveTo>
                <a:lnTo>
                  <a:pt x="421145" y="0"/>
                </a:lnTo>
                <a:lnTo>
                  <a:pt x="421145" y="421145"/>
                </a:lnTo>
                <a:lnTo>
                  <a:pt x="0" y="4211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7" name="TextBox 17"/>
          <p:cNvSpPr txBox="1"/>
          <p:nvPr/>
        </p:nvSpPr>
        <p:spPr>
          <a:xfrm>
            <a:off x="16050268" y="9473025"/>
            <a:ext cx="724046" cy="242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774314" y="9473025"/>
            <a:ext cx="354591" cy="24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09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535255" y="6706696"/>
            <a:ext cx="4451512" cy="304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11"/>
              </a:lnSpc>
            </a:pPr>
            <a:r>
              <a:rPr lang="en-US" sz="2639" i="1" dirty="0">
                <a:solidFill>
                  <a:srgbClr val="24096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Get In Touch With 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CF5E190-42D7-330E-6000-5DC42E0501E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0519" y="1560206"/>
            <a:ext cx="589749" cy="5897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591</Words>
  <Application>Microsoft Office PowerPoint</Application>
  <PresentationFormat>Custom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Canva Sans Bold</vt:lpstr>
      <vt:lpstr>Poppins Bold</vt:lpstr>
      <vt:lpstr>Montserrat Bold</vt:lpstr>
      <vt:lpstr>Montserrat Italics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Modern Minimalist Business Development Presentation</dc:title>
  <cp:lastModifiedBy>Anurag Mahato</cp:lastModifiedBy>
  <cp:revision>4</cp:revision>
  <dcterms:created xsi:type="dcterms:W3CDTF">2006-08-16T00:00:00Z</dcterms:created>
  <dcterms:modified xsi:type="dcterms:W3CDTF">2025-10-19T04:24:41Z</dcterms:modified>
  <dc:identifier>DAG2Cbxetz0</dc:identifier>
</cp:coreProperties>
</file>