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0" r:id="rId4"/>
    <p:sldId id="261" r:id="rId5"/>
    <p:sldId id="276" r:id="rId6"/>
    <p:sldId id="262" r:id="rId7"/>
    <p:sldId id="277" r:id="rId8"/>
    <p:sldId id="264" r:id="rId9"/>
    <p:sldId id="265" r:id="rId10"/>
    <p:sldId id="263" r:id="rId11"/>
    <p:sldId id="267" r:id="rId12"/>
    <p:sldId id="269" r:id="rId13"/>
    <p:sldId id="268" r:id="rId14"/>
    <p:sldId id="270" r:id="rId15"/>
    <p:sldId id="266" r:id="rId16"/>
    <p:sldId id="278" r:id="rId17"/>
    <p:sldId id="279" r:id="rId18"/>
    <p:sldId id="280" r:id="rId19"/>
    <p:sldId id="282" r:id="rId20"/>
    <p:sldId id="281" r:id="rId21"/>
    <p:sldId id="283" r:id="rId22"/>
    <p:sldId id="274" r:id="rId23"/>
    <p:sldId id="275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E722C-E9FB-48D8-B729-46FB44D8FC6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6CCC9-A3E6-4AB8-82C3-E43A0A2CE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4417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DF809-C868-4373-993C-D649478C6015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E0DC-31BB-4AEE-AADF-10CECD18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692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79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843F-9947-483A-9896-C79FA375B7CF}" type="datetime1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D556-0175-483C-AEE7-32B1AD46F742}" type="datetime1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CA5-0DD6-4328-BB79-5B0279D4E11E}" type="datetime1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2D0A-ECE6-443C-AC8A-A8BE13F6DA97}" type="datetime1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54D-E903-4150-A438-B97C49B865BD}" type="datetime1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41CF-F220-42F9-8270-28A3ACDBC951}" type="datetime1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6EC9-E806-4D2F-ADF6-5E6F7C623188}" type="datetime1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98E9-6A21-42DC-9E0E-90C7CBD2D86E}" type="datetime1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8CC2-1391-4DC1-9BBF-FEC7C9B2F0EC}" type="datetime1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AE6-4C9E-4B06-9033-9F4D19149FD4}" type="datetime1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7E78-FDE9-402D-BB1C-CC3B0F70E2CA}" type="datetime1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A83F4F-187B-417F-9960-461FDCDCCCEC}" type="datetime1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018810D-B4E6-4CF8-A7D7-3478C1EDF89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2667000"/>
            <a:ext cx="3566160" cy="3593592"/>
          </a:xfrm>
        </p:spPr>
        <p:txBody>
          <a:bodyPr/>
          <a:lstStyle/>
          <a:p>
            <a:r>
              <a:rPr lang="en-US" i="1" u="sng" dirty="0" smtClean="0"/>
              <a:t>Submitted by</a:t>
            </a:r>
          </a:p>
          <a:p>
            <a:pPr marL="45720" indent="0">
              <a:buNone/>
            </a:pPr>
            <a:r>
              <a:rPr lang="en-US" sz="2000" dirty="0" smtClean="0"/>
              <a:t>Name : Anurag  Koundal</a:t>
            </a:r>
          </a:p>
          <a:p>
            <a:pPr marL="45720" indent="0">
              <a:buNone/>
            </a:pPr>
            <a:r>
              <a:rPr lang="en-US" sz="2000" dirty="0" smtClean="0"/>
              <a:t>ID       : 1911985070</a:t>
            </a:r>
          </a:p>
          <a:p>
            <a:pPr marL="45720" indent="0">
              <a:buNone/>
            </a:pPr>
            <a:endParaRPr lang="en-IN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77000" y="2667000"/>
            <a:ext cx="3566160" cy="3595687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u="sng" dirty="0" smtClean="0"/>
              <a:t>Submitted</a:t>
            </a:r>
            <a:r>
              <a:rPr lang="en-US" i="1" u="sng" dirty="0" smtClean="0"/>
              <a:t> to</a:t>
            </a:r>
          </a:p>
          <a:p>
            <a:pPr marL="45720" indent="0">
              <a:buNone/>
            </a:pPr>
            <a:r>
              <a:rPr lang="en-US" sz="2000" b="0" dirty="0" smtClean="0"/>
              <a:t>    </a:t>
            </a:r>
            <a:r>
              <a:rPr lang="en-US" sz="2000" dirty="0" smtClean="0"/>
              <a:t>Mr. Mukesh kumar</a:t>
            </a:r>
            <a:endParaRPr lang="en-IN" sz="2000" dirty="0" smtClean="0"/>
          </a:p>
          <a:p>
            <a:pPr marL="4572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Mr. Mananjay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0605" y="762000"/>
            <a:ext cx="941203" cy="301752"/>
          </a:xfrm>
        </p:spPr>
        <p:txBody>
          <a:bodyPr>
            <a:normAutofit fontScale="55000" lnSpcReduction="20000"/>
          </a:bodyPr>
          <a:lstStyle/>
          <a:p>
            <a:r>
              <a:rPr lang="en-US" sz="2800" b="1" dirty="0"/>
              <a:t>1</a:t>
            </a:r>
            <a:endParaRPr lang="en-IN" sz="2800" b="1" dirty="0"/>
          </a:p>
        </p:txBody>
      </p:sp>
      <p:pic>
        <p:nvPicPr>
          <p:cNvPr id="1026" name="Picture 2" descr="C:\Users\hp\Downloads\Screenshot 2022-05-13 1517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373" y="12192"/>
            <a:ext cx="1623628" cy="11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82000" cy="11540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 MANAGEMENT SYSTEM</a:t>
            </a:r>
            <a:endParaRPr lang="en-IN" sz="40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50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762000"/>
            <a:ext cx="941203" cy="301752"/>
          </a:xfrm>
        </p:spPr>
        <p:txBody>
          <a:bodyPr>
            <a:normAutofit fontScale="55000" lnSpcReduction="20000"/>
          </a:bodyPr>
          <a:lstStyle/>
          <a:p>
            <a:r>
              <a:rPr lang="en-US" sz="2800" b="1" dirty="0" smtClean="0"/>
              <a:t>8</a:t>
            </a:r>
            <a:endParaRPr lang="en-IN" sz="2800" b="1" dirty="0"/>
          </a:p>
        </p:txBody>
      </p:sp>
      <p:pic>
        <p:nvPicPr>
          <p:cNvPr id="5" name="Picture 2" descr="What is Spring Boot">
            <a:extLst>
              <a:ext uri="{FF2B5EF4-FFF2-40B4-BE49-F238E27FC236}">
                <a16:creationId xmlns:a16="http://schemas.microsoft.com/office/drawing/2014/main" xmlns="" id="{12DDA5F1-D4F1-A49C-65C0-50FD257E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84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Spring  Boot  Technologies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44196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1800" cap="none" spc="0" dirty="0" smtClean="0"/>
              <a:t>Spring security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cap="none" spc="0" dirty="0" smtClean="0"/>
              <a:t>Tomcat </a:t>
            </a:r>
            <a:r>
              <a:rPr lang="en-US" sz="1800" cap="none" spc="0" dirty="0" smtClean="0"/>
              <a:t>server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cap="none" spc="0" dirty="0" smtClean="0"/>
              <a:t>Jpa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cap="none" spc="0" dirty="0" smtClean="0"/>
              <a:t>Hibernate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cap="none" spc="0" dirty="0" smtClean="0"/>
              <a:t>MySQL driver (for connecting with database</a:t>
            </a:r>
            <a:r>
              <a:rPr lang="en-US" sz="1800" dirty="0" smtClean="0"/>
              <a:t>)</a:t>
            </a:r>
            <a:endParaRPr lang="en-IN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96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12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103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JPA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44196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cap="none" spc="0" dirty="0" smtClean="0">
                <a:latin typeface="inter-regular"/>
              </a:rPr>
              <a:t>The java persistence API (JPA) is a specification of java. It is used to persist data between java object and relational database. JPA acts as a bridge between object-oriented domain models and relational database systems.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cap="none" spc="0" dirty="0" smtClean="0">
                <a:latin typeface="inter-regular"/>
              </a:rPr>
              <a:t>As jpa is just a specification, it doesn't perform any operation by itself. </a:t>
            </a:r>
            <a:endParaRPr lang="en-IN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96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13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533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Hibernate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5029200"/>
          </a:xfrm>
        </p:spPr>
        <p:txBody>
          <a:bodyPr>
            <a:norm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1800" cap="none" spc="0" dirty="0" smtClean="0">
                <a:latin typeface="-apple-system"/>
              </a:rPr>
              <a:t>Hibernate is an orm (object relational mapper) tool that is used for interacting with different kinds of databases. </a:t>
            </a:r>
            <a:endParaRPr lang="en-IN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96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14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1769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698" y="3048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Angular (for Frontend)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18" y="1600200"/>
            <a:ext cx="7696200" cy="4419600"/>
          </a:xfrm>
        </p:spPr>
        <p:txBody>
          <a:bodyPr>
            <a:noAutofit/>
          </a:bodyPr>
          <a:lstStyle/>
          <a:p>
            <a:r>
              <a:rPr lang="en-US" sz="1800" cap="none" spc="0" dirty="0" smtClean="0">
                <a:latin typeface="Roboto" panose="02000000000000000000" pitchFamily="2" charset="0"/>
              </a:rPr>
              <a:t>Angular is a platform and framework for building single-page client applications using HTML and typescript . angular is written in typescript. It implements core and optional functionality as a set of typescript libraries that you import into your applications.</a:t>
            </a:r>
          </a:p>
          <a:p>
            <a:endParaRPr lang="en-IN" sz="1800" cap="none" spc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810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15</a:t>
            </a:r>
            <a:endParaRPr lang="en-IN" sz="2800" b="1" dirty="0"/>
          </a:p>
        </p:txBody>
      </p:sp>
      <p:pic>
        <p:nvPicPr>
          <p:cNvPr id="5" name="Picture 2" descr="C:\Users\hp\Downloads\download (2)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59" y="249340"/>
            <a:ext cx="1004347" cy="101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3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Angular  Technologies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44196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cap="none" spc="0" dirty="0" smtClean="0"/>
              <a:t>Interceptor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cap="none" spc="0" dirty="0" smtClean="0"/>
              <a:t>Angular material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cap="none" spc="0" dirty="0" smtClean="0"/>
              <a:t>Bootstrap 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cap="none" spc="0" dirty="0" smtClean="0"/>
              <a:t>Font awesome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cap="none" spc="0" dirty="0" smtClean="0"/>
              <a:t>Flat icons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cap="none" spc="0" dirty="0" smtClean="0"/>
              <a:t>Google font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cap="none" spc="0" dirty="0" smtClean="0"/>
              <a:t>Routing</a:t>
            </a:r>
            <a:endParaRPr lang="en-IN" sz="1800" cap="none" spc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96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16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6468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SCREENsHOTS OF PROJECT</a:t>
            </a:r>
            <a:endParaRPr lang="en-IN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17</a:t>
            </a:r>
            <a:endParaRPr lang="en-IN" sz="2800" b="1" dirty="0"/>
          </a:p>
        </p:txBody>
      </p:sp>
      <p:pic>
        <p:nvPicPr>
          <p:cNvPr id="2056" name="Picture 8" descr="C:\Users\hp\Desktop\Screenshot 2022-05-14 0300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82980"/>
            <a:ext cx="55830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hp\Desktop\Screenshot 2022-05-14 0301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345071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2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17</a:t>
            </a:fld>
            <a:endParaRPr lang="en-IN"/>
          </a:p>
        </p:txBody>
      </p:sp>
      <p:pic>
        <p:nvPicPr>
          <p:cNvPr id="3074" name="Picture 2" descr="C:\Users\hp\Desktop\Screenshot 2022-05-14 0305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1300"/>
            <a:ext cx="57150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Desktop\Screenshot 2022-05-14 0302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5715000" cy="345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3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18</a:t>
            </a:fld>
            <a:endParaRPr lang="en-IN"/>
          </a:p>
        </p:txBody>
      </p:sp>
      <p:pic>
        <p:nvPicPr>
          <p:cNvPr id="4103" name="Picture 7" descr="C:\Users\hp\Desktop\Screenshot 2022-05-14 0255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664771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hp\Desktop\Screenshot 2022-05-14 025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17" y="2933700"/>
            <a:ext cx="6709335" cy="300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98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19</a:t>
            </a:fld>
            <a:endParaRPr lang="en-IN"/>
          </a:p>
        </p:txBody>
      </p:sp>
      <p:pic>
        <p:nvPicPr>
          <p:cNvPr id="5122" name="Picture 2" descr="C:\Users\hp\Desktop\Screenshot 2022-05-14 0257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76200"/>
            <a:ext cx="7025412" cy="26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Desktop\Screenshot 2022-05-14 02582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200400"/>
            <a:ext cx="69774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4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Introduction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4419600"/>
          </a:xfrm>
        </p:spPr>
        <p:txBody>
          <a:bodyPr>
            <a:norm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2000" cap="none" spc="0" dirty="0" smtClean="0">
                <a:latin typeface="Calibri"/>
                <a:ea typeface="Calibri"/>
                <a:cs typeface="Calibri"/>
                <a:sym typeface="Calibri"/>
              </a:rPr>
              <a:t>This online medical management system is used in healthcare system </a:t>
            </a:r>
            <a:r>
              <a:rPr lang="en-US" sz="2000" cap="none" spc="0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cap="none" spc="0" dirty="0" smtClean="0">
                <a:latin typeface="Calibri"/>
                <a:ea typeface="Calibri"/>
                <a:cs typeface="Calibri"/>
                <a:sym typeface="Calibri"/>
              </a:rPr>
              <a:t>main use of medical management system is to provide </a:t>
            </a:r>
            <a:r>
              <a:rPr lang="en-US" sz="2000" cap="none" spc="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cap="none" spc="0" dirty="0" smtClean="0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2000" cap="none" spc="0" dirty="0" smtClean="0"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en-US" sz="2000" cap="none" spc="0" dirty="0" smtClean="0">
                <a:latin typeface="Calibri"/>
                <a:ea typeface="Calibri"/>
                <a:cs typeface="Calibri"/>
                <a:sym typeface="Calibri"/>
              </a:rPr>
              <a:t>hospital.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cap="none" spc="0" dirty="0" smtClean="0">
                <a:latin typeface="Calibri"/>
                <a:ea typeface="Calibri"/>
                <a:cs typeface="Calibri"/>
                <a:sym typeface="Calibri"/>
              </a:rPr>
              <a:t>This project consists of frontend in angular and backend in spring boot.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cap="none" spc="0" dirty="0" smtClean="0">
                <a:latin typeface="Calibri"/>
                <a:ea typeface="Calibri"/>
                <a:cs typeface="Calibri"/>
                <a:sym typeface="Calibri"/>
              </a:rPr>
              <a:t>To switch between different pages i have used routing in angular to provide different paths.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cap="none" spc="0" dirty="0" smtClean="0">
                <a:latin typeface="Calibri"/>
                <a:ea typeface="Calibri"/>
                <a:cs typeface="Calibri"/>
                <a:sym typeface="Calibri"/>
              </a:rPr>
              <a:t>For connectivity between database and spring boot backend i have used hibernate through jpa.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cap="none" spc="0" dirty="0" smtClean="0">
                <a:latin typeface="Calibri"/>
                <a:ea typeface="Calibri"/>
                <a:cs typeface="Calibri"/>
                <a:sym typeface="Calibri"/>
              </a:rPr>
              <a:t>Hibernate is a orm tool which is used to create entries of tables in database through some sort of annotations.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000" cap="none" spc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96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3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9090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20</a:t>
            </a:fld>
            <a:endParaRPr lang="en-IN"/>
          </a:p>
        </p:txBody>
      </p:sp>
      <p:pic>
        <p:nvPicPr>
          <p:cNvPr id="6147" name="Picture 3" descr="C:\Users\hp\Desktop\Screenshot 2022-05-14 0307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7565161" cy="26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p\Desktop\Screenshot 2022-05-14 0308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71801"/>
            <a:ext cx="657510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21</a:t>
            </a:fld>
            <a:endParaRPr lang="en-IN"/>
          </a:p>
        </p:txBody>
      </p:sp>
      <p:pic>
        <p:nvPicPr>
          <p:cNvPr id="7170" name="Picture 2" descr="C:\Users\hp\Desktop\Screenshot 2022-05-14 0308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355600"/>
            <a:ext cx="808524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hp\Desktop\Screenshot 2022-05-14 0311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84120"/>
            <a:ext cx="8077200" cy="188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53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Conclusion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696200" cy="4419600"/>
          </a:xfrm>
        </p:spPr>
        <p:txBody>
          <a:bodyPr>
            <a:normAutofit/>
          </a:bodyPr>
          <a:lstStyle/>
          <a:p>
            <a:r>
              <a:rPr lang="en-US" sz="1800" cap="none" spc="0" dirty="0" smtClean="0"/>
              <a:t>Implemented  the basic create , read , update and delete functionalities and I will keep adding new functionalities in this project  in future .</a:t>
            </a:r>
            <a:endParaRPr lang="en-IN" sz="1800" cap="none" spc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8382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23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721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Future Scope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4419600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cap="none" spc="0" dirty="0" smtClean="0">
                <a:latin typeface="Calibri"/>
                <a:ea typeface="Calibri"/>
                <a:cs typeface="Calibri"/>
                <a:sym typeface="Calibri"/>
              </a:rPr>
              <a:t>Deploy this project on live server (like hostinger or godaddy etc).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cap="none" spc="0" dirty="0" smtClean="0">
                <a:latin typeface="Calibri"/>
                <a:ea typeface="Calibri"/>
                <a:cs typeface="Calibri"/>
                <a:sym typeface="Calibri"/>
              </a:rPr>
              <a:t>Add doctor dashboard so that a particular doctor can approve or decline the appointment 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cap="none" spc="0" dirty="0" smtClean="0">
                <a:latin typeface="Calibri"/>
                <a:ea typeface="Calibri"/>
                <a:cs typeface="Calibri"/>
                <a:sym typeface="Calibri"/>
              </a:rPr>
              <a:t>Add mobile sms service to send otp and appointment status to the patients.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cap="none" spc="0" dirty="0" smtClean="0">
                <a:latin typeface="Calibri"/>
                <a:ea typeface="Calibri"/>
                <a:cs typeface="Calibri"/>
                <a:sym typeface="Calibri"/>
              </a:rPr>
              <a:t>Add payment gateway in this project after appointment confirmation.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800" cap="none" spc="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800" cap="none" spc="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IN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96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24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170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References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44196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1800" cap="none" spc="0" dirty="0" smtClean="0"/>
              <a:t>You tube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cap="none" spc="0" dirty="0" smtClean="0"/>
              <a:t>Stackoverflow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cap="none" spc="0" dirty="0" smtClean="0"/>
              <a:t>Github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cap="none" spc="0" dirty="0" smtClean="0"/>
              <a:t>W3 schools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cap="none" spc="0" dirty="0" smtClean="0"/>
              <a:t>Google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18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96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25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084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6024" y="762000"/>
            <a:ext cx="941203" cy="301752"/>
          </a:xfrm>
        </p:spPr>
        <p:txBody>
          <a:bodyPr>
            <a:normAutofit fontScale="55000" lnSpcReduction="20000"/>
          </a:bodyPr>
          <a:lstStyle/>
          <a:p>
            <a:r>
              <a:rPr lang="en-US" sz="2800" b="1" dirty="0" smtClean="0"/>
              <a:t>19</a:t>
            </a:r>
            <a:endParaRPr lang="en-IN" sz="2800" b="1" dirty="0"/>
          </a:p>
        </p:txBody>
      </p:sp>
      <p:pic>
        <p:nvPicPr>
          <p:cNvPr id="1026" name="Picture 2" descr="C:\Users\hp\Downloads\Stock Image_ Backgrounds_Tex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696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7696200" cy="9144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7282" y="182880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048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4</a:t>
            </a:r>
            <a:endParaRPr lang="en-IN" sz="2800" b="1" dirty="0"/>
          </a:p>
        </p:txBody>
      </p:sp>
      <p:pic>
        <p:nvPicPr>
          <p:cNvPr id="3074" name="Picture 2" descr="C:\Users\hp\Downloads\ER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0"/>
            <a:ext cx="495300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Downloads\ER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7" y="3581401"/>
            <a:ext cx="5319713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1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696200" cy="914400"/>
          </a:xfrm>
        </p:spPr>
        <p:txBody>
          <a:bodyPr/>
          <a:lstStyle/>
          <a:p>
            <a:r>
              <a:rPr lang="en-US" dirty="0" smtClean="0"/>
              <a:t>DFD diagram </a:t>
            </a:r>
            <a:r>
              <a:rPr lang="en-US" sz="2000" dirty="0" smtClean="0"/>
              <a:t>(level 0)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4419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96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5</a:t>
            </a:r>
            <a:endParaRPr lang="en-IN" sz="2800" b="1" dirty="0"/>
          </a:p>
        </p:txBody>
      </p:sp>
      <p:pic>
        <p:nvPicPr>
          <p:cNvPr id="1027" name="Picture 3" descr="C:\Users\hp\Downloads\DF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45819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1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304800"/>
            <a:ext cx="7696200" cy="914400"/>
          </a:xfrm>
        </p:spPr>
        <p:txBody>
          <a:bodyPr/>
          <a:lstStyle/>
          <a:p>
            <a:r>
              <a:rPr lang="en-US" dirty="0"/>
              <a:t>DFD diagram </a:t>
            </a:r>
            <a:r>
              <a:rPr lang="en-US" sz="2000" dirty="0"/>
              <a:t>(level </a:t>
            </a:r>
            <a:r>
              <a:rPr lang="en-US" sz="2000" dirty="0" smtClean="0"/>
              <a:t>1)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4419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96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6</a:t>
            </a:r>
            <a:endParaRPr lang="en-IN" sz="2800" b="1" dirty="0"/>
          </a:p>
        </p:txBody>
      </p:sp>
      <p:pic>
        <p:nvPicPr>
          <p:cNvPr id="2050" name="Picture 2" descr="C:\Users\hp\Downloads\DF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82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74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Tools and technologies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7696200" cy="4419600"/>
          </a:xfrm>
        </p:spPr>
        <p:txBody>
          <a:bodyPr>
            <a:normAutofit/>
          </a:bodyPr>
          <a:lstStyle/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inter-regular"/>
              </a:rPr>
              <a:t>For Backend </a:t>
            </a:r>
            <a:r>
              <a:rPr lang="en-US" sz="2000" dirty="0" smtClean="0">
                <a:solidFill>
                  <a:schemeClr val="tx1"/>
                </a:solidFill>
                <a:latin typeface="inter-regular"/>
              </a:rPr>
              <a:t>Spring </a:t>
            </a:r>
            <a:r>
              <a:rPr lang="en-US" sz="2000" dirty="0">
                <a:solidFill>
                  <a:schemeClr val="tx1"/>
                </a:solidFill>
                <a:latin typeface="inter-regular"/>
              </a:rPr>
              <a:t>Boot is a </a:t>
            </a:r>
            <a:r>
              <a:rPr lang="en-US" sz="2000" dirty="0" smtClean="0">
                <a:solidFill>
                  <a:schemeClr val="tx1"/>
                </a:solidFill>
                <a:latin typeface="inter-regular"/>
              </a:rPr>
              <a:t>Java framework . </a:t>
            </a:r>
            <a:r>
              <a:rPr lang="en-US" sz="2000" dirty="0">
                <a:solidFill>
                  <a:schemeClr val="tx1"/>
                </a:solidFill>
                <a:latin typeface="inter-regular"/>
              </a:rPr>
              <a:t>It provides an easier and faster way to set up, configure, and run both simple and web-based </a:t>
            </a:r>
            <a:r>
              <a:rPr lang="en-US" sz="2000" dirty="0" smtClean="0">
                <a:solidFill>
                  <a:schemeClr val="tx1"/>
                </a:solidFill>
                <a:latin typeface="inter-regular"/>
              </a:rPr>
              <a:t>applications.</a:t>
            </a:r>
            <a:endParaRPr lang="en-US" sz="2000" dirty="0">
              <a:solidFill>
                <a:schemeClr val="tx1"/>
              </a:solidFill>
              <a:latin typeface="inter-regular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inter-regular"/>
              </a:rPr>
              <a:t>For Frontend  </a:t>
            </a:r>
            <a:r>
              <a:rPr lang="en-US" sz="2000" dirty="0" smtClean="0">
                <a:solidFill>
                  <a:schemeClr val="tx1"/>
                </a:solidFill>
                <a:latin typeface="inter-regular"/>
              </a:rPr>
              <a:t>Angular (JavaScript framework)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inter-regular"/>
              </a:rPr>
              <a:t>For Database </a:t>
            </a:r>
            <a:r>
              <a:rPr lang="en-US" sz="2000" dirty="0" smtClean="0">
                <a:solidFill>
                  <a:schemeClr val="tx1"/>
                </a:solidFill>
                <a:latin typeface="inter-regular"/>
              </a:rPr>
              <a:t>MySQL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inter-regular"/>
              </a:rPr>
              <a:t>Server  </a:t>
            </a:r>
            <a:r>
              <a:rPr lang="en-US" sz="2000" dirty="0" smtClean="0">
                <a:solidFill>
                  <a:schemeClr val="tx1"/>
                </a:solidFill>
                <a:latin typeface="inter-regular"/>
              </a:rPr>
              <a:t>Tomcat</a:t>
            </a:r>
            <a:endParaRPr lang="en-US" sz="2000" b="1" dirty="0" smtClean="0">
              <a:solidFill>
                <a:schemeClr val="tx1"/>
              </a:solidFill>
              <a:latin typeface="inter-regular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latin typeface="inter-regular"/>
            </a:endParaRPr>
          </a:p>
          <a:p>
            <a:pPr lvl="1" algn="just"/>
            <a:endParaRPr lang="en-US" sz="2000" dirty="0" smtClean="0">
              <a:solidFill>
                <a:schemeClr val="tx1"/>
              </a:solidFill>
              <a:latin typeface="inter-regular"/>
            </a:endParaRPr>
          </a:p>
          <a:p>
            <a:pPr lvl="1" algn="just"/>
            <a:endParaRPr lang="en-US" sz="2800" dirty="0">
              <a:solidFill>
                <a:srgbClr val="333333"/>
              </a:solidFill>
              <a:latin typeface="inter-regular"/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96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7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285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810D-B4E6-4CF8-A7D7-3478C1EDF894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B0AB8E2-156F-2938-193C-0015D325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"/>
            <a:ext cx="1775811" cy="17758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B170AEF-517F-7BD6-C81A-81D8167CD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57378"/>
            <a:ext cx="1295400" cy="1737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3B90B14-77F2-6382-44A6-BC79F6A14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204201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393C1C-4D87-641D-312E-2BEDBAE68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2910600"/>
            <a:ext cx="2438400" cy="1722360"/>
          </a:xfrm>
          <a:prstGeom prst="rect">
            <a:avLst/>
          </a:prstGeom>
        </p:spPr>
      </p:pic>
      <p:pic>
        <p:nvPicPr>
          <p:cNvPr id="1026" name="Picture 2" descr="C:\Users\hp\Downloads\download (2)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99" y="2691022"/>
            <a:ext cx="1904999" cy="191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ownloads\transparent-logo-javascript-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40" y="476250"/>
            <a:ext cx="1329481" cy="17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ownloads\download (3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98" y="792831"/>
            <a:ext cx="1219200" cy="139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89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MySQL Database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4419600"/>
          </a:xfrm>
        </p:spPr>
        <p:txBody>
          <a:bodyPr>
            <a:normAutofit/>
          </a:bodyPr>
          <a:lstStyle/>
          <a:p>
            <a:pPr marL="0" lvl="1" algn="l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MySQL is an open source relational database management system. For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Word Press  sites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that means it 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helps you store all your blog posts, users, plugin information, etc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 It stores that information in separate “tables” and connects it with “keys”, which is why it's relational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96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9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6393C1C-4D87-641D-312E-2BEDBAE68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600"/>
            <a:ext cx="1434788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696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Spring Boot 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696200" cy="48006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000" cap="none" spc="0" dirty="0" smtClean="0">
                <a:latin typeface="inter-regular"/>
              </a:rPr>
              <a:t>In short, spring boot is the combination of </a:t>
            </a:r>
            <a:r>
              <a:rPr lang="en-US" sz="2000" cap="none" spc="0" dirty="0" smtClean="0">
                <a:latin typeface="inter-bold"/>
              </a:rPr>
              <a:t>spring framework</a:t>
            </a:r>
            <a:r>
              <a:rPr lang="en-US" sz="2000" cap="none" spc="0" dirty="0" smtClean="0">
                <a:latin typeface="inter-regular"/>
              </a:rPr>
              <a:t> and </a:t>
            </a:r>
            <a:r>
              <a:rPr lang="en-US" sz="2000" cap="none" spc="0" dirty="0" smtClean="0">
                <a:latin typeface="inter-bold"/>
              </a:rPr>
              <a:t>embedded servers</a:t>
            </a:r>
            <a:r>
              <a:rPr lang="en-US" sz="2000" cap="none" spc="0" dirty="0" smtClean="0">
                <a:latin typeface="inter-regular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000" cap="none" spc="0" dirty="0" smtClean="0">
                <a:latin typeface="inter-regular"/>
              </a:rPr>
              <a:t>We </a:t>
            </a:r>
            <a:r>
              <a:rPr lang="en-US" sz="2000" cap="none" spc="0" dirty="0" smtClean="0">
                <a:latin typeface="inter-regular"/>
              </a:rPr>
              <a:t>should use spring boot framework because: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cap="none" spc="0" dirty="0" smtClean="0">
                <a:latin typeface="inter-regular"/>
              </a:rPr>
              <a:t>It </a:t>
            </a:r>
            <a:r>
              <a:rPr lang="en-US" sz="2000" cap="none" spc="0" dirty="0" smtClean="0">
                <a:latin typeface="inter-regular"/>
              </a:rPr>
              <a:t>contains powerful database transaction management capabilities.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cap="none" spc="0" dirty="0" smtClean="0">
                <a:latin typeface="inter-regular"/>
              </a:rPr>
              <a:t>It simplifies integration with other java frameworks like jpa /hibernate orm, struts, etc.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cap="none" spc="0" dirty="0" smtClean="0">
                <a:latin typeface="inter-regular"/>
              </a:rPr>
              <a:t>It reduces the cost and development time of the application.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81000"/>
            <a:ext cx="1295400" cy="51206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10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3B90B14-77F2-6382-44A6-BC79F6A14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"/>
            <a:ext cx="142940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892</TotalTime>
  <Words>476</Words>
  <Application>Microsoft Office PowerPoint</Application>
  <PresentationFormat>On-screen Show (4:3)</PresentationFormat>
  <Paragraphs>93</Paragraphs>
  <Slides>25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Angles</vt:lpstr>
      <vt:lpstr>   MEDICAL MANAGEMENT SYSTEM</vt:lpstr>
      <vt:lpstr>Introduction</vt:lpstr>
      <vt:lpstr>ER DIAGRAM</vt:lpstr>
      <vt:lpstr>DFD diagram (level 0)</vt:lpstr>
      <vt:lpstr>DFD diagram (level 1)</vt:lpstr>
      <vt:lpstr>Tools and technologies</vt:lpstr>
      <vt:lpstr>PowerPoint Presentation</vt:lpstr>
      <vt:lpstr>MySQL Database</vt:lpstr>
      <vt:lpstr>Spring Boot </vt:lpstr>
      <vt:lpstr>PowerPoint Presentation</vt:lpstr>
      <vt:lpstr>Spring  Boot  Technologies</vt:lpstr>
      <vt:lpstr>JPA</vt:lpstr>
      <vt:lpstr>Hibernate</vt:lpstr>
      <vt:lpstr>Angular (for Frontend)</vt:lpstr>
      <vt:lpstr>Angular  Technologies</vt:lpstr>
      <vt:lpstr>SCREENsHOTS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53</cp:revision>
  <dcterms:created xsi:type="dcterms:W3CDTF">2022-05-12T03:18:03Z</dcterms:created>
  <dcterms:modified xsi:type="dcterms:W3CDTF">2022-05-14T06:26:56Z</dcterms:modified>
</cp:coreProperties>
</file>