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5"/>
  </p:sldMasterIdLst>
  <p:notesMasterIdLst>
    <p:notesMasterId r:id="rId8"/>
  </p:notesMasterIdLst>
  <p:sldIdLst>
    <p:sldId id="282" r:id="rId6"/>
    <p:sldId id="283" r:id="rId7"/>
  </p:sldIdLst>
  <p:sldSz cx="8305800" cy="10591800"/>
  <p:notesSz cx="8305800" cy="10591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CE"/>
    <a:srgbClr val="0097A9"/>
    <a:srgbClr val="012169"/>
    <a:srgbClr val="009A44"/>
    <a:srgbClr val="62B5E5"/>
    <a:srgbClr val="86BC25"/>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80" autoAdjust="0"/>
  </p:normalViewPr>
  <p:slideViewPr>
    <p:cSldViewPr>
      <p:cViewPr>
        <p:scale>
          <a:sx n="97" d="100"/>
          <a:sy n="97" d="100"/>
        </p:scale>
        <p:origin x="676" y="-23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1.xml"/><Relationship Id="rId10"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98863" cy="5302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4705350" y="0"/>
            <a:ext cx="3598863" cy="530225"/>
          </a:xfrm>
          <a:prstGeom prst="rect">
            <a:avLst/>
          </a:prstGeom>
        </p:spPr>
        <p:txBody>
          <a:bodyPr vert="horz" lIns="91440" tIns="45720" rIns="91440" bIns="45720" rtlCol="0"/>
          <a:lstStyle>
            <a:lvl1pPr algn="r">
              <a:defRPr sz="1200"/>
            </a:lvl1pPr>
          </a:lstStyle>
          <a:p>
            <a:fld id="{C854A6F4-6C38-42F2-9FF1-A251CFDAA4CF}" type="datetimeFigureOut">
              <a:rPr lang="en-US" smtClean="0"/>
              <a:t>5/3/2021</a:t>
            </a:fld>
            <a:endParaRPr lang="en-US" dirty="0"/>
          </a:p>
        </p:txBody>
      </p:sp>
      <p:sp>
        <p:nvSpPr>
          <p:cNvPr id="4" name="Slide Image Placeholder 3"/>
          <p:cNvSpPr>
            <a:spLocks noGrp="1" noRot="1" noChangeAspect="1"/>
          </p:cNvSpPr>
          <p:nvPr>
            <p:ph type="sldImg" idx="2"/>
          </p:nvPr>
        </p:nvSpPr>
        <p:spPr>
          <a:xfrm>
            <a:off x="2751138" y="1323975"/>
            <a:ext cx="2803525" cy="35750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830263" y="5097463"/>
            <a:ext cx="6645275" cy="417036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061575"/>
            <a:ext cx="3598863" cy="53022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4705350" y="10061575"/>
            <a:ext cx="3598863" cy="530225"/>
          </a:xfrm>
          <a:prstGeom prst="rect">
            <a:avLst/>
          </a:prstGeom>
        </p:spPr>
        <p:txBody>
          <a:bodyPr vert="horz" lIns="91440" tIns="45720" rIns="91440" bIns="45720" rtlCol="0" anchor="b"/>
          <a:lstStyle>
            <a:lvl1pPr algn="r">
              <a:defRPr sz="1200"/>
            </a:lvl1pPr>
          </a:lstStyle>
          <a:p>
            <a:fld id="{8D912D56-CF6E-4399-A257-2C06F6250836}" type="slidenum">
              <a:rPr lang="en-US" smtClean="0"/>
              <a:t>‹#›</a:t>
            </a:fld>
            <a:endParaRPr lang="en-US" dirty="0"/>
          </a:p>
        </p:txBody>
      </p:sp>
    </p:spTree>
    <p:extLst>
      <p:ext uri="{BB962C8B-B14F-4D97-AF65-F5344CB8AC3E}">
        <p14:creationId xmlns:p14="http://schemas.microsoft.com/office/powerpoint/2010/main" val="317852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2379577" y="855345"/>
            <a:ext cx="97155" cy="97155"/>
          </a:xfrm>
          <a:custGeom>
            <a:avLst/>
            <a:gdLst/>
            <a:ahLst/>
            <a:cxnLst/>
            <a:rect l="l" t="t" r="r" b="b"/>
            <a:pathLst>
              <a:path w="97155" h="97155">
                <a:moveTo>
                  <a:pt x="48463" y="0"/>
                </a:moveTo>
                <a:lnTo>
                  <a:pt x="29612" y="3811"/>
                </a:lnTo>
                <a:lnTo>
                  <a:pt x="14206" y="14201"/>
                </a:lnTo>
                <a:lnTo>
                  <a:pt x="3812" y="29607"/>
                </a:lnTo>
                <a:lnTo>
                  <a:pt x="0" y="48463"/>
                </a:lnTo>
                <a:lnTo>
                  <a:pt x="3812" y="67324"/>
                </a:lnTo>
                <a:lnTo>
                  <a:pt x="14206" y="82729"/>
                </a:lnTo>
                <a:lnTo>
                  <a:pt x="29612" y="93116"/>
                </a:lnTo>
                <a:lnTo>
                  <a:pt x="48463" y="96926"/>
                </a:lnTo>
                <a:lnTo>
                  <a:pt x="67329" y="93116"/>
                </a:lnTo>
                <a:lnTo>
                  <a:pt x="82734" y="82729"/>
                </a:lnTo>
                <a:lnTo>
                  <a:pt x="93118" y="67324"/>
                </a:lnTo>
                <a:lnTo>
                  <a:pt x="96926" y="48463"/>
                </a:lnTo>
                <a:lnTo>
                  <a:pt x="93118" y="29607"/>
                </a:lnTo>
                <a:lnTo>
                  <a:pt x="82734" y="14201"/>
                </a:lnTo>
                <a:lnTo>
                  <a:pt x="67329" y="3811"/>
                </a:lnTo>
                <a:lnTo>
                  <a:pt x="48463" y="0"/>
                </a:lnTo>
                <a:close/>
              </a:path>
            </a:pathLst>
          </a:custGeom>
          <a:solidFill>
            <a:srgbClr val="80C342"/>
          </a:solidFill>
        </p:spPr>
        <p:txBody>
          <a:bodyPr wrap="square" lIns="0" tIns="0" rIns="0" bIns="0" rtlCol="0"/>
          <a:lstStyle/>
          <a:p>
            <a:endParaRPr dirty="0"/>
          </a:p>
        </p:txBody>
      </p:sp>
      <p:sp>
        <p:nvSpPr>
          <p:cNvPr id="17" name="bk object 17"/>
          <p:cNvSpPr/>
          <p:nvPr/>
        </p:nvSpPr>
        <p:spPr>
          <a:xfrm>
            <a:off x="647700" y="611758"/>
            <a:ext cx="278130" cy="335280"/>
          </a:xfrm>
          <a:custGeom>
            <a:avLst/>
            <a:gdLst/>
            <a:ahLst/>
            <a:cxnLst/>
            <a:rect l="l" t="t" r="r" b="b"/>
            <a:pathLst>
              <a:path w="278130" h="335280">
                <a:moveTo>
                  <a:pt x="113284" y="0"/>
                </a:moveTo>
                <a:lnTo>
                  <a:pt x="0" y="0"/>
                </a:lnTo>
                <a:lnTo>
                  <a:pt x="0" y="335165"/>
                </a:lnTo>
                <a:lnTo>
                  <a:pt x="105892" y="335165"/>
                </a:lnTo>
                <a:lnTo>
                  <a:pt x="144459" y="332329"/>
                </a:lnTo>
                <a:lnTo>
                  <a:pt x="207871" y="309630"/>
                </a:lnTo>
                <a:lnTo>
                  <a:pt x="252445" y="264670"/>
                </a:lnTo>
                <a:lnTo>
                  <a:pt x="254230" y="260883"/>
                </a:lnTo>
                <a:lnTo>
                  <a:pt x="88430" y="260883"/>
                </a:lnTo>
                <a:lnTo>
                  <a:pt x="88430" y="73139"/>
                </a:lnTo>
                <a:lnTo>
                  <a:pt x="258063" y="73139"/>
                </a:lnTo>
                <a:lnTo>
                  <a:pt x="253709" y="64197"/>
                </a:lnTo>
                <a:lnTo>
                  <a:pt x="234962" y="41274"/>
                </a:lnTo>
                <a:lnTo>
                  <a:pt x="211276" y="23220"/>
                </a:lnTo>
                <a:lnTo>
                  <a:pt x="183100" y="10321"/>
                </a:lnTo>
                <a:lnTo>
                  <a:pt x="150436" y="2580"/>
                </a:lnTo>
                <a:lnTo>
                  <a:pt x="113284" y="0"/>
                </a:lnTo>
                <a:close/>
              </a:path>
              <a:path w="278130" h="335280">
                <a:moveTo>
                  <a:pt x="258063" y="73139"/>
                </a:moveTo>
                <a:lnTo>
                  <a:pt x="114173" y="73139"/>
                </a:lnTo>
                <a:lnTo>
                  <a:pt x="131159" y="74529"/>
                </a:lnTo>
                <a:lnTo>
                  <a:pt x="145829" y="78698"/>
                </a:lnTo>
                <a:lnTo>
                  <a:pt x="176028" y="107985"/>
                </a:lnTo>
                <a:lnTo>
                  <a:pt x="186042" y="163690"/>
                </a:lnTo>
                <a:lnTo>
                  <a:pt x="184866" y="186749"/>
                </a:lnTo>
                <a:lnTo>
                  <a:pt x="167233" y="236931"/>
                </a:lnTo>
                <a:lnTo>
                  <a:pt x="126937" y="259387"/>
                </a:lnTo>
                <a:lnTo>
                  <a:pt x="108127" y="260883"/>
                </a:lnTo>
                <a:lnTo>
                  <a:pt x="254230" y="260883"/>
                </a:lnTo>
                <a:lnTo>
                  <a:pt x="266542" y="234756"/>
                </a:lnTo>
                <a:lnTo>
                  <a:pt x="275004" y="200026"/>
                </a:lnTo>
                <a:lnTo>
                  <a:pt x="277825" y="160489"/>
                </a:lnTo>
                <a:lnTo>
                  <a:pt x="275144" y="123801"/>
                </a:lnTo>
                <a:lnTo>
                  <a:pt x="267104" y="91705"/>
                </a:lnTo>
                <a:lnTo>
                  <a:pt x="258063" y="73139"/>
                </a:lnTo>
                <a:close/>
              </a:path>
            </a:pathLst>
          </a:custGeom>
          <a:solidFill>
            <a:srgbClr val="231F20"/>
          </a:solidFill>
        </p:spPr>
        <p:txBody>
          <a:bodyPr wrap="square" lIns="0" tIns="0" rIns="0" bIns="0" rtlCol="0"/>
          <a:lstStyle/>
          <a:p>
            <a:endParaRPr dirty="0"/>
          </a:p>
        </p:txBody>
      </p:sp>
      <p:sp>
        <p:nvSpPr>
          <p:cNvPr id="18" name="bk object 18"/>
          <p:cNvSpPr/>
          <p:nvPr/>
        </p:nvSpPr>
        <p:spPr>
          <a:xfrm>
            <a:off x="1218810" y="610360"/>
            <a:ext cx="84455" cy="336550"/>
          </a:xfrm>
          <a:custGeom>
            <a:avLst/>
            <a:gdLst/>
            <a:ahLst/>
            <a:cxnLst/>
            <a:rect l="l" t="t" r="r" b="b"/>
            <a:pathLst>
              <a:path w="84455" h="336550">
                <a:moveTo>
                  <a:pt x="0" y="336562"/>
                </a:moveTo>
                <a:lnTo>
                  <a:pt x="84251" y="336562"/>
                </a:lnTo>
                <a:lnTo>
                  <a:pt x="84251" y="0"/>
                </a:lnTo>
                <a:lnTo>
                  <a:pt x="0" y="0"/>
                </a:lnTo>
                <a:lnTo>
                  <a:pt x="0" y="336562"/>
                </a:lnTo>
                <a:close/>
              </a:path>
            </a:pathLst>
          </a:custGeom>
          <a:solidFill>
            <a:srgbClr val="231F20"/>
          </a:solidFill>
        </p:spPr>
        <p:txBody>
          <a:bodyPr wrap="square" lIns="0" tIns="0" rIns="0" bIns="0" rtlCol="0"/>
          <a:lstStyle/>
          <a:p>
            <a:endParaRPr dirty="0"/>
          </a:p>
        </p:txBody>
      </p:sp>
      <p:sp>
        <p:nvSpPr>
          <p:cNvPr id="19" name="bk object 19"/>
          <p:cNvSpPr/>
          <p:nvPr/>
        </p:nvSpPr>
        <p:spPr>
          <a:xfrm>
            <a:off x="1335856" y="692504"/>
            <a:ext cx="243840" cy="259079"/>
          </a:xfrm>
          <a:custGeom>
            <a:avLst/>
            <a:gdLst/>
            <a:ahLst/>
            <a:cxnLst/>
            <a:rect l="l" t="t" r="r" b="b"/>
            <a:pathLst>
              <a:path w="243839" h="259080">
                <a:moveTo>
                  <a:pt x="122618" y="0"/>
                </a:moveTo>
                <a:lnTo>
                  <a:pt x="70927" y="8467"/>
                </a:lnTo>
                <a:lnTo>
                  <a:pt x="32219" y="33870"/>
                </a:lnTo>
                <a:lnTo>
                  <a:pt x="8051" y="74560"/>
                </a:lnTo>
                <a:lnTo>
                  <a:pt x="0" y="128879"/>
                </a:lnTo>
                <a:lnTo>
                  <a:pt x="2057" y="157251"/>
                </a:lnTo>
                <a:lnTo>
                  <a:pt x="18484" y="204662"/>
                </a:lnTo>
                <a:lnTo>
                  <a:pt x="50717" y="239098"/>
                </a:lnTo>
                <a:lnTo>
                  <a:pt x="94937" y="256634"/>
                </a:lnTo>
                <a:lnTo>
                  <a:pt x="121310" y="258826"/>
                </a:lnTo>
                <a:lnTo>
                  <a:pt x="148679" y="256682"/>
                </a:lnTo>
                <a:lnTo>
                  <a:pt x="193769" y="239532"/>
                </a:lnTo>
                <a:lnTo>
                  <a:pt x="225578" y="205678"/>
                </a:lnTo>
                <a:lnTo>
                  <a:pt x="230484" y="194843"/>
                </a:lnTo>
                <a:lnTo>
                  <a:pt x="122161" y="194843"/>
                </a:lnTo>
                <a:lnTo>
                  <a:pt x="112969" y="193788"/>
                </a:lnTo>
                <a:lnTo>
                  <a:pt x="87641" y="157231"/>
                </a:lnTo>
                <a:lnTo>
                  <a:pt x="85547" y="128879"/>
                </a:lnTo>
                <a:lnTo>
                  <a:pt x="86071" y="113765"/>
                </a:lnTo>
                <a:lnTo>
                  <a:pt x="98835" y="73346"/>
                </a:lnTo>
                <a:lnTo>
                  <a:pt x="121742" y="64211"/>
                </a:lnTo>
                <a:lnTo>
                  <a:pt x="230284" y="64211"/>
                </a:lnTo>
                <a:lnTo>
                  <a:pt x="228727" y="60591"/>
                </a:lnTo>
                <a:lnTo>
                  <a:pt x="199171" y="24362"/>
                </a:lnTo>
                <a:lnTo>
                  <a:pt x="156489" y="3922"/>
                </a:lnTo>
                <a:lnTo>
                  <a:pt x="140074" y="980"/>
                </a:lnTo>
                <a:lnTo>
                  <a:pt x="122618" y="0"/>
                </a:lnTo>
                <a:close/>
              </a:path>
              <a:path w="243839" h="259080">
                <a:moveTo>
                  <a:pt x="230284" y="64211"/>
                </a:moveTo>
                <a:lnTo>
                  <a:pt x="121742" y="64211"/>
                </a:lnTo>
                <a:lnTo>
                  <a:pt x="130929" y="65234"/>
                </a:lnTo>
                <a:lnTo>
                  <a:pt x="138660" y="68302"/>
                </a:lnTo>
                <a:lnTo>
                  <a:pt x="157425" y="113853"/>
                </a:lnTo>
                <a:lnTo>
                  <a:pt x="157937" y="128879"/>
                </a:lnTo>
                <a:lnTo>
                  <a:pt x="157432" y="144021"/>
                </a:lnTo>
                <a:lnTo>
                  <a:pt x="145099" y="185349"/>
                </a:lnTo>
                <a:lnTo>
                  <a:pt x="122161" y="194843"/>
                </a:lnTo>
                <a:lnTo>
                  <a:pt x="230484" y="194843"/>
                </a:lnTo>
                <a:lnTo>
                  <a:pt x="235642" y="183454"/>
                </a:lnTo>
                <a:lnTo>
                  <a:pt x="241677" y="157854"/>
                </a:lnTo>
                <a:lnTo>
                  <a:pt x="243687" y="128879"/>
                </a:lnTo>
                <a:lnTo>
                  <a:pt x="242753" y="109958"/>
                </a:lnTo>
                <a:lnTo>
                  <a:pt x="239950" y="92268"/>
                </a:lnTo>
                <a:lnTo>
                  <a:pt x="235275" y="75812"/>
                </a:lnTo>
                <a:lnTo>
                  <a:pt x="230284" y="64211"/>
                </a:lnTo>
                <a:close/>
              </a:path>
            </a:pathLst>
          </a:custGeom>
          <a:solidFill>
            <a:srgbClr val="231F20"/>
          </a:solidFill>
        </p:spPr>
        <p:txBody>
          <a:bodyPr wrap="square" lIns="0" tIns="0" rIns="0" bIns="0" rtlCol="0"/>
          <a:lstStyle/>
          <a:p>
            <a:endParaRPr dirty="0"/>
          </a:p>
        </p:txBody>
      </p:sp>
      <p:sp>
        <p:nvSpPr>
          <p:cNvPr id="20" name="bk object 20"/>
          <p:cNvSpPr/>
          <p:nvPr/>
        </p:nvSpPr>
        <p:spPr>
          <a:xfrm>
            <a:off x="1612992" y="696923"/>
            <a:ext cx="84455" cy="250190"/>
          </a:xfrm>
          <a:custGeom>
            <a:avLst/>
            <a:gdLst/>
            <a:ahLst/>
            <a:cxnLst/>
            <a:rect l="l" t="t" r="r" b="b"/>
            <a:pathLst>
              <a:path w="84455" h="250190">
                <a:moveTo>
                  <a:pt x="0" y="249999"/>
                </a:moveTo>
                <a:lnTo>
                  <a:pt x="84251" y="249999"/>
                </a:lnTo>
                <a:lnTo>
                  <a:pt x="84251" y="0"/>
                </a:lnTo>
                <a:lnTo>
                  <a:pt x="0" y="0"/>
                </a:lnTo>
                <a:lnTo>
                  <a:pt x="0" y="249999"/>
                </a:lnTo>
                <a:close/>
              </a:path>
            </a:pathLst>
          </a:custGeom>
          <a:solidFill>
            <a:srgbClr val="231F20"/>
          </a:solidFill>
        </p:spPr>
        <p:txBody>
          <a:bodyPr wrap="square" lIns="0" tIns="0" rIns="0" bIns="0" rtlCol="0"/>
          <a:lstStyle/>
          <a:p>
            <a:endParaRPr dirty="0"/>
          </a:p>
        </p:txBody>
      </p:sp>
      <p:sp>
        <p:nvSpPr>
          <p:cNvPr id="21" name="bk object 21"/>
          <p:cNvSpPr/>
          <p:nvPr/>
        </p:nvSpPr>
        <p:spPr>
          <a:xfrm>
            <a:off x="1612992" y="638528"/>
            <a:ext cx="84455" cy="0"/>
          </a:xfrm>
          <a:custGeom>
            <a:avLst/>
            <a:gdLst/>
            <a:ahLst/>
            <a:cxnLst/>
            <a:rect l="l" t="t" r="r" b="b"/>
            <a:pathLst>
              <a:path w="84455">
                <a:moveTo>
                  <a:pt x="0" y="0"/>
                </a:moveTo>
                <a:lnTo>
                  <a:pt x="84251" y="0"/>
                </a:lnTo>
              </a:path>
            </a:pathLst>
          </a:custGeom>
          <a:ln w="56337">
            <a:solidFill>
              <a:srgbClr val="231F20"/>
            </a:solidFill>
          </a:ln>
        </p:spPr>
        <p:txBody>
          <a:bodyPr wrap="square" lIns="0" tIns="0" rIns="0" bIns="0" rtlCol="0"/>
          <a:lstStyle/>
          <a:p>
            <a:endParaRPr dirty="0"/>
          </a:p>
        </p:txBody>
      </p:sp>
      <p:sp>
        <p:nvSpPr>
          <p:cNvPr id="22" name="bk object 22"/>
          <p:cNvSpPr/>
          <p:nvPr/>
        </p:nvSpPr>
        <p:spPr>
          <a:xfrm>
            <a:off x="1730738" y="618339"/>
            <a:ext cx="178435" cy="333375"/>
          </a:xfrm>
          <a:custGeom>
            <a:avLst/>
            <a:gdLst/>
            <a:ahLst/>
            <a:cxnLst/>
            <a:rect l="l" t="t" r="r" b="b"/>
            <a:pathLst>
              <a:path w="178435" h="333375">
                <a:moveTo>
                  <a:pt x="114414" y="143230"/>
                </a:moveTo>
                <a:lnTo>
                  <a:pt x="29514" y="143230"/>
                </a:lnTo>
                <a:lnTo>
                  <a:pt x="29514" y="246291"/>
                </a:lnTo>
                <a:lnTo>
                  <a:pt x="34197" y="284703"/>
                </a:lnTo>
                <a:lnTo>
                  <a:pt x="59097" y="321013"/>
                </a:lnTo>
                <a:lnTo>
                  <a:pt x="109435" y="332993"/>
                </a:lnTo>
                <a:lnTo>
                  <a:pt x="119453" y="332793"/>
                </a:lnTo>
                <a:lnTo>
                  <a:pt x="161339" y="325513"/>
                </a:lnTo>
                <a:lnTo>
                  <a:pt x="177965" y="319100"/>
                </a:lnTo>
                <a:lnTo>
                  <a:pt x="177965" y="264820"/>
                </a:lnTo>
                <a:lnTo>
                  <a:pt x="137236" y="264820"/>
                </a:lnTo>
                <a:lnTo>
                  <a:pt x="127251" y="263303"/>
                </a:lnTo>
                <a:lnTo>
                  <a:pt x="120119" y="258752"/>
                </a:lnTo>
                <a:lnTo>
                  <a:pt x="115840" y="251168"/>
                </a:lnTo>
                <a:lnTo>
                  <a:pt x="114414" y="240550"/>
                </a:lnTo>
                <a:lnTo>
                  <a:pt x="114414" y="143230"/>
                </a:lnTo>
                <a:close/>
              </a:path>
              <a:path w="178435" h="333375">
                <a:moveTo>
                  <a:pt x="177965" y="256197"/>
                </a:moveTo>
                <a:lnTo>
                  <a:pt x="166534" y="259966"/>
                </a:lnTo>
                <a:lnTo>
                  <a:pt x="155938" y="262661"/>
                </a:lnTo>
                <a:lnTo>
                  <a:pt x="146173" y="264280"/>
                </a:lnTo>
                <a:lnTo>
                  <a:pt x="137236" y="264820"/>
                </a:lnTo>
                <a:lnTo>
                  <a:pt x="177965" y="264820"/>
                </a:lnTo>
                <a:lnTo>
                  <a:pt x="177965" y="256197"/>
                </a:lnTo>
                <a:close/>
              </a:path>
              <a:path w="178435" h="333375">
                <a:moveTo>
                  <a:pt x="168173" y="78600"/>
                </a:moveTo>
                <a:lnTo>
                  <a:pt x="0" y="78600"/>
                </a:lnTo>
                <a:lnTo>
                  <a:pt x="0" y="143230"/>
                </a:lnTo>
                <a:lnTo>
                  <a:pt x="168173" y="143230"/>
                </a:lnTo>
                <a:lnTo>
                  <a:pt x="168173" y="78600"/>
                </a:lnTo>
                <a:close/>
              </a:path>
              <a:path w="178435" h="333375">
                <a:moveTo>
                  <a:pt x="114414" y="0"/>
                </a:moveTo>
                <a:lnTo>
                  <a:pt x="29514" y="14770"/>
                </a:lnTo>
                <a:lnTo>
                  <a:pt x="29514" y="78600"/>
                </a:lnTo>
                <a:lnTo>
                  <a:pt x="114414" y="78600"/>
                </a:lnTo>
                <a:lnTo>
                  <a:pt x="114414" y="0"/>
                </a:lnTo>
                <a:close/>
              </a:path>
            </a:pathLst>
          </a:custGeom>
          <a:solidFill>
            <a:srgbClr val="231F20"/>
          </a:solidFill>
        </p:spPr>
        <p:txBody>
          <a:bodyPr wrap="square" lIns="0" tIns="0" rIns="0" bIns="0" rtlCol="0"/>
          <a:lstStyle/>
          <a:p>
            <a:endParaRPr dirty="0"/>
          </a:p>
        </p:txBody>
      </p:sp>
      <p:sp>
        <p:nvSpPr>
          <p:cNvPr id="23" name="bk object 23"/>
          <p:cNvSpPr/>
          <p:nvPr/>
        </p:nvSpPr>
        <p:spPr>
          <a:xfrm>
            <a:off x="1925741" y="618339"/>
            <a:ext cx="178435" cy="333375"/>
          </a:xfrm>
          <a:custGeom>
            <a:avLst/>
            <a:gdLst/>
            <a:ahLst/>
            <a:cxnLst/>
            <a:rect l="l" t="t" r="r" b="b"/>
            <a:pathLst>
              <a:path w="178435" h="333375">
                <a:moveTo>
                  <a:pt x="114426" y="143230"/>
                </a:moveTo>
                <a:lnTo>
                  <a:pt x="29527" y="143230"/>
                </a:lnTo>
                <a:lnTo>
                  <a:pt x="29527" y="246291"/>
                </a:lnTo>
                <a:lnTo>
                  <a:pt x="34213" y="284703"/>
                </a:lnTo>
                <a:lnTo>
                  <a:pt x="59120" y="321013"/>
                </a:lnTo>
                <a:lnTo>
                  <a:pt x="109448" y="332993"/>
                </a:lnTo>
                <a:lnTo>
                  <a:pt x="119472" y="332793"/>
                </a:lnTo>
                <a:lnTo>
                  <a:pt x="161361" y="325513"/>
                </a:lnTo>
                <a:lnTo>
                  <a:pt x="177977" y="319100"/>
                </a:lnTo>
                <a:lnTo>
                  <a:pt x="177977" y="264820"/>
                </a:lnTo>
                <a:lnTo>
                  <a:pt x="137248" y="264820"/>
                </a:lnTo>
                <a:lnTo>
                  <a:pt x="127264" y="263303"/>
                </a:lnTo>
                <a:lnTo>
                  <a:pt x="120132" y="258752"/>
                </a:lnTo>
                <a:lnTo>
                  <a:pt x="115853" y="251168"/>
                </a:lnTo>
                <a:lnTo>
                  <a:pt x="114426" y="240550"/>
                </a:lnTo>
                <a:lnTo>
                  <a:pt x="114426" y="143230"/>
                </a:lnTo>
                <a:close/>
              </a:path>
              <a:path w="178435" h="333375">
                <a:moveTo>
                  <a:pt x="177977" y="256197"/>
                </a:moveTo>
                <a:lnTo>
                  <a:pt x="166541" y="259966"/>
                </a:lnTo>
                <a:lnTo>
                  <a:pt x="155946" y="262661"/>
                </a:lnTo>
                <a:lnTo>
                  <a:pt x="146184" y="264280"/>
                </a:lnTo>
                <a:lnTo>
                  <a:pt x="137248" y="264820"/>
                </a:lnTo>
                <a:lnTo>
                  <a:pt x="177977" y="264820"/>
                </a:lnTo>
                <a:lnTo>
                  <a:pt x="177977" y="256197"/>
                </a:lnTo>
                <a:close/>
              </a:path>
              <a:path w="178435" h="333375">
                <a:moveTo>
                  <a:pt x="168198" y="78600"/>
                </a:moveTo>
                <a:lnTo>
                  <a:pt x="0" y="78600"/>
                </a:lnTo>
                <a:lnTo>
                  <a:pt x="0" y="143230"/>
                </a:lnTo>
                <a:lnTo>
                  <a:pt x="168198" y="143230"/>
                </a:lnTo>
                <a:lnTo>
                  <a:pt x="168198" y="78600"/>
                </a:lnTo>
                <a:close/>
              </a:path>
              <a:path w="178435" h="333375">
                <a:moveTo>
                  <a:pt x="114426" y="0"/>
                </a:moveTo>
                <a:lnTo>
                  <a:pt x="29527" y="13804"/>
                </a:lnTo>
                <a:lnTo>
                  <a:pt x="29527" y="78600"/>
                </a:lnTo>
                <a:lnTo>
                  <a:pt x="114426" y="78600"/>
                </a:lnTo>
                <a:lnTo>
                  <a:pt x="114426" y="0"/>
                </a:lnTo>
                <a:close/>
              </a:path>
            </a:pathLst>
          </a:custGeom>
          <a:solidFill>
            <a:srgbClr val="231F20"/>
          </a:solidFill>
        </p:spPr>
        <p:txBody>
          <a:bodyPr wrap="square" lIns="0" tIns="0" rIns="0" bIns="0" rtlCol="0"/>
          <a:lstStyle/>
          <a:p>
            <a:endParaRPr dirty="0"/>
          </a:p>
        </p:txBody>
      </p:sp>
      <p:sp>
        <p:nvSpPr>
          <p:cNvPr id="24" name="bk object 24"/>
          <p:cNvSpPr/>
          <p:nvPr/>
        </p:nvSpPr>
        <p:spPr>
          <a:xfrm>
            <a:off x="2123209" y="692513"/>
            <a:ext cx="236220" cy="259079"/>
          </a:xfrm>
          <a:custGeom>
            <a:avLst/>
            <a:gdLst/>
            <a:ahLst/>
            <a:cxnLst/>
            <a:rect l="l" t="t" r="r" b="b"/>
            <a:pathLst>
              <a:path w="236219" h="259080">
                <a:moveTo>
                  <a:pt x="120446" y="0"/>
                </a:moveTo>
                <a:lnTo>
                  <a:pt x="69170" y="8467"/>
                </a:lnTo>
                <a:lnTo>
                  <a:pt x="31229" y="33870"/>
                </a:lnTo>
                <a:lnTo>
                  <a:pt x="7808" y="75104"/>
                </a:lnTo>
                <a:lnTo>
                  <a:pt x="0" y="131064"/>
                </a:lnTo>
                <a:lnTo>
                  <a:pt x="2109" y="159976"/>
                </a:lnTo>
                <a:lnTo>
                  <a:pt x="18972" y="207253"/>
                </a:lnTo>
                <a:lnTo>
                  <a:pt x="52287" y="240143"/>
                </a:lnTo>
                <a:lnTo>
                  <a:pt x="99637" y="256749"/>
                </a:lnTo>
                <a:lnTo>
                  <a:pt x="128422" y="258826"/>
                </a:lnTo>
                <a:lnTo>
                  <a:pt x="142560" y="258576"/>
                </a:lnTo>
                <a:lnTo>
                  <a:pt x="189249" y="252471"/>
                </a:lnTo>
                <a:lnTo>
                  <a:pt x="219532" y="240626"/>
                </a:lnTo>
                <a:lnTo>
                  <a:pt x="209612" y="197485"/>
                </a:lnTo>
                <a:lnTo>
                  <a:pt x="138544" y="197485"/>
                </a:lnTo>
                <a:lnTo>
                  <a:pt x="127004" y="196741"/>
                </a:lnTo>
                <a:lnTo>
                  <a:pt x="89284" y="171394"/>
                </a:lnTo>
                <a:lnTo>
                  <a:pt x="85102" y="152692"/>
                </a:lnTo>
                <a:lnTo>
                  <a:pt x="235712" y="152692"/>
                </a:lnTo>
                <a:lnTo>
                  <a:pt x="235712" y="114312"/>
                </a:lnTo>
                <a:lnTo>
                  <a:pt x="234566" y="98412"/>
                </a:lnTo>
                <a:lnTo>
                  <a:pt x="86829" y="98412"/>
                </a:lnTo>
                <a:lnTo>
                  <a:pt x="88213" y="88836"/>
                </a:lnTo>
                <a:lnTo>
                  <a:pt x="116331" y="59286"/>
                </a:lnTo>
                <a:lnTo>
                  <a:pt x="123456" y="58686"/>
                </a:lnTo>
                <a:lnTo>
                  <a:pt x="224976" y="58686"/>
                </a:lnTo>
                <a:lnTo>
                  <a:pt x="218802" y="45811"/>
                </a:lnTo>
                <a:lnTo>
                  <a:pt x="205651" y="29464"/>
                </a:lnTo>
                <a:lnTo>
                  <a:pt x="189058" y="16577"/>
                </a:lnTo>
                <a:lnTo>
                  <a:pt x="169325" y="7369"/>
                </a:lnTo>
                <a:lnTo>
                  <a:pt x="146454" y="1842"/>
                </a:lnTo>
                <a:lnTo>
                  <a:pt x="120446" y="0"/>
                </a:lnTo>
                <a:close/>
              </a:path>
              <a:path w="236219" h="259080">
                <a:moveTo>
                  <a:pt x="206578" y="184289"/>
                </a:moveTo>
                <a:lnTo>
                  <a:pt x="169830" y="195063"/>
                </a:lnTo>
                <a:lnTo>
                  <a:pt x="138544" y="197485"/>
                </a:lnTo>
                <a:lnTo>
                  <a:pt x="209612" y="197485"/>
                </a:lnTo>
                <a:lnTo>
                  <a:pt x="206578" y="184289"/>
                </a:lnTo>
                <a:close/>
              </a:path>
              <a:path w="236219" h="259080">
                <a:moveTo>
                  <a:pt x="224976" y="58686"/>
                </a:moveTo>
                <a:lnTo>
                  <a:pt x="123456" y="58686"/>
                </a:lnTo>
                <a:lnTo>
                  <a:pt x="131131" y="59363"/>
                </a:lnTo>
                <a:lnTo>
                  <a:pt x="137980" y="61393"/>
                </a:lnTo>
                <a:lnTo>
                  <a:pt x="159207" y="98412"/>
                </a:lnTo>
                <a:lnTo>
                  <a:pt x="234566" y="98412"/>
                </a:lnTo>
                <a:lnTo>
                  <a:pt x="233833" y="88235"/>
                </a:lnTo>
                <a:lnTo>
                  <a:pt x="228196" y="65401"/>
                </a:lnTo>
                <a:lnTo>
                  <a:pt x="224976" y="58686"/>
                </a:lnTo>
                <a:close/>
              </a:path>
            </a:pathLst>
          </a:custGeom>
          <a:solidFill>
            <a:srgbClr val="231F20"/>
          </a:solidFill>
        </p:spPr>
        <p:txBody>
          <a:bodyPr wrap="square" lIns="0" tIns="0" rIns="0" bIns="0" rtlCol="0"/>
          <a:lstStyle/>
          <a:p>
            <a:endParaRPr dirty="0"/>
          </a:p>
        </p:txBody>
      </p:sp>
      <p:sp>
        <p:nvSpPr>
          <p:cNvPr id="25" name="bk object 25"/>
          <p:cNvSpPr/>
          <p:nvPr/>
        </p:nvSpPr>
        <p:spPr>
          <a:xfrm>
            <a:off x="950508" y="692513"/>
            <a:ext cx="236220" cy="259079"/>
          </a:xfrm>
          <a:custGeom>
            <a:avLst/>
            <a:gdLst/>
            <a:ahLst/>
            <a:cxnLst/>
            <a:rect l="l" t="t" r="r" b="b"/>
            <a:pathLst>
              <a:path w="236219" h="259080">
                <a:moveTo>
                  <a:pt x="120446" y="0"/>
                </a:moveTo>
                <a:lnTo>
                  <a:pt x="69162" y="8467"/>
                </a:lnTo>
                <a:lnTo>
                  <a:pt x="31242" y="33870"/>
                </a:lnTo>
                <a:lnTo>
                  <a:pt x="7810" y="75104"/>
                </a:lnTo>
                <a:lnTo>
                  <a:pt x="0" y="131064"/>
                </a:lnTo>
                <a:lnTo>
                  <a:pt x="2107" y="159976"/>
                </a:lnTo>
                <a:lnTo>
                  <a:pt x="18972" y="207253"/>
                </a:lnTo>
                <a:lnTo>
                  <a:pt x="52287" y="240143"/>
                </a:lnTo>
                <a:lnTo>
                  <a:pt x="99635" y="256749"/>
                </a:lnTo>
                <a:lnTo>
                  <a:pt x="128422" y="258826"/>
                </a:lnTo>
                <a:lnTo>
                  <a:pt x="142560" y="258576"/>
                </a:lnTo>
                <a:lnTo>
                  <a:pt x="189255" y="252471"/>
                </a:lnTo>
                <a:lnTo>
                  <a:pt x="219532" y="240626"/>
                </a:lnTo>
                <a:lnTo>
                  <a:pt x="209622" y="197485"/>
                </a:lnTo>
                <a:lnTo>
                  <a:pt x="138544" y="197485"/>
                </a:lnTo>
                <a:lnTo>
                  <a:pt x="127009" y="196741"/>
                </a:lnTo>
                <a:lnTo>
                  <a:pt x="89287" y="171394"/>
                </a:lnTo>
                <a:lnTo>
                  <a:pt x="85115" y="152692"/>
                </a:lnTo>
                <a:lnTo>
                  <a:pt x="235712" y="152692"/>
                </a:lnTo>
                <a:lnTo>
                  <a:pt x="235712" y="114312"/>
                </a:lnTo>
                <a:lnTo>
                  <a:pt x="234567" y="98412"/>
                </a:lnTo>
                <a:lnTo>
                  <a:pt x="86829" y="98412"/>
                </a:lnTo>
                <a:lnTo>
                  <a:pt x="88213" y="88836"/>
                </a:lnTo>
                <a:lnTo>
                  <a:pt x="116334" y="59286"/>
                </a:lnTo>
                <a:lnTo>
                  <a:pt x="123469" y="58686"/>
                </a:lnTo>
                <a:lnTo>
                  <a:pt x="224984" y="58686"/>
                </a:lnTo>
                <a:lnTo>
                  <a:pt x="218813" y="45811"/>
                </a:lnTo>
                <a:lnTo>
                  <a:pt x="205663" y="29464"/>
                </a:lnTo>
                <a:lnTo>
                  <a:pt x="189071" y="16577"/>
                </a:lnTo>
                <a:lnTo>
                  <a:pt x="169337" y="7369"/>
                </a:lnTo>
                <a:lnTo>
                  <a:pt x="146461" y="1842"/>
                </a:lnTo>
                <a:lnTo>
                  <a:pt x="120446" y="0"/>
                </a:lnTo>
                <a:close/>
              </a:path>
              <a:path w="236219" h="259080">
                <a:moveTo>
                  <a:pt x="206590" y="184289"/>
                </a:moveTo>
                <a:lnTo>
                  <a:pt x="169835" y="195063"/>
                </a:lnTo>
                <a:lnTo>
                  <a:pt x="138544" y="197485"/>
                </a:lnTo>
                <a:lnTo>
                  <a:pt x="209622" y="197485"/>
                </a:lnTo>
                <a:lnTo>
                  <a:pt x="206590" y="184289"/>
                </a:lnTo>
                <a:close/>
              </a:path>
              <a:path w="236219" h="259080">
                <a:moveTo>
                  <a:pt x="224984" y="58686"/>
                </a:moveTo>
                <a:lnTo>
                  <a:pt x="123469" y="58686"/>
                </a:lnTo>
                <a:lnTo>
                  <a:pt x="131136" y="59363"/>
                </a:lnTo>
                <a:lnTo>
                  <a:pt x="137983" y="61393"/>
                </a:lnTo>
                <a:lnTo>
                  <a:pt x="159232" y="98412"/>
                </a:lnTo>
                <a:lnTo>
                  <a:pt x="234567" y="98412"/>
                </a:lnTo>
                <a:lnTo>
                  <a:pt x="233835" y="88235"/>
                </a:lnTo>
                <a:lnTo>
                  <a:pt x="228203" y="65401"/>
                </a:lnTo>
                <a:lnTo>
                  <a:pt x="224984" y="58686"/>
                </a:lnTo>
                <a:close/>
              </a:path>
            </a:pathLst>
          </a:custGeom>
          <a:solidFill>
            <a:srgbClr val="231F20"/>
          </a:solidFill>
        </p:spPr>
        <p:txBody>
          <a:bodyPr wrap="square" lIns="0" tIns="0" rIns="0" bIns="0" rtlCol="0"/>
          <a:lstStyle/>
          <a:p>
            <a:endParaRPr dirty="0"/>
          </a:p>
        </p:txBody>
      </p:sp>
      <p:sp>
        <p:nvSpPr>
          <p:cNvPr id="2" name="Holder 2"/>
          <p:cNvSpPr>
            <a:spLocks noGrp="1"/>
          </p:cNvSpPr>
          <p:nvPr>
            <p:ph type="title"/>
          </p:nvPr>
        </p:nvSpPr>
        <p:spPr/>
        <p:txBody>
          <a:bodyPr lIns="0" tIns="0" rIns="0" bIns="0"/>
          <a:lstStyle>
            <a:lvl1pPr>
              <a:defRPr sz="2800" b="0" i="0">
                <a:solidFill>
                  <a:schemeClr val="bg1"/>
                </a:solidFill>
                <a:latin typeface="Open Sans Light"/>
                <a:cs typeface="Open Sans Light"/>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5/3/2021</a:t>
            </a:fld>
            <a:endParaRPr lang="en-US" dirty="0"/>
          </a:p>
        </p:txBody>
      </p:sp>
      <p:sp>
        <p:nvSpPr>
          <p:cNvPr id="6" name="Holder 6"/>
          <p:cNvSpPr>
            <a:spLocks noGrp="1"/>
          </p:cNvSpPr>
          <p:nvPr>
            <p:ph type="sldNum" sz="quarter" idx="7"/>
          </p:nvPr>
        </p:nvSpPr>
        <p:spPr/>
        <p:txBody>
          <a:bodyPr lIns="0" tIns="0" rIns="0" bIns="0"/>
          <a:lstStyle>
            <a:lvl1pPr>
              <a:defRPr sz="700" b="1" i="0">
                <a:solidFill>
                  <a:srgbClr val="231F20"/>
                </a:solidFill>
                <a:latin typeface="Open Sans"/>
                <a:cs typeface="Open Sans"/>
              </a:defRPr>
            </a:lvl1pPr>
          </a:lstStyle>
          <a:p>
            <a:pPr marL="25400">
              <a:lnSpc>
                <a:spcPct val="100000"/>
              </a:lnSpc>
              <a:spcBef>
                <a:spcPts val="145"/>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5/3/2021</a:t>
            </a:fld>
            <a:endParaRPr lang="en-US" dirty="0"/>
          </a:p>
        </p:txBody>
      </p:sp>
      <p:sp>
        <p:nvSpPr>
          <p:cNvPr id="4" name="Holder 4"/>
          <p:cNvSpPr>
            <a:spLocks noGrp="1"/>
          </p:cNvSpPr>
          <p:nvPr>
            <p:ph type="sldNum" sz="quarter" idx="7"/>
          </p:nvPr>
        </p:nvSpPr>
        <p:spPr/>
        <p:txBody>
          <a:bodyPr lIns="0" tIns="0" rIns="0" bIns="0"/>
          <a:lstStyle>
            <a:lvl1pPr>
              <a:defRPr sz="700" b="1" i="0">
                <a:solidFill>
                  <a:srgbClr val="231F20"/>
                </a:solidFill>
                <a:latin typeface="Open Sans"/>
                <a:cs typeface="Open Sans"/>
              </a:defRPr>
            </a:lvl1pPr>
          </a:lstStyle>
          <a:p>
            <a:pPr marL="25400">
              <a:lnSpc>
                <a:spcPct val="100000"/>
              </a:lnSpc>
              <a:spcBef>
                <a:spcPts val="145"/>
              </a:spcBef>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23900" y="1491996"/>
            <a:ext cx="6858000" cy="2743200"/>
          </a:xfrm>
          <a:prstGeom prst="rect">
            <a:avLst/>
          </a:prstGeom>
        </p:spPr>
        <p:txBody>
          <a:bodyPr wrap="square" lIns="0" tIns="0" rIns="0" bIns="0">
            <a:spAutoFit/>
          </a:bodyPr>
          <a:lstStyle>
            <a:lvl1pPr>
              <a:defRPr sz="2800" b="0" i="0">
                <a:solidFill>
                  <a:schemeClr val="bg1"/>
                </a:solidFill>
                <a:latin typeface="Open Sans Light"/>
                <a:cs typeface="Open Sans Light"/>
              </a:defRPr>
            </a:lvl1pPr>
          </a:lstStyle>
          <a:p>
            <a:endParaRPr/>
          </a:p>
        </p:txBody>
      </p:sp>
      <p:sp>
        <p:nvSpPr>
          <p:cNvPr id="3" name="Holder 3"/>
          <p:cNvSpPr>
            <a:spLocks noGrp="1"/>
          </p:cNvSpPr>
          <p:nvPr>
            <p:ph type="body" idx="1"/>
          </p:nvPr>
        </p:nvSpPr>
        <p:spPr>
          <a:xfrm>
            <a:off x="415290" y="2436114"/>
            <a:ext cx="7475220" cy="699058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823972" y="9850374"/>
            <a:ext cx="2657856" cy="52959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15290" y="9850374"/>
            <a:ext cx="1910334" cy="52959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5/3/2021</a:t>
            </a:fld>
            <a:endParaRPr lang="en-US" dirty="0"/>
          </a:p>
        </p:txBody>
      </p:sp>
      <p:sp>
        <p:nvSpPr>
          <p:cNvPr id="6" name="Holder 6"/>
          <p:cNvSpPr>
            <a:spLocks noGrp="1"/>
          </p:cNvSpPr>
          <p:nvPr>
            <p:ph type="sldNum" sz="quarter" idx="7"/>
          </p:nvPr>
        </p:nvSpPr>
        <p:spPr>
          <a:xfrm>
            <a:off x="698500" y="9760788"/>
            <a:ext cx="101600" cy="146684"/>
          </a:xfrm>
          <a:prstGeom prst="rect">
            <a:avLst/>
          </a:prstGeom>
        </p:spPr>
        <p:txBody>
          <a:bodyPr wrap="square" lIns="0" tIns="0" rIns="0" bIns="0">
            <a:spAutoFit/>
          </a:bodyPr>
          <a:lstStyle>
            <a:lvl1pPr>
              <a:defRPr sz="700" b="1" i="0">
                <a:solidFill>
                  <a:srgbClr val="231F20"/>
                </a:solidFill>
                <a:latin typeface="Open Sans"/>
                <a:cs typeface="Open Sans"/>
              </a:defRPr>
            </a:lvl1pPr>
          </a:lstStyle>
          <a:p>
            <a:pPr marL="25400">
              <a:lnSpc>
                <a:spcPct val="100000"/>
              </a:lnSpc>
              <a:spcBef>
                <a:spcPts val="145"/>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2" r:id="rId1"/>
    <p:sldLayoutId id="2147483665" r:id="rId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35C237-EE37-49D9-8F23-D626AD45AA9A}"/>
              </a:ext>
            </a:extLst>
          </p:cNvPr>
          <p:cNvSpPr/>
          <p:nvPr/>
        </p:nvSpPr>
        <p:spPr>
          <a:xfrm>
            <a:off x="525552" y="1323186"/>
            <a:ext cx="3657600" cy="461665"/>
          </a:xfrm>
          <a:prstGeom prst="rect">
            <a:avLst/>
          </a:prstGeom>
        </p:spPr>
        <p:txBody>
          <a:bodyPr wrap="square">
            <a:spAutoFit/>
          </a:bodyPr>
          <a:lstStyle/>
          <a:p>
            <a:r>
              <a:rPr lang="da-DK" sz="2400" b="1" spc="-30" dirty="0">
                <a:solidFill>
                  <a:srgbClr val="231F20"/>
                </a:solidFill>
                <a:latin typeface="Open Sans" panose="020B0606030504020204" pitchFamily="34" charset="0"/>
                <a:ea typeface="Open Sans" panose="020B0606030504020204" pitchFamily="34" charset="0"/>
                <a:cs typeface="Open Sans" panose="020B0606030504020204" pitchFamily="34" charset="0"/>
              </a:rPr>
              <a:t>Enterprise Search</a:t>
            </a:r>
          </a:p>
        </p:txBody>
      </p:sp>
      <p:sp>
        <p:nvSpPr>
          <p:cNvPr id="4" name="Rectangle 3">
            <a:extLst>
              <a:ext uri="{FF2B5EF4-FFF2-40B4-BE49-F238E27FC236}">
                <a16:creationId xmlns:a16="http://schemas.microsoft.com/office/drawing/2014/main" id="{080D84A4-F3F0-440F-8A2D-2348275D4CDE}"/>
              </a:ext>
            </a:extLst>
          </p:cNvPr>
          <p:cNvSpPr/>
          <p:nvPr/>
        </p:nvSpPr>
        <p:spPr>
          <a:xfrm>
            <a:off x="525553" y="3266555"/>
            <a:ext cx="7254694" cy="484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Open Sans" panose="020B0606030504020204" pitchFamily="34" charset="0"/>
                <a:ea typeface="Open Sans" panose="020B0606030504020204" pitchFamily="34" charset="0"/>
                <a:cs typeface="Open Sans" panose="020B0606030504020204" pitchFamily="34" charset="0"/>
              </a:rPr>
              <a:t>Role Based Full Text Search Engine</a:t>
            </a:r>
          </a:p>
        </p:txBody>
      </p:sp>
      <p:sp>
        <p:nvSpPr>
          <p:cNvPr id="5" name="object 2">
            <a:extLst>
              <a:ext uri="{FF2B5EF4-FFF2-40B4-BE49-F238E27FC236}">
                <a16:creationId xmlns:a16="http://schemas.microsoft.com/office/drawing/2014/main" id="{0A0C0A26-5A9C-4DF3-ABDB-925DD80F0CB0}"/>
              </a:ext>
            </a:extLst>
          </p:cNvPr>
          <p:cNvSpPr txBox="1"/>
          <p:nvPr/>
        </p:nvSpPr>
        <p:spPr>
          <a:xfrm>
            <a:off x="559011" y="4057182"/>
            <a:ext cx="4772025" cy="6005747"/>
          </a:xfrm>
          <a:prstGeom prst="rect">
            <a:avLst/>
          </a:prstGeom>
        </p:spPr>
        <p:txBody>
          <a:bodyPr vert="horz" wrap="square" lIns="0" tIns="0" rIns="0" bIns="0" rtlCol="0">
            <a:spAutoFit/>
          </a:bodyPr>
          <a:lstStyle/>
          <a:p>
            <a:pPr marL="12700">
              <a:lnSpc>
                <a:spcPct val="100000"/>
              </a:lnSpc>
            </a:pPr>
            <a:endParaRPr lang="en-US" sz="1000" b="1" spc="-5" dirty="0">
              <a:solidFill>
                <a:srgbClr val="0097A9"/>
              </a:solidFill>
              <a:latin typeface="Open Sans" panose="020B0606030504020204" pitchFamily="34" charset="0"/>
              <a:ea typeface="Open Sans" panose="020B0606030504020204" pitchFamily="34" charset="0"/>
              <a:cs typeface="Open Sans" panose="020B0606030504020204" pitchFamily="34" charset="0"/>
            </a:endParaRPr>
          </a:p>
          <a:p>
            <a:pPr marL="12700">
              <a:lnSpc>
                <a:spcPct val="100000"/>
              </a:lnSpc>
            </a:pPr>
            <a:r>
              <a:rPr lang="en-US" sz="1000" b="1" spc="-5" dirty="0">
                <a:solidFill>
                  <a:srgbClr val="0097A9"/>
                </a:solidFill>
                <a:latin typeface="Open Sans" panose="020B0606030504020204" pitchFamily="34" charset="0"/>
                <a:ea typeface="Open Sans" panose="020B0606030504020204" pitchFamily="34" charset="0"/>
                <a:cs typeface="Open Sans" panose="020B0606030504020204" pitchFamily="34" charset="0"/>
              </a:rPr>
              <a:t>Issue</a:t>
            </a:r>
          </a:p>
          <a:p>
            <a:pPr marL="12700" marR="5080">
              <a:lnSpc>
                <a:spcPts val="1200"/>
              </a:lnSpc>
              <a:spcBef>
                <a:spcPts val="60"/>
              </a:spcBef>
            </a:pPr>
            <a:endParaRPr lang="en-US" sz="900" b="0" spc="-5" dirty="0">
              <a:solidFill>
                <a:srgbClr val="231F20"/>
              </a:solidFill>
              <a:latin typeface="Open Sans" panose="020B0606030504020204" pitchFamily="34" charset="0"/>
              <a:ea typeface="Open Sans" panose="020B0606030504020204" pitchFamily="34" charset="0"/>
              <a:cs typeface="Open Sans" panose="020B0606030504020204" pitchFamily="34" charset="0"/>
            </a:endParaRPr>
          </a:p>
          <a:p>
            <a:pPr marL="184150" marR="5080" indent="-171450">
              <a:lnSpc>
                <a:spcPts val="1200"/>
              </a:lnSpc>
              <a:spcBef>
                <a:spcPts val="60"/>
              </a:spcBef>
              <a:buFont typeface="Arial" panose="020B0604020202020204" pitchFamily="34" charset="0"/>
              <a:buChar char="•"/>
            </a:pPr>
            <a:r>
              <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t>50 million docs sitting as source of information. With disk size of ~700 GB data. </a:t>
            </a:r>
          </a:p>
          <a:p>
            <a:pPr marL="184150" marR="5080" indent="-171450">
              <a:lnSpc>
                <a:spcPts val="1200"/>
              </a:lnSpc>
              <a:spcBef>
                <a:spcPts val="60"/>
              </a:spcBef>
              <a:buFont typeface="Arial" panose="020B0604020202020204" pitchFamily="34" charset="0"/>
              <a:buChar char="•"/>
            </a:pPr>
            <a:r>
              <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t>Need to convert raw data to information. This drives quick and informed decision.</a:t>
            </a:r>
          </a:p>
          <a:p>
            <a:pPr marL="184150" marR="5080" indent="-171450">
              <a:lnSpc>
                <a:spcPts val="1200"/>
              </a:lnSpc>
              <a:spcBef>
                <a:spcPts val="60"/>
              </a:spcBef>
              <a:buFont typeface="Arial" panose="020B0604020202020204" pitchFamily="34" charset="0"/>
              <a:buChar char="•"/>
            </a:pPr>
            <a:r>
              <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t>Need to search across various unstructured/different data in the blink of the eye. Search results from various sources tend to give a wholesome view of  data making it more worthy. </a:t>
            </a:r>
          </a:p>
          <a:p>
            <a:pPr marL="12700" marR="5080">
              <a:lnSpc>
                <a:spcPts val="1200"/>
              </a:lnSpc>
              <a:spcBef>
                <a:spcPts val="60"/>
              </a:spcBef>
            </a:pPr>
            <a:endParaRPr lang="en-US" sz="900" b="0" spc="-5" dirty="0">
              <a:solidFill>
                <a:srgbClr val="231F20"/>
              </a:solidFill>
              <a:latin typeface="Open Sans" panose="020B0606030504020204" pitchFamily="34" charset="0"/>
              <a:ea typeface="Open Sans" panose="020B0606030504020204" pitchFamily="34" charset="0"/>
              <a:cs typeface="Open Sans" panose="020B0606030504020204" pitchFamily="34" charset="0"/>
            </a:endParaRPr>
          </a:p>
          <a:p>
            <a:pPr marL="184150" marR="5080" indent="-171450">
              <a:lnSpc>
                <a:spcPts val="1200"/>
              </a:lnSpc>
              <a:spcBef>
                <a:spcPts val="60"/>
              </a:spcBef>
              <a:buFont typeface="Arial" panose="020B0604020202020204" pitchFamily="34" charset="0"/>
              <a:buChar char="•"/>
            </a:pPr>
            <a:endParaRPr lang="en-US" sz="900" b="0" spc="-5" dirty="0">
              <a:solidFill>
                <a:srgbClr val="231F20"/>
              </a:solidFill>
              <a:latin typeface="Open Sans" panose="020B0606030504020204" pitchFamily="34" charset="0"/>
              <a:ea typeface="Open Sans" panose="020B0606030504020204" pitchFamily="34" charset="0"/>
              <a:cs typeface="Open Sans" panose="020B0606030504020204" pitchFamily="34" charset="0"/>
            </a:endParaRPr>
          </a:p>
          <a:p>
            <a:pPr marL="12700">
              <a:lnSpc>
                <a:spcPct val="100000"/>
              </a:lnSpc>
            </a:pPr>
            <a:r>
              <a:rPr lang="en-US" sz="1000" b="1" spc="-5" dirty="0">
                <a:solidFill>
                  <a:srgbClr val="0097A9"/>
                </a:solidFill>
                <a:latin typeface="Open Sans" panose="020B0606030504020204" pitchFamily="34" charset="0"/>
                <a:ea typeface="Open Sans" panose="020B0606030504020204" pitchFamily="34" charset="0"/>
                <a:cs typeface="Open Sans" panose="020B0606030504020204" pitchFamily="34" charset="0"/>
              </a:rPr>
              <a:t>Approach</a:t>
            </a:r>
          </a:p>
          <a:p>
            <a:pPr marL="12700">
              <a:lnSpc>
                <a:spcPct val="100000"/>
              </a:lnSpc>
            </a:pPr>
            <a:endPar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endParaRPr>
          </a:p>
          <a:p>
            <a:pPr marL="184150" indent="-171450">
              <a:lnSpc>
                <a:spcPct val="100000"/>
              </a:lnSpc>
              <a:buFont typeface="Arial" panose="020B0604020202020204" pitchFamily="34" charset="0"/>
              <a:buChar char="•"/>
            </a:pPr>
            <a:r>
              <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t>Index all the documents and make use of full text searching using Elasticsearch and Microservices. </a:t>
            </a:r>
          </a:p>
          <a:p>
            <a:pPr marL="184150" indent="-171450">
              <a:lnSpc>
                <a:spcPct val="100000"/>
              </a:lnSpc>
              <a:buFont typeface="Arial" panose="020B0604020202020204" pitchFamily="34" charset="0"/>
              <a:buChar char="•"/>
            </a:pPr>
            <a:r>
              <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t>Pull documents from all the sources like Box, JIRA, Web Pages, XML Docs etc. </a:t>
            </a:r>
          </a:p>
          <a:p>
            <a:pPr marL="184150" indent="-171450">
              <a:lnSpc>
                <a:spcPct val="100000"/>
              </a:lnSpc>
              <a:buFont typeface="Arial" panose="020B0604020202020204" pitchFamily="34" charset="0"/>
              <a:buChar char="•"/>
            </a:pPr>
            <a:r>
              <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t>Parse the files, document and make an indexable doc ready to be searched.</a:t>
            </a:r>
          </a:p>
          <a:p>
            <a:pPr marL="184150" indent="-171450">
              <a:lnSpc>
                <a:spcPct val="100000"/>
              </a:lnSpc>
              <a:buFont typeface="Arial" panose="020B0604020202020204" pitchFamily="34" charset="0"/>
              <a:buChar char="•"/>
            </a:pPr>
            <a:r>
              <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t>Expose API to enable full text search, fuzzy search (Lenient towards spelling mistakes), autocompletion (Suggest keywords based on historical intention of user ), Analytics (Visualize data in bar charts, Venn diagram and time series data in timelion getting real time feedback of your data).</a:t>
            </a:r>
          </a:p>
          <a:p>
            <a:pPr marL="184150" indent="-171450">
              <a:lnSpc>
                <a:spcPct val="100000"/>
              </a:lnSpc>
              <a:buFont typeface="Arial" panose="020B0604020202020204" pitchFamily="34" charset="0"/>
              <a:buChar char="•"/>
            </a:pPr>
            <a:endParaRPr lang="en-US" sz="1000" b="1" spc="-5" dirty="0">
              <a:solidFill>
                <a:srgbClr val="0097A9"/>
              </a:solidFill>
              <a:latin typeface="Open Sans" panose="020B0606030504020204" pitchFamily="34" charset="0"/>
              <a:ea typeface="Open Sans" panose="020B0606030504020204" pitchFamily="34" charset="0"/>
              <a:cs typeface="Open Sans" panose="020B0606030504020204" pitchFamily="34" charset="0"/>
            </a:endParaRPr>
          </a:p>
          <a:p>
            <a:pPr marL="12700">
              <a:lnSpc>
                <a:spcPct val="100000"/>
              </a:lnSpc>
            </a:pPr>
            <a:endParaRPr lang="en-US" sz="1000" b="1" spc="-5" dirty="0">
              <a:solidFill>
                <a:srgbClr val="0097A9"/>
              </a:solidFill>
              <a:latin typeface="Open Sans" panose="020B0606030504020204" pitchFamily="34" charset="0"/>
              <a:ea typeface="Open Sans" panose="020B0606030504020204" pitchFamily="34" charset="0"/>
              <a:cs typeface="Open Sans" panose="020B0606030504020204" pitchFamily="34" charset="0"/>
            </a:endParaRPr>
          </a:p>
          <a:p>
            <a:pPr marL="12700">
              <a:lnSpc>
                <a:spcPct val="100000"/>
              </a:lnSpc>
            </a:pPr>
            <a:r>
              <a:rPr lang="en-US" sz="1000" b="1" spc="-5" dirty="0">
                <a:solidFill>
                  <a:srgbClr val="0097A9"/>
                </a:solidFill>
                <a:latin typeface="Open Sans" panose="020B0606030504020204" pitchFamily="34" charset="0"/>
                <a:ea typeface="Open Sans" panose="020B0606030504020204" pitchFamily="34" charset="0"/>
                <a:cs typeface="Open Sans" panose="020B0606030504020204" pitchFamily="34" charset="0"/>
              </a:rPr>
              <a:t>Challenges</a:t>
            </a:r>
          </a:p>
          <a:p>
            <a:pPr marL="12700">
              <a:lnSpc>
                <a:spcPct val="100000"/>
              </a:lnSpc>
            </a:pPr>
            <a:endPar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endParaRPr>
          </a:p>
          <a:p>
            <a:pPr marL="184150" indent="-171450">
              <a:lnSpc>
                <a:spcPct val="100000"/>
              </a:lnSpc>
              <a:buFont typeface="Arial" panose="020B0604020202020204" pitchFamily="34" charset="0"/>
              <a:buChar char="•"/>
            </a:pPr>
            <a:r>
              <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t>Large and varied documents. </a:t>
            </a:r>
            <a:br>
              <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br>
            <a:r>
              <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t>Web Page – XML (Daily)</a:t>
            </a:r>
            <a:br>
              <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br>
            <a:r>
              <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t>Box ( PDF, PPT etc.) – Spring Batch using TIKA.  (Daily)</a:t>
            </a:r>
            <a:br>
              <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br>
            <a:r>
              <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t>XML – Filebeat (One Time)</a:t>
            </a:r>
            <a:br>
              <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br>
            <a:r>
              <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t>Logs – Filebeat Elasticsearch (Real Time)</a:t>
            </a:r>
            <a:br>
              <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br>
            <a:r>
              <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t>DB – Logstash and Ruby (5 mins)</a:t>
            </a:r>
            <a:br>
              <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br>
            <a:r>
              <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t>API – JSON data (Real Time, Push Mechanism, Web Hook)</a:t>
            </a:r>
          </a:p>
          <a:p>
            <a:pPr marL="12700">
              <a:lnSpc>
                <a:spcPct val="100000"/>
              </a:lnSpc>
            </a:pPr>
            <a:r>
              <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t>	</a:t>
            </a:r>
          </a:p>
          <a:p>
            <a:pPr marL="184150" indent="-171450">
              <a:lnSpc>
                <a:spcPct val="100000"/>
              </a:lnSpc>
              <a:buFont typeface="Arial" panose="020B0604020202020204" pitchFamily="34" charset="0"/>
              <a:buChar char="•"/>
            </a:pPr>
            <a:r>
              <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t>Huge Files: Box contains files in varied format and size. Spring Batch with large RAM used to index the document. Searching a huge field slowed down the inverted index so we split the field in array and store as an inner object. Fetch modified to not fetch the whole JSON. </a:t>
            </a:r>
          </a:p>
          <a:p>
            <a:pPr marL="184150" indent="-171450">
              <a:lnSpc>
                <a:spcPct val="100000"/>
              </a:lnSpc>
              <a:buFont typeface="Arial" panose="020B0604020202020204" pitchFamily="34" charset="0"/>
              <a:buChar char="•"/>
            </a:pPr>
            <a:r>
              <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t>Slow XML processing: Researched different tech stack (Shell, Filebeat, Spring Batch) with sample docs and zeroed on Shell Scripting and Filebeat. </a:t>
            </a:r>
          </a:p>
          <a:p>
            <a:pPr marL="184150" indent="-171450">
              <a:lnSpc>
                <a:spcPct val="100000"/>
              </a:lnSpc>
              <a:buFont typeface="Arial" panose="020B0604020202020204" pitchFamily="34" charset="0"/>
              <a:buChar char="•"/>
            </a:pPr>
            <a:r>
              <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t>Having updated docs and debugging missed updates.</a:t>
            </a:r>
            <a:endParaRPr lang="en-US" sz="1000" b="1" spc="-5" dirty="0">
              <a:solidFill>
                <a:srgbClr val="0097A9"/>
              </a:solidFill>
              <a:latin typeface="Open Sans" panose="020B0606030504020204" pitchFamily="34" charset="0"/>
              <a:ea typeface="Open Sans" panose="020B0606030504020204" pitchFamily="34" charset="0"/>
              <a:cs typeface="Open Sans" panose="020B0606030504020204" pitchFamily="34" charset="0"/>
            </a:endParaRPr>
          </a:p>
          <a:p>
            <a:pPr marL="12700" marR="5080">
              <a:lnSpc>
                <a:spcPts val="1200"/>
              </a:lnSpc>
              <a:spcBef>
                <a:spcPts val="60"/>
              </a:spcBef>
            </a:pPr>
            <a:endParaRPr sz="9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6" name="Straight Connector 5">
            <a:extLst>
              <a:ext uri="{FF2B5EF4-FFF2-40B4-BE49-F238E27FC236}">
                <a16:creationId xmlns:a16="http://schemas.microsoft.com/office/drawing/2014/main" id="{73D5A05F-9F0E-473C-A21A-4953ABA1F390}"/>
              </a:ext>
            </a:extLst>
          </p:cNvPr>
          <p:cNvCxnSpPr>
            <a:cxnSpLocks/>
          </p:cNvCxnSpPr>
          <p:nvPr/>
        </p:nvCxnSpPr>
        <p:spPr>
          <a:xfrm>
            <a:off x="525552" y="4457896"/>
            <a:ext cx="4673918" cy="0"/>
          </a:xfrm>
          <a:prstGeom prst="line">
            <a:avLst/>
          </a:prstGeom>
          <a:ln>
            <a:solidFill>
              <a:srgbClr val="0097A9"/>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8DF5E73-CF57-45F7-83ED-1BB3FB0E549C}"/>
              </a:ext>
            </a:extLst>
          </p:cNvPr>
          <p:cNvCxnSpPr>
            <a:cxnSpLocks/>
          </p:cNvCxnSpPr>
          <p:nvPr/>
        </p:nvCxnSpPr>
        <p:spPr>
          <a:xfrm>
            <a:off x="559011" y="5905500"/>
            <a:ext cx="4673918" cy="0"/>
          </a:xfrm>
          <a:prstGeom prst="line">
            <a:avLst/>
          </a:prstGeom>
          <a:ln>
            <a:solidFill>
              <a:srgbClr val="0097A9"/>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F19D8C4-B2F2-4D98-9D18-DE9533635BD9}"/>
              </a:ext>
            </a:extLst>
          </p:cNvPr>
          <p:cNvCxnSpPr>
            <a:cxnSpLocks/>
          </p:cNvCxnSpPr>
          <p:nvPr/>
        </p:nvCxnSpPr>
        <p:spPr>
          <a:xfrm>
            <a:off x="571500" y="7581900"/>
            <a:ext cx="4673918" cy="0"/>
          </a:xfrm>
          <a:prstGeom prst="line">
            <a:avLst/>
          </a:prstGeom>
          <a:ln>
            <a:solidFill>
              <a:srgbClr val="0097A9"/>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A76354BF-7AD7-495E-B71E-DED22E671FC8}"/>
              </a:ext>
            </a:extLst>
          </p:cNvPr>
          <p:cNvGrpSpPr/>
          <p:nvPr/>
        </p:nvGrpSpPr>
        <p:grpSpPr>
          <a:xfrm>
            <a:off x="5638947" y="4025660"/>
            <a:ext cx="2121839" cy="4495800"/>
            <a:chOff x="5342573" y="4824059"/>
            <a:chExt cx="2254567" cy="5007116"/>
          </a:xfrm>
        </p:grpSpPr>
        <p:sp>
          <p:nvSpPr>
            <p:cNvPr id="10" name="Rectangle 9">
              <a:extLst>
                <a:ext uri="{FF2B5EF4-FFF2-40B4-BE49-F238E27FC236}">
                  <a16:creationId xmlns:a16="http://schemas.microsoft.com/office/drawing/2014/main" id="{461FF451-043E-4BD5-9A2A-1D1104F5B090}"/>
                </a:ext>
              </a:extLst>
            </p:cNvPr>
            <p:cNvSpPr/>
            <p:nvPr/>
          </p:nvSpPr>
          <p:spPr>
            <a:xfrm>
              <a:off x="5342573" y="4824059"/>
              <a:ext cx="2254567" cy="5007116"/>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solidFill>
              </a:endParaRPr>
            </a:p>
          </p:txBody>
        </p:sp>
        <p:sp>
          <p:nvSpPr>
            <p:cNvPr id="11" name="Freeform 589">
              <a:extLst>
                <a:ext uri="{FF2B5EF4-FFF2-40B4-BE49-F238E27FC236}">
                  <a16:creationId xmlns:a16="http://schemas.microsoft.com/office/drawing/2014/main" id="{E992DCE0-1EC3-49B9-AC28-6B565CEF3DBB}"/>
                </a:ext>
              </a:extLst>
            </p:cNvPr>
            <p:cNvSpPr>
              <a:spLocks noChangeAspect="1" noEditPoints="1"/>
            </p:cNvSpPr>
            <p:nvPr/>
          </p:nvSpPr>
          <p:spPr bwMode="auto">
            <a:xfrm>
              <a:off x="6362700" y="7513489"/>
              <a:ext cx="365760" cy="365760"/>
            </a:xfrm>
            <a:custGeom>
              <a:avLst/>
              <a:gdLst>
                <a:gd name="T0" fmla="*/ 384 w 512"/>
                <a:gd name="T1" fmla="*/ 157 h 512"/>
                <a:gd name="T2" fmla="*/ 384 w 512"/>
                <a:gd name="T3" fmla="*/ 349 h 512"/>
                <a:gd name="T4" fmla="*/ 266 w 512"/>
                <a:gd name="T5" fmla="*/ 348 h 512"/>
                <a:gd name="T6" fmla="*/ 266 w 512"/>
                <a:gd name="T7" fmla="*/ 157 h 512"/>
                <a:gd name="T8" fmla="*/ 384 w 512"/>
                <a:gd name="T9" fmla="*/ 157 h 512"/>
                <a:gd name="T10" fmla="*/ 512 w 512"/>
                <a:gd name="T11" fmla="*/ 256 h 512"/>
                <a:gd name="T12" fmla="*/ 256 w 512"/>
                <a:gd name="T13" fmla="*/ 512 h 512"/>
                <a:gd name="T14" fmla="*/ 0 w 512"/>
                <a:gd name="T15" fmla="*/ 256 h 512"/>
                <a:gd name="T16" fmla="*/ 256 w 512"/>
                <a:gd name="T17" fmla="*/ 0 h 512"/>
                <a:gd name="T18" fmla="*/ 512 w 512"/>
                <a:gd name="T19" fmla="*/ 256 h 512"/>
                <a:gd name="T20" fmla="*/ 405 w 512"/>
                <a:gd name="T21" fmla="*/ 149 h 512"/>
                <a:gd name="T22" fmla="*/ 398 w 512"/>
                <a:gd name="T23" fmla="*/ 139 h 512"/>
                <a:gd name="T24" fmla="*/ 256 w 512"/>
                <a:gd name="T25" fmla="*/ 138 h 512"/>
                <a:gd name="T26" fmla="*/ 114 w 512"/>
                <a:gd name="T27" fmla="*/ 139 h 512"/>
                <a:gd name="T28" fmla="*/ 106 w 512"/>
                <a:gd name="T29" fmla="*/ 149 h 512"/>
                <a:gd name="T30" fmla="*/ 106 w 512"/>
                <a:gd name="T31" fmla="*/ 362 h 512"/>
                <a:gd name="T32" fmla="*/ 111 w 512"/>
                <a:gd name="T33" fmla="*/ 371 h 512"/>
                <a:gd name="T34" fmla="*/ 121 w 512"/>
                <a:gd name="T35" fmla="*/ 372 h 512"/>
                <a:gd name="T36" fmla="*/ 253 w 512"/>
                <a:gd name="T37" fmla="*/ 373 h 512"/>
                <a:gd name="T38" fmla="*/ 256 w 512"/>
                <a:gd name="T39" fmla="*/ 373 h 512"/>
                <a:gd name="T40" fmla="*/ 260 w 512"/>
                <a:gd name="T41" fmla="*/ 372 h 512"/>
                <a:gd name="T42" fmla="*/ 260 w 512"/>
                <a:gd name="T43" fmla="*/ 372 h 512"/>
                <a:gd name="T44" fmla="*/ 391 w 512"/>
                <a:gd name="T45" fmla="*/ 373 h 512"/>
                <a:gd name="T46" fmla="*/ 401 w 512"/>
                <a:gd name="T47" fmla="*/ 371 h 512"/>
                <a:gd name="T48" fmla="*/ 405 w 512"/>
                <a:gd name="T49" fmla="*/ 362 h 512"/>
                <a:gd name="T50" fmla="*/ 405 w 512"/>
                <a:gd name="T51" fmla="*/ 149 h 512"/>
                <a:gd name="T52" fmla="*/ 128 w 512"/>
                <a:gd name="T53" fmla="*/ 157 h 512"/>
                <a:gd name="T54" fmla="*/ 128 w 512"/>
                <a:gd name="T55" fmla="*/ 348 h 512"/>
                <a:gd name="T56" fmla="*/ 245 w 512"/>
                <a:gd name="T57" fmla="*/ 349 h 512"/>
                <a:gd name="T58" fmla="*/ 245 w 512"/>
                <a:gd name="T59" fmla="*/ 157 h 512"/>
                <a:gd name="T60" fmla="*/ 128 w 512"/>
                <a:gd name="T61" fmla="*/ 15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2" h="512">
                  <a:moveTo>
                    <a:pt x="384" y="157"/>
                  </a:moveTo>
                  <a:cubicBezTo>
                    <a:pt x="384" y="349"/>
                    <a:pt x="384" y="349"/>
                    <a:pt x="384" y="349"/>
                  </a:cubicBezTo>
                  <a:cubicBezTo>
                    <a:pt x="328" y="335"/>
                    <a:pt x="287" y="342"/>
                    <a:pt x="266" y="348"/>
                  </a:cubicBezTo>
                  <a:cubicBezTo>
                    <a:pt x="266" y="157"/>
                    <a:pt x="266" y="157"/>
                    <a:pt x="266" y="157"/>
                  </a:cubicBezTo>
                  <a:cubicBezTo>
                    <a:pt x="321" y="144"/>
                    <a:pt x="367" y="153"/>
                    <a:pt x="384" y="157"/>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05" y="149"/>
                  </a:moveTo>
                  <a:cubicBezTo>
                    <a:pt x="405" y="144"/>
                    <a:pt x="402" y="140"/>
                    <a:pt x="398" y="139"/>
                  </a:cubicBezTo>
                  <a:cubicBezTo>
                    <a:pt x="395" y="138"/>
                    <a:pt x="334" y="117"/>
                    <a:pt x="256" y="138"/>
                  </a:cubicBezTo>
                  <a:cubicBezTo>
                    <a:pt x="243" y="133"/>
                    <a:pt x="191" y="120"/>
                    <a:pt x="114" y="139"/>
                  </a:cubicBezTo>
                  <a:cubicBezTo>
                    <a:pt x="110" y="140"/>
                    <a:pt x="106" y="144"/>
                    <a:pt x="106" y="149"/>
                  </a:cubicBezTo>
                  <a:cubicBezTo>
                    <a:pt x="106" y="362"/>
                    <a:pt x="106" y="362"/>
                    <a:pt x="106" y="362"/>
                  </a:cubicBezTo>
                  <a:cubicBezTo>
                    <a:pt x="106" y="366"/>
                    <a:pt x="108" y="369"/>
                    <a:pt x="111" y="371"/>
                  </a:cubicBezTo>
                  <a:cubicBezTo>
                    <a:pt x="114" y="373"/>
                    <a:pt x="118" y="374"/>
                    <a:pt x="121" y="372"/>
                  </a:cubicBezTo>
                  <a:cubicBezTo>
                    <a:pt x="122" y="372"/>
                    <a:pt x="178" y="350"/>
                    <a:pt x="253" y="373"/>
                  </a:cubicBezTo>
                  <a:cubicBezTo>
                    <a:pt x="254" y="373"/>
                    <a:pt x="255" y="373"/>
                    <a:pt x="256" y="373"/>
                  </a:cubicBezTo>
                  <a:cubicBezTo>
                    <a:pt x="257" y="373"/>
                    <a:pt x="259" y="373"/>
                    <a:pt x="260" y="372"/>
                  </a:cubicBezTo>
                  <a:cubicBezTo>
                    <a:pt x="260" y="372"/>
                    <a:pt x="260" y="372"/>
                    <a:pt x="260" y="372"/>
                  </a:cubicBezTo>
                  <a:cubicBezTo>
                    <a:pt x="261" y="372"/>
                    <a:pt x="311" y="350"/>
                    <a:pt x="391" y="373"/>
                  </a:cubicBezTo>
                  <a:cubicBezTo>
                    <a:pt x="395" y="373"/>
                    <a:pt x="398" y="373"/>
                    <a:pt x="401" y="371"/>
                  </a:cubicBezTo>
                  <a:cubicBezTo>
                    <a:pt x="403" y="369"/>
                    <a:pt x="405" y="366"/>
                    <a:pt x="405" y="362"/>
                  </a:cubicBezTo>
                  <a:lnTo>
                    <a:pt x="405" y="149"/>
                  </a:lnTo>
                  <a:close/>
                  <a:moveTo>
                    <a:pt x="128" y="157"/>
                  </a:moveTo>
                  <a:cubicBezTo>
                    <a:pt x="128" y="348"/>
                    <a:pt x="128" y="348"/>
                    <a:pt x="128" y="348"/>
                  </a:cubicBezTo>
                  <a:cubicBezTo>
                    <a:pt x="149" y="342"/>
                    <a:pt x="192" y="336"/>
                    <a:pt x="245" y="349"/>
                  </a:cubicBezTo>
                  <a:cubicBezTo>
                    <a:pt x="245" y="157"/>
                    <a:pt x="245" y="157"/>
                    <a:pt x="245" y="157"/>
                  </a:cubicBezTo>
                  <a:cubicBezTo>
                    <a:pt x="229" y="153"/>
                    <a:pt x="187" y="144"/>
                    <a:pt x="128" y="157"/>
                  </a:cubicBezTo>
                  <a:close/>
                </a:path>
              </a:pathLst>
            </a:custGeom>
            <a:solidFill>
              <a:srgbClr val="012169"/>
            </a:solidFill>
            <a:ln>
              <a:noFill/>
            </a:ln>
          </p:spPr>
          <p:txBody>
            <a:bodyPr vert="horz" wrap="square" lIns="91440" tIns="45720" rIns="91440" bIns="45720" numCol="1" anchor="t" anchorCtr="0" compatLnSpc="1">
              <a:prstTxWarp prst="textNoShape">
                <a:avLst/>
              </a:prstTxWarp>
            </a:bodyPr>
            <a:lstStyle/>
            <a:p>
              <a:endParaRPr lang="en-GB" sz="1200" dirty="0">
                <a:latin typeface="Open Sans" panose="020B0606030504020204" pitchFamily="34" charset="0"/>
                <a:ea typeface="Open Sans" panose="020B0606030504020204" pitchFamily="34" charset="0"/>
                <a:cs typeface="Open Sans" panose="020B0606030504020204" pitchFamily="34" charset="0"/>
              </a:endParaRPr>
            </a:p>
          </p:txBody>
        </p:sp>
        <p:pic>
          <p:nvPicPr>
            <p:cNvPr id="12" name="Picture 11">
              <a:extLst>
                <a:ext uri="{FF2B5EF4-FFF2-40B4-BE49-F238E27FC236}">
                  <a16:creationId xmlns:a16="http://schemas.microsoft.com/office/drawing/2014/main" id="{BF258FFB-18D3-4B81-A9FC-BF6247AC6C59}"/>
                </a:ext>
              </a:extLst>
            </p:cNvPr>
            <p:cNvPicPr>
              <a:picLocks noChangeAspect="1"/>
            </p:cNvPicPr>
            <p:nvPr/>
          </p:nvPicPr>
          <p:blipFill>
            <a:blip r:embed="rId2"/>
            <a:stretch>
              <a:fillRect/>
            </a:stretch>
          </p:blipFill>
          <p:spPr>
            <a:xfrm>
              <a:off x="6362700" y="5561562"/>
              <a:ext cx="365760" cy="365760"/>
            </a:xfrm>
            <a:prstGeom prst="rect">
              <a:avLst/>
            </a:prstGeom>
          </p:spPr>
        </p:pic>
        <p:sp>
          <p:nvSpPr>
            <p:cNvPr id="13" name="Freeform 241">
              <a:extLst>
                <a:ext uri="{FF2B5EF4-FFF2-40B4-BE49-F238E27FC236}">
                  <a16:creationId xmlns:a16="http://schemas.microsoft.com/office/drawing/2014/main" id="{21E486D2-089E-42DB-AD37-E796DD60FD70}"/>
                </a:ext>
              </a:extLst>
            </p:cNvPr>
            <p:cNvSpPr>
              <a:spLocks noChangeAspect="1" noEditPoints="1"/>
            </p:cNvSpPr>
            <p:nvPr/>
          </p:nvSpPr>
          <p:spPr bwMode="auto">
            <a:xfrm>
              <a:off x="6362700" y="6579959"/>
              <a:ext cx="364688" cy="365760"/>
            </a:xfrm>
            <a:custGeom>
              <a:avLst/>
              <a:gdLst>
                <a:gd name="T0" fmla="*/ 275 w 512"/>
                <a:gd name="T1" fmla="*/ 330 h 512"/>
                <a:gd name="T2" fmla="*/ 271 w 512"/>
                <a:gd name="T3" fmla="*/ 342 h 512"/>
                <a:gd name="T4" fmla="*/ 269 w 512"/>
                <a:gd name="T5" fmla="*/ 348 h 512"/>
                <a:gd name="T6" fmla="*/ 256 w 512"/>
                <a:gd name="T7" fmla="*/ 352 h 512"/>
                <a:gd name="T8" fmla="*/ 253 w 512"/>
                <a:gd name="T9" fmla="*/ 350 h 512"/>
                <a:gd name="T10" fmla="*/ 250 w 512"/>
                <a:gd name="T11" fmla="*/ 349 h 512"/>
                <a:gd name="T12" fmla="*/ 243 w 512"/>
                <a:gd name="T13" fmla="*/ 348 h 512"/>
                <a:gd name="T14" fmla="*/ 234 w 512"/>
                <a:gd name="T15" fmla="*/ 338 h 512"/>
                <a:gd name="T16" fmla="*/ 235 w 512"/>
                <a:gd name="T17" fmla="*/ 324 h 512"/>
                <a:gd name="T18" fmla="*/ 243 w 512"/>
                <a:gd name="T19" fmla="*/ 313 h 512"/>
                <a:gd name="T20" fmla="*/ 256 w 512"/>
                <a:gd name="T21" fmla="*/ 309 h 512"/>
                <a:gd name="T22" fmla="*/ 258 w 512"/>
                <a:gd name="T23" fmla="*/ 310 h 512"/>
                <a:gd name="T24" fmla="*/ 262 w 512"/>
                <a:gd name="T25" fmla="*/ 312 h 512"/>
                <a:gd name="T26" fmla="*/ 268 w 512"/>
                <a:gd name="T27" fmla="*/ 313 h 512"/>
                <a:gd name="T28" fmla="*/ 277 w 512"/>
                <a:gd name="T29" fmla="*/ 324 h 512"/>
                <a:gd name="T30" fmla="*/ 352 w 512"/>
                <a:gd name="T31" fmla="*/ 117 h 512"/>
                <a:gd name="T32" fmla="*/ 160 w 512"/>
                <a:gd name="T33" fmla="*/ 394 h 512"/>
                <a:gd name="T34" fmla="*/ 297 w 512"/>
                <a:gd name="T35" fmla="*/ 330 h 512"/>
                <a:gd name="T36" fmla="*/ 298 w 512"/>
                <a:gd name="T37" fmla="*/ 317 h 512"/>
                <a:gd name="T38" fmla="*/ 289 w 512"/>
                <a:gd name="T39" fmla="*/ 306 h 512"/>
                <a:gd name="T40" fmla="*/ 282 w 512"/>
                <a:gd name="T41" fmla="*/ 294 h 512"/>
                <a:gd name="T42" fmla="*/ 268 w 512"/>
                <a:gd name="T43" fmla="*/ 291 h 512"/>
                <a:gd name="T44" fmla="*/ 256 w 512"/>
                <a:gd name="T45" fmla="*/ 286 h 512"/>
                <a:gd name="T46" fmla="*/ 243 w 512"/>
                <a:gd name="T47" fmla="*/ 291 h 512"/>
                <a:gd name="T48" fmla="*/ 229 w 512"/>
                <a:gd name="T49" fmla="*/ 294 h 512"/>
                <a:gd name="T50" fmla="*/ 223 w 512"/>
                <a:gd name="T51" fmla="*/ 306 h 512"/>
                <a:gd name="T52" fmla="*/ 213 w 512"/>
                <a:gd name="T53" fmla="*/ 317 h 512"/>
                <a:gd name="T54" fmla="*/ 215 w 512"/>
                <a:gd name="T55" fmla="*/ 330 h 512"/>
                <a:gd name="T56" fmla="*/ 213 w 512"/>
                <a:gd name="T57" fmla="*/ 344 h 512"/>
                <a:gd name="T58" fmla="*/ 223 w 512"/>
                <a:gd name="T59" fmla="*/ 354 h 512"/>
                <a:gd name="T60" fmla="*/ 229 w 512"/>
                <a:gd name="T61" fmla="*/ 366 h 512"/>
                <a:gd name="T62" fmla="*/ 243 w 512"/>
                <a:gd name="T63" fmla="*/ 369 h 512"/>
                <a:gd name="T64" fmla="*/ 256 w 512"/>
                <a:gd name="T65" fmla="*/ 375 h 512"/>
                <a:gd name="T66" fmla="*/ 268 w 512"/>
                <a:gd name="T67" fmla="*/ 369 h 512"/>
                <a:gd name="T68" fmla="*/ 282 w 512"/>
                <a:gd name="T69" fmla="*/ 366 h 512"/>
                <a:gd name="T70" fmla="*/ 289 w 512"/>
                <a:gd name="T71" fmla="*/ 354 h 512"/>
                <a:gd name="T72" fmla="*/ 298 w 512"/>
                <a:gd name="T73" fmla="*/ 344 h 512"/>
                <a:gd name="T74" fmla="*/ 297 w 512"/>
                <a:gd name="T75" fmla="*/ 330 h 512"/>
                <a:gd name="T76" fmla="*/ 192 w 512"/>
                <a:gd name="T77" fmla="*/ 170 h 512"/>
                <a:gd name="T78" fmla="*/ 330 w 512"/>
                <a:gd name="T79" fmla="*/ 160 h 512"/>
                <a:gd name="T80" fmla="*/ 192 w 512"/>
                <a:gd name="T81" fmla="*/ 149 h 512"/>
                <a:gd name="T82" fmla="*/ 181 w 512"/>
                <a:gd name="T83" fmla="*/ 202 h 512"/>
                <a:gd name="T84" fmla="*/ 320 w 512"/>
                <a:gd name="T85" fmla="*/ 213 h 512"/>
                <a:gd name="T86" fmla="*/ 320 w 512"/>
                <a:gd name="T87" fmla="*/ 192 h 512"/>
                <a:gd name="T88" fmla="*/ 181 w 512"/>
                <a:gd name="T89" fmla="*/ 202 h 512"/>
                <a:gd name="T90" fmla="*/ 192 w 512"/>
                <a:gd name="T91" fmla="*/ 256 h 512"/>
                <a:gd name="T92" fmla="*/ 330 w 512"/>
                <a:gd name="T93" fmla="*/ 245 h 512"/>
                <a:gd name="T94" fmla="*/ 192 w 512"/>
                <a:gd name="T95" fmla="*/ 234 h 512"/>
                <a:gd name="T96" fmla="*/ 512 w 512"/>
                <a:gd name="T97" fmla="*/ 256 h 512"/>
                <a:gd name="T98" fmla="*/ 0 w 512"/>
                <a:gd name="T99" fmla="*/ 256 h 512"/>
                <a:gd name="T100" fmla="*/ 512 w 512"/>
                <a:gd name="T101" fmla="*/ 256 h 512"/>
                <a:gd name="T102" fmla="*/ 362 w 512"/>
                <a:gd name="T103" fmla="*/ 96 h 512"/>
                <a:gd name="T104" fmla="*/ 138 w 512"/>
                <a:gd name="T105" fmla="*/ 106 h 512"/>
                <a:gd name="T106" fmla="*/ 149 w 512"/>
                <a:gd name="T107" fmla="*/ 416 h 512"/>
                <a:gd name="T108" fmla="*/ 373 w 512"/>
                <a:gd name="T109" fmla="*/ 40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12" h="512">
                  <a:moveTo>
                    <a:pt x="277" y="324"/>
                  </a:moveTo>
                  <a:cubicBezTo>
                    <a:pt x="277" y="325"/>
                    <a:pt x="275" y="327"/>
                    <a:pt x="275" y="330"/>
                  </a:cubicBezTo>
                  <a:cubicBezTo>
                    <a:pt x="275" y="333"/>
                    <a:pt x="276" y="335"/>
                    <a:pt x="277" y="337"/>
                  </a:cubicBezTo>
                  <a:cubicBezTo>
                    <a:pt x="275" y="338"/>
                    <a:pt x="273" y="340"/>
                    <a:pt x="271" y="342"/>
                  </a:cubicBezTo>
                  <a:cubicBezTo>
                    <a:pt x="270" y="344"/>
                    <a:pt x="269" y="346"/>
                    <a:pt x="269" y="348"/>
                  </a:cubicBezTo>
                  <a:cubicBezTo>
                    <a:pt x="269" y="348"/>
                    <a:pt x="269" y="348"/>
                    <a:pt x="269" y="348"/>
                  </a:cubicBezTo>
                  <a:cubicBezTo>
                    <a:pt x="267" y="348"/>
                    <a:pt x="264" y="348"/>
                    <a:pt x="262" y="349"/>
                  </a:cubicBezTo>
                  <a:cubicBezTo>
                    <a:pt x="259" y="350"/>
                    <a:pt x="257" y="351"/>
                    <a:pt x="256" y="352"/>
                  </a:cubicBezTo>
                  <a:cubicBezTo>
                    <a:pt x="255" y="352"/>
                    <a:pt x="255" y="351"/>
                    <a:pt x="254" y="351"/>
                  </a:cubicBezTo>
                  <a:cubicBezTo>
                    <a:pt x="254" y="351"/>
                    <a:pt x="253" y="351"/>
                    <a:pt x="253" y="350"/>
                  </a:cubicBezTo>
                  <a:cubicBezTo>
                    <a:pt x="252" y="350"/>
                    <a:pt x="251" y="349"/>
                    <a:pt x="250" y="349"/>
                  </a:cubicBezTo>
                  <a:cubicBezTo>
                    <a:pt x="250" y="349"/>
                    <a:pt x="250" y="349"/>
                    <a:pt x="250" y="349"/>
                  </a:cubicBezTo>
                  <a:cubicBezTo>
                    <a:pt x="249" y="349"/>
                    <a:pt x="249" y="349"/>
                    <a:pt x="248" y="348"/>
                  </a:cubicBezTo>
                  <a:cubicBezTo>
                    <a:pt x="246" y="348"/>
                    <a:pt x="244" y="348"/>
                    <a:pt x="243" y="348"/>
                  </a:cubicBezTo>
                  <a:cubicBezTo>
                    <a:pt x="242" y="346"/>
                    <a:pt x="241" y="344"/>
                    <a:pt x="240" y="342"/>
                  </a:cubicBezTo>
                  <a:cubicBezTo>
                    <a:pt x="238" y="340"/>
                    <a:pt x="236" y="339"/>
                    <a:pt x="234" y="338"/>
                  </a:cubicBezTo>
                  <a:cubicBezTo>
                    <a:pt x="235" y="336"/>
                    <a:pt x="236" y="333"/>
                    <a:pt x="236" y="331"/>
                  </a:cubicBezTo>
                  <a:cubicBezTo>
                    <a:pt x="236" y="328"/>
                    <a:pt x="235" y="326"/>
                    <a:pt x="235" y="324"/>
                  </a:cubicBezTo>
                  <a:cubicBezTo>
                    <a:pt x="236" y="323"/>
                    <a:pt x="238" y="321"/>
                    <a:pt x="239" y="319"/>
                  </a:cubicBezTo>
                  <a:cubicBezTo>
                    <a:pt x="241" y="317"/>
                    <a:pt x="242" y="315"/>
                    <a:pt x="243" y="313"/>
                  </a:cubicBezTo>
                  <a:cubicBezTo>
                    <a:pt x="245" y="313"/>
                    <a:pt x="247" y="313"/>
                    <a:pt x="250" y="312"/>
                  </a:cubicBezTo>
                  <a:cubicBezTo>
                    <a:pt x="252" y="311"/>
                    <a:pt x="254" y="310"/>
                    <a:pt x="256" y="309"/>
                  </a:cubicBezTo>
                  <a:cubicBezTo>
                    <a:pt x="256" y="309"/>
                    <a:pt x="257" y="309"/>
                    <a:pt x="257" y="310"/>
                  </a:cubicBezTo>
                  <a:cubicBezTo>
                    <a:pt x="258" y="310"/>
                    <a:pt x="258" y="310"/>
                    <a:pt x="258" y="310"/>
                  </a:cubicBezTo>
                  <a:cubicBezTo>
                    <a:pt x="259" y="311"/>
                    <a:pt x="260" y="311"/>
                    <a:pt x="261" y="312"/>
                  </a:cubicBezTo>
                  <a:cubicBezTo>
                    <a:pt x="261" y="312"/>
                    <a:pt x="261" y="312"/>
                    <a:pt x="262" y="312"/>
                  </a:cubicBezTo>
                  <a:cubicBezTo>
                    <a:pt x="262" y="312"/>
                    <a:pt x="263" y="312"/>
                    <a:pt x="263" y="312"/>
                  </a:cubicBezTo>
                  <a:cubicBezTo>
                    <a:pt x="265" y="313"/>
                    <a:pt x="267" y="313"/>
                    <a:pt x="268" y="313"/>
                  </a:cubicBezTo>
                  <a:cubicBezTo>
                    <a:pt x="269" y="315"/>
                    <a:pt x="270" y="317"/>
                    <a:pt x="271" y="319"/>
                  </a:cubicBezTo>
                  <a:cubicBezTo>
                    <a:pt x="273" y="321"/>
                    <a:pt x="276" y="322"/>
                    <a:pt x="277" y="324"/>
                  </a:cubicBezTo>
                  <a:close/>
                  <a:moveTo>
                    <a:pt x="160" y="117"/>
                  </a:moveTo>
                  <a:cubicBezTo>
                    <a:pt x="352" y="117"/>
                    <a:pt x="352" y="117"/>
                    <a:pt x="352" y="117"/>
                  </a:cubicBezTo>
                  <a:cubicBezTo>
                    <a:pt x="352" y="394"/>
                    <a:pt x="352" y="394"/>
                    <a:pt x="352" y="394"/>
                  </a:cubicBezTo>
                  <a:cubicBezTo>
                    <a:pt x="160" y="394"/>
                    <a:pt x="160" y="394"/>
                    <a:pt x="160" y="394"/>
                  </a:cubicBezTo>
                  <a:lnTo>
                    <a:pt x="160" y="117"/>
                  </a:lnTo>
                  <a:close/>
                  <a:moveTo>
                    <a:pt x="297" y="330"/>
                  </a:moveTo>
                  <a:cubicBezTo>
                    <a:pt x="297" y="330"/>
                    <a:pt x="297" y="330"/>
                    <a:pt x="297" y="329"/>
                  </a:cubicBezTo>
                  <a:cubicBezTo>
                    <a:pt x="298" y="327"/>
                    <a:pt x="300" y="322"/>
                    <a:pt x="298" y="317"/>
                  </a:cubicBezTo>
                  <a:cubicBezTo>
                    <a:pt x="296" y="311"/>
                    <a:pt x="292" y="308"/>
                    <a:pt x="289" y="307"/>
                  </a:cubicBezTo>
                  <a:cubicBezTo>
                    <a:pt x="289" y="307"/>
                    <a:pt x="289" y="306"/>
                    <a:pt x="289" y="306"/>
                  </a:cubicBezTo>
                  <a:cubicBezTo>
                    <a:pt x="289" y="306"/>
                    <a:pt x="289" y="306"/>
                    <a:pt x="289" y="306"/>
                  </a:cubicBezTo>
                  <a:cubicBezTo>
                    <a:pt x="288" y="303"/>
                    <a:pt x="286" y="298"/>
                    <a:pt x="282" y="294"/>
                  </a:cubicBezTo>
                  <a:cubicBezTo>
                    <a:pt x="277" y="291"/>
                    <a:pt x="272" y="291"/>
                    <a:pt x="269" y="291"/>
                  </a:cubicBezTo>
                  <a:cubicBezTo>
                    <a:pt x="269" y="291"/>
                    <a:pt x="269" y="291"/>
                    <a:pt x="268" y="291"/>
                  </a:cubicBezTo>
                  <a:cubicBezTo>
                    <a:pt x="268" y="291"/>
                    <a:pt x="268" y="291"/>
                    <a:pt x="268" y="291"/>
                  </a:cubicBezTo>
                  <a:cubicBezTo>
                    <a:pt x="265" y="289"/>
                    <a:pt x="261" y="286"/>
                    <a:pt x="256" y="286"/>
                  </a:cubicBezTo>
                  <a:cubicBezTo>
                    <a:pt x="250" y="286"/>
                    <a:pt x="246" y="289"/>
                    <a:pt x="243" y="291"/>
                  </a:cubicBezTo>
                  <a:cubicBezTo>
                    <a:pt x="243" y="291"/>
                    <a:pt x="243" y="291"/>
                    <a:pt x="243" y="291"/>
                  </a:cubicBezTo>
                  <a:cubicBezTo>
                    <a:pt x="243" y="291"/>
                    <a:pt x="242" y="291"/>
                    <a:pt x="242" y="291"/>
                  </a:cubicBezTo>
                  <a:cubicBezTo>
                    <a:pt x="239" y="291"/>
                    <a:pt x="234" y="291"/>
                    <a:pt x="229" y="294"/>
                  </a:cubicBezTo>
                  <a:cubicBezTo>
                    <a:pt x="225" y="298"/>
                    <a:pt x="224" y="303"/>
                    <a:pt x="223" y="306"/>
                  </a:cubicBezTo>
                  <a:cubicBezTo>
                    <a:pt x="223" y="306"/>
                    <a:pt x="223" y="306"/>
                    <a:pt x="223" y="306"/>
                  </a:cubicBezTo>
                  <a:cubicBezTo>
                    <a:pt x="222" y="306"/>
                    <a:pt x="222" y="307"/>
                    <a:pt x="222" y="307"/>
                  </a:cubicBezTo>
                  <a:cubicBezTo>
                    <a:pt x="219" y="308"/>
                    <a:pt x="215" y="311"/>
                    <a:pt x="213" y="317"/>
                  </a:cubicBezTo>
                  <a:cubicBezTo>
                    <a:pt x="212" y="322"/>
                    <a:pt x="213" y="327"/>
                    <a:pt x="214" y="329"/>
                  </a:cubicBezTo>
                  <a:cubicBezTo>
                    <a:pt x="215" y="330"/>
                    <a:pt x="215" y="330"/>
                    <a:pt x="215" y="330"/>
                  </a:cubicBezTo>
                  <a:cubicBezTo>
                    <a:pt x="215" y="331"/>
                    <a:pt x="215" y="331"/>
                    <a:pt x="214" y="331"/>
                  </a:cubicBezTo>
                  <a:cubicBezTo>
                    <a:pt x="213" y="334"/>
                    <a:pt x="212" y="339"/>
                    <a:pt x="213" y="344"/>
                  </a:cubicBezTo>
                  <a:cubicBezTo>
                    <a:pt x="215" y="350"/>
                    <a:pt x="219" y="352"/>
                    <a:pt x="222" y="354"/>
                  </a:cubicBezTo>
                  <a:cubicBezTo>
                    <a:pt x="222" y="354"/>
                    <a:pt x="222" y="354"/>
                    <a:pt x="223" y="354"/>
                  </a:cubicBezTo>
                  <a:cubicBezTo>
                    <a:pt x="223" y="355"/>
                    <a:pt x="223" y="355"/>
                    <a:pt x="223" y="355"/>
                  </a:cubicBezTo>
                  <a:cubicBezTo>
                    <a:pt x="224" y="358"/>
                    <a:pt x="225" y="363"/>
                    <a:pt x="229" y="366"/>
                  </a:cubicBezTo>
                  <a:cubicBezTo>
                    <a:pt x="234" y="370"/>
                    <a:pt x="239" y="370"/>
                    <a:pt x="242" y="369"/>
                  </a:cubicBezTo>
                  <a:cubicBezTo>
                    <a:pt x="242" y="369"/>
                    <a:pt x="243" y="369"/>
                    <a:pt x="243" y="369"/>
                  </a:cubicBezTo>
                  <a:cubicBezTo>
                    <a:pt x="243" y="369"/>
                    <a:pt x="243" y="370"/>
                    <a:pt x="243" y="370"/>
                  </a:cubicBezTo>
                  <a:cubicBezTo>
                    <a:pt x="246" y="372"/>
                    <a:pt x="250" y="375"/>
                    <a:pt x="256" y="375"/>
                  </a:cubicBezTo>
                  <a:cubicBezTo>
                    <a:pt x="261" y="375"/>
                    <a:pt x="265" y="372"/>
                    <a:pt x="268" y="370"/>
                  </a:cubicBezTo>
                  <a:cubicBezTo>
                    <a:pt x="268" y="370"/>
                    <a:pt x="268" y="369"/>
                    <a:pt x="268" y="369"/>
                  </a:cubicBezTo>
                  <a:cubicBezTo>
                    <a:pt x="269" y="369"/>
                    <a:pt x="269" y="369"/>
                    <a:pt x="269" y="369"/>
                  </a:cubicBezTo>
                  <a:cubicBezTo>
                    <a:pt x="272" y="370"/>
                    <a:pt x="277" y="370"/>
                    <a:pt x="282" y="366"/>
                  </a:cubicBezTo>
                  <a:cubicBezTo>
                    <a:pt x="286" y="363"/>
                    <a:pt x="288" y="358"/>
                    <a:pt x="289" y="355"/>
                  </a:cubicBezTo>
                  <a:cubicBezTo>
                    <a:pt x="289" y="355"/>
                    <a:pt x="289" y="355"/>
                    <a:pt x="289" y="354"/>
                  </a:cubicBezTo>
                  <a:cubicBezTo>
                    <a:pt x="289" y="354"/>
                    <a:pt x="289" y="354"/>
                    <a:pt x="289" y="354"/>
                  </a:cubicBezTo>
                  <a:cubicBezTo>
                    <a:pt x="292" y="352"/>
                    <a:pt x="296" y="350"/>
                    <a:pt x="298" y="344"/>
                  </a:cubicBezTo>
                  <a:cubicBezTo>
                    <a:pt x="300" y="339"/>
                    <a:pt x="298" y="334"/>
                    <a:pt x="297" y="331"/>
                  </a:cubicBezTo>
                  <a:cubicBezTo>
                    <a:pt x="297" y="331"/>
                    <a:pt x="297" y="331"/>
                    <a:pt x="297" y="330"/>
                  </a:cubicBezTo>
                  <a:close/>
                  <a:moveTo>
                    <a:pt x="181" y="160"/>
                  </a:moveTo>
                  <a:cubicBezTo>
                    <a:pt x="181" y="166"/>
                    <a:pt x="186" y="170"/>
                    <a:pt x="192" y="170"/>
                  </a:cubicBezTo>
                  <a:cubicBezTo>
                    <a:pt x="320" y="170"/>
                    <a:pt x="320" y="170"/>
                    <a:pt x="320" y="170"/>
                  </a:cubicBezTo>
                  <a:cubicBezTo>
                    <a:pt x="326" y="170"/>
                    <a:pt x="330" y="166"/>
                    <a:pt x="330" y="160"/>
                  </a:cubicBezTo>
                  <a:cubicBezTo>
                    <a:pt x="330" y="154"/>
                    <a:pt x="326" y="149"/>
                    <a:pt x="320" y="149"/>
                  </a:cubicBezTo>
                  <a:cubicBezTo>
                    <a:pt x="192" y="149"/>
                    <a:pt x="192" y="149"/>
                    <a:pt x="192" y="149"/>
                  </a:cubicBezTo>
                  <a:cubicBezTo>
                    <a:pt x="186" y="149"/>
                    <a:pt x="181" y="154"/>
                    <a:pt x="181" y="160"/>
                  </a:cubicBezTo>
                  <a:close/>
                  <a:moveTo>
                    <a:pt x="181" y="202"/>
                  </a:moveTo>
                  <a:cubicBezTo>
                    <a:pt x="181" y="208"/>
                    <a:pt x="186" y="213"/>
                    <a:pt x="192" y="213"/>
                  </a:cubicBezTo>
                  <a:cubicBezTo>
                    <a:pt x="320" y="213"/>
                    <a:pt x="320" y="213"/>
                    <a:pt x="320" y="213"/>
                  </a:cubicBezTo>
                  <a:cubicBezTo>
                    <a:pt x="326" y="213"/>
                    <a:pt x="330" y="208"/>
                    <a:pt x="330" y="202"/>
                  </a:cubicBezTo>
                  <a:cubicBezTo>
                    <a:pt x="330" y="196"/>
                    <a:pt x="326" y="192"/>
                    <a:pt x="320" y="192"/>
                  </a:cubicBezTo>
                  <a:cubicBezTo>
                    <a:pt x="192" y="192"/>
                    <a:pt x="192" y="192"/>
                    <a:pt x="192" y="192"/>
                  </a:cubicBezTo>
                  <a:cubicBezTo>
                    <a:pt x="186" y="192"/>
                    <a:pt x="181" y="196"/>
                    <a:pt x="181" y="202"/>
                  </a:cubicBezTo>
                  <a:close/>
                  <a:moveTo>
                    <a:pt x="181" y="245"/>
                  </a:moveTo>
                  <a:cubicBezTo>
                    <a:pt x="181" y="251"/>
                    <a:pt x="186" y="256"/>
                    <a:pt x="192" y="256"/>
                  </a:cubicBezTo>
                  <a:cubicBezTo>
                    <a:pt x="320" y="256"/>
                    <a:pt x="320" y="256"/>
                    <a:pt x="320" y="256"/>
                  </a:cubicBezTo>
                  <a:cubicBezTo>
                    <a:pt x="326" y="256"/>
                    <a:pt x="330" y="251"/>
                    <a:pt x="330" y="245"/>
                  </a:cubicBezTo>
                  <a:cubicBezTo>
                    <a:pt x="330" y="239"/>
                    <a:pt x="326" y="234"/>
                    <a:pt x="320" y="234"/>
                  </a:cubicBezTo>
                  <a:cubicBezTo>
                    <a:pt x="192" y="234"/>
                    <a:pt x="192" y="234"/>
                    <a:pt x="192" y="234"/>
                  </a:cubicBezTo>
                  <a:cubicBezTo>
                    <a:pt x="186" y="234"/>
                    <a:pt x="181" y="239"/>
                    <a:pt x="181" y="245"/>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73" y="106"/>
                  </a:moveTo>
                  <a:cubicBezTo>
                    <a:pt x="373" y="100"/>
                    <a:pt x="368" y="96"/>
                    <a:pt x="362" y="96"/>
                  </a:cubicBezTo>
                  <a:cubicBezTo>
                    <a:pt x="149" y="96"/>
                    <a:pt x="149" y="96"/>
                    <a:pt x="149" y="96"/>
                  </a:cubicBezTo>
                  <a:cubicBezTo>
                    <a:pt x="143" y="96"/>
                    <a:pt x="138" y="100"/>
                    <a:pt x="138" y="106"/>
                  </a:cubicBezTo>
                  <a:cubicBezTo>
                    <a:pt x="138" y="405"/>
                    <a:pt x="138" y="405"/>
                    <a:pt x="138" y="405"/>
                  </a:cubicBezTo>
                  <a:cubicBezTo>
                    <a:pt x="138" y="411"/>
                    <a:pt x="143" y="416"/>
                    <a:pt x="149" y="416"/>
                  </a:cubicBezTo>
                  <a:cubicBezTo>
                    <a:pt x="362" y="416"/>
                    <a:pt x="362" y="416"/>
                    <a:pt x="362" y="416"/>
                  </a:cubicBezTo>
                  <a:cubicBezTo>
                    <a:pt x="368" y="416"/>
                    <a:pt x="373" y="411"/>
                    <a:pt x="373" y="405"/>
                  </a:cubicBezTo>
                  <a:lnTo>
                    <a:pt x="373" y="106"/>
                  </a:lnTo>
                  <a:close/>
                </a:path>
              </a:pathLst>
            </a:custGeom>
            <a:solidFill>
              <a:srgbClr val="86BC25"/>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4" name="Freeform 97">
              <a:extLst>
                <a:ext uri="{FF2B5EF4-FFF2-40B4-BE49-F238E27FC236}">
                  <a16:creationId xmlns:a16="http://schemas.microsoft.com/office/drawing/2014/main" id="{EF4805B4-2CBF-4EC6-B0F5-3AB58C980030}"/>
                </a:ext>
              </a:extLst>
            </p:cNvPr>
            <p:cNvSpPr>
              <a:spLocks noChangeAspect="1" noEditPoints="1"/>
            </p:cNvSpPr>
            <p:nvPr/>
          </p:nvSpPr>
          <p:spPr bwMode="auto">
            <a:xfrm>
              <a:off x="6362700" y="8616752"/>
              <a:ext cx="365760" cy="365760"/>
            </a:xfrm>
            <a:custGeom>
              <a:avLst/>
              <a:gdLst>
                <a:gd name="T0" fmla="*/ 298 w 512"/>
                <a:gd name="T1" fmla="*/ 298 h 512"/>
                <a:gd name="T2" fmla="*/ 373 w 512"/>
                <a:gd name="T3" fmla="*/ 298 h 512"/>
                <a:gd name="T4" fmla="*/ 373 w 512"/>
                <a:gd name="T5" fmla="*/ 373 h 512"/>
                <a:gd name="T6" fmla="*/ 298 w 512"/>
                <a:gd name="T7" fmla="*/ 373 h 512"/>
                <a:gd name="T8" fmla="*/ 298 w 512"/>
                <a:gd name="T9" fmla="*/ 298 h 512"/>
                <a:gd name="T10" fmla="*/ 138 w 512"/>
                <a:gd name="T11" fmla="*/ 213 h 512"/>
                <a:gd name="T12" fmla="*/ 213 w 512"/>
                <a:gd name="T13" fmla="*/ 213 h 512"/>
                <a:gd name="T14" fmla="*/ 213 w 512"/>
                <a:gd name="T15" fmla="*/ 138 h 512"/>
                <a:gd name="T16" fmla="*/ 138 w 512"/>
                <a:gd name="T17" fmla="*/ 138 h 512"/>
                <a:gd name="T18" fmla="*/ 138 w 512"/>
                <a:gd name="T19" fmla="*/ 213 h 512"/>
                <a:gd name="T20" fmla="*/ 138 w 512"/>
                <a:gd name="T21" fmla="*/ 373 h 512"/>
                <a:gd name="T22" fmla="*/ 213 w 512"/>
                <a:gd name="T23" fmla="*/ 373 h 512"/>
                <a:gd name="T24" fmla="*/ 213 w 512"/>
                <a:gd name="T25" fmla="*/ 298 h 512"/>
                <a:gd name="T26" fmla="*/ 138 w 512"/>
                <a:gd name="T27" fmla="*/ 298 h 512"/>
                <a:gd name="T28" fmla="*/ 138 w 512"/>
                <a:gd name="T29" fmla="*/ 373 h 512"/>
                <a:gd name="T30" fmla="*/ 512 w 512"/>
                <a:gd name="T31" fmla="*/ 256 h 512"/>
                <a:gd name="T32" fmla="*/ 256 w 512"/>
                <a:gd name="T33" fmla="*/ 512 h 512"/>
                <a:gd name="T34" fmla="*/ 0 w 512"/>
                <a:gd name="T35" fmla="*/ 256 h 512"/>
                <a:gd name="T36" fmla="*/ 256 w 512"/>
                <a:gd name="T37" fmla="*/ 0 h 512"/>
                <a:gd name="T38" fmla="*/ 512 w 512"/>
                <a:gd name="T39" fmla="*/ 256 h 512"/>
                <a:gd name="T40" fmla="*/ 234 w 512"/>
                <a:gd name="T41" fmla="*/ 288 h 512"/>
                <a:gd name="T42" fmla="*/ 224 w 512"/>
                <a:gd name="T43" fmla="*/ 277 h 512"/>
                <a:gd name="T44" fmla="*/ 128 w 512"/>
                <a:gd name="T45" fmla="*/ 277 h 512"/>
                <a:gd name="T46" fmla="*/ 117 w 512"/>
                <a:gd name="T47" fmla="*/ 288 h 512"/>
                <a:gd name="T48" fmla="*/ 117 w 512"/>
                <a:gd name="T49" fmla="*/ 384 h 512"/>
                <a:gd name="T50" fmla="*/ 128 w 512"/>
                <a:gd name="T51" fmla="*/ 394 h 512"/>
                <a:gd name="T52" fmla="*/ 224 w 512"/>
                <a:gd name="T53" fmla="*/ 394 h 512"/>
                <a:gd name="T54" fmla="*/ 234 w 512"/>
                <a:gd name="T55" fmla="*/ 384 h 512"/>
                <a:gd name="T56" fmla="*/ 234 w 512"/>
                <a:gd name="T57" fmla="*/ 288 h 512"/>
                <a:gd name="T58" fmla="*/ 234 w 512"/>
                <a:gd name="T59" fmla="*/ 128 h 512"/>
                <a:gd name="T60" fmla="*/ 224 w 512"/>
                <a:gd name="T61" fmla="*/ 117 h 512"/>
                <a:gd name="T62" fmla="*/ 128 w 512"/>
                <a:gd name="T63" fmla="*/ 117 h 512"/>
                <a:gd name="T64" fmla="*/ 117 w 512"/>
                <a:gd name="T65" fmla="*/ 128 h 512"/>
                <a:gd name="T66" fmla="*/ 117 w 512"/>
                <a:gd name="T67" fmla="*/ 224 h 512"/>
                <a:gd name="T68" fmla="*/ 128 w 512"/>
                <a:gd name="T69" fmla="*/ 234 h 512"/>
                <a:gd name="T70" fmla="*/ 224 w 512"/>
                <a:gd name="T71" fmla="*/ 234 h 512"/>
                <a:gd name="T72" fmla="*/ 234 w 512"/>
                <a:gd name="T73" fmla="*/ 224 h 512"/>
                <a:gd name="T74" fmla="*/ 234 w 512"/>
                <a:gd name="T75" fmla="*/ 128 h 512"/>
                <a:gd name="T76" fmla="*/ 394 w 512"/>
                <a:gd name="T77" fmla="*/ 288 h 512"/>
                <a:gd name="T78" fmla="*/ 384 w 512"/>
                <a:gd name="T79" fmla="*/ 277 h 512"/>
                <a:gd name="T80" fmla="*/ 288 w 512"/>
                <a:gd name="T81" fmla="*/ 277 h 512"/>
                <a:gd name="T82" fmla="*/ 277 w 512"/>
                <a:gd name="T83" fmla="*/ 288 h 512"/>
                <a:gd name="T84" fmla="*/ 277 w 512"/>
                <a:gd name="T85" fmla="*/ 384 h 512"/>
                <a:gd name="T86" fmla="*/ 288 w 512"/>
                <a:gd name="T87" fmla="*/ 394 h 512"/>
                <a:gd name="T88" fmla="*/ 384 w 512"/>
                <a:gd name="T89" fmla="*/ 394 h 512"/>
                <a:gd name="T90" fmla="*/ 394 w 512"/>
                <a:gd name="T91" fmla="*/ 384 h 512"/>
                <a:gd name="T92" fmla="*/ 394 w 512"/>
                <a:gd name="T93" fmla="*/ 288 h 512"/>
                <a:gd name="T94" fmla="*/ 394 w 512"/>
                <a:gd name="T95" fmla="*/ 128 h 512"/>
                <a:gd name="T96" fmla="*/ 384 w 512"/>
                <a:gd name="T97" fmla="*/ 117 h 512"/>
                <a:gd name="T98" fmla="*/ 288 w 512"/>
                <a:gd name="T99" fmla="*/ 117 h 512"/>
                <a:gd name="T100" fmla="*/ 277 w 512"/>
                <a:gd name="T101" fmla="*/ 128 h 512"/>
                <a:gd name="T102" fmla="*/ 277 w 512"/>
                <a:gd name="T103" fmla="*/ 224 h 512"/>
                <a:gd name="T104" fmla="*/ 288 w 512"/>
                <a:gd name="T105" fmla="*/ 234 h 512"/>
                <a:gd name="T106" fmla="*/ 384 w 512"/>
                <a:gd name="T107" fmla="*/ 234 h 512"/>
                <a:gd name="T108" fmla="*/ 394 w 512"/>
                <a:gd name="T109" fmla="*/ 224 h 512"/>
                <a:gd name="T110" fmla="*/ 394 w 512"/>
                <a:gd name="T111" fmla="*/ 128 h 512"/>
                <a:gd name="T112" fmla="*/ 298 w 512"/>
                <a:gd name="T113" fmla="*/ 213 h 512"/>
                <a:gd name="T114" fmla="*/ 373 w 512"/>
                <a:gd name="T115" fmla="*/ 213 h 512"/>
                <a:gd name="T116" fmla="*/ 373 w 512"/>
                <a:gd name="T117" fmla="*/ 138 h 512"/>
                <a:gd name="T118" fmla="*/ 298 w 512"/>
                <a:gd name="T119" fmla="*/ 138 h 512"/>
                <a:gd name="T120" fmla="*/ 298 w 512"/>
                <a:gd name="T121" fmla="*/ 21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2" h="512">
                  <a:moveTo>
                    <a:pt x="298" y="298"/>
                  </a:moveTo>
                  <a:cubicBezTo>
                    <a:pt x="373" y="298"/>
                    <a:pt x="373" y="298"/>
                    <a:pt x="373" y="298"/>
                  </a:cubicBezTo>
                  <a:cubicBezTo>
                    <a:pt x="373" y="373"/>
                    <a:pt x="373" y="373"/>
                    <a:pt x="373" y="373"/>
                  </a:cubicBezTo>
                  <a:cubicBezTo>
                    <a:pt x="298" y="373"/>
                    <a:pt x="298" y="373"/>
                    <a:pt x="298" y="373"/>
                  </a:cubicBezTo>
                  <a:lnTo>
                    <a:pt x="298" y="298"/>
                  </a:lnTo>
                  <a:close/>
                  <a:moveTo>
                    <a:pt x="138" y="213"/>
                  </a:moveTo>
                  <a:cubicBezTo>
                    <a:pt x="213" y="213"/>
                    <a:pt x="213" y="213"/>
                    <a:pt x="213" y="213"/>
                  </a:cubicBezTo>
                  <a:cubicBezTo>
                    <a:pt x="213" y="138"/>
                    <a:pt x="213" y="138"/>
                    <a:pt x="213" y="138"/>
                  </a:cubicBezTo>
                  <a:cubicBezTo>
                    <a:pt x="138" y="138"/>
                    <a:pt x="138" y="138"/>
                    <a:pt x="138" y="138"/>
                  </a:cubicBezTo>
                  <a:lnTo>
                    <a:pt x="138" y="213"/>
                  </a:lnTo>
                  <a:close/>
                  <a:moveTo>
                    <a:pt x="138" y="373"/>
                  </a:moveTo>
                  <a:cubicBezTo>
                    <a:pt x="213" y="373"/>
                    <a:pt x="213" y="373"/>
                    <a:pt x="213" y="373"/>
                  </a:cubicBezTo>
                  <a:cubicBezTo>
                    <a:pt x="213" y="298"/>
                    <a:pt x="213" y="298"/>
                    <a:pt x="213" y="298"/>
                  </a:cubicBezTo>
                  <a:cubicBezTo>
                    <a:pt x="138" y="298"/>
                    <a:pt x="138" y="298"/>
                    <a:pt x="138" y="298"/>
                  </a:cubicBezTo>
                  <a:lnTo>
                    <a:pt x="138" y="373"/>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34" y="288"/>
                  </a:moveTo>
                  <a:cubicBezTo>
                    <a:pt x="234" y="282"/>
                    <a:pt x="230" y="277"/>
                    <a:pt x="224" y="277"/>
                  </a:cubicBezTo>
                  <a:cubicBezTo>
                    <a:pt x="128" y="277"/>
                    <a:pt x="128" y="277"/>
                    <a:pt x="128" y="277"/>
                  </a:cubicBezTo>
                  <a:cubicBezTo>
                    <a:pt x="122" y="277"/>
                    <a:pt x="117" y="282"/>
                    <a:pt x="117" y="288"/>
                  </a:cubicBezTo>
                  <a:cubicBezTo>
                    <a:pt x="117" y="384"/>
                    <a:pt x="117" y="384"/>
                    <a:pt x="117" y="384"/>
                  </a:cubicBezTo>
                  <a:cubicBezTo>
                    <a:pt x="117" y="390"/>
                    <a:pt x="122" y="394"/>
                    <a:pt x="128" y="394"/>
                  </a:cubicBezTo>
                  <a:cubicBezTo>
                    <a:pt x="224" y="394"/>
                    <a:pt x="224" y="394"/>
                    <a:pt x="224" y="394"/>
                  </a:cubicBezTo>
                  <a:cubicBezTo>
                    <a:pt x="230" y="394"/>
                    <a:pt x="234" y="390"/>
                    <a:pt x="234" y="384"/>
                  </a:cubicBezTo>
                  <a:lnTo>
                    <a:pt x="234" y="288"/>
                  </a:lnTo>
                  <a:close/>
                  <a:moveTo>
                    <a:pt x="234" y="128"/>
                  </a:moveTo>
                  <a:cubicBezTo>
                    <a:pt x="234" y="122"/>
                    <a:pt x="230" y="117"/>
                    <a:pt x="224" y="117"/>
                  </a:cubicBezTo>
                  <a:cubicBezTo>
                    <a:pt x="128" y="117"/>
                    <a:pt x="128" y="117"/>
                    <a:pt x="128" y="117"/>
                  </a:cubicBezTo>
                  <a:cubicBezTo>
                    <a:pt x="122" y="117"/>
                    <a:pt x="117" y="122"/>
                    <a:pt x="117" y="128"/>
                  </a:cubicBezTo>
                  <a:cubicBezTo>
                    <a:pt x="117" y="224"/>
                    <a:pt x="117" y="224"/>
                    <a:pt x="117" y="224"/>
                  </a:cubicBezTo>
                  <a:cubicBezTo>
                    <a:pt x="117" y="230"/>
                    <a:pt x="122" y="234"/>
                    <a:pt x="128" y="234"/>
                  </a:cubicBezTo>
                  <a:cubicBezTo>
                    <a:pt x="224" y="234"/>
                    <a:pt x="224" y="234"/>
                    <a:pt x="224" y="234"/>
                  </a:cubicBezTo>
                  <a:cubicBezTo>
                    <a:pt x="230" y="234"/>
                    <a:pt x="234" y="230"/>
                    <a:pt x="234" y="224"/>
                  </a:cubicBezTo>
                  <a:lnTo>
                    <a:pt x="234" y="128"/>
                  </a:lnTo>
                  <a:close/>
                  <a:moveTo>
                    <a:pt x="394" y="288"/>
                  </a:moveTo>
                  <a:cubicBezTo>
                    <a:pt x="394" y="282"/>
                    <a:pt x="390" y="277"/>
                    <a:pt x="384" y="277"/>
                  </a:cubicBezTo>
                  <a:cubicBezTo>
                    <a:pt x="288" y="277"/>
                    <a:pt x="288" y="277"/>
                    <a:pt x="288" y="277"/>
                  </a:cubicBezTo>
                  <a:cubicBezTo>
                    <a:pt x="282" y="277"/>
                    <a:pt x="277" y="282"/>
                    <a:pt x="277" y="288"/>
                  </a:cubicBezTo>
                  <a:cubicBezTo>
                    <a:pt x="277" y="384"/>
                    <a:pt x="277" y="384"/>
                    <a:pt x="277" y="384"/>
                  </a:cubicBezTo>
                  <a:cubicBezTo>
                    <a:pt x="277" y="390"/>
                    <a:pt x="282" y="394"/>
                    <a:pt x="288" y="394"/>
                  </a:cubicBezTo>
                  <a:cubicBezTo>
                    <a:pt x="384" y="394"/>
                    <a:pt x="384" y="394"/>
                    <a:pt x="384" y="394"/>
                  </a:cubicBezTo>
                  <a:cubicBezTo>
                    <a:pt x="390" y="394"/>
                    <a:pt x="394" y="390"/>
                    <a:pt x="394" y="384"/>
                  </a:cubicBezTo>
                  <a:lnTo>
                    <a:pt x="394" y="288"/>
                  </a:lnTo>
                  <a:close/>
                  <a:moveTo>
                    <a:pt x="394" y="128"/>
                  </a:moveTo>
                  <a:cubicBezTo>
                    <a:pt x="394" y="122"/>
                    <a:pt x="390" y="117"/>
                    <a:pt x="384" y="117"/>
                  </a:cubicBezTo>
                  <a:cubicBezTo>
                    <a:pt x="288" y="117"/>
                    <a:pt x="288" y="117"/>
                    <a:pt x="288" y="117"/>
                  </a:cubicBezTo>
                  <a:cubicBezTo>
                    <a:pt x="282" y="117"/>
                    <a:pt x="277" y="122"/>
                    <a:pt x="277" y="128"/>
                  </a:cubicBezTo>
                  <a:cubicBezTo>
                    <a:pt x="277" y="224"/>
                    <a:pt x="277" y="224"/>
                    <a:pt x="277" y="224"/>
                  </a:cubicBezTo>
                  <a:cubicBezTo>
                    <a:pt x="277" y="230"/>
                    <a:pt x="282" y="234"/>
                    <a:pt x="288" y="234"/>
                  </a:cubicBezTo>
                  <a:cubicBezTo>
                    <a:pt x="384" y="234"/>
                    <a:pt x="384" y="234"/>
                    <a:pt x="384" y="234"/>
                  </a:cubicBezTo>
                  <a:cubicBezTo>
                    <a:pt x="390" y="234"/>
                    <a:pt x="394" y="230"/>
                    <a:pt x="394" y="224"/>
                  </a:cubicBezTo>
                  <a:lnTo>
                    <a:pt x="394" y="128"/>
                  </a:lnTo>
                  <a:close/>
                  <a:moveTo>
                    <a:pt x="298" y="213"/>
                  </a:moveTo>
                  <a:cubicBezTo>
                    <a:pt x="373" y="213"/>
                    <a:pt x="373" y="213"/>
                    <a:pt x="373" y="213"/>
                  </a:cubicBezTo>
                  <a:cubicBezTo>
                    <a:pt x="373" y="138"/>
                    <a:pt x="373" y="138"/>
                    <a:pt x="373" y="138"/>
                  </a:cubicBezTo>
                  <a:cubicBezTo>
                    <a:pt x="298" y="138"/>
                    <a:pt x="298" y="138"/>
                    <a:pt x="298" y="138"/>
                  </a:cubicBezTo>
                  <a:lnTo>
                    <a:pt x="298" y="213"/>
                  </a:lnTo>
                  <a:close/>
                </a:path>
              </a:pathLst>
            </a:custGeom>
            <a:solidFill>
              <a:srgbClr val="009A44"/>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5" name="object 13">
              <a:extLst>
                <a:ext uri="{FF2B5EF4-FFF2-40B4-BE49-F238E27FC236}">
                  <a16:creationId xmlns:a16="http://schemas.microsoft.com/office/drawing/2014/main" id="{8CACD70D-D1E6-4D7A-987D-98C94E63025D}"/>
                </a:ext>
              </a:extLst>
            </p:cNvPr>
            <p:cNvSpPr txBox="1"/>
            <p:nvPr/>
          </p:nvSpPr>
          <p:spPr>
            <a:xfrm>
              <a:off x="5543548" y="6039535"/>
              <a:ext cx="2011681" cy="177404"/>
            </a:xfrm>
            <a:prstGeom prst="rect">
              <a:avLst/>
            </a:prstGeom>
          </p:spPr>
          <p:txBody>
            <a:bodyPr vert="horz" wrap="square" lIns="0" tIns="0" rIns="0" bIns="0" rtlCol="0">
              <a:spAutoFit/>
            </a:bodyPr>
            <a:lstStyle/>
            <a:p>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object 13">
              <a:extLst>
                <a:ext uri="{FF2B5EF4-FFF2-40B4-BE49-F238E27FC236}">
                  <a16:creationId xmlns:a16="http://schemas.microsoft.com/office/drawing/2014/main" id="{0B303942-44B5-465F-AAF9-4BDFF6B9C305}"/>
                </a:ext>
              </a:extLst>
            </p:cNvPr>
            <p:cNvSpPr txBox="1"/>
            <p:nvPr/>
          </p:nvSpPr>
          <p:spPr>
            <a:xfrm>
              <a:off x="5543548" y="7106335"/>
              <a:ext cx="2011681" cy="177404"/>
            </a:xfrm>
            <a:prstGeom prst="rect">
              <a:avLst/>
            </a:prstGeom>
          </p:spPr>
          <p:txBody>
            <a:bodyPr vert="horz" wrap="square" lIns="0" tIns="0" rIns="0" bIns="0" rtlCol="0">
              <a:spAutoFit/>
            </a:bodyPr>
            <a:lstStyle/>
            <a:p>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object 13">
              <a:extLst>
                <a:ext uri="{FF2B5EF4-FFF2-40B4-BE49-F238E27FC236}">
                  <a16:creationId xmlns:a16="http://schemas.microsoft.com/office/drawing/2014/main" id="{72E83975-EAF0-438B-88B2-EDA23D8E26E4}"/>
                </a:ext>
              </a:extLst>
            </p:cNvPr>
            <p:cNvSpPr txBox="1"/>
            <p:nvPr/>
          </p:nvSpPr>
          <p:spPr>
            <a:xfrm>
              <a:off x="5538786" y="8173134"/>
              <a:ext cx="2011681" cy="177404"/>
            </a:xfrm>
            <a:prstGeom prst="rect">
              <a:avLst/>
            </a:prstGeom>
          </p:spPr>
          <p:txBody>
            <a:bodyPr vert="horz" wrap="square" lIns="0" tIns="0" rIns="0" bIns="0" rtlCol="0">
              <a:spAutoFit/>
            </a:bodyPr>
            <a:lstStyle/>
            <a:p>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18" name="object 13">
              <a:extLst>
                <a:ext uri="{FF2B5EF4-FFF2-40B4-BE49-F238E27FC236}">
                  <a16:creationId xmlns:a16="http://schemas.microsoft.com/office/drawing/2014/main" id="{EFDD9964-1E69-4078-8690-891EC77E76A8}"/>
                </a:ext>
              </a:extLst>
            </p:cNvPr>
            <p:cNvSpPr txBox="1"/>
            <p:nvPr/>
          </p:nvSpPr>
          <p:spPr>
            <a:xfrm>
              <a:off x="5538788" y="9265293"/>
              <a:ext cx="2011681" cy="177404"/>
            </a:xfrm>
            <a:prstGeom prst="rect">
              <a:avLst/>
            </a:prstGeom>
          </p:spPr>
          <p:txBody>
            <a:bodyPr vert="horz" wrap="square" lIns="0" tIns="0" rIns="0" bIns="0" rtlCol="0">
              <a:spAutoFit/>
            </a:bodyPr>
            <a:lstStyle/>
            <a:p>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TextBox 18">
              <a:extLst>
                <a:ext uri="{FF2B5EF4-FFF2-40B4-BE49-F238E27FC236}">
                  <a16:creationId xmlns:a16="http://schemas.microsoft.com/office/drawing/2014/main" id="{76FE39F6-40BD-4142-8D0A-1119EA8771FF}"/>
                </a:ext>
              </a:extLst>
            </p:cNvPr>
            <p:cNvSpPr txBox="1"/>
            <p:nvPr/>
          </p:nvSpPr>
          <p:spPr>
            <a:xfrm>
              <a:off x="5600700" y="4997678"/>
              <a:ext cx="1738314" cy="307777"/>
            </a:xfrm>
            <a:prstGeom prst="rect">
              <a:avLst/>
            </a:prstGeom>
            <a:noFill/>
          </p:spPr>
          <p:txBody>
            <a:bodyPr wrap="square" rtlCol="0">
              <a:spAutoFit/>
            </a:bodyPr>
            <a:lstStyle/>
            <a:p>
              <a:pPr algn="ctr"/>
              <a:r>
                <a:rPr lang="en-US" sz="1200" b="1" dirty="0">
                  <a:solidFill>
                    <a:srgbClr val="0097A9"/>
                  </a:solidFill>
                  <a:latin typeface="Open Sans" panose="020B0606030504020204" pitchFamily="34" charset="0"/>
                  <a:ea typeface="Open Sans" panose="020B0606030504020204" pitchFamily="34" charset="0"/>
                  <a:cs typeface="Open Sans" panose="020B0606030504020204" pitchFamily="34" charset="0"/>
                </a:rPr>
                <a:t>Key Metrics</a:t>
              </a:r>
            </a:p>
          </p:txBody>
        </p:sp>
      </p:grpSp>
      <p:pic>
        <p:nvPicPr>
          <p:cNvPr id="20" name="Picture 19">
            <a:extLst>
              <a:ext uri="{FF2B5EF4-FFF2-40B4-BE49-F238E27FC236}">
                <a16:creationId xmlns:a16="http://schemas.microsoft.com/office/drawing/2014/main" id="{314192C1-6D9D-47C8-821A-75C78333786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5643247" y="167928"/>
            <a:ext cx="2137000" cy="2668009"/>
          </a:xfrm>
          <a:prstGeom prst="rect">
            <a:avLst/>
          </a:prstGeom>
        </p:spPr>
      </p:pic>
      <p:sp>
        <p:nvSpPr>
          <p:cNvPr id="21" name="TextBox 20">
            <a:extLst>
              <a:ext uri="{FF2B5EF4-FFF2-40B4-BE49-F238E27FC236}">
                <a16:creationId xmlns:a16="http://schemas.microsoft.com/office/drawing/2014/main" id="{66B08383-6C07-4BD7-B998-2293241B27EE}"/>
              </a:ext>
            </a:extLst>
          </p:cNvPr>
          <p:cNvSpPr txBox="1"/>
          <p:nvPr/>
        </p:nvSpPr>
        <p:spPr>
          <a:xfrm flipH="1">
            <a:off x="5840605" y="5016260"/>
            <a:ext cx="1853566" cy="369332"/>
          </a:xfrm>
          <a:prstGeom prst="rect">
            <a:avLst/>
          </a:prstGeom>
          <a:noFill/>
        </p:spPr>
        <p:txBody>
          <a:bodyPr wrap="square" rtlCol="0">
            <a:spAutoFit/>
          </a:bodyPr>
          <a:lstStyle/>
          <a:p>
            <a:pPr algn="ctr"/>
            <a:r>
              <a:rPr lang="en-US" sz="900" dirty="0"/>
              <a:t>Search million of documents in milliseconds</a:t>
            </a:r>
          </a:p>
        </p:txBody>
      </p:sp>
      <p:sp>
        <p:nvSpPr>
          <p:cNvPr id="22" name="TextBox 21">
            <a:extLst>
              <a:ext uri="{FF2B5EF4-FFF2-40B4-BE49-F238E27FC236}">
                <a16:creationId xmlns:a16="http://schemas.microsoft.com/office/drawing/2014/main" id="{0309F779-7948-4848-B929-2CD6D2210384}"/>
              </a:ext>
            </a:extLst>
          </p:cNvPr>
          <p:cNvSpPr txBox="1"/>
          <p:nvPr/>
        </p:nvSpPr>
        <p:spPr>
          <a:xfrm flipH="1">
            <a:off x="5907220" y="6768860"/>
            <a:ext cx="1853566" cy="369332"/>
          </a:xfrm>
          <a:prstGeom prst="rect">
            <a:avLst/>
          </a:prstGeom>
          <a:noFill/>
        </p:spPr>
        <p:txBody>
          <a:bodyPr wrap="square" rtlCol="0">
            <a:spAutoFit/>
          </a:bodyPr>
          <a:lstStyle/>
          <a:p>
            <a:pPr algn="ctr"/>
            <a:r>
              <a:rPr lang="en-US" sz="900" dirty="0"/>
              <a:t>Scale with size and have high availability using cluster of nodes</a:t>
            </a:r>
          </a:p>
        </p:txBody>
      </p:sp>
      <p:sp>
        <p:nvSpPr>
          <p:cNvPr id="23" name="TextBox 22">
            <a:extLst>
              <a:ext uri="{FF2B5EF4-FFF2-40B4-BE49-F238E27FC236}">
                <a16:creationId xmlns:a16="http://schemas.microsoft.com/office/drawing/2014/main" id="{BD3C83D9-1689-4DB4-9C56-C8DBF3E93122}"/>
              </a:ext>
            </a:extLst>
          </p:cNvPr>
          <p:cNvSpPr txBox="1"/>
          <p:nvPr/>
        </p:nvSpPr>
        <p:spPr>
          <a:xfrm flipH="1">
            <a:off x="5859188" y="5930660"/>
            <a:ext cx="1853566" cy="230832"/>
          </a:xfrm>
          <a:prstGeom prst="rect">
            <a:avLst/>
          </a:prstGeom>
          <a:noFill/>
        </p:spPr>
        <p:txBody>
          <a:bodyPr wrap="square" rtlCol="0">
            <a:spAutoFit/>
          </a:bodyPr>
          <a:lstStyle/>
          <a:p>
            <a:pPr algn="ctr"/>
            <a:r>
              <a:rPr lang="en-US" sz="900" dirty="0"/>
              <a:t>10x less time to search a document</a:t>
            </a:r>
          </a:p>
        </p:txBody>
      </p:sp>
      <p:sp>
        <p:nvSpPr>
          <p:cNvPr id="24" name="TextBox 23">
            <a:extLst>
              <a:ext uri="{FF2B5EF4-FFF2-40B4-BE49-F238E27FC236}">
                <a16:creationId xmlns:a16="http://schemas.microsoft.com/office/drawing/2014/main" id="{BC15A331-1719-4E1E-8479-6888D07DE4AF}"/>
              </a:ext>
            </a:extLst>
          </p:cNvPr>
          <p:cNvSpPr txBox="1"/>
          <p:nvPr/>
        </p:nvSpPr>
        <p:spPr>
          <a:xfrm flipH="1">
            <a:off x="5847058" y="7759460"/>
            <a:ext cx="1853566" cy="646331"/>
          </a:xfrm>
          <a:prstGeom prst="rect">
            <a:avLst/>
          </a:prstGeom>
          <a:noFill/>
        </p:spPr>
        <p:txBody>
          <a:bodyPr wrap="square" rtlCol="0">
            <a:spAutoFit/>
          </a:bodyPr>
          <a:lstStyle/>
          <a:p>
            <a:pPr algn="ctr"/>
            <a:r>
              <a:rPr lang="en-US" sz="900" dirty="0"/>
              <a:t>Have indexed document as source to get insights from data  when original source gets decommissioned. </a:t>
            </a:r>
          </a:p>
        </p:txBody>
      </p:sp>
    </p:spTree>
    <p:extLst>
      <p:ext uri="{BB962C8B-B14F-4D97-AF65-F5344CB8AC3E}">
        <p14:creationId xmlns:p14="http://schemas.microsoft.com/office/powerpoint/2010/main" val="119581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0A0C0A26-5A9C-4DF3-ABDB-925DD80F0CB0}"/>
              </a:ext>
            </a:extLst>
          </p:cNvPr>
          <p:cNvSpPr txBox="1"/>
          <p:nvPr/>
        </p:nvSpPr>
        <p:spPr>
          <a:xfrm>
            <a:off x="647700" y="1038214"/>
            <a:ext cx="4772025" cy="3956468"/>
          </a:xfrm>
          <a:prstGeom prst="rect">
            <a:avLst/>
          </a:prstGeom>
        </p:spPr>
        <p:txBody>
          <a:bodyPr vert="horz" wrap="square" lIns="0" tIns="0" rIns="0" bIns="0" rtlCol="0">
            <a:spAutoFit/>
          </a:bodyPr>
          <a:lstStyle/>
          <a:p>
            <a:pPr marL="12700">
              <a:lnSpc>
                <a:spcPct val="100000"/>
              </a:lnSpc>
            </a:pPr>
            <a:endParaRPr lang="en-US" sz="1000" b="1" spc="-5" dirty="0">
              <a:solidFill>
                <a:srgbClr val="0097A9"/>
              </a:solidFill>
              <a:latin typeface="Open Sans" panose="020B0606030504020204" pitchFamily="34" charset="0"/>
              <a:ea typeface="Open Sans" panose="020B0606030504020204" pitchFamily="34" charset="0"/>
              <a:cs typeface="Open Sans" panose="020B0606030504020204" pitchFamily="34" charset="0"/>
            </a:endParaRPr>
          </a:p>
          <a:p>
            <a:pPr marL="12700">
              <a:lnSpc>
                <a:spcPct val="100000"/>
              </a:lnSpc>
            </a:pPr>
            <a:r>
              <a:rPr lang="en-US" sz="1000" b="1" spc="-5" dirty="0">
                <a:solidFill>
                  <a:srgbClr val="0097A9"/>
                </a:solidFill>
                <a:latin typeface="Open Sans" panose="020B0606030504020204" pitchFamily="34" charset="0"/>
                <a:ea typeface="Open Sans" panose="020B0606030504020204" pitchFamily="34" charset="0"/>
                <a:cs typeface="Open Sans" panose="020B0606030504020204" pitchFamily="34" charset="0"/>
              </a:rPr>
              <a:t>Lessons</a:t>
            </a:r>
          </a:p>
          <a:p>
            <a:pPr marL="12700" marR="5080">
              <a:lnSpc>
                <a:spcPts val="1200"/>
              </a:lnSpc>
              <a:spcBef>
                <a:spcPts val="60"/>
              </a:spcBef>
            </a:pPr>
            <a:endParaRPr lang="en-US" sz="900" b="0" spc="-5" dirty="0">
              <a:solidFill>
                <a:srgbClr val="231F20"/>
              </a:solidFill>
              <a:latin typeface="Open Sans" panose="020B0606030504020204" pitchFamily="34" charset="0"/>
              <a:ea typeface="Open Sans" panose="020B0606030504020204" pitchFamily="34" charset="0"/>
              <a:cs typeface="Open Sans" panose="020B0606030504020204" pitchFamily="34" charset="0"/>
            </a:endParaRPr>
          </a:p>
          <a:p>
            <a:pPr marL="184150" marR="5080" indent="-171450">
              <a:lnSpc>
                <a:spcPts val="1200"/>
              </a:lnSpc>
              <a:spcBef>
                <a:spcPts val="60"/>
              </a:spcBef>
              <a:buFont typeface="Arial" panose="020B0604020202020204" pitchFamily="34" charset="0"/>
              <a:buChar char="•"/>
            </a:pPr>
            <a:r>
              <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t>Research and planning  is important. Weighed options technology, index mapping and processing service request and did POC.</a:t>
            </a:r>
          </a:p>
          <a:p>
            <a:pPr marL="184150" marR="5080" indent="-171450">
              <a:lnSpc>
                <a:spcPts val="1200"/>
              </a:lnSpc>
              <a:spcBef>
                <a:spcPts val="60"/>
              </a:spcBef>
              <a:buFont typeface="Arial" panose="020B0604020202020204" pitchFamily="34" charset="0"/>
              <a:buChar char="•"/>
            </a:pPr>
            <a:r>
              <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t>Design to operate and maintain. </a:t>
            </a:r>
          </a:p>
          <a:p>
            <a:pPr marL="184150" marR="5080" indent="-171450">
              <a:lnSpc>
                <a:spcPts val="1200"/>
              </a:lnSpc>
              <a:spcBef>
                <a:spcPts val="60"/>
              </a:spcBef>
              <a:buFont typeface="Arial" panose="020B0604020202020204" pitchFamily="34" charset="0"/>
              <a:buChar char="•"/>
            </a:pPr>
            <a:r>
              <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t>Good to simplify few good to have features to avoid complexity initially. </a:t>
            </a:r>
          </a:p>
          <a:p>
            <a:pPr marL="184150" marR="5080" indent="-171450">
              <a:lnSpc>
                <a:spcPts val="1200"/>
              </a:lnSpc>
              <a:spcBef>
                <a:spcPts val="60"/>
              </a:spcBef>
              <a:buFont typeface="Arial" panose="020B0604020202020204" pitchFamily="34" charset="0"/>
              <a:buChar char="•"/>
            </a:pPr>
            <a:r>
              <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t>Prefer configuration over coding.  Till we have a very specific use case.</a:t>
            </a:r>
          </a:p>
          <a:p>
            <a:pPr marL="184150" marR="5080" indent="-171450">
              <a:lnSpc>
                <a:spcPts val="1200"/>
              </a:lnSpc>
              <a:spcBef>
                <a:spcPts val="60"/>
              </a:spcBef>
              <a:buFont typeface="Arial" panose="020B0604020202020204" pitchFamily="34" charset="0"/>
              <a:buChar char="•"/>
            </a:pPr>
            <a:r>
              <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t>Each team member should be expert in a module but should know the whole application flow.</a:t>
            </a:r>
          </a:p>
          <a:p>
            <a:pPr marL="12700" marR="5080">
              <a:lnSpc>
                <a:spcPts val="1200"/>
              </a:lnSpc>
              <a:spcBef>
                <a:spcPts val="60"/>
              </a:spcBef>
            </a:pPr>
            <a:endParaRPr lang="en-US" sz="900" b="0" spc="-5" dirty="0">
              <a:solidFill>
                <a:srgbClr val="231F20"/>
              </a:solidFill>
              <a:latin typeface="Open Sans" panose="020B0606030504020204" pitchFamily="34" charset="0"/>
              <a:ea typeface="Open Sans" panose="020B0606030504020204" pitchFamily="34" charset="0"/>
              <a:cs typeface="Open Sans" panose="020B0606030504020204" pitchFamily="34" charset="0"/>
            </a:endParaRPr>
          </a:p>
          <a:p>
            <a:pPr marL="184150" indent="-171450">
              <a:lnSpc>
                <a:spcPct val="100000"/>
              </a:lnSpc>
              <a:buFont typeface="Arial" panose="020B0604020202020204" pitchFamily="34" charset="0"/>
              <a:buChar char="•"/>
            </a:pPr>
            <a:endParaRPr lang="en-US" sz="1000" b="1" spc="-5" dirty="0">
              <a:solidFill>
                <a:srgbClr val="0097A9"/>
              </a:solidFill>
              <a:latin typeface="Open Sans" panose="020B0606030504020204" pitchFamily="34" charset="0"/>
              <a:ea typeface="Open Sans" panose="020B0606030504020204" pitchFamily="34" charset="0"/>
              <a:cs typeface="Open Sans" panose="020B0606030504020204" pitchFamily="34" charset="0"/>
            </a:endParaRPr>
          </a:p>
          <a:p>
            <a:pPr marL="12700">
              <a:lnSpc>
                <a:spcPct val="100000"/>
              </a:lnSpc>
            </a:pPr>
            <a:endParaRPr lang="en-US" sz="1000" b="1" spc="-5" dirty="0">
              <a:solidFill>
                <a:srgbClr val="0097A9"/>
              </a:solidFill>
              <a:latin typeface="Open Sans" panose="020B0606030504020204" pitchFamily="34" charset="0"/>
              <a:ea typeface="Open Sans" panose="020B0606030504020204" pitchFamily="34" charset="0"/>
              <a:cs typeface="Open Sans" panose="020B0606030504020204" pitchFamily="34" charset="0"/>
            </a:endParaRPr>
          </a:p>
          <a:p>
            <a:pPr marL="12700">
              <a:lnSpc>
                <a:spcPct val="100000"/>
              </a:lnSpc>
            </a:pPr>
            <a:endParaRPr lang="en-US" sz="1000" b="1" spc="-5" dirty="0">
              <a:solidFill>
                <a:srgbClr val="0097A9"/>
              </a:solidFill>
              <a:latin typeface="Open Sans" panose="020B0606030504020204" pitchFamily="34" charset="0"/>
              <a:ea typeface="Open Sans" panose="020B0606030504020204" pitchFamily="34" charset="0"/>
              <a:cs typeface="Open Sans" panose="020B0606030504020204" pitchFamily="34" charset="0"/>
            </a:endParaRPr>
          </a:p>
          <a:p>
            <a:pPr marL="12700">
              <a:lnSpc>
                <a:spcPct val="100000"/>
              </a:lnSpc>
            </a:pPr>
            <a:r>
              <a:rPr lang="en-US" sz="1000" b="1" spc="-5" dirty="0">
                <a:solidFill>
                  <a:srgbClr val="0097A9"/>
                </a:solidFill>
                <a:latin typeface="Open Sans" panose="020B0606030504020204" pitchFamily="34" charset="0"/>
                <a:ea typeface="Open Sans" panose="020B0606030504020204" pitchFamily="34" charset="0"/>
                <a:cs typeface="Open Sans" panose="020B0606030504020204" pitchFamily="34" charset="0"/>
              </a:rPr>
              <a:t>Outcomes</a:t>
            </a:r>
          </a:p>
          <a:p>
            <a:pPr marL="12700">
              <a:lnSpc>
                <a:spcPct val="100000"/>
              </a:lnSpc>
            </a:pPr>
            <a:endPar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endParaRPr>
          </a:p>
          <a:p>
            <a:pPr marL="184150" indent="-171450">
              <a:lnSpc>
                <a:spcPct val="100000"/>
              </a:lnSpc>
              <a:buFont typeface="Arial" panose="020B0604020202020204" pitchFamily="34" charset="0"/>
              <a:buChar char="•"/>
            </a:pPr>
            <a:r>
              <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t>Quick, smart and relevant search upon all the indexed documents and make use of full text searching. This searches only document the user has access to. </a:t>
            </a:r>
          </a:p>
          <a:p>
            <a:pPr marL="184150" indent="-171450">
              <a:lnSpc>
                <a:spcPct val="100000"/>
              </a:lnSpc>
              <a:buFont typeface="Arial" panose="020B0604020202020204" pitchFamily="34" charset="0"/>
              <a:buChar char="•"/>
            </a:pPr>
            <a:r>
              <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t>Any update in the source of document gets reflected on a scheduled/real time basis in the search result.</a:t>
            </a:r>
          </a:p>
          <a:p>
            <a:pPr marL="184150" indent="-171450">
              <a:lnSpc>
                <a:spcPct val="100000"/>
              </a:lnSpc>
              <a:buFont typeface="Arial" panose="020B0604020202020204" pitchFamily="34" charset="0"/>
              <a:buChar char="•"/>
            </a:pPr>
            <a:r>
              <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t>Search for text based on different source. The results can still be narrowed down based of keywords called filters.</a:t>
            </a:r>
          </a:p>
          <a:p>
            <a:pPr marL="184150" indent="-171450">
              <a:lnSpc>
                <a:spcPct val="100000"/>
              </a:lnSpc>
              <a:buFont typeface="Arial" panose="020B0604020202020204" pitchFamily="34" charset="0"/>
              <a:buChar char="•"/>
            </a:pPr>
            <a:r>
              <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t>It will take 10x less time to search a document. </a:t>
            </a:r>
          </a:p>
          <a:p>
            <a:pPr marL="184150" indent="-171450">
              <a:buFont typeface="Arial" panose="020B0604020202020204" pitchFamily="34" charset="0"/>
              <a:buChar char="•"/>
            </a:pPr>
            <a:r>
              <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t>Create smart dashboard using Kibana. Analyze data, get real time insights into data </a:t>
            </a:r>
          </a:p>
          <a:p>
            <a:pPr marL="12700">
              <a:lnSpc>
                <a:spcPct val="100000"/>
              </a:lnSpc>
            </a:pPr>
            <a:endParaRPr lang="en-US" sz="1000" b="1" spc="-5" dirty="0">
              <a:solidFill>
                <a:srgbClr val="0097A9"/>
              </a:solidFill>
              <a:latin typeface="Open Sans" panose="020B0606030504020204" pitchFamily="34" charset="0"/>
              <a:ea typeface="Open Sans" panose="020B0606030504020204" pitchFamily="34" charset="0"/>
              <a:cs typeface="Open Sans" panose="020B0606030504020204" pitchFamily="34" charset="0"/>
            </a:endParaRPr>
          </a:p>
          <a:p>
            <a:pPr marL="12700" marR="5080">
              <a:lnSpc>
                <a:spcPts val="1200"/>
              </a:lnSpc>
              <a:spcBef>
                <a:spcPts val="60"/>
              </a:spcBef>
            </a:pPr>
            <a:endParaRPr sz="9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6" name="Straight Connector 5">
            <a:extLst>
              <a:ext uri="{FF2B5EF4-FFF2-40B4-BE49-F238E27FC236}">
                <a16:creationId xmlns:a16="http://schemas.microsoft.com/office/drawing/2014/main" id="{73D5A05F-9F0E-473C-A21A-4953ABA1F390}"/>
              </a:ext>
            </a:extLst>
          </p:cNvPr>
          <p:cNvCxnSpPr>
            <a:cxnSpLocks/>
          </p:cNvCxnSpPr>
          <p:nvPr/>
        </p:nvCxnSpPr>
        <p:spPr>
          <a:xfrm>
            <a:off x="647700" y="1409700"/>
            <a:ext cx="4673918" cy="0"/>
          </a:xfrm>
          <a:prstGeom prst="line">
            <a:avLst/>
          </a:prstGeom>
          <a:ln>
            <a:solidFill>
              <a:srgbClr val="0097A9"/>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F19D8C4-B2F2-4D98-9D18-DE9533635BD9}"/>
              </a:ext>
            </a:extLst>
          </p:cNvPr>
          <p:cNvCxnSpPr>
            <a:cxnSpLocks/>
          </p:cNvCxnSpPr>
          <p:nvPr/>
        </p:nvCxnSpPr>
        <p:spPr>
          <a:xfrm>
            <a:off x="647700" y="3467100"/>
            <a:ext cx="4673918" cy="0"/>
          </a:xfrm>
          <a:prstGeom prst="line">
            <a:avLst/>
          </a:prstGeom>
          <a:ln>
            <a:solidFill>
              <a:srgbClr val="0097A9"/>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A76354BF-7AD7-495E-B71E-DED22E671FC8}"/>
              </a:ext>
            </a:extLst>
          </p:cNvPr>
          <p:cNvGrpSpPr/>
          <p:nvPr/>
        </p:nvGrpSpPr>
        <p:grpSpPr>
          <a:xfrm>
            <a:off x="5735789" y="672860"/>
            <a:ext cx="2121839" cy="4495800"/>
            <a:chOff x="5342573" y="4824059"/>
            <a:chExt cx="2254567" cy="5007116"/>
          </a:xfrm>
        </p:grpSpPr>
        <p:sp>
          <p:nvSpPr>
            <p:cNvPr id="10" name="Rectangle 9">
              <a:extLst>
                <a:ext uri="{FF2B5EF4-FFF2-40B4-BE49-F238E27FC236}">
                  <a16:creationId xmlns:a16="http://schemas.microsoft.com/office/drawing/2014/main" id="{461FF451-043E-4BD5-9A2A-1D1104F5B090}"/>
                </a:ext>
              </a:extLst>
            </p:cNvPr>
            <p:cNvSpPr/>
            <p:nvPr/>
          </p:nvSpPr>
          <p:spPr>
            <a:xfrm>
              <a:off x="5342573" y="4824059"/>
              <a:ext cx="2254567" cy="5007116"/>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solidFill>
              </a:endParaRPr>
            </a:p>
          </p:txBody>
        </p:sp>
        <p:sp>
          <p:nvSpPr>
            <p:cNvPr id="11" name="Freeform 589">
              <a:extLst>
                <a:ext uri="{FF2B5EF4-FFF2-40B4-BE49-F238E27FC236}">
                  <a16:creationId xmlns:a16="http://schemas.microsoft.com/office/drawing/2014/main" id="{E992DCE0-1EC3-49B9-AC28-6B565CEF3DBB}"/>
                </a:ext>
              </a:extLst>
            </p:cNvPr>
            <p:cNvSpPr>
              <a:spLocks noChangeAspect="1" noEditPoints="1"/>
            </p:cNvSpPr>
            <p:nvPr/>
          </p:nvSpPr>
          <p:spPr bwMode="auto">
            <a:xfrm>
              <a:off x="6362700" y="7513489"/>
              <a:ext cx="365760" cy="365760"/>
            </a:xfrm>
            <a:custGeom>
              <a:avLst/>
              <a:gdLst>
                <a:gd name="T0" fmla="*/ 384 w 512"/>
                <a:gd name="T1" fmla="*/ 157 h 512"/>
                <a:gd name="T2" fmla="*/ 384 w 512"/>
                <a:gd name="T3" fmla="*/ 349 h 512"/>
                <a:gd name="T4" fmla="*/ 266 w 512"/>
                <a:gd name="T5" fmla="*/ 348 h 512"/>
                <a:gd name="T6" fmla="*/ 266 w 512"/>
                <a:gd name="T7" fmla="*/ 157 h 512"/>
                <a:gd name="T8" fmla="*/ 384 w 512"/>
                <a:gd name="T9" fmla="*/ 157 h 512"/>
                <a:gd name="T10" fmla="*/ 512 w 512"/>
                <a:gd name="T11" fmla="*/ 256 h 512"/>
                <a:gd name="T12" fmla="*/ 256 w 512"/>
                <a:gd name="T13" fmla="*/ 512 h 512"/>
                <a:gd name="T14" fmla="*/ 0 w 512"/>
                <a:gd name="T15" fmla="*/ 256 h 512"/>
                <a:gd name="T16" fmla="*/ 256 w 512"/>
                <a:gd name="T17" fmla="*/ 0 h 512"/>
                <a:gd name="T18" fmla="*/ 512 w 512"/>
                <a:gd name="T19" fmla="*/ 256 h 512"/>
                <a:gd name="T20" fmla="*/ 405 w 512"/>
                <a:gd name="T21" fmla="*/ 149 h 512"/>
                <a:gd name="T22" fmla="*/ 398 w 512"/>
                <a:gd name="T23" fmla="*/ 139 h 512"/>
                <a:gd name="T24" fmla="*/ 256 w 512"/>
                <a:gd name="T25" fmla="*/ 138 h 512"/>
                <a:gd name="T26" fmla="*/ 114 w 512"/>
                <a:gd name="T27" fmla="*/ 139 h 512"/>
                <a:gd name="T28" fmla="*/ 106 w 512"/>
                <a:gd name="T29" fmla="*/ 149 h 512"/>
                <a:gd name="T30" fmla="*/ 106 w 512"/>
                <a:gd name="T31" fmla="*/ 362 h 512"/>
                <a:gd name="T32" fmla="*/ 111 w 512"/>
                <a:gd name="T33" fmla="*/ 371 h 512"/>
                <a:gd name="T34" fmla="*/ 121 w 512"/>
                <a:gd name="T35" fmla="*/ 372 h 512"/>
                <a:gd name="T36" fmla="*/ 253 w 512"/>
                <a:gd name="T37" fmla="*/ 373 h 512"/>
                <a:gd name="T38" fmla="*/ 256 w 512"/>
                <a:gd name="T39" fmla="*/ 373 h 512"/>
                <a:gd name="T40" fmla="*/ 260 w 512"/>
                <a:gd name="T41" fmla="*/ 372 h 512"/>
                <a:gd name="T42" fmla="*/ 260 w 512"/>
                <a:gd name="T43" fmla="*/ 372 h 512"/>
                <a:gd name="T44" fmla="*/ 391 w 512"/>
                <a:gd name="T45" fmla="*/ 373 h 512"/>
                <a:gd name="T46" fmla="*/ 401 w 512"/>
                <a:gd name="T47" fmla="*/ 371 h 512"/>
                <a:gd name="T48" fmla="*/ 405 w 512"/>
                <a:gd name="T49" fmla="*/ 362 h 512"/>
                <a:gd name="T50" fmla="*/ 405 w 512"/>
                <a:gd name="T51" fmla="*/ 149 h 512"/>
                <a:gd name="T52" fmla="*/ 128 w 512"/>
                <a:gd name="T53" fmla="*/ 157 h 512"/>
                <a:gd name="T54" fmla="*/ 128 w 512"/>
                <a:gd name="T55" fmla="*/ 348 h 512"/>
                <a:gd name="T56" fmla="*/ 245 w 512"/>
                <a:gd name="T57" fmla="*/ 349 h 512"/>
                <a:gd name="T58" fmla="*/ 245 w 512"/>
                <a:gd name="T59" fmla="*/ 157 h 512"/>
                <a:gd name="T60" fmla="*/ 128 w 512"/>
                <a:gd name="T61" fmla="*/ 15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2" h="512">
                  <a:moveTo>
                    <a:pt x="384" y="157"/>
                  </a:moveTo>
                  <a:cubicBezTo>
                    <a:pt x="384" y="349"/>
                    <a:pt x="384" y="349"/>
                    <a:pt x="384" y="349"/>
                  </a:cubicBezTo>
                  <a:cubicBezTo>
                    <a:pt x="328" y="335"/>
                    <a:pt x="287" y="342"/>
                    <a:pt x="266" y="348"/>
                  </a:cubicBezTo>
                  <a:cubicBezTo>
                    <a:pt x="266" y="157"/>
                    <a:pt x="266" y="157"/>
                    <a:pt x="266" y="157"/>
                  </a:cubicBezTo>
                  <a:cubicBezTo>
                    <a:pt x="321" y="144"/>
                    <a:pt x="367" y="153"/>
                    <a:pt x="384" y="157"/>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05" y="149"/>
                  </a:moveTo>
                  <a:cubicBezTo>
                    <a:pt x="405" y="144"/>
                    <a:pt x="402" y="140"/>
                    <a:pt x="398" y="139"/>
                  </a:cubicBezTo>
                  <a:cubicBezTo>
                    <a:pt x="395" y="138"/>
                    <a:pt x="334" y="117"/>
                    <a:pt x="256" y="138"/>
                  </a:cubicBezTo>
                  <a:cubicBezTo>
                    <a:pt x="243" y="133"/>
                    <a:pt x="191" y="120"/>
                    <a:pt x="114" y="139"/>
                  </a:cubicBezTo>
                  <a:cubicBezTo>
                    <a:pt x="110" y="140"/>
                    <a:pt x="106" y="144"/>
                    <a:pt x="106" y="149"/>
                  </a:cubicBezTo>
                  <a:cubicBezTo>
                    <a:pt x="106" y="362"/>
                    <a:pt x="106" y="362"/>
                    <a:pt x="106" y="362"/>
                  </a:cubicBezTo>
                  <a:cubicBezTo>
                    <a:pt x="106" y="366"/>
                    <a:pt x="108" y="369"/>
                    <a:pt x="111" y="371"/>
                  </a:cubicBezTo>
                  <a:cubicBezTo>
                    <a:pt x="114" y="373"/>
                    <a:pt x="118" y="374"/>
                    <a:pt x="121" y="372"/>
                  </a:cubicBezTo>
                  <a:cubicBezTo>
                    <a:pt x="122" y="372"/>
                    <a:pt x="178" y="350"/>
                    <a:pt x="253" y="373"/>
                  </a:cubicBezTo>
                  <a:cubicBezTo>
                    <a:pt x="254" y="373"/>
                    <a:pt x="255" y="373"/>
                    <a:pt x="256" y="373"/>
                  </a:cubicBezTo>
                  <a:cubicBezTo>
                    <a:pt x="257" y="373"/>
                    <a:pt x="259" y="373"/>
                    <a:pt x="260" y="372"/>
                  </a:cubicBezTo>
                  <a:cubicBezTo>
                    <a:pt x="260" y="372"/>
                    <a:pt x="260" y="372"/>
                    <a:pt x="260" y="372"/>
                  </a:cubicBezTo>
                  <a:cubicBezTo>
                    <a:pt x="261" y="372"/>
                    <a:pt x="311" y="350"/>
                    <a:pt x="391" y="373"/>
                  </a:cubicBezTo>
                  <a:cubicBezTo>
                    <a:pt x="395" y="373"/>
                    <a:pt x="398" y="373"/>
                    <a:pt x="401" y="371"/>
                  </a:cubicBezTo>
                  <a:cubicBezTo>
                    <a:pt x="403" y="369"/>
                    <a:pt x="405" y="366"/>
                    <a:pt x="405" y="362"/>
                  </a:cubicBezTo>
                  <a:lnTo>
                    <a:pt x="405" y="149"/>
                  </a:lnTo>
                  <a:close/>
                  <a:moveTo>
                    <a:pt x="128" y="157"/>
                  </a:moveTo>
                  <a:cubicBezTo>
                    <a:pt x="128" y="348"/>
                    <a:pt x="128" y="348"/>
                    <a:pt x="128" y="348"/>
                  </a:cubicBezTo>
                  <a:cubicBezTo>
                    <a:pt x="149" y="342"/>
                    <a:pt x="192" y="336"/>
                    <a:pt x="245" y="349"/>
                  </a:cubicBezTo>
                  <a:cubicBezTo>
                    <a:pt x="245" y="157"/>
                    <a:pt x="245" y="157"/>
                    <a:pt x="245" y="157"/>
                  </a:cubicBezTo>
                  <a:cubicBezTo>
                    <a:pt x="229" y="153"/>
                    <a:pt x="187" y="144"/>
                    <a:pt x="128" y="157"/>
                  </a:cubicBezTo>
                  <a:close/>
                </a:path>
              </a:pathLst>
            </a:custGeom>
            <a:solidFill>
              <a:srgbClr val="012169"/>
            </a:solidFill>
            <a:ln>
              <a:noFill/>
            </a:ln>
          </p:spPr>
          <p:txBody>
            <a:bodyPr vert="horz" wrap="square" lIns="91440" tIns="45720" rIns="91440" bIns="45720" numCol="1" anchor="t" anchorCtr="0" compatLnSpc="1">
              <a:prstTxWarp prst="textNoShape">
                <a:avLst/>
              </a:prstTxWarp>
            </a:bodyPr>
            <a:lstStyle/>
            <a:p>
              <a:endParaRPr lang="en-GB" sz="1200" dirty="0">
                <a:latin typeface="Open Sans" panose="020B0606030504020204" pitchFamily="34" charset="0"/>
                <a:ea typeface="Open Sans" panose="020B0606030504020204" pitchFamily="34" charset="0"/>
                <a:cs typeface="Open Sans" panose="020B0606030504020204" pitchFamily="34" charset="0"/>
              </a:endParaRPr>
            </a:p>
          </p:txBody>
        </p:sp>
        <p:pic>
          <p:nvPicPr>
            <p:cNvPr id="12" name="Picture 11">
              <a:extLst>
                <a:ext uri="{FF2B5EF4-FFF2-40B4-BE49-F238E27FC236}">
                  <a16:creationId xmlns:a16="http://schemas.microsoft.com/office/drawing/2014/main" id="{BF258FFB-18D3-4B81-A9FC-BF6247AC6C59}"/>
                </a:ext>
              </a:extLst>
            </p:cNvPr>
            <p:cNvPicPr>
              <a:picLocks noChangeAspect="1"/>
            </p:cNvPicPr>
            <p:nvPr/>
          </p:nvPicPr>
          <p:blipFill>
            <a:blip r:embed="rId2"/>
            <a:stretch>
              <a:fillRect/>
            </a:stretch>
          </p:blipFill>
          <p:spPr>
            <a:xfrm>
              <a:off x="6362700" y="5561562"/>
              <a:ext cx="365760" cy="365760"/>
            </a:xfrm>
            <a:prstGeom prst="rect">
              <a:avLst/>
            </a:prstGeom>
          </p:spPr>
        </p:pic>
        <p:sp>
          <p:nvSpPr>
            <p:cNvPr id="13" name="Freeform 241">
              <a:extLst>
                <a:ext uri="{FF2B5EF4-FFF2-40B4-BE49-F238E27FC236}">
                  <a16:creationId xmlns:a16="http://schemas.microsoft.com/office/drawing/2014/main" id="{21E486D2-089E-42DB-AD37-E796DD60FD70}"/>
                </a:ext>
              </a:extLst>
            </p:cNvPr>
            <p:cNvSpPr>
              <a:spLocks noChangeAspect="1" noEditPoints="1"/>
            </p:cNvSpPr>
            <p:nvPr/>
          </p:nvSpPr>
          <p:spPr bwMode="auto">
            <a:xfrm>
              <a:off x="6362700" y="6579959"/>
              <a:ext cx="364688" cy="365760"/>
            </a:xfrm>
            <a:custGeom>
              <a:avLst/>
              <a:gdLst>
                <a:gd name="T0" fmla="*/ 275 w 512"/>
                <a:gd name="T1" fmla="*/ 330 h 512"/>
                <a:gd name="T2" fmla="*/ 271 w 512"/>
                <a:gd name="T3" fmla="*/ 342 h 512"/>
                <a:gd name="T4" fmla="*/ 269 w 512"/>
                <a:gd name="T5" fmla="*/ 348 h 512"/>
                <a:gd name="T6" fmla="*/ 256 w 512"/>
                <a:gd name="T7" fmla="*/ 352 h 512"/>
                <a:gd name="T8" fmla="*/ 253 w 512"/>
                <a:gd name="T9" fmla="*/ 350 h 512"/>
                <a:gd name="T10" fmla="*/ 250 w 512"/>
                <a:gd name="T11" fmla="*/ 349 h 512"/>
                <a:gd name="T12" fmla="*/ 243 w 512"/>
                <a:gd name="T13" fmla="*/ 348 h 512"/>
                <a:gd name="T14" fmla="*/ 234 w 512"/>
                <a:gd name="T15" fmla="*/ 338 h 512"/>
                <a:gd name="T16" fmla="*/ 235 w 512"/>
                <a:gd name="T17" fmla="*/ 324 h 512"/>
                <a:gd name="T18" fmla="*/ 243 w 512"/>
                <a:gd name="T19" fmla="*/ 313 h 512"/>
                <a:gd name="T20" fmla="*/ 256 w 512"/>
                <a:gd name="T21" fmla="*/ 309 h 512"/>
                <a:gd name="T22" fmla="*/ 258 w 512"/>
                <a:gd name="T23" fmla="*/ 310 h 512"/>
                <a:gd name="T24" fmla="*/ 262 w 512"/>
                <a:gd name="T25" fmla="*/ 312 h 512"/>
                <a:gd name="T26" fmla="*/ 268 w 512"/>
                <a:gd name="T27" fmla="*/ 313 h 512"/>
                <a:gd name="T28" fmla="*/ 277 w 512"/>
                <a:gd name="T29" fmla="*/ 324 h 512"/>
                <a:gd name="T30" fmla="*/ 352 w 512"/>
                <a:gd name="T31" fmla="*/ 117 h 512"/>
                <a:gd name="T32" fmla="*/ 160 w 512"/>
                <a:gd name="T33" fmla="*/ 394 h 512"/>
                <a:gd name="T34" fmla="*/ 297 w 512"/>
                <a:gd name="T35" fmla="*/ 330 h 512"/>
                <a:gd name="T36" fmla="*/ 298 w 512"/>
                <a:gd name="T37" fmla="*/ 317 h 512"/>
                <a:gd name="T38" fmla="*/ 289 w 512"/>
                <a:gd name="T39" fmla="*/ 306 h 512"/>
                <a:gd name="T40" fmla="*/ 282 w 512"/>
                <a:gd name="T41" fmla="*/ 294 h 512"/>
                <a:gd name="T42" fmla="*/ 268 w 512"/>
                <a:gd name="T43" fmla="*/ 291 h 512"/>
                <a:gd name="T44" fmla="*/ 256 w 512"/>
                <a:gd name="T45" fmla="*/ 286 h 512"/>
                <a:gd name="T46" fmla="*/ 243 w 512"/>
                <a:gd name="T47" fmla="*/ 291 h 512"/>
                <a:gd name="T48" fmla="*/ 229 w 512"/>
                <a:gd name="T49" fmla="*/ 294 h 512"/>
                <a:gd name="T50" fmla="*/ 223 w 512"/>
                <a:gd name="T51" fmla="*/ 306 h 512"/>
                <a:gd name="T52" fmla="*/ 213 w 512"/>
                <a:gd name="T53" fmla="*/ 317 h 512"/>
                <a:gd name="T54" fmla="*/ 215 w 512"/>
                <a:gd name="T55" fmla="*/ 330 h 512"/>
                <a:gd name="T56" fmla="*/ 213 w 512"/>
                <a:gd name="T57" fmla="*/ 344 h 512"/>
                <a:gd name="T58" fmla="*/ 223 w 512"/>
                <a:gd name="T59" fmla="*/ 354 h 512"/>
                <a:gd name="T60" fmla="*/ 229 w 512"/>
                <a:gd name="T61" fmla="*/ 366 h 512"/>
                <a:gd name="T62" fmla="*/ 243 w 512"/>
                <a:gd name="T63" fmla="*/ 369 h 512"/>
                <a:gd name="T64" fmla="*/ 256 w 512"/>
                <a:gd name="T65" fmla="*/ 375 h 512"/>
                <a:gd name="T66" fmla="*/ 268 w 512"/>
                <a:gd name="T67" fmla="*/ 369 h 512"/>
                <a:gd name="T68" fmla="*/ 282 w 512"/>
                <a:gd name="T69" fmla="*/ 366 h 512"/>
                <a:gd name="T70" fmla="*/ 289 w 512"/>
                <a:gd name="T71" fmla="*/ 354 h 512"/>
                <a:gd name="T72" fmla="*/ 298 w 512"/>
                <a:gd name="T73" fmla="*/ 344 h 512"/>
                <a:gd name="T74" fmla="*/ 297 w 512"/>
                <a:gd name="T75" fmla="*/ 330 h 512"/>
                <a:gd name="T76" fmla="*/ 192 w 512"/>
                <a:gd name="T77" fmla="*/ 170 h 512"/>
                <a:gd name="T78" fmla="*/ 330 w 512"/>
                <a:gd name="T79" fmla="*/ 160 h 512"/>
                <a:gd name="T80" fmla="*/ 192 w 512"/>
                <a:gd name="T81" fmla="*/ 149 h 512"/>
                <a:gd name="T82" fmla="*/ 181 w 512"/>
                <a:gd name="T83" fmla="*/ 202 h 512"/>
                <a:gd name="T84" fmla="*/ 320 w 512"/>
                <a:gd name="T85" fmla="*/ 213 h 512"/>
                <a:gd name="T86" fmla="*/ 320 w 512"/>
                <a:gd name="T87" fmla="*/ 192 h 512"/>
                <a:gd name="T88" fmla="*/ 181 w 512"/>
                <a:gd name="T89" fmla="*/ 202 h 512"/>
                <a:gd name="T90" fmla="*/ 192 w 512"/>
                <a:gd name="T91" fmla="*/ 256 h 512"/>
                <a:gd name="T92" fmla="*/ 330 w 512"/>
                <a:gd name="T93" fmla="*/ 245 h 512"/>
                <a:gd name="T94" fmla="*/ 192 w 512"/>
                <a:gd name="T95" fmla="*/ 234 h 512"/>
                <a:gd name="T96" fmla="*/ 512 w 512"/>
                <a:gd name="T97" fmla="*/ 256 h 512"/>
                <a:gd name="T98" fmla="*/ 0 w 512"/>
                <a:gd name="T99" fmla="*/ 256 h 512"/>
                <a:gd name="T100" fmla="*/ 512 w 512"/>
                <a:gd name="T101" fmla="*/ 256 h 512"/>
                <a:gd name="T102" fmla="*/ 362 w 512"/>
                <a:gd name="T103" fmla="*/ 96 h 512"/>
                <a:gd name="T104" fmla="*/ 138 w 512"/>
                <a:gd name="T105" fmla="*/ 106 h 512"/>
                <a:gd name="T106" fmla="*/ 149 w 512"/>
                <a:gd name="T107" fmla="*/ 416 h 512"/>
                <a:gd name="T108" fmla="*/ 373 w 512"/>
                <a:gd name="T109" fmla="*/ 40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12" h="512">
                  <a:moveTo>
                    <a:pt x="277" y="324"/>
                  </a:moveTo>
                  <a:cubicBezTo>
                    <a:pt x="277" y="325"/>
                    <a:pt x="275" y="327"/>
                    <a:pt x="275" y="330"/>
                  </a:cubicBezTo>
                  <a:cubicBezTo>
                    <a:pt x="275" y="333"/>
                    <a:pt x="276" y="335"/>
                    <a:pt x="277" y="337"/>
                  </a:cubicBezTo>
                  <a:cubicBezTo>
                    <a:pt x="275" y="338"/>
                    <a:pt x="273" y="340"/>
                    <a:pt x="271" y="342"/>
                  </a:cubicBezTo>
                  <a:cubicBezTo>
                    <a:pt x="270" y="344"/>
                    <a:pt x="269" y="346"/>
                    <a:pt x="269" y="348"/>
                  </a:cubicBezTo>
                  <a:cubicBezTo>
                    <a:pt x="269" y="348"/>
                    <a:pt x="269" y="348"/>
                    <a:pt x="269" y="348"/>
                  </a:cubicBezTo>
                  <a:cubicBezTo>
                    <a:pt x="267" y="348"/>
                    <a:pt x="264" y="348"/>
                    <a:pt x="262" y="349"/>
                  </a:cubicBezTo>
                  <a:cubicBezTo>
                    <a:pt x="259" y="350"/>
                    <a:pt x="257" y="351"/>
                    <a:pt x="256" y="352"/>
                  </a:cubicBezTo>
                  <a:cubicBezTo>
                    <a:pt x="255" y="352"/>
                    <a:pt x="255" y="351"/>
                    <a:pt x="254" y="351"/>
                  </a:cubicBezTo>
                  <a:cubicBezTo>
                    <a:pt x="254" y="351"/>
                    <a:pt x="253" y="351"/>
                    <a:pt x="253" y="350"/>
                  </a:cubicBezTo>
                  <a:cubicBezTo>
                    <a:pt x="252" y="350"/>
                    <a:pt x="251" y="349"/>
                    <a:pt x="250" y="349"/>
                  </a:cubicBezTo>
                  <a:cubicBezTo>
                    <a:pt x="250" y="349"/>
                    <a:pt x="250" y="349"/>
                    <a:pt x="250" y="349"/>
                  </a:cubicBezTo>
                  <a:cubicBezTo>
                    <a:pt x="249" y="349"/>
                    <a:pt x="249" y="349"/>
                    <a:pt x="248" y="348"/>
                  </a:cubicBezTo>
                  <a:cubicBezTo>
                    <a:pt x="246" y="348"/>
                    <a:pt x="244" y="348"/>
                    <a:pt x="243" y="348"/>
                  </a:cubicBezTo>
                  <a:cubicBezTo>
                    <a:pt x="242" y="346"/>
                    <a:pt x="241" y="344"/>
                    <a:pt x="240" y="342"/>
                  </a:cubicBezTo>
                  <a:cubicBezTo>
                    <a:pt x="238" y="340"/>
                    <a:pt x="236" y="339"/>
                    <a:pt x="234" y="338"/>
                  </a:cubicBezTo>
                  <a:cubicBezTo>
                    <a:pt x="235" y="336"/>
                    <a:pt x="236" y="333"/>
                    <a:pt x="236" y="331"/>
                  </a:cubicBezTo>
                  <a:cubicBezTo>
                    <a:pt x="236" y="328"/>
                    <a:pt x="235" y="326"/>
                    <a:pt x="235" y="324"/>
                  </a:cubicBezTo>
                  <a:cubicBezTo>
                    <a:pt x="236" y="323"/>
                    <a:pt x="238" y="321"/>
                    <a:pt x="239" y="319"/>
                  </a:cubicBezTo>
                  <a:cubicBezTo>
                    <a:pt x="241" y="317"/>
                    <a:pt x="242" y="315"/>
                    <a:pt x="243" y="313"/>
                  </a:cubicBezTo>
                  <a:cubicBezTo>
                    <a:pt x="245" y="313"/>
                    <a:pt x="247" y="313"/>
                    <a:pt x="250" y="312"/>
                  </a:cubicBezTo>
                  <a:cubicBezTo>
                    <a:pt x="252" y="311"/>
                    <a:pt x="254" y="310"/>
                    <a:pt x="256" y="309"/>
                  </a:cubicBezTo>
                  <a:cubicBezTo>
                    <a:pt x="256" y="309"/>
                    <a:pt x="257" y="309"/>
                    <a:pt x="257" y="310"/>
                  </a:cubicBezTo>
                  <a:cubicBezTo>
                    <a:pt x="258" y="310"/>
                    <a:pt x="258" y="310"/>
                    <a:pt x="258" y="310"/>
                  </a:cubicBezTo>
                  <a:cubicBezTo>
                    <a:pt x="259" y="311"/>
                    <a:pt x="260" y="311"/>
                    <a:pt x="261" y="312"/>
                  </a:cubicBezTo>
                  <a:cubicBezTo>
                    <a:pt x="261" y="312"/>
                    <a:pt x="261" y="312"/>
                    <a:pt x="262" y="312"/>
                  </a:cubicBezTo>
                  <a:cubicBezTo>
                    <a:pt x="262" y="312"/>
                    <a:pt x="263" y="312"/>
                    <a:pt x="263" y="312"/>
                  </a:cubicBezTo>
                  <a:cubicBezTo>
                    <a:pt x="265" y="313"/>
                    <a:pt x="267" y="313"/>
                    <a:pt x="268" y="313"/>
                  </a:cubicBezTo>
                  <a:cubicBezTo>
                    <a:pt x="269" y="315"/>
                    <a:pt x="270" y="317"/>
                    <a:pt x="271" y="319"/>
                  </a:cubicBezTo>
                  <a:cubicBezTo>
                    <a:pt x="273" y="321"/>
                    <a:pt x="276" y="322"/>
                    <a:pt x="277" y="324"/>
                  </a:cubicBezTo>
                  <a:close/>
                  <a:moveTo>
                    <a:pt x="160" y="117"/>
                  </a:moveTo>
                  <a:cubicBezTo>
                    <a:pt x="352" y="117"/>
                    <a:pt x="352" y="117"/>
                    <a:pt x="352" y="117"/>
                  </a:cubicBezTo>
                  <a:cubicBezTo>
                    <a:pt x="352" y="394"/>
                    <a:pt x="352" y="394"/>
                    <a:pt x="352" y="394"/>
                  </a:cubicBezTo>
                  <a:cubicBezTo>
                    <a:pt x="160" y="394"/>
                    <a:pt x="160" y="394"/>
                    <a:pt x="160" y="394"/>
                  </a:cubicBezTo>
                  <a:lnTo>
                    <a:pt x="160" y="117"/>
                  </a:lnTo>
                  <a:close/>
                  <a:moveTo>
                    <a:pt x="297" y="330"/>
                  </a:moveTo>
                  <a:cubicBezTo>
                    <a:pt x="297" y="330"/>
                    <a:pt x="297" y="330"/>
                    <a:pt x="297" y="329"/>
                  </a:cubicBezTo>
                  <a:cubicBezTo>
                    <a:pt x="298" y="327"/>
                    <a:pt x="300" y="322"/>
                    <a:pt x="298" y="317"/>
                  </a:cubicBezTo>
                  <a:cubicBezTo>
                    <a:pt x="296" y="311"/>
                    <a:pt x="292" y="308"/>
                    <a:pt x="289" y="307"/>
                  </a:cubicBezTo>
                  <a:cubicBezTo>
                    <a:pt x="289" y="307"/>
                    <a:pt x="289" y="306"/>
                    <a:pt x="289" y="306"/>
                  </a:cubicBezTo>
                  <a:cubicBezTo>
                    <a:pt x="289" y="306"/>
                    <a:pt x="289" y="306"/>
                    <a:pt x="289" y="306"/>
                  </a:cubicBezTo>
                  <a:cubicBezTo>
                    <a:pt x="288" y="303"/>
                    <a:pt x="286" y="298"/>
                    <a:pt x="282" y="294"/>
                  </a:cubicBezTo>
                  <a:cubicBezTo>
                    <a:pt x="277" y="291"/>
                    <a:pt x="272" y="291"/>
                    <a:pt x="269" y="291"/>
                  </a:cubicBezTo>
                  <a:cubicBezTo>
                    <a:pt x="269" y="291"/>
                    <a:pt x="269" y="291"/>
                    <a:pt x="268" y="291"/>
                  </a:cubicBezTo>
                  <a:cubicBezTo>
                    <a:pt x="268" y="291"/>
                    <a:pt x="268" y="291"/>
                    <a:pt x="268" y="291"/>
                  </a:cubicBezTo>
                  <a:cubicBezTo>
                    <a:pt x="265" y="289"/>
                    <a:pt x="261" y="286"/>
                    <a:pt x="256" y="286"/>
                  </a:cubicBezTo>
                  <a:cubicBezTo>
                    <a:pt x="250" y="286"/>
                    <a:pt x="246" y="289"/>
                    <a:pt x="243" y="291"/>
                  </a:cubicBezTo>
                  <a:cubicBezTo>
                    <a:pt x="243" y="291"/>
                    <a:pt x="243" y="291"/>
                    <a:pt x="243" y="291"/>
                  </a:cubicBezTo>
                  <a:cubicBezTo>
                    <a:pt x="243" y="291"/>
                    <a:pt x="242" y="291"/>
                    <a:pt x="242" y="291"/>
                  </a:cubicBezTo>
                  <a:cubicBezTo>
                    <a:pt x="239" y="291"/>
                    <a:pt x="234" y="291"/>
                    <a:pt x="229" y="294"/>
                  </a:cubicBezTo>
                  <a:cubicBezTo>
                    <a:pt x="225" y="298"/>
                    <a:pt x="224" y="303"/>
                    <a:pt x="223" y="306"/>
                  </a:cubicBezTo>
                  <a:cubicBezTo>
                    <a:pt x="223" y="306"/>
                    <a:pt x="223" y="306"/>
                    <a:pt x="223" y="306"/>
                  </a:cubicBezTo>
                  <a:cubicBezTo>
                    <a:pt x="222" y="306"/>
                    <a:pt x="222" y="307"/>
                    <a:pt x="222" y="307"/>
                  </a:cubicBezTo>
                  <a:cubicBezTo>
                    <a:pt x="219" y="308"/>
                    <a:pt x="215" y="311"/>
                    <a:pt x="213" y="317"/>
                  </a:cubicBezTo>
                  <a:cubicBezTo>
                    <a:pt x="212" y="322"/>
                    <a:pt x="213" y="327"/>
                    <a:pt x="214" y="329"/>
                  </a:cubicBezTo>
                  <a:cubicBezTo>
                    <a:pt x="215" y="330"/>
                    <a:pt x="215" y="330"/>
                    <a:pt x="215" y="330"/>
                  </a:cubicBezTo>
                  <a:cubicBezTo>
                    <a:pt x="215" y="331"/>
                    <a:pt x="215" y="331"/>
                    <a:pt x="214" y="331"/>
                  </a:cubicBezTo>
                  <a:cubicBezTo>
                    <a:pt x="213" y="334"/>
                    <a:pt x="212" y="339"/>
                    <a:pt x="213" y="344"/>
                  </a:cubicBezTo>
                  <a:cubicBezTo>
                    <a:pt x="215" y="350"/>
                    <a:pt x="219" y="352"/>
                    <a:pt x="222" y="354"/>
                  </a:cubicBezTo>
                  <a:cubicBezTo>
                    <a:pt x="222" y="354"/>
                    <a:pt x="222" y="354"/>
                    <a:pt x="223" y="354"/>
                  </a:cubicBezTo>
                  <a:cubicBezTo>
                    <a:pt x="223" y="355"/>
                    <a:pt x="223" y="355"/>
                    <a:pt x="223" y="355"/>
                  </a:cubicBezTo>
                  <a:cubicBezTo>
                    <a:pt x="224" y="358"/>
                    <a:pt x="225" y="363"/>
                    <a:pt x="229" y="366"/>
                  </a:cubicBezTo>
                  <a:cubicBezTo>
                    <a:pt x="234" y="370"/>
                    <a:pt x="239" y="370"/>
                    <a:pt x="242" y="369"/>
                  </a:cubicBezTo>
                  <a:cubicBezTo>
                    <a:pt x="242" y="369"/>
                    <a:pt x="243" y="369"/>
                    <a:pt x="243" y="369"/>
                  </a:cubicBezTo>
                  <a:cubicBezTo>
                    <a:pt x="243" y="369"/>
                    <a:pt x="243" y="370"/>
                    <a:pt x="243" y="370"/>
                  </a:cubicBezTo>
                  <a:cubicBezTo>
                    <a:pt x="246" y="372"/>
                    <a:pt x="250" y="375"/>
                    <a:pt x="256" y="375"/>
                  </a:cubicBezTo>
                  <a:cubicBezTo>
                    <a:pt x="261" y="375"/>
                    <a:pt x="265" y="372"/>
                    <a:pt x="268" y="370"/>
                  </a:cubicBezTo>
                  <a:cubicBezTo>
                    <a:pt x="268" y="370"/>
                    <a:pt x="268" y="369"/>
                    <a:pt x="268" y="369"/>
                  </a:cubicBezTo>
                  <a:cubicBezTo>
                    <a:pt x="269" y="369"/>
                    <a:pt x="269" y="369"/>
                    <a:pt x="269" y="369"/>
                  </a:cubicBezTo>
                  <a:cubicBezTo>
                    <a:pt x="272" y="370"/>
                    <a:pt x="277" y="370"/>
                    <a:pt x="282" y="366"/>
                  </a:cubicBezTo>
                  <a:cubicBezTo>
                    <a:pt x="286" y="363"/>
                    <a:pt x="288" y="358"/>
                    <a:pt x="289" y="355"/>
                  </a:cubicBezTo>
                  <a:cubicBezTo>
                    <a:pt x="289" y="355"/>
                    <a:pt x="289" y="355"/>
                    <a:pt x="289" y="354"/>
                  </a:cubicBezTo>
                  <a:cubicBezTo>
                    <a:pt x="289" y="354"/>
                    <a:pt x="289" y="354"/>
                    <a:pt x="289" y="354"/>
                  </a:cubicBezTo>
                  <a:cubicBezTo>
                    <a:pt x="292" y="352"/>
                    <a:pt x="296" y="350"/>
                    <a:pt x="298" y="344"/>
                  </a:cubicBezTo>
                  <a:cubicBezTo>
                    <a:pt x="300" y="339"/>
                    <a:pt x="298" y="334"/>
                    <a:pt x="297" y="331"/>
                  </a:cubicBezTo>
                  <a:cubicBezTo>
                    <a:pt x="297" y="331"/>
                    <a:pt x="297" y="331"/>
                    <a:pt x="297" y="330"/>
                  </a:cubicBezTo>
                  <a:close/>
                  <a:moveTo>
                    <a:pt x="181" y="160"/>
                  </a:moveTo>
                  <a:cubicBezTo>
                    <a:pt x="181" y="166"/>
                    <a:pt x="186" y="170"/>
                    <a:pt x="192" y="170"/>
                  </a:cubicBezTo>
                  <a:cubicBezTo>
                    <a:pt x="320" y="170"/>
                    <a:pt x="320" y="170"/>
                    <a:pt x="320" y="170"/>
                  </a:cubicBezTo>
                  <a:cubicBezTo>
                    <a:pt x="326" y="170"/>
                    <a:pt x="330" y="166"/>
                    <a:pt x="330" y="160"/>
                  </a:cubicBezTo>
                  <a:cubicBezTo>
                    <a:pt x="330" y="154"/>
                    <a:pt x="326" y="149"/>
                    <a:pt x="320" y="149"/>
                  </a:cubicBezTo>
                  <a:cubicBezTo>
                    <a:pt x="192" y="149"/>
                    <a:pt x="192" y="149"/>
                    <a:pt x="192" y="149"/>
                  </a:cubicBezTo>
                  <a:cubicBezTo>
                    <a:pt x="186" y="149"/>
                    <a:pt x="181" y="154"/>
                    <a:pt x="181" y="160"/>
                  </a:cubicBezTo>
                  <a:close/>
                  <a:moveTo>
                    <a:pt x="181" y="202"/>
                  </a:moveTo>
                  <a:cubicBezTo>
                    <a:pt x="181" y="208"/>
                    <a:pt x="186" y="213"/>
                    <a:pt x="192" y="213"/>
                  </a:cubicBezTo>
                  <a:cubicBezTo>
                    <a:pt x="320" y="213"/>
                    <a:pt x="320" y="213"/>
                    <a:pt x="320" y="213"/>
                  </a:cubicBezTo>
                  <a:cubicBezTo>
                    <a:pt x="326" y="213"/>
                    <a:pt x="330" y="208"/>
                    <a:pt x="330" y="202"/>
                  </a:cubicBezTo>
                  <a:cubicBezTo>
                    <a:pt x="330" y="196"/>
                    <a:pt x="326" y="192"/>
                    <a:pt x="320" y="192"/>
                  </a:cubicBezTo>
                  <a:cubicBezTo>
                    <a:pt x="192" y="192"/>
                    <a:pt x="192" y="192"/>
                    <a:pt x="192" y="192"/>
                  </a:cubicBezTo>
                  <a:cubicBezTo>
                    <a:pt x="186" y="192"/>
                    <a:pt x="181" y="196"/>
                    <a:pt x="181" y="202"/>
                  </a:cubicBezTo>
                  <a:close/>
                  <a:moveTo>
                    <a:pt x="181" y="245"/>
                  </a:moveTo>
                  <a:cubicBezTo>
                    <a:pt x="181" y="251"/>
                    <a:pt x="186" y="256"/>
                    <a:pt x="192" y="256"/>
                  </a:cubicBezTo>
                  <a:cubicBezTo>
                    <a:pt x="320" y="256"/>
                    <a:pt x="320" y="256"/>
                    <a:pt x="320" y="256"/>
                  </a:cubicBezTo>
                  <a:cubicBezTo>
                    <a:pt x="326" y="256"/>
                    <a:pt x="330" y="251"/>
                    <a:pt x="330" y="245"/>
                  </a:cubicBezTo>
                  <a:cubicBezTo>
                    <a:pt x="330" y="239"/>
                    <a:pt x="326" y="234"/>
                    <a:pt x="320" y="234"/>
                  </a:cubicBezTo>
                  <a:cubicBezTo>
                    <a:pt x="192" y="234"/>
                    <a:pt x="192" y="234"/>
                    <a:pt x="192" y="234"/>
                  </a:cubicBezTo>
                  <a:cubicBezTo>
                    <a:pt x="186" y="234"/>
                    <a:pt x="181" y="239"/>
                    <a:pt x="181" y="245"/>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73" y="106"/>
                  </a:moveTo>
                  <a:cubicBezTo>
                    <a:pt x="373" y="100"/>
                    <a:pt x="368" y="96"/>
                    <a:pt x="362" y="96"/>
                  </a:cubicBezTo>
                  <a:cubicBezTo>
                    <a:pt x="149" y="96"/>
                    <a:pt x="149" y="96"/>
                    <a:pt x="149" y="96"/>
                  </a:cubicBezTo>
                  <a:cubicBezTo>
                    <a:pt x="143" y="96"/>
                    <a:pt x="138" y="100"/>
                    <a:pt x="138" y="106"/>
                  </a:cubicBezTo>
                  <a:cubicBezTo>
                    <a:pt x="138" y="405"/>
                    <a:pt x="138" y="405"/>
                    <a:pt x="138" y="405"/>
                  </a:cubicBezTo>
                  <a:cubicBezTo>
                    <a:pt x="138" y="411"/>
                    <a:pt x="143" y="416"/>
                    <a:pt x="149" y="416"/>
                  </a:cubicBezTo>
                  <a:cubicBezTo>
                    <a:pt x="362" y="416"/>
                    <a:pt x="362" y="416"/>
                    <a:pt x="362" y="416"/>
                  </a:cubicBezTo>
                  <a:cubicBezTo>
                    <a:pt x="368" y="416"/>
                    <a:pt x="373" y="411"/>
                    <a:pt x="373" y="405"/>
                  </a:cubicBezTo>
                  <a:lnTo>
                    <a:pt x="373" y="106"/>
                  </a:lnTo>
                  <a:close/>
                </a:path>
              </a:pathLst>
            </a:custGeom>
            <a:solidFill>
              <a:srgbClr val="86BC25"/>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4" name="Freeform 97">
              <a:extLst>
                <a:ext uri="{FF2B5EF4-FFF2-40B4-BE49-F238E27FC236}">
                  <a16:creationId xmlns:a16="http://schemas.microsoft.com/office/drawing/2014/main" id="{EF4805B4-2CBF-4EC6-B0F5-3AB58C980030}"/>
                </a:ext>
              </a:extLst>
            </p:cNvPr>
            <p:cNvSpPr>
              <a:spLocks noChangeAspect="1" noEditPoints="1"/>
            </p:cNvSpPr>
            <p:nvPr/>
          </p:nvSpPr>
          <p:spPr bwMode="auto">
            <a:xfrm>
              <a:off x="6362700" y="8616752"/>
              <a:ext cx="365760" cy="365760"/>
            </a:xfrm>
            <a:custGeom>
              <a:avLst/>
              <a:gdLst>
                <a:gd name="T0" fmla="*/ 298 w 512"/>
                <a:gd name="T1" fmla="*/ 298 h 512"/>
                <a:gd name="T2" fmla="*/ 373 w 512"/>
                <a:gd name="T3" fmla="*/ 298 h 512"/>
                <a:gd name="T4" fmla="*/ 373 w 512"/>
                <a:gd name="T5" fmla="*/ 373 h 512"/>
                <a:gd name="T6" fmla="*/ 298 w 512"/>
                <a:gd name="T7" fmla="*/ 373 h 512"/>
                <a:gd name="T8" fmla="*/ 298 w 512"/>
                <a:gd name="T9" fmla="*/ 298 h 512"/>
                <a:gd name="T10" fmla="*/ 138 w 512"/>
                <a:gd name="T11" fmla="*/ 213 h 512"/>
                <a:gd name="T12" fmla="*/ 213 w 512"/>
                <a:gd name="T13" fmla="*/ 213 h 512"/>
                <a:gd name="T14" fmla="*/ 213 w 512"/>
                <a:gd name="T15" fmla="*/ 138 h 512"/>
                <a:gd name="T16" fmla="*/ 138 w 512"/>
                <a:gd name="T17" fmla="*/ 138 h 512"/>
                <a:gd name="T18" fmla="*/ 138 w 512"/>
                <a:gd name="T19" fmla="*/ 213 h 512"/>
                <a:gd name="T20" fmla="*/ 138 w 512"/>
                <a:gd name="T21" fmla="*/ 373 h 512"/>
                <a:gd name="T22" fmla="*/ 213 w 512"/>
                <a:gd name="T23" fmla="*/ 373 h 512"/>
                <a:gd name="T24" fmla="*/ 213 w 512"/>
                <a:gd name="T25" fmla="*/ 298 h 512"/>
                <a:gd name="T26" fmla="*/ 138 w 512"/>
                <a:gd name="T27" fmla="*/ 298 h 512"/>
                <a:gd name="T28" fmla="*/ 138 w 512"/>
                <a:gd name="T29" fmla="*/ 373 h 512"/>
                <a:gd name="T30" fmla="*/ 512 w 512"/>
                <a:gd name="T31" fmla="*/ 256 h 512"/>
                <a:gd name="T32" fmla="*/ 256 w 512"/>
                <a:gd name="T33" fmla="*/ 512 h 512"/>
                <a:gd name="T34" fmla="*/ 0 w 512"/>
                <a:gd name="T35" fmla="*/ 256 h 512"/>
                <a:gd name="T36" fmla="*/ 256 w 512"/>
                <a:gd name="T37" fmla="*/ 0 h 512"/>
                <a:gd name="T38" fmla="*/ 512 w 512"/>
                <a:gd name="T39" fmla="*/ 256 h 512"/>
                <a:gd name="T40" fmla="*/ 234 w 512"/>
                <a:gd name="T41" fmla="*/ 288 h 512"/>
                <a:gd name="T42" fmla="*/ 224 w 512"/>
                <a:gd name="T43" fmla="*/ 277 h 512"/>
                <a:gd name="T44" fmla="*/ 128 w 512"/>
                <a:gd name="T45" fmla="*/ 277 h 512"/>
                <a:gd name="T46" fmla="*/ 117 w 512"/>
                <a:gd name="T47" fmla="*/ 288 h 512"/>
                <a:gd name="T48" fmla="*/ 117 w 512"/>
                <a:gd name="T49" fmla="*/ 384 h 512"/>
                <a:gd name="T50" fmla="*/ 128 w 512"/>
                <a:gd name="T51" fmla="*/ 394 h 512"/>
                <a:gd name="T52" fmla="*/ 224 w 512"/>
                <a:gd name="T53" fmla="*/ 394 h 512"/>
                <a:gd name="T54" fmla="*/ 234 w 512"/>
                <a:gd name="T55" fmla="*/ 384 h 512"/>
                <a:gd name="T56" fmla="*/ 234 w 512"/>
                <a:gd name="T57" fmla="*/ 288 h 512"/>
                <a:gd name="T58" fmla="*/ 234 w 512"/>
                <a:gd name="T59" fmla="*/ 128 h 512"/>
                <a:gd name="T60" fmla="*/ 224 w 512"/>
                <a:gd name="T61" fmla="*/ 117 h 512"/>
                <a:gd name="T62" fmla="*/ 128 w 512"/>
                <a:gd name="T63" fmla="*/ 117 h 512"/>
                <a:gd name="T64" fmla="*/ 117 w 512"/>
                <a:gd name="T65" fmla="*/ 128 h 512"/>
                <a:gd name="T66" fmla="*/ 117 w 512"/>
                <a:gd name="T67" fmla="*/ 224 h 512"/>
                <a:gd name="T68" fmla="*/ 128 w 512"/>
                <a:gd name="T69" fmla="*/ 234 h 512"/>
                <a:gd name="T70" fmla="*/ 224 w 512"/>
                <a:gd name="T71" fmla="*/ 234 h 512"/>
                <a:gd name="T72" fmla="*/ 234 w 512"/>
                <a:gd name="T73" fmla="*/ 224 h 512"/>
                <a:gd name="T74" fmla="*/ 234 w 512"/>
                <a:gd name="T75" fmla="*/ 128 h 512"/>
                <a:gd name="T76" fmla="*/ 394 w 512"/>
                <a:gd name="T77" fmla="*/ 288 h 512"/>
                <a:gd name="T78" fmla="*/ 384 w 512"/>
                <a:gd name="T79" fmla="*/ 277 h 512"/>
                <a:gd name="T80" fmla="*/ 288 w 512"/>
                <a:gd name="T81" fmla="*/ 277 h 512"/>
                <a:gd name="T82" fmla="*/ 277 w 512"/>
                <a:gd name="T83" fmla="*/ 288 h 512"/>
                <a:gd name="T84" fmla="*/ 277 w 512"/>
                <a:gd name="T85" fmla="*/ 384 h 512"/>
                <a:gd name="T86" fmla="*/ 288 w 512"/>
                <a:gd name="T87" fmla="*/ 394 h 512"/>
                <a:gd name="T88" fmla="*/ 384 w 512"/>
                <a:gd name="T89" fmla="*/ 394 h 512"/>
                <a:gd name="T90" fmla="*/ 394 w 512"/>
                <a:gd name="T91" fmla="*/ 384 h 512"/>
                <a:gd name="T92" fmla="*/ 394 w 512"/>
                <a:gd name="T93" fmla="*/ 288 h 512"/>
                <a:gd name="T94" fmla="*/ 394 w 512"/>
                <a:gd name="T95" fmla="*/ 128 h 512"/>
                <a:gd name="T96" fmla="*/ 384 w 512"/>
                <a:gd name="T97" fmla="*/ 117 h 512"/>
                <a:gd name="T98" fmla="*/ 288 w 512"/>
                <a:gd name="T99" fmla="*/ 117 h 512"/>
                <a:gd name="T100" fmla="*/ 277 w 512"/>
                <a:gd name="T101" fmla="*/ 128 h 512"/>
                <a:gd name="T102" fmla="*/ 277 w 512"/>
                <a:gd name="T103" fmla="*/ 224 h 512"/>
                <a:gd name="T104" fmla="*/ 288 w 512"/>
                <a:gd name="T105" fmla="*/ 234 h 512"/>
                <a:gd name="T106" fmla="*/ 384 w 512"/>
                <a:gd name="T107" fmla="*/ 234 h 512"/>
                <a:gd name="T108" fmla="*/ 394 w 512"/>
                <a:gd name="T109" fmla="*/ 224 h 512"/>
                <a:gd name="T110" fmla="*/ 394 w 512"/>
                <a:gd name="T111" fmla="*/ 128 h 512"/>
                <a:gd name="T112" fmla="*/ 298 w 512"/>
                <a:gd name="T113" fmla="*/ 213 h 512"/>
                <a:gd name="T114" fmla="*/ 373 w 512"/>
                <a:gd name="T115" fmla="*/ 213 h 512"/>
                <a:gd name="T116" fmla="*/ 373 w 512"/>
                <a:gd name="T117" fmla="*/ 138 h 512"/>
                <a:gd name="T118" fmla="*/ 298 w 512"/>
                <a:gd name="T119" fmla="*/ 138 h 512"/>
                <a:gd name="T120" fmla="*/ 298 w 512"/>
                <a:gd name="T121" fmla="*/ 21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2" h="512">
                  <a:moveTo>
                    <a:pt x="298" y="298"/>
                  </a:moveTo>
                  <a:cubicBezTo>
                    <a:pt x="373" y="298"/>
                    <a:pt x="373" y="298"/>
                    <a:pt x="373" y="298"/>
                  </a:cubicBezTo>
                  <a:cubicBezTo>
                    <a:pt x="373" y="373"/>
                    <a:pt x="373" y="373"/>
                    <a:pt x="373" y="373"/>
                  </a:cubicBezTo>
                  <a:cubicBezTo>
                    <a:pt x="298" y="373"/>
                    <a:pt x="298" y="373"/>
                    <a:pt x="298" y="373"/>
                  </a:cubicBezTo>
                  <a:lnTo>
                    <a:pt x="298" y="298"/>
                  </a:lnTo>
                  <a:close/>
                  <a:moveTo>
                    <a:pt x="138" y="213"/>
                  </a:moveTo>
                  <a:cubicBezTo>
                    <a:pt x="213" y="213"/>
                    <a:pt x="213" y="213"/>
                    <a:pt x="213" y="213"/>
                  </a:cubicBezTo>
                  <a:cubicBezTo>
                    <a:pt x="213" y="138"/>
                    <a:pt x="213" y="138"/>
                    <a:pt x="213" y="138"/>
                  </a:cubicBezTo>
                  <a:cubicBezTo>
                    <a:pt x="138" y="138"/>
                    <a:pt x="138" y="138"/>
                    <a:pt x="138" y="138"/>
                  </a:cubicBezTo>
                  <a:lnTo>
                    <a:pt x="138" y="213"/>
                  </a:lnTo>
                  <a:close/>
                  <a:moveTo>
                    <a:pt x="138" y="373"/>
                  </a:moveTo>
                  <a:cubicBezTo>
                    <a:pt x="213" y="373"/>
                    <a:pt x="213" y="373"/>
                    <a:pt x="213" y="373"/>
                  </a:cubicBezTo>
                  <a:cubicBezTo>
                    <a:pt x="213" y="298"/>
                    <a:pt x="213" y="298"/>
                    <a:pt x="213" y="298"/>
                  </a:cubicBezTo>
                  <a:cubicBezTo>
                    <a:pt x="138" y="298"/>
                    <a:pt x="138" y="298"/>
                    <a:pt x="138" y="298"/>
                  </a:cubicBezTo>
                  <a:lnTo>
                    <a:pt x="138" y="373"/>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34" y="288"/>
                  </a:moveTo>
                  <a:cubicBezTo>
                    <a:pt x="234" y="282"/>
                    <a:pt x="230" y="277"/>
                    <a:pt x="224" y="277"/>
                  </a:cubicBezTo>
                  <a:cubicBezTo>
                    <a:pt x="128" y="277"/>
                    <a:pt x="128" y="277"/>
                    <a:pt x="128" y="277"/>
                  </a:cubicBezTo>
                  <a:cubicBezTo>
                    <a:pt x="122" y="277"/>
                    <a:pt x="117" y="282"/>
                    <a:pt x="117" y="288"/>
                  </a:cubicBezTo>
                  <a:cubicBezTo>
                    <a:pt x="117" y="384"/>
                    <a:pt x="117" y="384"/>
                    <a:pt x="117" y="384"/>
                  </a:cubicBezTo>
                  <a:cubicBezTo>
                    <a:pt x="117" y="390"/>
                    <a:pt x="122" y="394"/>
                    <a:pt x="128" y="394"/>
                  </a:cubicBezTo>
                  <a:cubicBezTo>
                    <a:pt x="224" y="394"/>
                    <a:pt x="224" y="394"/>
                    <a:pt x="224" y="394"/>
                  </a:cubicBezTo>
                  <a:cubicBezTo>
                    <a:pt x="230" y="394"/>
                    <a:pt x="234" y="390"/>
                    <a:pt x="234" y="384"/>
                  </a:cubicBezTo>
                  <a:lnTo>
                    <a:pt x="234" y="288"/>
                  </a:lnTo>
                  <a:close/>
                  <a:moveTo>
                    <a:pt x="234" y="128"/>
                  </a:moveTo>
                  <a:cubicBezTo>
                    <a:pt x="234" y="122"/>
                    <a:pt x="230" y="117"/>
                    <a:pt x="224" y="117"/>
                  </a:cubicBezTo>
                  <a:cubicBezTo>
                    <a:pt x="128" y="117"/>
                    <a:pt x="128" y="117"/>
                    <a:pt x="128" y="117"/>
                  </a:cubicBezTo>
                  <a:cubicBezTo>
                    <a:pt x="122" y="117"/>
                    <a:pt x="117" y="122"/>
                    <a:pt x="117" y="128"/>
                  </a:cubicBezTo>
                  <a:cubicBezTo>
                    <a:pt x="117" y="224"/>
                    <a:pt x="117" y="224"/>
                    <a:pt x="117" y="224"/>
                  </a:cubicBezTo>
                  <a:cubicBezTo>
                    <a:pt x="117" y="230"/>
                    <a:pt x="122" y="234"/>
                    <a:pt x="128" y="234"/>
                  </a:cubicBezTo>
                  <a:cubicBezTo>
                    <a:pt x="224" y="234"/>
                    <a:pt x="224" y="234"/>
                    <a:pt x="224" y="234"/>
                  </a:cubicBezTo>
                  <a:cubicBezTo>
                    <a:pt x="230" y="234"/>
                    <a:pt x="234" y="230"/>
                    <a:pt x="234" y="224"/>
                  </a:cubicBezTo>
                  <a:lnTo>
                    <a:pt x="234" y="128"/>
                  </a:lnTo>
                  <a:close/>
                  <a:moveTo>
                    <a:pt x="394" y="288"/>
                  </a:moveTo>
                  <a:cubicBezTo>
                    <a:pt x="394" y="282"/>
                    <a:pt x="390" y="277"/>
                    <a:pt x="384" y="277"/>
                  </a:cubicBezTo>
                  <a:cubicBezTo>
                    <a:pt x="288" y="277"/>
                    <a:pt x="288" y="277"/>
                    <a:pt x="288" y="277"/>
                  </a:cubicBezTo>
                  <a:cubicBezTo>
                    <a:pt x="282" y="277"/>
                    <a:pt x="277" y="282"/>
                    <a:pt x="277" y="288"/>
                  </a:cubicBezTo>
                  <a:cubicBezTo>
                    <a:pt x="277" y="384"/>
                    <a:pt x="277" y="384"/>
                    <a:pt x="277" y="384"/>
                  </a:cubicBezTo>
                  <a:cubicBezTo>
                    <a:pt x="277" y="390"/>
                    <a:pt x="282" y="394"/>
                    <a:pt x="288" y="394"/>
                  </a:cubicBezTo>
                  <a:cubicBezTo>
                    <a:pt x="384" y="394"/>
                    <a:pt x="384" y="394"/>
                    <a:pt x="384" y="394"/>
                  </a:cubicBezTo>
                  <a:cubicBezTo>
                    <a:pt x="390" y="394"/>
                    <a:pt x="394" y="390"/>
                    <a:pt x="394" y="384"/>
                  </a:cubicBezTo>
                  <a:lnTo>
                    <a:pt x="394" y="288"/>
                  </a:lnTo>
                  <a:close/>
                  <a:moveTo>
                    <a:pt x="394" y="128"/>
                  </a:moveTo>
                  <a:cubicBezTo>
                    <a:pt x="394" y="122"/>
                    <a:pt x="390" y="117"/>
                    <a:pt x="384" y="117"/>
                  </a:cubicBezTo>
                  <a:cubicBezTo>
                    <a:pt x="288" y="117"/>
                    <a:pt x="288" y="117"/>
                    <a:pt x="288" y="117"/>
                  </a:cubicBezTo>
                  <a:cubicBezTo>
                    <a:pt x="282" y="117"/>
                    <a:pt x="277" y="122"/>
                    <a:pt x="277" y="128"/>
                  </a:cubicBezTo>
                  <a:cubicBezTo>
                    <a:pt x="277" y="224"/>
                    <a:pt x="277" y="224"/>
                    <a:pt x="277" y="224"/>
                  </a:cubicBezTo>
                  <a:cubicBezTo>
                    <a:pt x="277" y="230"/>
                    <a:pt x="282" y="234"/>
                    <a:pt x="288" y="234"/>
                  </a:cubicBezTo>
                  <a:cubicBezTo>
                    <a:pt x="384" y="234"/>
                    <a:pt x="384" y="234"/>
                    <a:pt x="384" y="234"/>
                  </a:cubicBezTo>
                  <a:cubicBezTo>
                    <a:pt x="390" y="234"/>
                    <a:pt x="394" y="230"/>
                    <a:pt x="394" y="224"/>
                  </a:cubicBezTo>
                  <a:lnTo>
                    <a:pt x="394" y="128"/>
                  </a:lnTo>
                  <a:close/>
                  <a:moveTo>
                    <a:pt x="298" y="213"/>
                  </a:moveTo>
                  <a:cubicBezTo>
                    <a:pt x="373" y="213"/>
                    <a:pt x="373" y="213"/>
                    <a:pt x="373" y="213"/>
                  </a:cubicBezTo>
                  <a:cubicBezTo>
                    <a:pt x="373" y="138"/>
                    <a:pt x="373" y="138"/>
                    <a:pt x="373" y="138"/>
                  </a:cubicBezTo>
                  <a:cubicBezTo>
                    <a:pt x="298" y="138"/>
                    <a:pt x="298" y="138"/>
                    <a:pt x="298" y="138"/>
                  </a:cubicBezTo>
                  <a:lnTo>
                    <a:pt x="298" y="213"/>
                  </a:lnTo>
                  <a:close/>
                </a:path>
              </a:pathLst>
            </a:custGeom>
            <a:solidFill>
              <a:srgbClr val="009A44"/>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5" name="object 13">
              <a:extLst>
                <a:ext uri="{FF2B5EF4-FFF2-40B4-BE49-F238E27FC236}">
                  <a16:creationId xmlns:a16="http://schemas.microsoft.com/office/drawing/2014/main" id="{8CACD70D-D1E6-4D7A-987D-98C94E63025D}"/>
                </a:ext>
              </a:extLst>
            </p:cNvPr>
            <p:cNvSpPr txBox="1"/>
            <p:nvPr/>
          </p:nvSpPr>
          <p:spPr>
            <a:xfrm>
              <a:off x="5543548" y="6039535"/>
              <a:ext cx="2011681" cy="177404"/>
            </a:xfrm>
            <a:prstGeom prst="rect">
              <a:avLst/>
            </a:prstGeom>
          </p:spPr>
          <p:txBody>
            <a:bodyPr vert="horz" wrap="square" lIns="0" tIns="0" rIns="0" bIns="0" rtlCol="0">
              <a:spAutoFit/>
            </a:bodyPr>
            <a:lstStyle/>
            <a:p>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object 13">
              <a:extLst>
                <a:ext uri="{FF2B5EF4-FFF2-40B4-BE49-F238E27FC236}">
                  <a16:creationId xmlns:a16="http://schemas.microsoft.com/office/drawing/2014/main" id="{0B303942-44B5-465F-AAF9-4BDFF6B9C305}"/>
                </a:ext>
              </a:extLst>
            </p:cNvPr>
            <p:cNvSpPr txBox="1"/>
            <p:nvPr/>
          </p:nvSpPr>
          <p:spPr>
            <a:xfrm>
              <a:off x="5543548" y="7106335"/>
              <a:ext cx="2011681" cy="177404"/>
            </a:xfrm>
            <a:prstGeom prst="rect">
              <a:avLst/>
            </a:prstGeom>
          </p:spPr>
          <p:txBody>
            <a:bodyPr vert="horz" wrap="square" lIns="0" tIns="0" rIns="0" bIns="0" rtlCol="0">
              <a:spAutoFit/>
            </a:bodyPr>
            <a:lstStyle/>
            <a:p>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object 13">
              <a:extLst>
                <a:ext uri="{FF2B5EF4-FFF2-40B4-BE49-F238E27FC236}">
                  <a16:creationId xmlns:a16="http://schemas.microsoft.com/office/drawing/2014/main" id="{72E83975-EAF0-438B-88B2-EDA23D8E26E4}"/>
                </a:ext>
              </a:extLst>
            </p:cNvPr>
            <p:cNvSpPr txBox="1"/>
            <p:nvPr/>
          </p:nvSpPr>
          <p:spPr>
            <a:xfrm>
              <a:off x="5538786" y="8173134"/>
              <a:ext cx="2011681" cy="177404"/>
            </a:xfrm>
            <a:prstGeom prst="rect">
              <a:avLst/>
            </a:prstGeom>
          </p:spPr>
          <p:txBody>
            <a:bodyPr vert="horz" wrap="square" lIns="0" tIns="0" rIns="0" bIns="0" rtlCol="0">
              <a:spAutoFit/>
            </a:bodyPr>
            <a:lstStyle/>
            <a:p>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18" name="object 13">
              <a:extLst>
                <a:ext uri="{FF2B5EF4-FFF2-40B4-BE49-F238E27FC236}">
                  <a16:creationId xmlns:a16="http://schemas.microsoft.com/office/drawing/2014/main" id="{EFDD9964-1E69-4078-8690-891EC77E76A8}"/>
                </a:ext>
              </a:extLst>
            </p:cNvPr>
            <p:cNvSpPr txBox="1"/>
            <p:nvPr/>
          </p:nvSpPr>
          <p:spPr>
            <a:xfrm>
              <a:off x="5538788" y="9265293"/>
              <a:ext cx="2011681" cy="177404"/>
            </a:xfrm>
            <a:prstGeom prst="rect">
              <a:avLst/>
            </a:prstGeom>
          </p:spPr>
          <p:txBody>
            <a:bodyPr vert="horz" wrap="square" lIns="0" tIns="0" rIns="0" bIns="0" rtlCol="0">
              <a:spAutoFit/>
            </a:bodyPr>
            <a:lstStyle/>
            <a:p>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TextBox 18">
              <a:extLst>
                <a:ext uri="{FF2B5EF4-FFF2-40B4-BE49-F238E27FC236}">
                  <a16:creationId xmlns:a16="http://schemas.microsoft.com/office/drawing/2014/main" id="{76FE39F6-40BD-4142-8D0A-1119EA8771FF}"/>
                </a:ext>
              </a:extLst>
            </p:cNvPr>
            <p:cNvSpPr txBox="1"/>
            <p:nvPr/>
          </p:nvSpPr>
          <p:spPr>
            <a:xfrm>
              <a:off x="5600700" y="4997678"/>
              <a:ext cx="1738314" cy="307777"/>
            </a:xfrm>
            <a:prstGeom prst="rect">
              <a:avLst/>
            </a:prstGeom>
            <a:noFill/>
          </p:spPr>
          <p:txBody>
            <a:bodyPr wrap="square" rtlCol="0">
              <a:spAutoFit/>
            </a:bodyPr>
            <a:lstStyle/>
            <a:p>
              <a:pPr algn="ctr"/>
              <a:r>
                <a:rPr lang="en-US" sz="1200" b="1" dirty="0">
                  <a:solidFill>
                    <a:srgbClr val="0097A9"/>
                  </a:solidFill>
                  <a:latin typeface="Open Sans" panose="020B0606030504020204" pitchFamily="34" charset="0"/>
                  <a:ea typeface="Open Sans" panose="020B0606030504020204" pitchFamily="34" charset="0"/>
                  <a:cs typeface="Open Sans" panose="020B0606030504020204" pitchFamily="34" charset="0"/>
                </a:rPr>
                <a:t>Key Metrics</a:t>
              </a:r>
            </a:p>
          </p:txBody>
        </p:sp>
      </p:grpSp>
      <p:sp>
        <p:nvSpPr>
          <p:cNvPr id="21" name="TextBox 20">
            <a:extLst>
              <a:ext uri="{FF2B5EF4-FFF2-40B4-BE49-F238E27FC236}">
                <a16:creationId xmlns:a16="http://schemas.microsoft.com/office/drawing/2014/main" id="{66B08383-6C07-4BD7-B998-2293241B27EE}"/>
              </a:ext>
            </a:extLst>
          </p:cNvPr>
          <p:cNvSpPr txBox="1"/>
          <p:nvPr/>
        </p:nvSpPr>
        <p:spPr>
          <a:xfrm flipH="1">
            <a:off x="5937447" y="1663460"/>
            <a:ext cx="1853566" cy="230832"/>
          </a:xfrm>
          <a:prstGeom prst="rect">
            <a:avLst/>
          </a:prstGeom>
          <a:noFill/>
        </p:spPr>
        <p:txBody>
          <a:bodyPr wrap="square" rtlCol="0">
            <a:spAutoFit/>
          </a:bodyPr>
          <a:lstStyle/>
          <a:p>
            <a:pPr algn="ctr"/>
            <a:r>
              <a:rPr lang="en-US" sz="900" dirty="0"/>
              <a:t>1000 files/min processed Filebeat.</a:t>
            </a:r>
          </a:p>
        </p:txBody>
      </p:sp>
      <p:sp>
        <p:nvSpPr>
          <p:cNvPr id="22" name="TextBox 21">
            <a:extLst>
              <a:ext uri="{FF2B5EF4-FFF2-40B4-BE49-F238E27FC236}">
                <a16:creationId xmlns:a16="http://schemas.microsoft.com/office/drawing/2014/main" id="{0309F779-7948-4848-B929-2CD6D2210384}"/>
              </a:ext>
            </a:extLst>
          </p:cNvPr>
          <p:cNvSpPr txBox="1"/>
          <p:nvPr/>
        </p:nvSpPr>
        <p:spPr>
          <a:xfrm flipH="1">
            <a:off x="6004062" y="3416060"/>
            <a:ext cx="1853566" cy="230832"/>
          </a:xfrm>
          <a:prstGeom prst="rect">
            <a:avLst/>
          </a:prstGeom>
          <a:noFill/>
        </p:spPr>
        <p:txBody>
          <a:bodyPr wrap="square" rtlCol="0">
            <a:spAutoFit/>
          </a:bodyPr>
          <a:lstStyle/>
          <a:p>
            <a:pPr algn="ctr"/>
            <a:r>
              <a:rPr lang="en-US" sz="900" dirty="0"/>
              <a:t>Zero downtime </a:t>
            </a:r>
          </a:p>
        </p:txBody>
      </p:sp>
      <p:sp>
        <p:nvSpPr>
          <p:cNvPr id="23" name="TextBox 22">
            <a:extLst>
              <a:ext uri="{FF2B5EF4-FFF2-40B4-BE49-F238E27FC236}">
                <a16:creationId xmlns:a16="http://schemas.microsoft.com/office/drawing/2014/main" id="{BD3C83D9-1689-4DB4-9C56-C8DBF3E93122}"/>
              </a:ext>
            </a:extLst>
          </p:cNvPr>
          <p:cNvSpPr txBox="1"/>
          <p:nvPr/>
        </p:nvSpPr>
        <p:spPr>
          <a:xfrm flipH="1">
            <a:off x="5956030" y="2640568"/>
            <a:ext cx="1853566" cy="230832"/>
          </a:xfrm>
          <a:prstGeom prst="rect">
            <a:avLst/>
          </a:prstGeom>
          <a:noFill/>
        </p:spPr>
        <p:txBody>
          <a:bodyPr wrap="square" rtlCol="0">
            <a:spAutoFit/>
          </a:bodyPr>
          <a:lstStyle/>
          <a:p>
            <a:pPr algn="ctr"/>
            <a:r>
              <a:rPr lang="en-US" sz="900" dirty="0"/>
              <a:t> 7 different data sources indexed.</a:t>
            </a:r>
          </a:p>
        </p:txBody>
      </p:sp>
      <p:sp>
        <p:nvSpPr>
          <p:cNvPr id="24" name="TextBox 23">
            <a:extLst>
              <a:ext uri="{FF2B5EF4-FFF2-40B4-BE49-F238E27FC236}">
                <a16:creationId xmlns:a16="http://schemas.microsoft.com/office/drawing/2014/main" id="{BC15A331-1719-4E1E-8479-6888D07DE4AF}"/>
              </a:ext>
            </a:extLst>
          </p:cNvPr>
          <p:cNvSpPr txBox="1"/>
          <p:nvPr/>
        </p:nvSpPr>
        <p:spPr>
          <a:xfrm flipH="1">
            <a:off x="5943900" y="4406660"/>
            <a:ext cx="1853566" cy="369332"/>
          </a:xfrm>
          <a:prstGeom prst="rect">
            <a:avLst/>
          </a:prstGeom>
          <a:noFill/>
        </p:spPr>
        <p:txBody>
          <a:bodyPr wrap="square" rtlCol="0">
            <a:spAutoFit/>
          </a:bodyPr>
          <a:lstStyle/>
          <a:p>
            <a:pPr algn="ctr"/>
            <a:r>
              <a:rPr lang="en-US" sz="900" dirty="0"/>
              <a:t>Snapshots and Disaster Recovery implemented.</a:t>
            </a:r>
          </a:p>
        </p:txBody>
      </p:sp>
    </p:spTree>
    <p:extLst>
      <p:ext uri="{BB962C8B-B14F-4D97-AF65-F5344CB8AC3E}">
        <p14:creationId xmlns:p14="http://schemas.microsoft.com/office/powerpoint/2010/main" val="3154878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Author_selected xmlns="http://schemas.microsoft.com/sharepoint/v3">
      <UserInfo>
        <DisplayName>Rachoor Roy, Purnima (US - San Francisco)</DisplayName>
        <AccountId>20571</AccountId>
        <AccountType/>
      </UserInfo>
      <UserInfo>
        <DisplayName>Pharr, Alyssa (US - Atlanta)</DisplayName>
        <AccountId>3704</AccountId>
        <AccountType/>
      </UserInfo>
    </Author_selected>
    <Local_x0020_Internal_x0020_ServiceTaxHTField0 xmlns="7AF0C9C1-571A-469E-93FE-640E88AEF1EC">
      <Terms xmlns="http://schemas.microsoft.com/office/infopath/2007/PartnerControls"/>
    </Local_x0020_Internal_x0020_ServiceTaxHTField0>
    <Abstract xmlns="513ae4d5-443f-4bc1-9f25-8f68dc5aa0c0">A sample template for client case studies that can be used for Cloud sales pursuits.</Abstract>
    <DescriptionHTML xmlns="http://schemas.microsoft.com/sharepoint/v3" xsi:nil="true"/>
    <Global_x0020_Internal_x0020_ServiceTaxHTField0 xmlns="7AF0C9C1-571A-469E-93FE-640E88AEF1EC">
      <Terms xmlns="http://schemas.microsoft.com/office/infopath/2007/PartnerControls"/>
    </Global_x0020_Internal_x0020_ServiceTaxHTField0>
    <KA_x0020_Resource xmlns="513ae4d5-443f-4bc1-9f25-8f68dc5aa0c0" xsi:nil="true"/>
    <ContentDate xmlns="513ae4d5-443f-4bc1-9f25-8f68dc5aa0c0">2018-08-12T23:00:00+00:00</ContentDate>
    <Local_x0020_Content_x0020_TypeTaxHTField0 xmlns="8DD08C88-CC4C-4D35-9129-A70DAA36BE5E">
      <Terms xmlns="http://schemas.microsoft.com/office/infopath/2007/PartnerControls">
        <TermInfo xmlns="http://schemas.microsoft.com/office/infopath/2007/PartnerControls">
          <TermName xmlns="http://schemas.microsoft.com/office/infopath/2007/PartnerControls">United States:Sales and Marketing:Case Studies</TermName>
          <TermId xmlns="http://schemas.microsoft.com/office/infopath/2007/PartnerControls">d4dccc2b-76ec-4003-bdd2-0fff7cf36918</TermId>
        </TermInfo>
      </Terms>
    </Local_x0020_Content_x0020_TypeTaxHTField0>
    <Client xmlns="http://schemas.microsoft.com/sharepoint/v3" xsi:nil="true"/>
    <i67d27b5dd1e4ed29b03622e76ee750b xmlns="a3273937-55e7-450c-ac1f-0f7de532f690">
      <Terms xmlns="http://schemas.microsoft.com/office/infopath/2007/PartnerControls"/>
    </i67d27b5dd1e4ed29b03622e76ee750b>
    <Primary_x0020_Global_x0020_IndustTaxHTField0 xmlns="83DDB362-4C05-4E52-A8D9-EF2F47978B8D">
      <Terms xmlns="http://schemas.microsoft.com/office/infopath/2007/PartnerControls"/>
    </Primary_x0020_Global_x0020_IndustTaxHTField0>
    <ClientID xmlns="a3273937-55e7-450c-ac1f-0f7de532f690" xsi:nil="true"/>
    <IPCO_x0020_DesignationTaxHTField0 xmlns="0DBE4740-AD0E-4EAB-9055-8EB1C48284D9">
      <Terms xmlns="http://schemas.microsoft.com/office/infopath/2007/PartnerControls">
        <TermInfo xmlns="http://schemas.microsoft.com/office/infopath/2007/PartnerControls">
          <TermName xmlns="http://schemas.microsoft.com/office/infopath/2007/PartnerControls">May NOT be edited, may NOT be disclosed to third parties, may be used internally or to perform client engagements (Category A)</TermName>
          <TermId xmlns="http://schemas.microsoft.com/office/infopath/2007/PartnerControls">3d3b2210-8ec7-4911-988f-27b5a1e65ab1</TermId>
        </TermInfo>
      </Terms>
    </IPCO_x0020_DesignationTaxHTField0>
    <BusinessTitle xmlns="513ae4d5-443f-4bc1-9f25-8f68dc5aa0c0">Cloud Client Case Study Template – 2 page version</BusinessTitle>
    <Primary_x0020_Local_x0020_IndustTaxHTField0 xmlns="83DDB362-4C05-4E52-A8D9-EF2F47978B8D">
      <Terms xmlns="http://schemas.microsoft.com/office/infopath/2007/PartnerControls"/>
    </Primary_x0020_Local_x0020_IndustTaxHTField0>
    <Author_entered xmlns="http://schemas.microsoft.com/sharepoint/v3" xsi:nil="true"/>
    <Contributor xmlns="http://schemas.microsoft.com/sharepoint/v3">
      <UserInfo>
        <DisplayName>Pharr, Alyssa (US - Atlanta)</DisplayName>
        <AccountId>3704</AccountId>
        <AccountType/>
      </UserInfo>
    </Contributor>
    <Global_x0020_Content_x0020_TypeTaxHTField0 xmlns="8DD08C88-CC4C-4D35-9129-A70DAA36BE5E">
      <Terms xmlns="http://schemas.microsoft.com/office/infopath/2007/PartnerControls">
        <TermInfo xmlns="http://schemas.microsoft.com/office/infopath/2007/PartnerControls">
          <TermName xmlns="http://schemas.microsoft.com/office/infopath/2007/PartnerControls">Sales and Marketing:Case Studies</TermName>
          <TermId xmlns="http://schemas.microsoft.com/office/infopath/2007/PartnerControls">f7040aa4-a98b-4b2f-a502-439daa5a7ec4</TermId>
        </TermInfo>
      </Terms>
    </Global_x0020_Content_x0020_TypeTaxHTField0>
    <Primary_x0020_Global_x0020_ClientTaxHTField0 xmlns="7D1768DD-F29E-4DC2-9191-F2636B9FA92C">
      <Terms xmlns="http://schemas.microsoft.com/office/infopath/2007/PartnerControls">
        <TermInfo xmlns="http://schemas.microsoft.com/office/infopath/2007/PartnerControls">
          <TermName xmlns="http://schemas.microsoft.com/office/infopath/2007/PartnerControls">Consulting:Technology:Technology Strategy and Architecture:Cloud and Infrastructure</TermName>
          <TermId xmlns="http://schemas.microsoft.com/office/infopath/2007/PartnerControls">642e8eb5-cbbf-4e27-875a-8fde6b3dd702</TermId>
        </TermInfo>
      </Terms>
    </Primary_x0020_Global_x0020_ClientTaxHTField0>
    <Applicable_x0020_GeographyTaxHTField0 xmlns="5A51C775-C49C-428B-8C1E-2F89178D00F4">
      <Terms xmlns="http://schemas.microsoft.com/office/infopath/2007/PartnerControls">
        <TermInfo xmlns="http://schemas.microsoft.com/office/infopath/2007/PartnerControls">
          <TermName xmlns="http://schemas.microsoft.com/office/infopath/2007/PartnerControls">Global</TermName>
          <TermId xmlns="http://schemas.microsoft.com/office/infopath/2007/PartnerControls">f12aef73-b423-4016-a43f-15722d3a0a5e</TermId>
        </TermInfo>
        <TermInfo xmlns="http://schemas.microsoft.com/office/infopath/2007/PartnerControls">
          <TermName xmlns="http://schemas.microsoft.com/office/infopath/2007/PartnerControls">Americas (Region):United States (MF):United States</TermName>
          <TermId xmlns="http://schemas.microsoft.com/office/infopath/2007/PartnerControls">9c5a9357-ad6f-4404-8a4a-27a82e744927</TermId>
        </TermInfo>
      </Terms>
    </Applicable_x0020_GeographyTaxHTField0>
    <Designated_x0020_QA xmlns="513ae4d5-443f-4bc1-9f25-8f68dc5aa0c0" xsi:nil="true"/>
    <KAM_x0020_LanguageTaxHTField0 xmlns="39C40E9B-856B-46A7-8793-65A6FC1828D8">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b169a262-1aaa-4ccb-9acf-78a36c1d9bab</TermId>
        </TermInfo>
      </Terms>
    </KAM_x0020_LanguageTaxHTField0>
    <Secondary_x0020_Local_x0020_InduTaxHTField0 xmlns="546D9DE3-080E-4EC6-B7DD-508C11F603C7">
      <Terms xmlns="http://schemas.microsoft.com/office/infopath/2007/PartnerControls"/>
    </Secondary_x0020_Local_x0020_InduTaxHTField0>
    <TaxCatchAll xmlns="a3273937-55e7-450c-ac1f-0f7de532f690">
      <Value>16</Value>
      <Value>542</Value>
      <Value>1136</Value>
      <Value>15228</Value>
      <Value>16927</Value>
      <Value>14511</Value>
      <Value>944</Value>
      <Value>14519</Value>
      <Value>463</Value>
      <Value>375</Value>
    </TaxCatchAll>
    <ClientLukup xmlns="a3273937-55e7-450c-ac1f-0f7de532f690" xsi:nil="true"/>
    <Geography_x0020_of_x0020_OriginTaxHTField0 xmlns="994E32D3-2E21-4611-87E1-D68FC0813440">
      <Terms xmlns="http://schemas.microsoft.com/office/infopath/2007/PartnerControls">
        <TermInfo xmlns="http://schemas.microsoft.com/office/infopath/2007/PartnerControls">
          <TermName xmlns="http://schemas.microsoft.com/office/infopath/2007/PartnerControls">Americas (Region):United States (MF):United States</TermName>
          <TermId xmlns="http://schemas.microsoft.com/office/infopath/2007/PartnerControls">8cb0099f-1dbf-4b3c-9b7f-d98051a79fa3</TermId>
        </TermInfo>
      </Terms>
    </Geography_x0020_of_x0020_OriginTaxHTField0>
    <Secondary_x0020_Global_x0020_ClieTaxHTField0 xmlns="3A0186DE-B11E-4A29-9C82-428D45BCA71F">
      <Terms xmlns="http://schemas.microsoft.com/office/infopath/2007/PartnerControls"/>
    </Secondary_x0020_Global_x0020_ClieTaxHTField0>
    <Primary_x0020_Local_x0020_ClientTaxHTField0 xmlns="7D1768DD-F29E-4DC2-9191-F2636B9FA92C">
      <Terms xmlns="http://schemas.microsoft.com/office/infopath/2007/PartnerControls">
        <TermInfo xmlns="http://schemas.microsoft.com/office/infopath/2007/PartnerControls">
          <TermName xmlns="http://schemas.microsoft.com/office/infopath/2007/PartnerControls">United States:Consulting:Core Business Operations:Cloud Engineering:Cloud Development and Integration</TermName>
          <TermId xmlns="http://schemas.microsoft.com/office/infopath/2007/PartnerControls">99db7601-8466-4196-8992-6ef40726179c</TermId>
        </TermInfo>
      </Terms>
    </Primary_x0020_Local_x0020_ClientTaxHTField0>
    <Secondary_x0020_Global_x0020_InduTaxHTField0 xmlns="546D9DE3-080E-4EC6-B7DD-508C11F603C7">
      <Terms xmlns="http://schemas.microsoft.com/office/infopath/2007/PartnerControls"/>
    </Secondary_x0020_Global_x0020_InduTaxHTField0>
    <Secondary_x0020_Local_x0020_ClieTaxHTField0 xmlns="3A0186DE-B11E-4A29-9C82-428D45BCA71F">
      <Terms xmlns="http://schemas.microsoft.com/office/infopath/2007/PartnerControls"/>
    </Secondary_x0020_Local_x0020_ClieTaxHTField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New Document" ma:contentTypeID="0x0101002880177DFDC248C38C745E1D664A5FC5009468A19E74275348838589BEFD6A9573" ma:contentTypeVersion="464" ma:contentTypeDescription="Create a new Document" ma:contentTypeScope="" ma:versionID="f3b1f334a242575071891dd793a58d12">
  <xsd:schema xmlns:xsd="http://www.w3.org/2001/XMLSchema" xmlns:xs="http://www.w3.org/2001/XMLSchema" xmlns:p="http://schemas.microsoft.com/office/2006/metadata/properties" xmlns:ns1="http://schemas.microsoft.com/sharepoint/v3" xmlns:ns2="513ae4d5-443f-4bc1-9f25-8f68dc5aa0c0" xmlns:ns3="7AF0C9C1-571A-469E-93FE-640E88AEF1EC" xmlns:ns4="a3273937-55e7-450c-ac1f-0f7de532f690" xmlns:ns5="994E32D3-2E21-4611-87E1-D68FC0813440" xmlns:ns6="8DD08C88-CC4C-4D35-9129-A70DAA36BE5E" xmlns:ns7="83DDB362-4C05-4E52-A8D9-EF2F47978B8D" xmlns:ns8="7D1768DD-F29E-4DC2-9191-F2636B9FA92C" xmlns:ns9="0DBE4740-AD0E-4EAB-9055-8EB1C48284D9" xmlns:ns10="39C40E9B-856B-46A7-8793-65A6FC1828D8" xmlns:ns11="3A0186DE-B11E-4A29-9C82-428D45BCA71F" xmlns:ns12="546D9DE3-080E-4EC6-B7DD-508C11F603C7" xmlns:ns13="5A51C775-C49C-428B-8C1E-2F89178D00F4" targetNamespace="http://schemas.microsoft.com/office/2006/metadata/properties" ma:root="true" ma:fieldsID="94eedb12c0792e95eeb3747211d42cb0" ns1:_="" ns2:_="" ns3:_="" ns4:_="" ns5:_="" ns6:_="" ns7:_="" ns8:_="" ns9:_="" ns10:_="" ns11:_="" ns12:_="" ns13:_="">
    <xsd:import namespace="http://schemas.microsoft.com/sharepoint/v3"/>
    <xsd:import namespace="513ae4d5-443f-4bc1-9f25-8f68dc5aa0c0"/>
    <xsd:import namespace="7AF0C9C1-571A-469E-93FE-640E88AEF1EC"/>
    <xsd:import namespace="a3273937-55e7-450c-ac1f-0f7de532f690"/>
    <xsd:import namespace="994E32D3-2E21-4611-87E1-D68FC0813440"/>
    <xsd:import namespace="8DD08C88-CC4C-4D35-9129-A70DAA36BE5E"/>
    <xsd:import namespace="83DDB362-4C05-4E52-A8D9-EF2F47978B8D"/>
    <xsd:import namespace="7D1768DD-F29E-4DC2-9191-F2636B9FA92C"/>
    <xsd:import namespace="0DBE4740-AD0E-4EAB-9055-8EB1C48284D9"/>
    <xsd:import namespace="39C40E9B-856B-46A7-8793-65A6FC1828D8"/>
    <xsd:import namespace="3A0186DE-B11E-4A29-9C82-428D45BCA71F"/>
    <xsd:import namespace="546D9DE3-080E-4EC6-B7DD-508C11F603C7"/>
    <xsd:import namespace="5A51C775-C49C-428B-8C1E-2F89178D00F4"/>
    <xsd:element name="properties">
      <xsd:complexType>
        <xsd:sequence>
          <xsd:element name="documentManagement">
            <xsd:complexType>
              <xsd:all>
                <xsd:element ref="ns1:DescriptionHTML" minOccurs="0"/>
                <xsd:element ref="ns1:Author_selected" minOccurs="0"/>
                <xsd:element ref="ns3:Global_x0020_Internal_x0020_ServiceTaxHTField0" minOccurs="0"/>
                <xsd:element ref="ns4:TaxCatchAll" minOccurs="0"/>
                <xsd:element ref="ns4:TaxCatchAllLabel" minOccurs="0"/>
                <xsd:element ref="ns5:Geography_x0020_of_x0020_OriginTaxHTField0" minOccurs="0"/>
                <xsd:element ref="ns6:Local_x0020_Content_x0020_TypeTaxHTField0" minOccurs="0"/>
                <xsd:element ref="ns1:Client" minOccurs="0"/>
                <xsd:element ref="ns3:Local_x0020_Internal_x0020_ServiceTaxHTField0" minOccurs="0"/>
                <xsd:element ref="ns6:Global_x0020_Content_x0020_TypeTaxHTField0" minOccurs="0"/>
                <xsd:element ref="ns2:Abstract" minOccurs="0"/>
                <xsd:element ref="ns7:Primary_x0020_Global_x0020_IndustTaxHTField0" minOccurs="0"/>
                <xsd:element ref="ns8:Primary_x0020_Global_x0020_ClientTaxHTField0" minOccurs="0"/>
                <xsd:element ref="ns4:ClientLukup" minOccurs="0"/>
                <xsd:element ref="ns4:ClientID" minOccurs="0"/>
                <xsd:element ref="ns9:IPCO_x0020_DesignationTaxHTField0" minOccurs="0"/>
                <xsd:element ref="ns2:BusinessTitle"/>
                <xsd:element ref="ns10:KAM_x0020_LanguageTaxHTField0" minOccurs="0"/>
                <xsd:element ref="ns7:Primary_x0020_Local_x0020_IndustTaxHTField0" minOccurs="0"/>
                <xsd:element ref="ns1:Author_entered" minOccurs="0"/>
                <xsd:element ref="ns4:i67d27b5dd1e4ed29b03622e76ee750b" minOccurs="0"/>
                <xsd:element ref="ns11:Secondary_x0020_Global_x0020_ClieTaxHTField0" minOccurs="0"/>
                <xsd:element ref="ns12:Secondary_x0020_Local_x0020_InduTaxHTField0" minOccurs="0"/>
                <xsd:element ref="ns13:Applicable_x0020_GeographyTaxHTField0" minOccurs="0"/>
                <xsd:element ref="ns1:Contributor"/>
                <xsd:element ref="ns8:Primary_x0020_Local_x0020_ClientTaxHTField0" minOccurs="0"/>
                <xsd:element ref="ns12:Secondary_x0020_Global_x0020_InduTaxHTField0" minOccurs="0"/>
                <xsd:element ref="ns11:Secondary_x0020_Local_x0020_ClieTaxHTField0" minOccurs="0"/>
                <xsd:element ref="ns2:ContentDate"/>
                <xsd:element ref="ns2:KA_x0020_Resource" minOccurs="0"/>
                <xsd:element ref="ns2:Designated_x0020_Q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DescriptionHTML" ma:index="8" nillable="true" ma:displayName="KAM Description" ma:internalName="DescriptionHTML" ma:readOnly="false">
      <xsd:simpleType>
        <xsd:restriction base="dms:Unknown"/>
      </xsd:simpleType>
    </xsd:element>
    <xsd:element name="Author_selected" ma:index="10" nillable="true" ma:displayName="KAM Author" ma:list="UserInfo" ma:SharePointGroup="0" ma:internalName="Author_selected"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 ma:index="19" nillable="true" ma:displayName="Client (text)" ma:internalName="Client" ma:readOnly="false">
      <xsd:simpleType>
        <xsd:restriction base="dms:Text">
          <xsd:maxLength value="255"/>
        </xsd:restriction>
      </xsd:simpleType>
    </xsd:element>
    <xsd:element name="Author_entered" ma:index="38" nillable="true" ma:displayName="KAM Author (text)" ma:internalName="Author_entered" ma:readOnly="false">
      <xsd:simpleType>
        <xsd:restriction base="dms:Text">
          <xsd:maxLength value="255"/>
        </xsd:restriction>
      </xsd:simpleType>
    </xsd:element>
    <xsd:element name="Contributor" ma:index="47" ma:displayName="KAM Contributor" ma:list="UserInfo" ma:SharePointGroup="0" ma:internalName="Contribu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13ae4d5-443f-4bc1-9f25-8f68dc5aa0c0" elementFormDefault="qualified">
    <xsd:import namespace="http://schemas.microsoft.com/office/2006/documentManagement/types"/>
    <xsd:import namespace="http://schemas.microsoft.com/office/infopath/2007/PartnerControls"/>
    <xsd:element name="Abstract" ma:index="24" nillable="true" ma:displayName="Abstract" ma:internalName="Abstract">
      <xsd:simpleType>
        <xsd:restriction base="dms:Note">
          <xsd:maxLength value="150"/>
        </xsd:restriction>
      </xsd:simpleType>
    </xsd:element>
    <xsd:element name="BusinessTitle" ma:index="33" ma:displayName="Business Title" ma:indexed="true" ma:internalName="BusinessTitle" ma:readOnly="false">
      <xsd:simpleType>
        <xsd:restriction base="dms:Text"/>
      </xsd:simpleType>
    </xsd:element>
    <xsd:element name="ContentDate" ma:index="54" ma:displayName="Content Date" ma:format="DateOnly" ma:indexed="true" ma:internalName="ContentDate" ma:readOnly="false">
      <xsd:simpleType>
        <xsd:restriction base="dms:DateTime"/>
      </xsd:simpleType>
    </xsd:element>
    <xsd:element name="KA_x0020_Resource" ma:index="69" nillable="true" ma:displayName="KA Resource" ma:description="Identifies the details of the KA Resource alligned" ma:internalName="KA_x0020_Resource">
      <xsd:simpleType>
        <xsd:restriction base="dms:Text">
          <xsd:maxLength value="255"/>
        </xsd:restriction>
      </xsd:simpleType>
    </xsd:element>
    <xsd:element name="Designated_x0020_QA" ma:index="70" nillable="true" ma:displayName="Designated QA" ma:internalName="Designated_x0020_QA">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AF0C9C1-571A-469E-93FE-640E88AEF1EC" elementFormDefault="qualified">
    <xsd:import namespace="http://schemas.microsoft.com/office/2006/documentManagement/types"/>
    <xsd:import namespace="http://schemas.microsoft.com/office/infopath/2007/PartnerControls"/>
    <xsd:element name="Global_x0020_Internal_x0020_ServiceTaxHTField0" ma:index="11" nillable="true" ma:taxonomy="true" ma:internalName="Global_x0020_Internal_x0020_ServiceTaxHTField" ma:taxonomyFieldName="Global_x0020_Internal_x0020_Service" ma:displayName="Global Internal Service" ma:readOnly="false" ma:default="" ma:fieldId="{78949fba-bdc1-4268-a377-2819f8f8cc22}" ma:taxonomyMulti="true" ma:sspId="155bb128-613e-4099-96fa-4403fd0cc87b" ma:termSetId="2d964c90-0fcb-4b60-9702-531635f17251" ma:anchorId="00000000-0000-0000-0000-000000000000" ma:open="false" ma:isKeyword="false">
      <xsd:complexType>
        <xsd:sequence>
          <xsd:element ref="pc:Terms" minOccurs="0" maxOccurs="1"/>
        </xsd:sequence>
      </xsd:complexType>
    </xsd:element>
    <xsd:element name="Local_x0020_Internal_x0020_ServiceTaxHTField0" ma:index="20" nillable="true" ma:taxonomy="true" ma:internalName="Local_x0020_Internal_x0020_ServiceTaxHTField" ma:taxonomyFieldName="Local_x0020_Internal_x0020_Service" ma:displayName="Local Internal Service" ma:readOnly="false" ma:default="" ma:fieldId="{3c6b9500-9e92-4dc8-ac80-766b07b1a639}" ma:taxonomyMulti="true" ma:sspId="155bb128-613e-4099-96fa-4403fd0cc87b" ma:termSetId="a6913820-b621-4796-b77e-fe7afb08f41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3273937-55e7-450c-ac1f-0f7de532f690" elementFormDefault="qualified">
    <xsd:import namespace="http://schemas.microsoft.com/office/2006/documentManagement/types"/>
    <xsd:import namespace="http://schemas.microsoft.com/office/infopath/2007/PartnerControls"/>
    <xsd:element name="TaxCatchAll" ma:index="12" nillable="true" ma:displayName="Taxonomy Catch All Column" ma:description="" ma:hidden="true" ma:list="{35e094c5-d8f1-4f15-bff1-bc665dc24d7d}" ma:internalName="TaxCatchAll" ma:showField="CatchAllData" ma:web="a3273937-55e7-450c-ac1f-0f7de532f690">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hidden="true" ma:list="{35e094c5-d8f1-4f15-bff1-bc665dc24d7d}" ma:internalName="TaxCatchAllLabel" ma:readOnly="true" ma:showField="CatchAllDataLabel" ma:web="a3273937-55e7-450c-ac1f-0f7de532f690">
      <xsd:complexType>
        <xsd:complexContent>
          <xsd:extension base="dms:MultiChoiceLookup">
            <xsd:sequence>
              <xsd:element name="Value" type="dms:Lookup" maxOccurs="unbounded" minOccurs="0" nillable="true"/>
            </xsd:sequence>
          </xsd:extension>
        </xsd:complexContent>
      </xsd:complexType>
    </xsd:element>
    <xsd:element name="ClientLukup" ma:index="29" nillable="true" ma:displayName="Client" ma:internalName="ClientLukup" ma:readOnly="false">
      <xsd:simpleType>
        <xsd:restriction base="dms:Text"/>
      </xsd:simpleType>
    </xsd:element>
    <xsd:element name="ClientID" ma:index="30" nillable="true" ma:displayName="ClientID" ma:internalName="ClientID" ma:readOnly="false">
      <xsd:simpleType>
        <xsd:restriction base="dms:Text"/>
      </xsd:simpleType>
    </xsd:element>
    <xsd:element name="i67d27b5dd1e4ed29b03622e76ee750b" ma:index="39" nillable="true" ma:taxonomy="true" ma:internalName="i67d27b5dd1e4ed29b03622e76ee750b" ma:taxonomyFieldName="Badge" ma:displayName="Badge" ma:fieldId="{267d27b5-dd1e-4ed2-9b03-622e76ee750b}" ma:taxonomyMulti="true" ma:sspId="6fbc8ed7-f359-45a5-bf77-267ed0eb5b96" ma:termSetId="7a48158d-64ca-4430-ad6d-4a8049ec2f5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94E32D3-2E21-4611-87E1-D68FC0813440" elementFormDefault="qualified">
    <xsd:import namespace="http://schemas.microsoft.com/office/2006/documentManagement/types"/>
    <xsd:import namespace="http://schemas.microsoft.com/office/infopath/2007/PartnerControls"/>
    <xsd:element name="Geography_x0020_of_x0020_OriginTaxHTField0" ma:index="15" ma:taxonomy="true" ma:internalName="Geography_x0020_of_x0020_OriginT" ma:taxonomyFieldName="Geography_x0020_of_x0020_Origin" ma:displayName="Geography of Origin" ma:indexed="true" ma:readOnly="false" ma:default="" ma:fieldId="{7a66e3fe-fcb6-4ce2-854d-45e09459c5a7}" ma:sspId="155bb128-613e-4099-96fa-4403fd0cc87b" ma:termSetId="e4340256-abf0-49e3-8918-ff7cf781b3ee"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Local_x0020_Content_x0020_TypeTaxHTField0" ma:index="17" ma:taxonomy="true" ma:internalName="Local_x0020_Content_x0020_TypeTa" ma:taxonomyFieldName="Local_x0020_Content_x0020_Type" ma:displayName="Local Content Type" ma:indexed="true" ma:readOnly="false" ma:default="" ma:fieldId="{2366867c-77cd-4933-afd3-42beb1b807cf}" ma:sspId="155bb128-613e-4099-96fa-4403fd0cc87b" ma:termSetId="71325c3c-855f-4016-ae90-48a98c58e6a3" ma:anchorId="00000000-0000-0000-0000-000000000000" ma:open="false" ma:isKeyword="false">
      <xsd:complexType>
        <xsd:sequence>
          <xsd:element ref="pc:Terms" minOccurs="0" maxOccurs="1"/>
        </xsd:sequence>
      </xsd:complexType>
    </xsd:element>
    <xsd:element name="Global_x0020_Content_x0020_TypeTaxHTField0" ma:index="22" ma:taxonomy="true" ma:internalName="Global_x0020_Content_x0020_TypeTa" ma:taxonomyFieldName="Global_x0020_Content_x0020_Type" ma:displayName="Global Content Type" ma:indexed="true" ma:readOnly="false" ma:default="" ma:fieldId="{fcc52b76-f36e-4614-8493-5412b2f37375}" ma:sspId="155bb128-613e-4099-96fa-4403fd0cc87b" ma:termSetId="c1d74e5f-813e-428a-9d1d-e00dfcad3136"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Primary_x0020_Global_x0020_IndustTaxHTField0" ma:index="25" nillable="true" ma:taxonomy="true" ma:internalName="Primary_x0020_Global_x0020_Indust0" ma:taxonomyFieldName="Primary_x0020_Global_x0020_Indust" ma:displayName="Primary Global Industry" ma:indexed="true" ma:readOnly="false" ma:default="" ma:fieldId="{9829ff8e-6819-48cd-ae85-b2213487d9e6}"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Primary_x0020_Local_x0020_IndustTaxHTField0" ma:index="36" nillable="true" ma:taxonomy="true" ma:internalName="Primary_x0020_Local_x0020_Indust0" ma:taxonomyFieldName="Primary_x0020_Local_x0020_Indust" ma:displayName="Primary Local Industry" ma:indexed="true" ma:readOnly="false" ma:default="" ma:fieldId="{6b32ec70-79ed-4643-bd98-fe19e9037b23}"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Primary_x0020_Global_x0020_ClientTaxHTField0" ma:index="27" nillable="true" ma:taxonomy="true" ma:internalName="Primary_x0020_Global_x0020_Client0" ma:taxonomyFieldName="Primary_x0020_Global_x0020_Client" ma:displayName="Primary Global Client Service" ma:indexed="true" ma:readOnly="false" ma:default="" ma:fieldId="{6fa21800-7e1f-46b0-9b6b-749847137ef7}"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Primary_x0020_Local_x0020_ClientTaxHTField0" ma:index="48" nillable="true" ma:taxonomy="true" ma:internalName="Primary_x0020_Local_x0020_Client0" ma:taxonomyFieldName="Primary_x0020_Local_x0020_Client" ma:displayName="Primary Local Client Service" ma:indexed="true" ma:readOnly="false" ma:default="" ma:fieldId="{d67f870b-bb8f-4192-92b2-8d437da53387}"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DBE4740-AD0E-4EAB-9055-8EB1C48284D9" elementFormDefault="qualified">
    <xsd:import namespace="http://schemas.microsoft.com/office/2006/documentManagement/types"/>
    <xsd:import namespace="http://schemas.microsoft.com/office/infopath/2007/PartnerControls"/>
    <xsd:element name="IPCO_x0020_DesignationTaxHTField0" ma:index="31" nillable="true" ma:taxonomy="true" ma:internalName="IPCO_x0020_DesignationTaxHTField" ma:taxonomyFieldName="IPCO_x0020_Designation" ma:displayName="IPCO Designation" ma:readOnly="false" ma:default="377;#May be edited and used internally or externally for any purpose (Category D)|f8400f62-65c9-4658-9900-b0ea185e4722" ma:fieldId="{310648f3-cc93-44e0-b643-60c4ef2fcc62}" ma:sspId="155bb128-613e-4099-96fa-4403fd0cc87b" ma:termSetId="4cc4a969-8de7-4bb8-953e-ed88518a96ac"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KAM_x0020_LanguageTaxHTField0" ma:index="34" ma:taxonomy="true" ma:internalName="KAM_x0020_LanguageTaxHTField0" ma:taxonomyFieldName="KAM_x0020_Language" ma:displayName="KAM Language" ma:readOnly="false" ma:default="1;#English (EN) (1787)|b169a262-1aaa-4ccb-9acf-78a36c1d9bab" ma:fieldId="{03648da4-bfa7-4bd1-96dc-f553c5e5b276}"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A0186DE-B11E-4A29-9C82-428D45BCA71F" elementFormDefault="qualified">
    <xsd:import namespace="http://schemas.microsoft.com/office/2006/documentManagement/types"/>
    <xsd:import namespace="http://schemas.microsoft.com/office/infopath/2007/PartnerControls"/>
    <xsd:element name="Secondary_x0020_Global_x0020_ClieTaxHTField0" ma:index="41" nillable="true" ma:taxonomy="true" ma:internalName="Secondary_x0020_Global_x0020_Clie0" ma:taxonomyFieldName="Secondary_x0020_Global_x0020_Clie" ma:displayName="Secondary Global Client Service" ma:readOnly="false" ma:default="" ma:fieldId="{936248a3-a03a-4130-81ab-4d29e233dc55}"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Secondary_x0020_Local_x0020_ClieTaxHTField0" ma:index="52" nillable="true" ma:taxonomy="true" ma:internalName="Secondary_x0020_Local_x0020_Clie0" ma:taxonomyFieldName="Secondary_x0020_Local_x0020_Clie" ma:displayName="Secondary Local Client Service" ma:readOnly="false" ma:default="" ma:fieldId="{28eebca6-6196-4823-bbf3-f044ece0fe5d}"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46D9DE3-080E-4EC6-B7DD-508C11F603C7" elementFormDefault="qualified">
    <xsd:import namespace="http://schemas.microsoft.com/office/2006/documentManagement/types"/>
    <xsd:import namespace="http://schemas.microsoft.com/office/infopath/2007/PartnerControls"/>
    <xsd:element name="Secondary_x0020_Local_x0020_InduTaxHTField0" ma:index="43" nillable="true" ma:taxonomy="true" ma:internalName="Secondary_x0020_Local_x0020_Indu0" ma:taxonomyFieldName="Secondary_x0020_Local_x0020_Indu" ma:displayName="Secondary Local Industry" ma:readOnly="false" ma:default="" ma:fieldId="{9d641368-8359-4fe4-aecd-cff6926473b4}"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element name="Secondary_x0020_Global_x0020_InduTaxHTField0" ma:index="50" nillable="true" ma:taxonomy="true" ma:internalName="Secondary_x0020_Global_x0020_Indu0" ma:taxonomyFieldName="Secondary_x0020_Global_x0020_Indu" ma:displayName="Secondary Global Industry" ma:readOnly="false" ma:default="" ma:fieldId="{a5fbaf9d-c649-4b58-88fb-19e85bd08591}"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Applicable_x0020_GeographyTaxHTField0" ma:index="45" ma:taxonomy="true" ma:internalName="Applicable_x0020_GeographyTaxHTF" ma:taxonomyFieldName="Applicable_x0020_Geography" ma:displayName="Applicable Geography" ma:readOnly="false" ma:default="" ma:fieldId="{c7b729d8-9a17-489c-8693-58538765e77f}" ma:taxonomyMulti="true" ma:sspId="155bb128-613e-4099-96fa-4403fd0cc87b" ma:termSetId="2da3d9cd-4380-47c9-85c9-ae2863040828"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298427AE-1EA4-4A12-B881-F9521E5F0775}">
  <ds:schemaRefs>
    <ds:schemaRef ds:uri="546D9DE3-080E-4EC6-B7DD-508C11F603C7"/>
    <ds:schemaRef ds:uri="7AF0C9C1-571A-469E-93FE-640E88AEF1EC"/>
    <ds:schemaRef ds:uri="http://purl.org/dc/terms/"/>
    <ds:schemaRef ds:uri="http://www.w3.org/XML/1998/namespace"/>
    <ds:schemaRef ds:uri="http://schemas.microsoft.com/office/2006/metadata/properties"/>
    <ds:schemaRef ds:uri="http://schemas.microsoft.com/sharepoint/v3"/>
    <ds:schemaRef ds:uri="http://schemas.openxmlformats.org/package/2006/metadata/core-properties"/>
    <ds:schemaRef ds:uri="7D1768DD-F29E-4DC2-9191-F2636B9FA92C"/>
    <ds:schemaRef ds:uri="5A51C775-C49C-428B-8C1E-2F89178D00F4"/>
    <ds:schemaRef ds:uri="http://schemas.microsoft.com/office/infopath/2007/PartnerControls"/>
    <ds:schemaRef ds:uri="994E32D3-2E21-4611-87E1-D68FC0813440"/>
    <ds:schemaRef ds:uri="3A0186DE-B11E-4A29-9C82-428D45BCA71F"/>
    <ds:schemaRef ds:uri="513ae4d5-443f-4bc1-9f25-8f68dc5aa0c0"/>
    <ds:schemaRef ds:uri="39C40E9B-856B-46A7-8793-65A6FC1828D8"/>
    <ds:schemaRef ds:uri="http://purl.org/dc/dcmitype/"/>
    <ds:schemaRef ds:uri="0DBE4740-AD0E-4EAB-9055-8EB1C48284D9"/>
    <ds:schemaRef ds:uri="a3273937-55e7-450c-ac1f-0f7de532f690"/>
    <ds:schemaRef ds:uri="http://purl.org/dc/elements/1.1/"/>
    <ds:schemaRef ds:uri="8DD08C88-CC4C-4D35-9129-A70DAA36BE5E"/>
    <ds:schemaRef ds:uri="http://schemas.microsoft.com/office/2006/documentManagement/types"/>
    <ds:schemaRef ds:uri="83DDB362-4C05-4E52-A8D9-EF2F47978B8D"/>
  </ds:schemaRefs>
</ds:datastoreItem>
</file>

<file path=customXml/itemProps2.xml><?xml version="1.0" encoding="utf-8"?>
<ds:datastoreItem xmlns:ds="http://schemas.openxmlformats.org/officeDocument/2006/customXml" ds:itemID="{B3C4FFB1-B2C4-4EBE-A02E-D447A5BDBABB}">
  <ds:schemaRefs>
    <ds:schemaRef ds:uri="http://schemas.microsoft.com/sharepoint/v3/contenttype/forms"/>
  </ds:schemaRefs>
</ds:datastoreItem>
</file>

<file path=customXml/itemProps3.xml><?xml version="1.0" encoding="utf-8"?>
<ds:datastoreItem xmlns:ds="http://schemas.openxmlformats.org/officeDocument/2006/customXml" ds:itemID="{629E4F81-5104-4D96-A60C-38226301D9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13ae4d5-443f-4bc1-9f25-8f68dc5aa0c0"/>
    <ds:schemaRef ds:uri="7AF0C9C1-571A-469E-93FE-640E88AEF1EC"/>
    <ds:schemaRef ds:uri="a3273937-55e7-450c-ac1f-0f7de532f690"/>
    <ds:schemaRef ds:uri="994E32D3-2E21-4611-87E1-D68FC0813440"/>
    <ds:schemaRef ds:uri="8DD08C88-CC4C-4D35-9129-A70DAA36BE5E"/>
    <ds:schemaRef ds:uri="83DDB362-4C05-4E52-A8D9-EF2F47978B8D"/>
    <ds:schemaRef ds:uri="7D1768DD-F29E-4DC2-9191-F2636B9FA92C"/>
    <ds:schemaRef ds:uri="0DBE4740-AD0E-4EAB-9055-8EB1C48284D9"/>
    <ds:schemaRef ds:uri="39C40E9B-856B-46A7-8793-65A6FC1828D8"/>
    <ds:schemaRef ds:uri="3A0186DE-B11E-4A29-9C82-428D45BCA71F"/>
    <ds:schemaRef ds:uri="546D9DE3-080E-4EC6-B7DD-508C11F603C7"/>
    <ds:schemaRef ds:uri="5A51C775-C49C-428B-8C1E-2F89178D00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DBBF21FE-46D4-4531-AC2D-1CAD923380F5}">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0</TotalTime>
  <Words>576</Words>
  <Application>Microsoft Office PowerPoint</Application>
  <PresentationFormat>Custom</PresentationFormat>
  <Paragraphs>54</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Open Sans</vt:lpstr>
      <vt:lpstr>Open Sans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2018-08-20T11:11:04Z</dcterms:created>
  <dcterms:modified xsi:type="dcterms:W3CDTF">2021-05-03T17:33:54Z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0x0101002880177DFDC248C38C745E1D664A5FC5009468A19E74275348838589BEFD6A9573</vt:lpwstr>
  </property>
  <property fmtid="{D5CDD505-2E9C-101B-9397-08002B2CF9AE}" pid="3" name="Local Content Type">
    <vt:lpwstr>944;#United States:Sales and Marketing:Case Studies|d4dccc2b-76ec-4003-bdd2-0fff7cf36918</vt:lpwstr>
  </property>
  <property fmtid="{D5CDD505-2E9C-101B-9397-08002B2CF9AE}" pid="4" name="Primary Local Client">
    <vt:lpwstr>16927;#United States:Consulting:Core Business Operations:Cloud Engineering:Cloud Development and Integration|99db7601-8466-4196-8992-6ef40726179c</vt:lpwstr>
  </property>
  <property fmtid="{D5CDD505-2E9C-101B-9397-08002B2CF9AE}" pid="5" name="Badge">
    <vt:lpwstr/>
  </property>
  <property fmtid="{D5CDD505-2E9C-101B-9397-08002B2CF9AE}" pid="6" name="Applicable Geography">
    <vt:lpwstr>375;#Global|f12aef73-b423-4016-a43f-15722d3a0a5e;#1136;#Americas (Region):United States (MF):United States|9c5a9357-ad6f-4404-8a4a-27a82e744927</vt:lpwstr>
  </property>
  <property fmtid="{D5CDD505-2E9C-101B-9397-08002B2CF9AE}" pid="7" name="Secondary Local Indu">
    <vt:lpwstr/>
  </property>
  <property fmtid="{D5CDD505-2E9C-101B-9397-08002B2CF9AE}" pid="8" name="Primary Local Indust">
    <vt:lpwstr/>
  </property>
  <property fmtid="{D5CDD505-2E9C-101B-9397-08002B2CF9AE}" pid="9" name="Geography of Origin">
    <vt:lpwstr>14519;#Americas (Region):United States (MF):United States|8cb0099f-1dbf-4b3c-9b7f-d98051a79fa3</vt:lpwstr>
  </property>
  <property fmtid="{D5CDD505-2E9C-101B-9397-08002B2CF9AE}" pid="10" name="KAM Language">
    <vt:lpwstr>14511;#English|b169a262-1aaa-4ccb-9acf-78a36c1d9bab</vt:lpwstr>
  </property>
  <property fmtid="{D5CDD505-2E9C-101B-9397-08002B2CF9AE}" pid="11" name="Primary Global Client">
    <vt:lpwstr>15228;#Consulting:Technology:Technology Strategy and Architecture:Cloud and Infrastructure|642e8eb5-cbbf-4e27-875a-8fde6b3dd702</vt:lpwstr>
  </property>
  <property fmtid="{D5CDD505-2E9C-101B-9397-08002B2CF9AE}" pid="12" name="Secondary Global Indu">
    <vt:lpwstr/>
  </property>
  <property fmtid="{D5CDD505-2E9C-101B-9397-08002B2CF9AE}" pid="13" name="Secondary Global Clie">
    <vt:lpwstr/>
  </property>
  <property fmtid="{D5CDD505-2E9C-101B-9397-08002B2CF9AE}" pid="14" name="Primary Global Indust">
    <vt:lpwstr/>
  </property>
  <property fmtid="{D5CDD505-2E9C-101B-9397-08002B2CF9AE}" pid="15" name="Global Content Type">
    <vt:lpwstr>463;#Sales and Marketing:Case Studies|f7040aa4-a98b-4b2f-a502-439daa5a7ec4</vt:lpwstr>
  </property>
  <property fmtid="{D5CDD505-2E9C-101B-9397-08002B2CF9AE}" pid="16" name="Local Internal Service">
    <vt:lpwstr/>
  </property>
  <property fmtid="{D5CDD505-2E9C-101B-9397-08002B2CF9AE}" pid="17" name="Global Internal Service">
    <vt:lpwstr/>
  </property>
  <property fmtid="{D5CDD505-2E9C-101B-9397-08002B2CF9AE}" pid="18" name="Secondary Local Clie">
    <vt:lpwstr/>
  </property>
  <property fmtid="{D5CDD505-2E9C-101B-9397-08002B2CF9AE}" pid="19" name="IPCO Designation">
    <vt:lpwstr>542;#May NOT be edited, may NOT be disclosed to third parties, may be used internally or to perform client engagements (Category A)|3d3b2210-8ec7-4911-988f-27b5a1e65ab1</vt:lpwstr>
  </property>
  <property fmtid="{D5CDD505-2E9C-101B-9397-08002B2CF9AE}" pid="20" name="_dlc_policyId">
    <vt:lpwstr/>
  </property>
  <property fmtid="{D5CDD505-2E9C-101B-9397-08002B2CF9AE}" pid="21" name="ItemRetentionFormula">
    <vt:lpwstr/>
  </property>
  <property fmtid="{D5CDD505-2E9C-101B-9397-08002B2CF9AE}" pid="22" name="Publishing Owning Te">
    <vt:lpwstr>16;#Consulting|7434a3af-136e-42a8-bb53-fcc906dbc283</vt:lpwstr>
  </property>
  <property fmtid="{D5CDD505-2E9C-101B-9397-08002B2CF9AE}" pid="23" name="Publishing Owning Te0">
    <vt:lpwstr>Consulting|7434a3af-136e-42a8-bb53-fcc906dbc283</vt:lpwstr>
  </property>
  <property fmtid="{D5CDD505-2E9C-101B-9397-08002B2CF9AE}" pid="24" name="_docset_NoMedatataSyncRequired">
    <vt:lpwstr>False</vt:lpwstr>
  </property>
</Properties>
</file>