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3" r:id="rId2"/>
    <p:sldId id="260" r:id="rId3"/>
    <p:sldId id="262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2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F2164-83A1-4323-8A4E-23EC4F15A89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1C4C3-8491-409D-B77A-92C21803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3A71-116E-43F3-8A1A-3CDA8751FD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E082-651E-436A-B70C-09F0E9C2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9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200" y="5530390"/>
            <a:ext cx="5592012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56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1071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900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661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746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13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317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21775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5993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9912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6813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325" y="5530390"/>
            <a:ext cx="55943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79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629197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36656"/>
            <a:ext cx="11252200" cy="394613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84868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90415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2180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4334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78884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9430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923429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8740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3684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9256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56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5895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54620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91321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53375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92981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91192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50687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6335184" y="6477001"/>
            <a:ext cx="4896560" cy="26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67" noProof="0" dirty="0">
                <a:solidFill>
                  <a:schemeClr val="bg1"/>
                </a:solidFill>
              </a:rPr>
              <a:t>Presentation title</a:t>
            </a:r>
            <a:br>
              <a:rPr lang="en-US" sz="867" noProof="0" dirty="0">
                <a:solidFill>
                  <a:schemeClr val="bg1"/>
                </a:solidFill>
              </a:rPr>
            </a:br>
            <a:r>
              <a:rPr lang="en-US" sz="867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653" y="6477000"/>
            <a:ext cx="5355167" cy="26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867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867" noProof="0" dirty="0">
                <a:solidFill>
                  <a:schemeClr val="bg1"/>
                </a:solidFill>
              </a:rPr>
            </a:br>
            <a:r>
              <a:rPr lang="en-US" sz="867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82378" y="6477001"/>
            <a:ext cx="307975" cy="133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67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8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90021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55420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4508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3009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0408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332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59BC3-2451-4AB6-A9BD-7AED356943E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8BC289-DBC3-48C2-9897-0CDA15B5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728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59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293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0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977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4203913833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Deloitte Consulting LLP, 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9" pos="4986">
          <p15:clr>
            <a:srgbClr val="F26B43"/>
          </p15:clr>
        </p15:guide>
        <p15:guide id="10" pos="1382">
          <p15:clr>
            <a:srgbClr val="F26B43"/>
          </p15:clr>
        </p15:guide>
        <p15:guide id="11" pos="1496">
          <p15:clr>
            <a:srgbClr val="F26B43"/>
          </p15:clr>
        </p15:guide>
        <p15:guide id="12" pos="2581">
          <p15:clr>
            <a:srgbClr val="F26B43"/>
          </p15:clr>
        </p15:guide>
        <p15:guide id="13" pos="2695">
          <p15:clr>
            <a:srgbClr val="F26B43"/>
          </p15:clr>
        </p15:guide>
        <p15:guide id="14" pos="6185">
          <p15:clr>
            <a:srgbClr val="F26B43"/>
          </p15:clr>
        </p15:guide>
        <p15:guide id="15" pos="3783">
          <p15:clr>
            <a:srgbClr val="F26B43"/>
          </p15:clr>
        </p15:guide>
        <p15:guide id="16" pos="3896">
          <p15:clr>
            <a:srgbClr val="F26B43"/>
          </p15:clr>
        </p15:guide>
        <p15:guide id="17" pos="3840">
          <p15:clr>
            <a:srgbClr val="F26B43"/>
          </p15:clr>
        </p15:guide>
        <p15:guide id="18" pos="6299">
          <p15:clr>
            <a:srgbClr val="F26B43"/>
          </p15:clr>
        </p15:guide>
        <p15:guide id="19" orient="horz" pos="1049">
          <p15:clr>
            <a:srgbClr val="F26B43"/>
          </p15:clr>
        </p15:guide>
        <p15:guide id="20" orient="horz" pos="641">
          <p15:clr>
            <a:srgbClr val="F26B43"/>
          </p15:clr>
        </p15:guide>
        <p15:guide id="21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75325" y="5530390"/>
            <a:ext cx="7859050" cy="317960"/>
          </a:xfrm>
        </p:spPr>
        <p:txBody>
          <a:bodyPr/>
          <a:lstStyle/>
          <a:p>
            <a:r>
              <a:rPr lang="en-US" dirty="0"/>
              <a:t>Transforming Non-ERP application leveraging Open Source technologies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5800" y="6153149"/>
            <a:ext cx="5594349" cy="298451"/>
          </a:xfrm>
        </p:spPr>
        <p:txBody>
          <a:bodyPr/>
          <a:lstStyle/>
          <a:p>
            <a:r>
              <a:rPr lang="en-US" dirty="0"/>
              <a:t>2/26/2018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657225"/>
            <a:ext cx="54292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935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A $50bn global organization, operating in 46 countries worldwide, has a number of technology pain points in maintaining their non-ERP footprint of applications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pain points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706437" y="1490664"/>
            <a:ext cx="2560637" cy="99477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marL="822960">
              <a:spcBef>
                <a:spcPts val="4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Mergers &amp; Acquisitions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3314700" y="1614489"/>
            <a:ext cx="6597514" cy="6617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Organization in a constant state of acquisitions / divestitures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Frequent change / addition to application footprint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ERP leveraged Adopt &amp; Go, Non-ERP approach was not consistent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706619" y="2718887"/>
            <a:ext cx="2560637" cy="99477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marL="822960">
              <a:spcBef>
                <a:spcPts val="4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Operating Cost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706619" y="3947111"/>
            <a:ext cx="2560637" cy="99477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marL="822960">
              <a:spcBef>
                <a:spcPts val="4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Inconsistent UI / Experience</a:t>
            </a:r>
          </a:p>
        </p:txBody>
      </p:sp>
      <p:sp>
        <p:nvSpPr>
          <p:cNvPr id="20" name="TextBox 19"/>
          <p:cNvSpPr txBox="1"/>
          <p:nvPr/>
        </p:nvSpPr>
        <p:spPr bwMode="gray">
          <a:xfrm>
            <a:off x="3314700" y="2871287"/>
            <a:ext cx="6597514" cy="6617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Operating Cost for Non-ERP growing faster than ERP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Higher technical debt due to acquisition of applications that are not well architected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Growing licensing cost a concern </a:t>
            </a:r>
          </a:p>
        </p:txBody>
      </p:sp>
      <p:sp>
        <p:nvSpPr>
          <p:cNvPr id="32" name="TextBox 31"/>
          <p:cNvSpPr txBox="1"/>
          <p:nvPr/>
        </p:nvSpPr>
        <p:spPr bwMode="gray">
          <a:xfrm>
            <a:off x="3314700" y="4061411"/>
            <a:ext cx="6597514" cy="6617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Inconsistent UI across applications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Multiple logins for different applications (no Single Sign-on)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No analytics to improve user experience</a:t>
            </a:r>
            <a:endParaRPr lang="en-US" sz="1000" dirty="0"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3249612" y="1490664"/>
            <a:ext cx="6961188" cy="976311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3240087" y="2719389"/>
            <a:ext cx="6961188" cy="994779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240087" y="3948114"/>
            <a:ext cx="6961188" cy="994779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148" y="1779011"/>
            <a:ext cx="457201" cy="4572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543" y="3017510"/>
            <a:ext cx="457201" cy="45720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01330" y="4211781"/>
            <a:ext cx="457200" cy="457200"/>
            <a:chOff x="958480" y="5011882"/>
            <a:chExt cx="397918" cy="367631"/>
          </a:xfrm>
        </p:grpSpPr>
        <p:sp>
          <p:nvSpPr>
            <p:cNvPr id="25" name="Freeform 300"/>
            <p:cNvSpPr>
              <a:spLocks noEditPoints="1"/>
            </p:cNvSpPr>
            <p:nvPr/>
          </p:nvSpPr>
          <p:spPr bwMode="auto">
            <a:xfrm>
              <a:off x="1033163" y="5111359"/>
              <a:ext cx="248553" cy="183816"/>
            </a:xfrm>
            <a:custGeom>
              <a:avLst/>
              <a:gdLst>
                <a:gd name="T0" fmla="*/ 309 w 320"/>
                <a:gd name="T1" fmla="*/ 0 h 256"/>
                <a:gd name="T2" fmla="*/ 10 w 320"/>
                <a:gd name="T3" fmla="*/ 0 h 256"/>
                <a:gd name="T4" fmla="*/ 0 w 320"/>
                <a:gd name="T5" fmla="*/ 11 h 256"/>
                <a:gd name="T6" fmla="*/ 0 w 320"/>
                <a:gd name="T7" fmla="*/ 203 h 256"/>
                <a:gd name="T8" fmla="*/ 10 w 320"/>
                <a:gd name="T9" fmla="*/ 214 h 256"/>
                <a:gd name="T10" fmla="*/ 149 w 320"/>
                <a:gd name="T11" fmla="*/ 214 h 256"/>
                <a:gd name="T12" fmla="*/ 149 w 320"/>
                <a:gd name="T13" fmla="*/ 235 h 256"/>
                <a:gd name="T14" fmla="*/ 106 w 320"/>
                <a:gd name="T15" fmla="*/ 235 h 256"/>
                <a:gd name="T16" fmla="*/ 96 w 320"/>
                <a:gd name="T17" fmla="*/ 246 h 256"/>
                <a:gd name="T18" fmla="*/ 106 w 320"/>
                <a:gd name="T19" fmla="*/ 256 h 256"/>
                <a:gd name="T20" fmla="*/ 213 w 320"/>
                <a:gd name="T21" fmla="*/ 256 h 256"/>
                <a:gd name="T22" fmla="*/ 224 w 320"/>
                <a:gd name="T23" fmla="*/ 246 h 256"/>
                <a:gd name="T24" fmla="*/ 213 w 320"/>
                <a:gd name="T25" fmla="*/ 235 h 256"/>
                <a:gd name="T26" fmla="*/ 170 w 320"/>
                <a:gd name="T27" fmla="*/ 235 h 256"/>
                <a:gd name="T28" fmla="*/ 170 w 320"/>
                <a:gd name="T29" fmla="*/ 214 h 256"/>
                <a:gd name="T30" fmla="*/ 309 w 320"/>
                <a:gd name="T31" fmla="*/ 214 h 256"/>
                <a:gd name="T32" fmla="*/ 320 w 320"/>
                <a:gd name="T33" fmla="*/ 203 h 256"/>
                <a:gd name="T34" fmla="*/ 320 w 320"/>
                <a:gd name="T35" fmla="*/ 11 h 256"/>
                <a:gd name="T36" fmla="*/ 309 w 320"/>
                <a:gd name="T37" fmla="*/ 0 h 256"/>
                <a:gd name="T38" fmla="*/ 298 w 320"/>
                <a:gd name="T39" fmla="*/ 192 h 256"/>
                <a:gd name="T40" fmla="*/ 21 w 320"/>
                <a:gd name="T41" fmla="*/ 192 h 256"/>
                <a:gd name="T42" fmla="*/ 21 w 320"/>
                <a:gd name="T43" fmla="*/ 22 h 256"/>
                <a:gd name="T44" fmla="*/ 298 w 320"/>
                <a:gd name="T45" fmla="*/ 22 h 256"/>
                <a:gd name="T46" fmla="*/ 298 w 320"/>
                <a:gd name="T47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0" h="256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49" y="214"/>
                    <a:pt x="149" y="214"/>
                    <a:pt x="149" y="214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0" y="235"/>
                    <a:pt x="96" y="240"/>
                    <a:pt x="96" y="246"/>
                  </a:cubicBezTo>
                  <a:cubicBezTo>
                    <a:pt x="96" y="252"/>
                    <a:pt x="100" y="256"/>
                    <a:pt x="106" y="256"/>
                  </a:cubicBezTo>
                  <a:cubicBezTo>
                    <a:pt x="213" y="256"/>
                    <a:pt x="213" y="256"/>
                    <a:pt x="213" y="256"/>
                  </a:cubicBezTo>
                  <a:cubicBezTo>
                    <a:pt x="219" y="256"/>
                    <a:pt x="224" y="252"/>
                    <a:pt x="224" y="246"/>
                  </a:cubicBezTo>
                  <a:cubicBezTo>
                    <a:pt x="224" y="240"/>
                    <a:pt x="219" y="235"/>
                    <a:pt x="213" y="235"/>
                  </a:cubicBezTo>
                  <a:cubicBezTo>
                    <a:pt x="170" y="235"/>
                    <a:pt x="170" y="235"/>
                    <a:pt x="170" y="235"/>
                  </a:cubicBezTo>
                  <a:cubicBezTo>
                    <a:pt x="170" y="214"/>
                    <a:pt x="170" y="214"/>
                    <a:pt x="170" y="214"/>
                  </a:cubicBezTo>
                  <a:cubicBezTo>
                    <a:pt x="309" y="214"/>
                    <a:pt x="309" y="214"/>
                    <a:pt x="309" y="214"/>
                  </a:cubicBezTo>
                  <a:cubicBezTo>
                    <a:pt x="315" y="214"/>
                    <a:pt x="320" y="209"/>
                    <a:pt x="320" y="203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192"/>
                  </a:moveTo>
                  <a:cubicBezTo>
                    <a:pt x="21" y="192"/>
                    <a:pt x="21" y="192"/>
                    <a:pt x="21" y="19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98" y="22"/>
                    <a:pt x="298" y="22"/>
                    <a:pt x="298" y="22"/>
                  </a:cubicBezTo>
                  <a:lnTo>
                    <a:pt x="298" y="1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" name="Freeform 301"/>
            <p:cNvSpPr>
              <a:spLocks noEditPoints="1"/>
            </p:cNvSpPr>
            <p:nvPr/>
          </p:nvSpPr>
          <p:spPr bwMode="auto">
            <a:xfrm>
              <a:off x="958480" y="5011882"/>
              <a:ext cx="397918" cy="36763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 bwMode="gray">
          <a:xfrm>
            <a:off x="706619" y="5137736"/>
            <a:ext cx="2560637" cy="99477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marL="822960">
              <a:spcBef>
                <a:spcPts val="4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Frequent outages</a:t>
            </a:r>
          </a:p>
        </p:txBody>
      </p:sp>
      <p:sp>
        <p:nvSpPr>
          <p:cNvPr id="28" name="TextBox 27"/>
          <p:cNvSpPr txBox="1"/>
          <p:nvPr/>
        </p:nvSpPr>
        <p:spPr bwMode="gray">
          <a:xfrm>
            <a:off x="3314700" y="5252036"/>
            <a:ext cx="6597514" cy="6617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Weekly releases of features needed weekly down time (globally)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Code deployment (including emergencies) involved application down time 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Unable to proactively monitor the entire foot print of services</a:t>
            </a:r>
            <a:endParaRPr lang="en-US" sz="1000" dirty="0"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3240087" y="5129214"/>
            <a:ext cx="6961188" cy="994779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26521" y="5398751"/>
            <a:ext cx="457200" cy="457200"/>
            <a:chOff x="964621" y="5455902"/>
            <a:chExt cx="401228" cy="369021"/>
          </a:xfrm>
        </p:grpSpPr>
        <p:sp>
          <p:nvSpPr>
            <p:cNvPr id="36" name="Freeform 415"/>
            <p:cNvSpPr>
              <a:spLocks noEditPoints="1"/>
            </p:cNvSpPr>
            <p:nvPr/>
          </p:nvSpPr>
          <p:spPr bwMode="auto">
            <a:xfrm>
              <a:off x="1048407" y="5525365"/>
              <a:ext cx="233656" cy="222498"/>
            </a:xfrm>
            <a:custGeom>
              <a:avLst/>
              <a:gdLst>
                <a:gd name="T0" fmla="*/ 149 w 298"/>
                <a:gd name="T1" fmla="*/ 309 h 309"/>
                <a:gd name="T2" fmla="*/ 0 w 298"/>
                <a:gd name="T3" fmla="*/ 160 h 309"/>
                <a:gd name="T4" fmla="*/ 99 w 298"/>
                <a:gd name="T5" fmla="*/ 20 h 309"/>
                <a:gd name="T6" fmla="*/ 113 w 298"/>
                <a:gd name="T7" fmla="*/ 27 h 309"/>
                <a:gd name="T8" fmla="*/ 106 w 298"/>
                <a:gd name="T9" fmla="*/ 40 h 309"/>
                <a:gd name="T10" fmla="*/ 21 w 298"/>
                <a:gd name="T11" fmla="*/ 160 h 309"/>
                <a:gd name="T12" fmla="*/ 149 w 298"/>
                <a:gd name="T13" fmla="*/ 288 h 309"/>
                <a:gd name="T14" fmla="*/ 276 w 298"/>
                <a:gd name="T15" fmla="*/ 160 h 309"/>
                <a:gd name="T16" fmla="*/ 191 w 298"/>
                <a:gd name="T17" fmla="*/ 40 h 309"/>
                <a:gd name="T18" fmla="*/ 185 w 298"/>
                <a:gd name="T19" fmla="*/ 26 h 309"/>
                <a:gd name="T20" fmla="*/ 198 w 298"/>
                <a:gd name="T21" fmla="*/ 20 h 309"/>
                <a:gd name="T22" fmla="*/ 298 w 298"/>
                <a:gd name="T23" fmla="*/ 160 h 309"/>
                <a:gd name="T24" fmla="*/ 149 w 298"/>
                <a:gd name="T25" fmla="*/ 309 h 309"/>
                <a:gd name="T26" fmla="*/ 159 w 298"/>
                <a:gd name="T27" fmla="*/ 107 h 309"/>
                <a:gd name="T28" fmla="*/ 159 w 298"/>
                <a:gd name="T29" fmla="*/ 11 h 309"/>
                <a:gd name="T30" fmla="*/ 149 w 298"/>
                <a:gd name="T31" fmla="*/ 0 h 309"/>
                <a:gd name="T32" fmla="*/ 138 w 298"/>
                <a:gd name="T33" fmla="*/ 11 h 309"/>
                <a:gd name="T34" fmla="*/ 138 w 298"/>
                <a:gd name="T35" fmla="*/ 107 h 309"/>
                <a:gd name="T36" fmla="*/ 149 w 298"/>
                <a:gd name="T37" fmla="*/ 117 h 309"/>
                <a:gd name="T38" fmla="*/ 159 w 298"/>
                <a:gd name="T39" fmla="*/ 10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09">
                  <a:moveTo>
                    <a:pt x="149" y="309"/>
                  </a:moveTo>
                  <a:cubicBezTo>
                    <a:pt x="67" y="309"/>
                    <a:pt x="0" y="243"/>
                    <a:pt x="0" y="160"/>
                  </a:cubicBezTo>
                  <a:cubicBezTo>
                    <a:pt x="0" y="97"/>
                    <a:pt x="40" y="41"/>
                    <a:pt x="99" y="20"/>
                  </a:cubicBezTo>
                  <a:cubicBezTo>
                    <a:pt x="105" y="18"/>
                    <a:pt x="111" y="21"/>
                    <a:pt x="113" y="27"/>
                  </a:cubicBezTo>
                  <a:cubicBezTo>
                    <a:pt x="115" y="32"/>
                    <a:pt x="112" y="38"/>
                    <a:pt x="106" y="40"/>
                  </a:cubicBezTo>
                  <a:cubicBezTo>
                    <a:pt x="55" y="58"/>
                    <a:pt x="21" y="106"/>
                    <a:pt x="21" y="160"/>
                  </a:cubicBezTo>
                  <a:cubicBezTo>
                    <a:pt x="21" y="231"/>
                    <a:pt x="78" y="288"/>
                    <a:pt x="149" y="288"/>
                  </a:cubicBezTo>
                  <a:cubicBezTo>
                    <a:pt x="219" y="288"/>
                    <a:pt x="276" y="231"/>
                    <a:pt x="276" y="160"/>
                  </a:cubicBezTo>
                  <a:cubicBezTo>
                    <a:pt x="276" y="106"/>
                    <a:pt x="242" y="58"/>
                    <a:pt x="191" y="40"/>
                  </a:cubicBezTo>
                  <a:cubicBezTo>
                    <a:pt x="186" y="38"/>
                    <a:pt x="183" y="32"/>
                    <a:pt x="185" y="26"/>
                  </a:cubicBezTo>
                  <a:cubicBezTo>
                    <a:pt x="187" y="21"/>
                    <a:pt x="193" y="18"/>
                    <a:pt x="198" y="20"/>
                  </a:cubicBezTo>
                  <a:cubicBezTo>
                    <a:pt x="258" y="41"/>
                    <a:pt x="298" y="97"/>
                    <a:pt x="298" y="160"/>
                  </a:cubicBezTo>
                  <a:cubicBezTo>
                    <a:pt x="298" y="243"/>
                    <a:pt x="231" y="309"/>
                    <a:pt x="149" y="309"/>
                  </a:cubicBezTo>
                  <a:close/>
                  <a:moveTo>
                    <a:pt x="159" y="107"/>
                  </a:moveTo>
                  <a:cubicBezTo>
                    <a:pt x="159" y="11"/>
                    <a:pt x="159" y="11"/>
                    <a:pt x="159" y="11"/>
                  </a:cubicBezTo>
                  <a:cubicBezTo>
                    <a:pt x="159" y="5"/>
                    <a:pt x="155" y="0"/>
                    <a:pt x="149" y="0"/>
                  </a:cubicBezTo>
                  <a:cubicBezTo>
                    <a:pt x="143" y="0"/>
                    <a:pt x="138" y="5"/>
                    <a:pt x="138" y="11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8" y="113"/>
                    <a:pt x="143" y="117"/>
                    <a:pt x="149" y="117"/>
                  </a:cubicBezTo>
                  <a:cubicBezTo>
                    <a:pt x="155" y="117"/>
                    <a:pt x="159" y="113"/>
                    <a:pt x="159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Freeform 416"/>
            <p:cNvSpPr>
              <a:spLocks noEditPoints="1"/>
            </p:cNvSpPr>
            <p:nvPr/>
          </p:nvSpPr>
          <p:spPr bwMode="auto">
            <a:xfrm>
              <a:off x="964621" y="5455902"/>
              <a:ext cx="401228" cy="36902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7"/>
                    <a:pt x="490" y="256"/>
                  </a:cubicBezTo>
                  <a:cubicBezTo>
                    <a:pt x="490" y="385"/>
                    <a:pt x="385" y="491"/>
                    <a:pt x="256" y="491"/>
                  </a:cubicBezTo>
                  <a:cubicBezTo>
                    <a:pt x="126" y="491"/>
                    <a:pt x="21" y="385"/>
                    <a:pt x="21" y="256"/>
                  </a:cubicBezTo>
                  <a:cubicBezTo>
                    <a:pt x="21" y="127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7058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As the chosen application services vendor, we proposed a number of improvements to enable the organization to become technically nimble for a group of applications which has the highest impact 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resolve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706437" y="1490664"/>
            <a:ext cx="2560637" cy="99477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marL="822960">
              <a:spcBef>
                <a:spcPts val="4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Mergers &amp; Acquisitions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3314700" y="1766889"/>
            <a:ext cx="6597514" cy="41549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Micro services based platform architecture, allowing easy addition / subtraction of functions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Adopt &amp; Go method for Non-ERP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706619" y="2718887"/>
            <a:ext cx="2560637" cy="99477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marL="822960">
              <a:spcBef>
                <a:spcPts val="4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Operating Cost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706619" y="3947111"/>
            <a:ext cx="2560637" cy="99477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marL="822960">
              <a:spcBef>
                <a:spcPts val="4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Inconsistent UI / Experience</a:t>
            </a:r>
          </a:p>
        </p:txBody>
      </p:sp>
      <p:sp>
        <p:nvSpPr>
          <p:cNvPr id="20" name="TextBox 19"/>
          <p:cNvSpPr txBox="1"/>
          <p:nvPr/>
        </p:nvSpPr>
        <p:spPr bwMode="gray">
          <a:xfrm>
            <a:off x="3314700" y="2871287"/>
            <a:ext cx="6597514" cy="90794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Open Source first approach to lower licensing cost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Minimal instances of licensed products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Consistent architecture for the entire foot print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 bwMode="gray">
          <a:xfrm>
            <a:off x="3314700" y="4061411"/>
            <a:ext cx="6597514" cy="6617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Atomic design based approach (implemented using open source UI tech)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SSO across the entire Non-ERP footprint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Open-source based user analytics for the entire application foot print</a:t>
            </a:r>
            <a:endParaRPr lang="en-US" sz="1000" dirty="0"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3249612" y="1490664"/>
            <a:ext cx="6961188" cy="976311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3240087" y="2709864"/>
            <a:ext cx="6961188" cy="994779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240087" y="3938589"/>
            <a:ext cx="6961188" cy="994779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148" y="1779011"/>
            <a:ext cx="457201" cy="4572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543" y="3017510"/>
            <a:ext cx="457201" cy="45720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01330" y="4211781"/>
            <a:ext cx="457200" cy="457200"/>
            <a:chOff x="958480" y="5011882"/>
            <a:chExt cx="397918" cy="367631"/>
          </a:xfrm>
        </p:grpSpPr>
        <p:sp>
          <p:nvSpPr>
            <p:cNvPr id="25" name="Freeform 300"/>
            <p:cNvSpPr>
              <a:spLocks noEditPoints="1"/>
            </p:cNvSpPr>
            <p:nvPr/>
          </p:nvSpPr>
          <p:spPr bwMode="auto">
            <a:xfrm>
              <a:off x="1033163" y="5111359"/>
              <a:ext cx="248553" cy="183816"/>
            </a:xfrm>
            <a:custGeom>
              <a:avLst/>
              <a:gdLst>
                <a:gd name="T0" fmla="*/ 309 w 320"/>
                <a:gd name="T1" fmla="*/ 0 h 256"/>
                <a:gd name="T2" fmla="*/ 10 w 320"/>
                <a:gd name="T3" fmla="*/ 0 h 256"/>
                <a:gd name="T4" fmla="*/ 0 w 320"/>
                <a:gd name="T5" fmla="*/ 11 h 256"/>
                <a:gd name="T6" fmla="*/ 0 w 320"/>
                <a:gd name="T7" fmla="*/ 203 h 256"/>
                <a:gd name="T8" fmla="*/ 10 w 320"/>
                <a:gd name="T9" fmla="*/ 214 h 256"/>
                <a:gd name="T10" fmla="*/ 149 w 320"/>
                <a:gd name="T11" fmla="*/ 214 h 256"/>
                <a:gd name="T12" fmla="*/ 149 w 320"/>
                <a:gd name="T13" fmla="*/ 235 h 256"/>
                <a:gd name="T14" fmla="*/ 106 w 320"/>
                <a:gd name="T15" fmla="*/ 235 h 256"/>
                <a:gd name="T16" fmla="*/ 96 w 320"/>
                <a:gd name="T17" fmla="*/ 246 h 256"/>
                <a:gd name="T18" fmla="*/ 106 w 320"/>
                <a:gd name="T19" fmla="*/ 256 h 256"/>
                <a:gd name="T20" fmla="*/ 213 w 320"/>
                <a:gd name="T21" fmla="*/ 256 h 256"/>
                <a:gd name="T22" fmla="*/ 224 w 320"/>
                <a:gd name="T23" fmla="*/ 246 h 256"/>
                <a:gd name="T24" fmla="*/ 213 w 320"/>
                <a:gd name="T25" fmla="*/ 235 h 256"/>
                <a:gd name="T26" fmla="*/ 170 w 320"/>
                <a:gd name="T27" fmla="*/ 235 h 256"/>
                <a:gd name="T28" fmla="*/ 170 w 320"/>
                <a:gd name="T29" fmla="*/ 214 h 256"/>
                <a:gd name="T30" fmla="*/ 309 w 320"/>
                <a:gd name="T31" fmla="*/ 214 h 256"/>
                <a:gd name="T32" fmla="*/ 320 w 320"/>
                <a:gd name="T33" fmla="*/ 203 h 256"/>
                <a:gd name="T34" fmla="*/ 320 w 320"/>
                <a:gd name="T35" fmla="*/ 11 h 256"/>
                <a:gd name="T36" fmla="*/ 309 w 320"/>
                <a:gd name="T37" fmla="*/ 0 h 256"/>
                <a:gd name="T38" fmla="*/ 298 w 320"/>
                <a:gd name="T39" fmla="*/ 192 h 256"/>
                <a:gd name="T40" fmla="*/ 21 w 320"/>
                <a:gd name="T41" fmla="*/ 192 h 256"/>
                <a:gd name="T42" fmla="*/ 21 w 320"/>
                <a:gd name="T43" fmla="*/ 22 h 256"/>
                <a:gd name="T44" fmla="*/ 298 w 320"/>
                <a:gd name="T45" fmla="*/ 22 h 256"/>
                <a:gd name="T46" fmla="*/ 298 w 320"/>
                <a:gd name="T47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0" h="256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49" y="214"/>
                    <a:pt x="149" y="214"/>
                    <a:pt x="149" y="214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0" y="235"/>
                    <a:pt x="96" y="240"/>
                    <a:pt x="96" y="246"/>
                  </a:cubicBezTo>
                  <a:cubicBezTo>
                    <a:pt x="96" y="252"/>
                    <a:pt x="100" y="256"/>
                    <a:pt x="106" y="256"/>
                  </a:cubicBezTo>
                  <a:cubicBezTo>
                    <a:pt x="213" y="256"/>
                    <a:pt x="213" y="256"/>
                    <a:pt x="213" y="256"/>
                  </a:cubicBezTo>
                  <a:cubicBezTo>
                    <a:pt x="219" y="256"/>
                    <a:pt x="224" y="252"/>
                    <a:pt x="224" y="246"/>
                  </a:cubicBezTo>
                  <a:cubicBezTo>
                    <a:pt x="224" y="240"/>
                    <a:pt x="219" y="235"/>
                    <a:pt x="213" y="235"/>
                  </a:cubicBezTo>
                  <a:cubicBezTo>
                    <a:pt x="170" y="235"/>
                    <a:pt x="170" y="235"/>
                    <a:pt x="170" y="235"/>
                  </a:cubicBezTo>
                  <a:cubicBezTo>
                    <a:pt x="170" y="214"/>
                    <a:pt x="170" y="214"/>
                    <a:pt x="170" y="214"/>
                  </a:cubicBezTo>
                  <a:cubicBezTo>
                    <a:pt x="309" y="214"/>
                    <a:pt x="309" y="214"/>
                    <a:pt x="309" y="214"/>
                  </a:cubicBezTo>
                  <a:cubicBezTo>
                    <a:pt x="315" y="214"/>
                    <a:pt x="320" y="209"/>
                    <a:pt x="320" y="203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192"/>
                  </a:moveTo>
                  <a:cubicBezTo>
                    <a:pt x="21" y="192"/>
                    <a:pt x="21" y="192"/>
                    <a:pt x="21" y="19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98" y="22"/>
                    <a:pt x="298" y="22"/>
                    <a:pt x="298" y="22"/>
                  </a:cubicBezTo>
                  <a:lnTo>
                    <a:pt x="298" y="1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" name="Freeform 301"/>
            <p:cNvSpPr>
              <a:spLocks noEditPoints="1"/>
            </p:cNvSpPr>
            <p:nvPr/>
          </p:nvSpPr>
          <p:spPr bwMode="auto">
            <a:xfrm>
              <a:off x="958480" y="5011882"/>
              <a:ext cx="397918" cy="36763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 bwMode="gray">
          <a:xfrm>
            <a:off x="706619" y="5137736"/>
            <a:ext cx="2560637" cy="99477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marL="822960">
              <a:spcBef>
                <a:spcPts val="400"/>
              </a:spcBef>
            </a:pP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Frequent outages</a:t>
            </a:r>
          </a:p>
        </p:txBody>
      </p:sp>
      <p:sp>
        <p:nvSpPr>
          <p:cNvPr id="28" name="TextBox 27"/>
          <p:cNvSpPr txBox="1"/>
          <p:nvPr/>
        </p:nvSpPr>
        <p:spPr bwMode="gray">
          <a:xfrm>
            <a:off x="3314700" y="5252036"/>
            <a:ext cx="6597514" cy="6617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Micro-services based architecture, allows for component based deployment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Dev-Ops using open-source tools for automated deployment process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100" dirty="0">
                <a:cs typeface="Arial" charset="0"/>
              </a:rPr>
              <a:t>Advanced log management / alerting mechanisms</a:t>
            </a:r>
            <a:endParaRPr lang="en-US" sz="1000" dirty="0"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3240087" y="5129214"/>
            <a:ext cx="6961188" cy="994779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6046" y="5427326"/>
            <a:ext cx="457200" cy="457200"/>
            <a:chOff x="964621" y="5455902"/>
            <a:chExt cx="401228" cy="369021"/>
          </a:xfrm>
        </p:grpSpPr>
        <p:sp>
          <p:nvSpPr>
            <p:cNvPr id="24" name="Freeform 415"/>
            <p:cNvSpPr>
              <a:spLocks noEditPoints="1"/>
            </p:cNvSpPr>
            <p:nvPr/>
          </p:nvSpPr>
          <p:spPr bwMode="auto">
            <a:xfrm>
              <a:off x="1048407" y="5525365"/>
              <a:ext cx="233656" cy="222498"/>
            </a:xfrm>
            <a:custGeom>
              <a:avLst/>
              <a:gdLst>
                <a:gd name="T0" fmla="*/ 149 w 298"/>
                <a:gd name="T1" fmla="*/ 309 h 309"/>
                <a:gd name="T2" fmla="*/ 0 w 298"/>
                <a:gd name="T3" fmla="*/ 160 h 309"/>
                <a:gd name="T4" fmla="*/ 99 w 298"/>
                <a:gd name="T5" fmla="*/ 20 h 309"/>
                <a:gd name="T6" fmla="*/ 113 w 298"/>
                <a:gd name="T7" fmla="*/ 27 h 309"/>
                <a:gd name="T8" fmla="*/ 106 w 298"/>
                <a:gd name="T9" fmla="*/ 40 h 309"/>
                <a:gd name="T10" fmla="*/ 21 w 298"/>
                <a:gd name="T11" fmla="*/ 160 h 309"/>
                <a:gd name="T12" fmla="*/ 149 w 298"/>
                <a:gd name="T13" fmla="*/ 288 h 309"/>
                <a:gd name="T14" fmla="*/ 276 w 298"/>
                <a:gd name="T15" fmla="*/ 160 h 309"/>
                <a:gd name="T16" fmla="*/ 191 w 298"/>
                <a:gd name="T17" fmla="*/ 40 h 309"/>
                <a:gd name="T18" fmla="*/ 185 w 298"/>
                <a:gd name="T19" fmla="*/ 26 h 309"/>
                <a:gd name="T20" fmla="*/ 198 w 298"/>
                <a:gd name="T21" fmla="*/ 20 h 309"/>
                <a:gd name="T22" fmla="*/ 298 w 298"/>
                <a:gd name="T23" fmla="*/ 160 h 309"/>
                <a:gd name="T24" fmla="*/ 149 w 298"/>
                <a:gd name="T25" fmla="*/ 309 h 309"/>
                <a:gd name="T26" fmla="*/ 159 w 298"/>
                <a:gd name="T27" fmla="*/ 107 h 309"/>
                <a:gd name="T28" fmla="*/ 159 w 298"/>
                <a:gd name="T29" fmla="*/ 11 h 309"/>
                <a:gd name="T30" fmla="*/ 149 w 298"/>
                <a:gd name="T31" fmla="*/ 0 h 309"/>
                <a:gd name="T32" fmla="*/ 138 w 298"/>
                <a:gd name="T33" fmla="*/ 11 h 309"/>
                <a:gd name="T34" fmla="*/ 138 w 298"/>
                <a:gd name="T35" fmla="*/ 107 h 309"/>
                <a:gd name="T36" fmla="*/ 149 w 298"/>
                <a:gd name="T37" fmla="*/ 117 h 309"/>
                <a:gd name="T38" fmla="*/ 159 w 298"/>
                <a:gd name="T39" fmla="*/ 10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309">
                  <a:moveTo>
                    <a:pt x="149" y="309"/>
                  </a:moveTo>
                  <a:cubicBezTo>
                    <a:pt x="67" y="309"/>
                    <a:pt x="0" y="243"/>
                    <a:pt x="0" y="160"/>
                  </a:cubicBezTo>
                  <a:cubicBezTo>
                    <a:pt x="0" y="97"/>
                    <a:pt x="40" y="41"/>
                    <a:pt x="99" y="20"/>
                  </a:cubicBezTo>
                  <a:cubicBezTo>
                    <a:pt x="105" y="18"/>
                    <a:pt x="111" y="21"/>
                    <a:pt x="113" y="27"/>
                  </a:cubicBezTo>
                  <a:cubicBezTo>
                    <a:pt x="115" y="32"/>
                    <a:pt x="112" y="38"/>
                    <a:pt x="106" y="40"/>
                  </a:cubicBezTo>
                  <a:cubicBezTo>
                    <a:pt x="55" y="58"/>
                    <a:pt x="21" y="106"/>
                    <a:pt x="21" y="160"/>
                  </a:cubicBezTo>
                  <a:cubicBezTo>
                    <a:pt x="21" y="231"/>
                    <a:pt x="78" y="288"/>
                    <a:pt x="149" y="288"/>
                  </a:cubicBezTo>
                  <a:cubicBezTo>
                    <a:pt x="219" y="288"/>
                    <a:pt x="276" y="231"/>
                    <a:pt x="276" y="160"/>
                  </a:cubicBezTo>
                  <a:cubicBezTo>
                    <a:pt x="276" y="106"/>
                    <a:pt x="242" y="58"/>
                    <a:pt x="191" y="40"/>
                  </a:cubicBezTo>
                  <a:cubicBezTo>
                    <a:pt x="186" y="38"/>
                    <a:pt x="183" y="32"/>
                    <a:pt x="185" y="26"/>
                  </a:cubicBezTo>
                  <a:cubicBezTo>
                    <a:pt x="187" y="21"/>
                    <a:pt x="193" y="18"/>
                    <a:pt x="198" y="20"/>
                  </a:cubicBezTo>
                  <a:cubicBezTo>
                    <a:pt x="258" y="41"/>
                    <a:pt x="298" y="97"/>
                    <a:pt x="298" y="160"/>
                  </a:cubicBezTo>
                  <a:cubicBezTo>
                    <a:pt x="298" y="243"/>
                    <a:pt x="231" y="309"/>
                    <a:pt x="149" y="309"/>
                  </a:cubicBezTo>
                  <a:close/>
                  <a:moveTo>
                    <a:pt x="159" y="107"/>
                  </a:moveTo>
                  <a:cubicBezTo>
                    <a:pt x="159" y="11"/>
                    <a:pt x="159" y="11"/>
                    <a:pt x="159" y="11"/>
                  </a:cubicBezTo>
                  <a:cubicBezTo>
                    <a:pt x="159" y="5"/>
                    <a:pt x="155" y="0"/>
                    <a:pt x="149" y="0"/>
                  </a:cubicBezTo>
                  <a:cubicBezTo>
                    <a:pt x="143" y="0"/>
                    <a:pt x="138" y="5"/>
                    <a:pt x="138" y="11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8" y="113"/>
                    <a:pt x="143" y="117"/>
                    <a:pt x="149" y="117"/>
                  </a:cubicBezTo>
                  <a:cubicBezTo>
                    <a:pt x="155" y="117"/>
                    <a:pt x="159" y="113"/>
                    <a:pt x="159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" name="Freeform 416"/>
            <p:cNvSpPr>
              <a:spLocks noEditPoints="1"/>
            </p:cNvSpPr>
            <p:nvPr/>
          </p:nvSpPr>
          <p:spPr bwMode="auto">
            <a:xfrm>
              <a:off x="964621" y="5455902"/>
              <a:ext cx="401228" cy="36902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7"/>
                    <a:pt x="490" y="256"/>
                  </a:cubicBezTo>
                  <a:cubicBezTo>
                    <a:pt x="490" y="385"/>
                    <a:pt x="385" y="491"/>
                    <a:pt x="256" y="491"/>
                  </a:cubicBezTo>
                  <a:cubicBezTo>
                    <a:pt x="126" y="491"/>
                    <a:pt x="21" y="385"/>
                    <a:pt x="21" y="256"/>
                  </a:cubicBezTo>
                  <a:cubicBezTo>
                    <a:pt x="21" y="127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0676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end state for the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A36C4A-5AB6-4EEE-BD7D-FAB6CFFD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91072"/>
              </p:ext>
            </p:extLst>
          </p:nvPr>
        </p:nvGraphicFramePr>
        <p:xfrm>
          <a:off x="495301" y="1266265"/>
          <a:ext cx="11163299" cy="4921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495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Portal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Content Management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System &amp; UI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Content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Delivery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Network &amp;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Accelerators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856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Webservices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 /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Microservices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           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254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Testing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254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Enterprise Search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&amp;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Log management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254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SSO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0254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Web Analytics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05372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A24F318-F721-4CE5-B7C1-883912245072}"/>
              </a:ext>
            </a:extLst>
          </p:cNvPr>
          <p:cNvGrpSpPr/>
          <p:nvPr/>
        </p:nvGrpSpPr>
        <p:grpSpPr>
          <a:xfrm>
            <a:off x="482896" y="936203"/>
            <a:ext cx="10997137" cy="339493"/>
            <a:chOff x="1954696" y="1965706"/>
            <a:chExt cx="3399828" cy="564322"/>
          </a:xfrm>
        </p:grpSpPr>
        <p:sp>
          <p:nvSpPr>
            <p:cNvPr id="9" name="Pentagon 15">
              <a:extLst>
                <a:ext uri="{FF2B5EF4-FFF2-40B4-BE49-F238E27FC236}">
                  <a16:creationId xmlns:a16="http://schemas.microsoft.com/office/drawing/2014/main" id="{7209E47E-DDE5-4AB8-ABC7-D0CED9E7A6A1}"/>
                </a:ext>
              </a:extLst>
            </p:cNvPr>
            <p:cNvSpPr/>
            <p:nvPr/>
          </p:nvSpPr>
          <p:spPr>
            <a:xfrm>
              <a:off x="1954696" y="1965706"/>
              <a:ext cx="1641093" cy="548640"/>
            </a:xfrm>
            <a:prstGeom prst="homePlat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Current application (in scope) footprint</a:t>
              </a:r>
            </a:p>
          </p:txBody>
        </p:sp>
        <p:sp>
          <p:nvSpPr>
            <p:cNvPr id="10" name="Chevron 17">
              <a:extLst>
                <a:ext uri="{FF2B5EF4-FFF2-40B4-BE49-F238E27FC236}">
                  <a16:creationId xmlns:a16="http://schemas.microsoft.com/office/drawing/2014/main" id="{CA45E915-B191-4161-9D86-4253FBE40CF8}"/>
                </a:ext>
              </a:extLst>
            </p:cNvPr>
            <p:cNvSpPr/>
            <p:nvPr/>
          </p:nvSpPr>
          <p:spPr>
            <a:xfrm>
              <a:off x="3568358" y="1981388"/>
              <a:ext cx="1786166" cy="548640"/>
            </a:xfrm>
            <a:prstGeom prst="chevron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After transformation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ECB81C-262A-4583-B64D-678EEB30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75" y="1291938"/>
            <a:ext cx="653413" cy="594012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568609-9A69-49C3-B2BF-1D9DE9A0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352550"/>
            <a:ext cx="1401004" cy="44637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EABD25-6464-4FA5-9552-4538DDC57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110" y="2007235"/>
            <a:ext cx="868775" cy="456681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65737F-A383-4884-B4E9-C31A65C4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67" y="2018061"/>
            <a:ext cx="1410933" cy="449533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AC1A6A-73D9-4989-B344-387E07400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306830"/>
            <a:ext cx="741239" cy="576059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32EEFA-337B-4C64-8A4B-29CF62CF0E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430" b="19597"/>
          <a:stretch/>
        </p:blipFill>
        <p:spPr>
          <a:xfrm>
            <a:off x="2154228" y="2642525"/>
            <a:ext cx="1025324" cy="530166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1863E5-BCAB-4CB8-9E01-D25DB96B9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0538" y="5046571"/>
            <a:ext cx="703913" cy="551231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4540F7-BCB9-48E2-ABD8-0395B65BA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556" y="5081678"/>
            <a:ext cx="1090250" cy="455419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520693-43F6-4CB1-9E54-E23605927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3002" y="1937984"/>
            <a:ext cx="543916" cy="543916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DA45D9-F555-4285-86DF-932295CEC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8805" y="1965960"/>
            <a:ext cx="1066800" cy="533400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7F2CFF-FDE0-4D83-9805-5722AD8C69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177" y="2568515"/>
            <a:ext cx="557841" cy="557841"/>
          </a:xfrm>
          <a:prstGeom prst="rect">
            <a:avLst/>
          </a:prstGeom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2EAA7-F760-472A-ADC7-6A0631A262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8779" y="1389186"/>
            <a:ext cx="1009099" cy="504550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E76F0F-3EE8-46A3-8915-5607B99F02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5273" y="1309891"/>
            <a:ext cx="1110150" cy="572866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C0C4F2-5450-4656-BD74-554D61E70C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5527" y="1958767"/>
            <a:ext cx="965541" cy="498244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7EA1D3-6624-4A76-B662-584586A2BA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3675" y="2571750"/>
            <a:ext cx="975530" cy="533400"/>
          </a:xfrm>
          <a:prstGeom prst="rect">
            <a:avLst/>
          </a:prstGeom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186546-0512-4D8D-A6F8-101B52965D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3367" y="5658839"/>
            <a:ext cx="1427504" cy="483891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402A6B-4B26-456E-BB13-3AFD5484DC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7619" y="5636707"/>
            <a:ext cx="1221854" cy="509106"/>
          </a:xfrm>
          <a:prstGeom prst="rect">
            <a:avLst/>
          </a:prstGeom>
          <a:ln>
            <a:noFill/>
          </a:ln>
        </p:spPr>
      </p:pic>
      <p:pic>
        <p:nvPicPr>
          <p:cNvPr id="28" name="Picture 8" descr="Image result for Spring">
            <a:extLst>
              <a:ext uri="{FF2B5EF4-FFF2-40B4-BE49-F238E27FC236}">
                <a16:creationId xmlns:a16="http://schemas.microsoft.com/office/drawing/2014/main" id="{F4916A3D-A8C3-4AD1-9717-C3E880DA3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07" y="3272730"/>
            <a:ext cx="1724025" cy="56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DBB114-67D5-4CD4-8CF4-A4BF3F5FE5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65356" y="3929335"/>
            <a:ext cx="1334208" cy="461035"/>
          </a:xfrm>
          <a:prstGeom prst="rect">
            <a:avLst/>
          </a:prstGeom>
          <a:ln>
            <a:noFill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10425" y="5676900"/>
            <a:ext cx="1231963" cy="419122"/>
          </a:xfrm>
          <a:prstGeom prst="rect">
            <a:avLst/>
          </a:prstGeom>
          <a:ln>
            <a:noFill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58050" y="3877310"/>
            <a:ext cx="548554" cy="533400"/>
          </a:xfrm>
          <a:prstGeom prst="rect">
            <a:avLst/>
          </a:prstGeom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ECB81C-262A-4583-B64D-678EEB30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257550"/>
            <a:ext cx="1066800" cy="554182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88841" y="1352550"/>
            <a:ext cx="949960" cy="45720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09800" y="4486911"/>
            <a:ext cx="903303" cy="45720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19775" y="4542790"/>
            <a:ext cx="903303" cy="45720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08680" y="4532630"/>
            <a:ext cx="1047811" cy="38253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568609-9A69-49C3-B2BF-1D9DE9A0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20" y="1362710"/>
            <a:ext cx="1434996" cy="457200"/>
          </a:xfrm>
          <a:prstGeom prst="rect">
            <a:avLst/>
          </a:prstGeom>
          <a:ln>
            <a:noFill/>
          </a:ln>
        </p:spPr>
      </p:pic>
      <p:sp>
        <p:nvSpPr>
          <p:cNvPr id="39" name="Flowchart: Connector 38"/>
          <p:cNvSpPr/>
          <p:nvPr/>
        </p:nvSpPr>
        <p:spPr bwMode="gray">
          <a:xfrm>
            <a:off x="1685925" y="172402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Flowchart: Connector 39"/>
          <p:cNvSpPr/>
          <p:nvPr/>
        </p:nvSpPr>
        <p:spPr bwMode="gray">
          <a:xfrm>
            <a:off x="2343150" y="172402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Flowchart: Connector 42"/>
          <p:cNvSpPr/>
          <p:nvPr/>
        </p:nvSpPr>
        <p:spPr bwMode="gray">
          <a:xfrm>
            <a:off x="3867150" y="1714500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Flowchart: Connector 43"/>
          <p:cNvSpPr/>
          <p:nvPr/>
        </p:nvSpPr>
        <p:spPr bwMode="gray">
          <a:xfrm>
            <a:off x="4695825" y="1714500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 bwMode="gray">
          <a:xfrm>
            <a:off x="2085975" y="231457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Flowchart: Connector 45"/>
          <p:cNvSpPr/>
          <p:nvPr/>
        </p:nvSpPr>
        <p:spPr bwMode="gray">
          <a:xfrm>
            <a:off x="3238500" y="231457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Flowchart: Connector 46"/>
          <p:cNvSpPr/>
          <p:nvPr/>
        </p:nvSpPr>
        <p:spPr bwMode="gray">
          <a:xfrm>
            <a:off x="2124075" y="2971800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Flowchart: Connector 47"/>
          <p:cNvSpPr/>
          <p:nvPr/>
        </p:nvSpPr>
        <p:spPr bwMode="gray">
          <a:xfrm>
            <a:off x="2133600" y="360997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Flowchart: Connector 48"/>
          <p:cNvSpPr/>
          <p:nvPr/>
        </p:nvSpPr>
        <p:spPr bwMode="gray">
          <a:xfrm>
            <a:off x="3343275" y="4800600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 bwMode="gray">
          <a:xfrm>
            <a:off x="2257425" y="536257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Flowchart: Connector 50"/>
          <p:cNvSpPr/>
          <p:nvPr/>
        </p:nvSpPr>
        <p:spPr bwMode="gray">
          <a:xfrm>
            <a:off x="2228850" y="6000750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Flowchart: Connector 51"/>
          <p:cNvSpPr/>
          <p:nvPr/>
        </p:nvSpPr>
        <p:spPr bwMode="gray">
          <a:xfrm>
            <a:off x="5819775" y="168592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Flowchart: Connector 52"/>
          <p:cNvSpPr/>
          <p:nvPr/>
        </p:nvSpPr>
        <p:spPr bwMode="gray">
          <a:xfrm>
            <a:off x="7391400" y="2247900"/>
            <a:ext cx="190500" cy="190500"/>
          </a:xfrm>
          <a:prstGeom prst="flowChartConnector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Flowchart: Connector 53"/>
          <p:cNvSpPr/>
          <p:nvPr/>
        </p:nvSpPr>
        <p:spPr bwMode="gray">
          <a:xfrm>
            <a:off x="5819775" y="231457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Flowchart: Connector 54"/>
          <p:cNvSpPr/>
          <p:nvPr/>
        </p:nvSpPr>
        <p:spPr bwMode="gray">
          <a:xfrm>
            <a:off x="5762625" y="2962275"/>
            <a:ext cx="190500" cy="190500"/>
          </a:xfrm>
          <a:prstGeom prst="flowChartConnector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Flowchart: Connector 55"/>
          <p:cNvSpPr/>
          <p:nvPr/>
        </p:nvSpPr>
        <p:spPr bwMode="gray">
          <a:xfrm>
            <a:off x="6448425" y="2971800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Flowchart: Connector 57"/>
          <p:cNvSpPr/>
          <p:nvPr/>
        </p:nvSpPr>
        <p:spPr bwMode="gray">
          <a:xfrm>
            <a:off x="5791200" y="4219575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 bwMode="gray">
          <a:xfrm>
            <a:off x="5791200" y="5400675"/>
            <a:ext cx="190500" cy="190500"/>
          </a:xfrm>
          <a:prstGeom prst="flowChartConnector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Flowchart: Connector 59"/>
          <p:cNvSpPr/>
          <p:nvPr/>
        </p:nvSpPr>
        <p:spPr bwMode="gray">
          <a:xfrm>
            <a:off x="7410450" y="1676400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Flowchart: Connector 60"/>
          <p:cNvSpPr/>
          <p:nvPr/>
        </p:nvSpPr>
        <p:spPr bwMode="gray">
          <a:xfrm>
            <a:off x="8324850" y="1704975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Flowchart: Connector 61"/>
          <p:cNvSpPr/>
          <p:nvPr/>
        </p:nvSpPr>
        <p:spPr bwMode="gray">
          <a:xfrm>
            <a:off x="8353425" y="2276475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Flowchart: Connector 62"/>
          <p:cNvSpPr/>
          <p:nvPr/>
        </p:nvSpPr>
        <p:spPr bwMode="gray">
          <a:xfrm>
            <a:off x="5781675" y="3648075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Flowchart: Connector 64"/>
          <p:cNvSpPr/>
          <p:nvPr/>
        </p:nvSpPr>
        <p:spPr bwMode="gray">
          <a:xfrm>
            <a:off x="7181850" y="4200525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Flowchart: Connector 65"/>
          <p:cNvSpPr/>
          <p:nvPr/>
        </p:nvSpPr>
        <p:spPr bwMode="gray">
          <a:xfrm>
            <a:off x="5762625" y="4810125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7" name="Flowchart: Connector 66"/>
          <p:cNvSpPr/>
          <p:nvPr/>
        </p:nvSpPr>
        <p:spPr bwMode="gray">
          <a:xfrm>
            <a:off x="2152650" y="4781550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Flowchart: Connector 67"/>
          <p:cNvSpPr/>
          <p:nvPr/>
        </p:nvSpPr>
        <p:spPr bwMode="gray">
          <a:xfrm>
            <a:off x="5800725" y="5934075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Flowchart: Connector 68"/>
          <p:cNvSpPr/>
          <p:nvPr/>
        </p:nvSpPr>
        <p:spPr bwMode="gray">
          <a:xfrm>
            <a:off x="7143750" y="5915025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17C2AD2-9AA4-4E25-81F9-D4CA5B97B56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82175" y="1952625"/>
            <a:ext cx="666750" cy="533400"/>
          </a:xfrm>
          <a:prstGeom prst="rect">
            <a:avLst/>
          </a:prstGeom>
          <a:ln>
            <a:noFill/>
          </a:ln>
        </p:spPr>
      </p:pic>
      <p:sp>
        <p:nvSpPr>
          <p:cNvPr id="71" name="Flowchart: Connector 70"/>
          <p:cNvSpPr/>
          <p:nvPr/>
        </p:nvSpPr>
        <p:spPr bwMode="gray">
          <a:xfrm>
            <a:off x="9686925" y="2324100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67650" y="3234896"/>
            <a:ext cx="977966" cy="581493"/>
          </a:xfrm>
          <a:prstGeom prst="rect">
            <a:avLst/>
          </a:prstGeom>
        </p:spPr>
      </p:pic>
      <p:sp>
        <p:nvSpPr>
          <p:cNvPr id="64" name="Flowchart: Connector 63"/>
          <p:cNvSpPr/>
          <p:nvPr/>
        </p:nvSpPr>
        <p:spPr bwMode="gray">
          <a:xfrm>
            <a:off x="7724775" y="3638550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4568609-9A69-49C3-B2BF-1D9DE9A0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45" y="3296285"/>
            <a:ext cx="1434996" cy="457200"/>
          </a:xfrm>
          <a:prstGeom prst="rect">
            <a:avLst/>
          </a:prstGeom>
          <a:ln>
            <a:noFill/>
          </a:ln>
        </p:spPr>
      </p:pic>
      <p:sp>
        <p:nvSpPr>
          <p:cNvPr id="74" name="Flowchart: Connector 73"/>
          <p:cNvSpPr/>
          <p:nvPr/>
        </p:nvSpPr>
        <p:spPr bwMode="gray">
          <a:xfrm>
            <a:off x="3228975" y="3657600"/>
            <a:ext cx="190500" cy="190500"/>
          </a:xfrm>
          <a:prstGeom prst="flowChartConnector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86804" y="3359141"/>
            <a:ext cx="1790792" cy="349268"/>
          </a:xfrm>
          <a:prstGeom prst="rect">
            <a:avLst/>
          </a:prstGeom>
        </p:spPr>
      </p:pic>
      <p:sp>
        <p:nvSpPr>
          <p:cNvPr id="76" name="Flowchart: Connector 75"/>
          <p:cNvSpPr/>
          <p:nvPr/>
        </p:nvSpPr>
        <p:spPr bwMode="gray">
          <a:xfrm>
            <a:off x="9010650" y="3619500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50894" y="2562224"/>
            <a:ext cx="708902" cy="622319"/>
          </a:xfrm>
          <a:prstGeom prst="rect">
            <a:avLst/>
          </a:prstGeom>
        </p:spPr>
      </p:pic>
      <p:sp>
        <p:nvSpPr>
          <p:cNvPr id="79" name="Flowchart: Connector 78"/>
          <p:cNvSpPr/>
          <p:nvPr/>
        </p:nvSpPr>
        <p:spPr bwMode="gray">
          <a:xfrm>
            <a:off x="7553325" y="3000375"/>
            <a:ext cx="190500" cy="190500"/>
          </a:xfrm>
          <a:prstGeom prst="flowChartConnecto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848225" y="6267450"/>
            <a:ext cx="7343775" cy="438150"/>
            <a:chOff x="2647950" y="6296025"/>
            <a:chExt cx="7343775" cy="438150"/>
          </a:xfrm>
        </p:grpSpPr>
        <p:sp>
          <p:nvSpPr>
            <p:cNvPr id="80" name="Flowchart: Connector 79"/>
            <p:cNvSpPr/>
            <p:nvPr/>
          </p:nvSpPr>
          <p:spPr bwMode="gray">
            <a:xfrm>
              <a:off x="2924175" y="6410325"/>
              <a:ext cx="190500" cy="190500"/>
            </a:xfrm>
            <a:prstGeom prst="flowChartConnector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90875" y="6419850"/>
              <a:ext cx="27051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1000" dirty="0">
                  <a:solidFill>
                    <a:srgbClr val="313131"/>
                  </a:solidFill>
                </a:rPr>
                <a:t>Licensed Product</a:t>
              </a:r>
            </a:p>
          </p:txBody>
        </p:sp>
        <p:sp>
          <p:nvSpPr>
            <p:cNvPr id="82" name="Flowchart: Connector 81"/>
            <p:cNvSpPr/>
            <p:nvPr/>
          </p:nvSpPr>
          <p:spPr bwMode="gray">
            <a:xfrm>
              <a:off x="4638675" y="6429375"/>
              <a:ext cx="190500" cy="190500"/>
            </a:xfrm>
            <a:prstGeom prst="flowChartConnector">
              <a:avLst/>
            </a:prstGeom>
            <a:solidFill>
              <a:srgbClr val="FFC00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95850" y="6419850"/>
              <a:ext cx="27051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1000" dirty="0">
                  <a:solidFill>
                    <a:srgbClr val="313131"/>
                  </a:solidFill>
                </a:rPr>
                <a:t>Existing perpetual licenses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286625" y="6419850"/>
              <a:ext cx="27051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1000" dirty="0">
                  <a:solidFill>
                    <a:srgbClr val="313131"/>
                  </a:solidFill>
                </a:rPr>
                <a:t>Open Source Licenses</a:t>
              </a:r>
            </a:p>
          </p:txBody>
        </p:sp>
        <p:sp>
          <p:nvSpPr>
            <p:cNvPr id="86" name="Flowchart: Connector 85"/>
            <p:cNvSpPr/>
            <p:nvPr/>
          </p:nvSpPr>
          <p:spPr bwMode="gray">
            <a:xfrm>
              <a:off x="7038975" y="6410325"/>
              <a:ext cx="190500" cy="190500"/>
            </a:xfrm>
            <a:prstGeom prst="flowChartConnector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 bwMode="gray">
            <a:xfrm>
              <a:off x="2647950" y="6296025"/>
              <a:ext cx="6600825" cy="43815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7A4540F7-BCB9-48E2-ABD8-0395B65BA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231" y="5062628"/>
            <a:ext cx="1090250" cy="455419"/>
          </a:xfrm>
          <a:prstGeom prst="rect">
            <a:avLst/>
          </a:prstGeom>
          <a:ln>
            <a:noFill/>
          </a:ln>
        </p:spPr>
      </p:pic>
      <p:sp>
        <p:nvSpPr>
          <p:cNvPr id="89" name="Flowchart: Connector 88"/>
          <p:cNvSpPr/>
          <p:nvPr/>
        </p:nvSpPr>
        <p:spPr bwMode="gray">
          <a:xfrm>
            <a:off x="3190875" y="5381625"/>
            <a:ext cx="190500" cy="190500"/>
          </a:xfrm>
          <a:prstGeom prst="flowChartConnector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D7F2CFF-FDE0-4D83-9805-5722AD8C69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2427" y="1930340"/>
            <a:ext cx="557841" cy="557841"/>
          </a:xfrm>
          <a:prstGeom prst="rect">
            <a:avLst/>
          </a:prstGeom>
          <a:ln>
            <a:noFill/>
          </a:ln>
        </p:spPr>
      </p:pic>
      <p:sp>
        <p:nvSpPr>
          <p:cNvPr id="91" name="Flowchart: Connector 90"/>
          <p:cNvSpPr/>
          <p:nvPr/>
        </p:nvSpPr>
        <p:spPr bwMode="gray">
          <a:xfrm>
            <a:off x="4333875" y="2324100"/>
            <a:ext cx="190500" cy="190500"/>
          </a:xfrm>
          <a:prstGeom prst="flowChartConnector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D7F2CFF-FDE0-4D83-9805-5722AD8C69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527" y="2597090"/>
            <a:ext cx="557841" cy="557841"/>
          </a:xfrm>
          <a:prstGeom prst="rect">
            <a:avLst/>
          </a:prstGeom>
          <a:ln>
            <a:noFill/>
          </a:ln>
        </p:spPr>
      </p:pic>
      <p:sp>
        <p:nvSpPr>
          <p:cNvPr id="93" name="Flowchart: Connector 92"/>
          <p:cNvSpPr/>
          <p:nvPr/>
        </p:nvSpPr>
        <p:spPr bwMode="gray">
          <a:xfrm>
            <a:off x="3228975" y="2990850"/>
            <a:ext cx="190500" cy="190500"/>
          </a:xfrm>
          <a:prstGeom prst="flowChartConnector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081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16_9 onscreen" id="{5BF5B43D-7990-4CDA-BE48-497BCBC1470C}" vid="{BE4EDB12-465C-4398-86A0-E4F2803CBF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848</TotalTime>
  <Words>336</Words>
  <Application>Microsoft Office PowerPoint</Application>
  <PresentationFormat>Widescreen</PresentationFormat>
  <Paragraphs>58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Verdana</vt:lpstr>
      <vt:lpstr>Wingdings 2</vt:lpstr>
      <vt:lpstr>Deloitte 16_9 onscreen</vt:lpstr>
      <vt:lpstr>think-cell Slide</vt:lpstr>
      <vt:lpstr>Transforming Non-ERP application leveraging Open Source technologies</vt:lpstr>
      <vt:lpstr>Today’s pain points</vt:lpstr>
      <vt:lpstr>Our approach to resolve</vt:lpstr>
      <vt:lpstr>Planned end state for the applications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Hebbar, Srihari</dc:creator>
  <cp:lastModifiedBy>Yadav, Anurag</cp:lastModifiedBy>
  <cp:revision>27</cp:revision>
  <dcterms:created xsi:type="dcterms:W3CDTF">2018-02-25T18:01:43Z</dcterms:created>
  <dcterms:modified xsi:type="dcterms:W3CDTF">2021-05-03T05:57:29Z</dcterms:modified>
</cp:coreProperties>
</file>