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442" r:id="rId2"/>
    <p:sldId id="514" r:id="rId3"/>
    <p:sldId id="448" r:id="rId4"/>
    <p:sldId id="515" r:id="rId5"/>
    <p:sldId id="516" r:id="rId6"/>
    <p:sldId id="518" r:id="rId7"/>
    <p:sldId id="523" r:id="rId8"/>
    <p:sldId id="524" r:id="rId9"/>
    <p:sldId id="525" r:id="rId10"/>
    <p:sldId id="520" r:id="rId11"/>
    <p:sldId id="522" r:id="rId12"/>
    <p:sldId id="521" r:id="rId13"/>
    <p:sldId id="526" r:id="rId14"/>
    <p:sldId id="527" r:id="rId15"/>
    <p:sldId id="528" r:id="rId16"/>
    <p:sldId id="529" r:id="rId17"/>
    <p:sldId id="530" r:id="rId18"/>
    <p:sldId id="531" r:id="rId19"/>
    <p:sldId id="532" r:id="rId20"/>
    <p:sldId id="533" r:id="rId21"/>
    <p:sldId id="534" r:id="rId22"/>
    <p:sldId id="512" r:id="rId23"/>
    <p:sldId id="513" r:id="rId24"/>
  </p:sldIdLst>
  <p:sldSz cx="12192000" cy="6858000"/>
  <p:notesSz cx="7315200" cy="9601200"/>
  <p:custDataLst>
    <p:tags r:id="rId27"/>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440" userDrawn="1">
          <p15:clr>
            <a:srgbClr val="A4A3A4"/>
          </p15:clr>
        </p15:guide>
        <p15:guide id="13" orient="horz" pos="2568" userDrawn="1">
          <p15:clr>
            <a:srgbClr val="A4A3A4"/>
          </p15:clr>
        </p15:guide>
        <p15:guide id="14" orient="horz" pos="3370" userDrawn="1">
          <p15:clr>
            <a:srgbClr val="A4A3A4"/>
          </p15:clr>
        </p15:guide>
        <p15:guide id="15" orient="horz" pos="3589"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08" autoAdjust="0"/>
  </p:normalViewPr>
  <p:slideViewPr>
    <p:cSldViewPr snapToGrid="0" showGuides="1">
      <p:cViewPr varScale="1">
        <p:scale>
          <a:sx n="52" d="100"/>
          <a:sy n="52" d="100"/>
        </p:scale>
        <p:origin x="1227" y="36"/>
      </p:cViewPr>
      <p:guideLst>
        <p:guide/>
        <p:guide orient="horz" pos="2047"/>
        <p:guide orient="horz" pos="1440"/>
        <p:guide orient="horz" pos="2568"/>
        <p:guide orient="horz" pos="3370"/>
        <p:guide orient="horz" pos="3589"/>
        <p:guide pos="42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948"/>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9/10/2018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9/10/2018</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Each pattern describes a problem which occurs over and over again in our environment, and then describes the core of the solution to that problem, in such a way that you can use this solution a million times over, without ever doing it the same way twice.</a:t>
            </a:r>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14980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600" dirty="0"/>
              <a:t>Frequency of use: Medium high (4 of 5)</a:t>
            </a:r>
          </a:p>
          <a:p>
            <a:r>
              <a:rPr lang="en-US" altLang="en-US" sz="1600" dirty="0"/>
              <a:t>Sample Application: </a:t>
            </a:r>
          </a:p>
          <a:p>
            <a:r>
              <a:rPr lang="en-US" altLang="en-US" sz="1600" dirty="0"/>
              <a:t>Creating different documents (e.g., Report, Resume, </a:t>
            </a:r>
            <a:r>
              <a:rPr lang="en-US" altLang="en-US" sz="1600" dirty="0" err="1"/>
              <a:t>etc</a:t>
            </a:r>
            <a:r>
              <a:rPr lang="en-US" altLang="en-US" sz="1600" dirty="0"/>
              <a:t>…) from a base Document class. </a:t>
            </a:r>
          </a:p>
          <a:p>
            <a:endParaRPr lang="en-US" altLang="en-US" sz="1600"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98785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600" dirty="0"/>
              <a:t>Frequency of use: medium (3 of 5)</a:t>
            </a:r>
          </a:p>
          <a:p>
            <a:r>
              <a:rPr lang="en-US" altLang="en-US" sz="1600" dirty="0"/>
              <a:t>Sample Application:</a:t>
            </a:r>
          </a:p>
          <a:p>
            <a:r>
              <a:rPr lang="en-US" altLang="en-US" sz="1600" dirty="0"/>
              <a:t>1. Different vehicles are assembled in a step-by-step fashion. The Shop uses </a:t>
            </a:r>
            <a:r>
              <a:rPr lang="en-US" altLang="en-US" sz="1600" dirty="0" err="1"/>
              <a:t>VehicleBuilders</a:t>
            </a:r>
            <a:r>
              <a:rPr lang="en-US" altLang="en-US" sz="1600" dirty="0"/>
              <a:t> to construct a variety of Vehicles in a series of sequential steps. </a:t>
            </a:r>
          </a:p>
          <a:p>
            <a:r>
              <a:rPr lang="en-US" altLang="en-US" sz="1600" dirty="0"/>
              <a:t>2. A Web hosting company offers three different types of hosting packages — Basic, Premium and Premium Plus — on Windows &amp; Unix platforms. Then, query the features of different types of hosting packages offered by the Web hosting company. </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422985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r>
              <a:rPr lang="en-US" altLang="en-US" sz="1600" dirty="0"/>
              <a:t>Frequency of use: Medium high (4 of 5)</a:t>
            </a:r>
          </a:p>
          <a:p>
            <a:pPr marL="190500" indent="-190500"/>
            <a:r>
              <a:rPr lang="en-US" altLang="en-US" sz="1600" dirty="0"/>
              <a:t>Sample application:</a:t>
            </a:r>
          </a:p>
          <a:p>
            <a:pPr marL="190500" indent="-190500">
              <a:buFont typeface="Wingdings" panose="05000000000000000000" pitchFamily="2" charset="2"/>
              <a:buAutoNum type="arabicPeriod"/>
            </a:pPr>
            <a:r>
              <a:rPr lang="en-US" altLang="en-US" sz="1600" dirty="0"/>
              <a:t>A File Reader utility class with a method to read lines from a file</a:t>
            </a:r>
          </a:p>
          <a:p>
            <a:pPr marL="190500" indent="-190500">
              <a:buFont typeface="Wingdings" panose="05000000000000000000" pitchFamily="2" charset="2"/>
              <a:buAutoNum type="arabicPeriod"/>
            </a:pPr>
            <a:r>
              <a:rPr lang="en-US" altLang="en-US" sz="1600" dirty="0"/>
              <a:t>The scrollbar in web browsers will display only if necessary and hides itself otherwise. The scrollbar is the decorator to the web page.</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4134580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r>
              <a:rPr lang="en-US" altLang="en-US" sz="1600" dirty="0"/>
              <a:t>The interface used here refers to the programming interface that a class exposes. The programming interface is its set of methods.</a:t>
            </a:r>
          </a:p>
          <a:p>
            <a:pPr marL="190500" indent="-190500"/>
            <a:endParaRPr lang="en-US" altLang="en-US" sz="1600" dirty="0"/>
          </a:p>
          <a:p>
            <a:pPr marL="190500" indent="-190500"/>
            <a:r>
              <a:rPr lang="en-US" altLang="en-US" sz="1600" dirty="0"/>
              <a:t>Frequency of use: Medium high (4 of 5)</a:t>
            </a:r>
          </a:p>
          <a:p>
            <a:pPr marL="190500" indent="-190500"/>
            <a:r>
              <a:rPr lang="en-US" altLang="en-US" sz="1600" dirty="0"/>
              <a:t>Sample Application</a:t>
            </a:r>
          </a:p>
          <a:p>
            <a:pPr marL="190500" indent="-190500">
              <a:buFont typeface="Wingdings" panose="05000000000000000000" pitchFamily="2" charset="2"/>
              <a:buAutoNum type="arabicPeriod"/>
            </a:pPr>
            <a:r>
              <a:rPr lang="en-US" altLang="en-US" sz="1600" dirty="0"/>
              <a:t>The use of a legacy chemical databank where Chemical compound objects access the databank through an Adapter interface.</a:t>
            </a:r>
          </a:p>
          <a:p>
            <a:pPr marL="190500" indent="-190500">
              <a:buFont typeface="Wingdings" panose="05000000000000000000" pitchFamily="2" charset="2"/>
              <a:buAutoNum type="arabicPeriod"/>
            </a:pPr>
            <a:r>
              <a:rPr lang="en-US" altLang="en-US" sz="1600" dirty="0"/>
              <a:t>Validate a given customer address using a larger customer data management application. The existing address validator is for the US but consider using it for residents of Canada.</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1228491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r>
              <a:rPr lang="en-US" altLang="en-US" sz="1600" dirty="0"/>
              <a:t>Frequency of use: Medium low (2 of 5)</a:t>
            </a:r>
          </a:p>
          <a:p>
            <a:pPr marL="190500" indent="-190500"/>
            <a:r>
              <a:rPr lang="en-US" altLang="en-US" sz="1600" dirty="0"/>
              <a:t>Sample application:</a:t>
            </a:r>
          </a:p>
          <a:p>
            <a:pPr marL="190500" indent="-190500">
              <a:buFont typeface="Wingdings" panose="05000000000000000000" pitchFamily="2" charset="2"/>
              <a:buAutoNum type="arabicPeriod"/>
            </a:pPr>
            <a:r>
              <a:rPr lang="en-US" altLang="en-US" sz="1600" dirty="0"/>
              <a:t>The characters stored in a word processor represent objects that have font face, font size, and other formatting data. Each of the character objects would contain a reference to a separate formatting object which contains the required properties. </a:t>
            </a:r>
          </a:p>
          <a:p>
            <a:pPr marL="190500" indent="-190500">
              <a:buFont typeface="Wingdings" panose="05000000000000000000" pitchFamily="2" charset="2"/>
              <a:buAutoNum type="arabicPeriod"/>
            </a:pPr>
            <a:r>
              <a:rPr lang="en-US" altLang="en-US" sz="1600" dirty="0"/>
              <a:t>An online job site that receives data files from different employers with current openings in their organizations. Many of the data are the same for all jobs for a given employer. </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1292014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600" dirty="0"/>
              <a:t>There are several types of proxies used in different scenarios: Remote Proxy, Virtual Proxy, Cache/Server Proxy, Firewall Proxy, Protection Proxy, Synchronization Proxy, Smart Reference Proxy, Counting Proxy</a:t>
            </a:r>
          </a:p>
          <a:p>
            <a:r>
              <a:rPr lang="en-US" altLang="en-US" sz="1600" dirty="0"/>
              <a:t>	</a:t>
            </a:r>
          </a:p>
          <a:p>
            <a:r>
              <a:rPr lang="en-US" altLang="en-US" sz="1600" dirty="0"/>
              <a:t>Frequency of use: High (5 of 5)</a:t>
            </a:r>
          </a:p>
          <a:p>
            <a:r>
              <a:rPr lang="en-US" altLang="en-US" sz="1600" dirty="0"/>
              <a:t>Sample application:</a:t>
            </a:r>
          </a:p>
          <a:p>
            <a:r>
              <a:rPr lang="en-US" altLang="en-US" sz="1600" dirty="0"/>
              <a:t>Any application that uses RMI where a stub class acts as a remote proxy for the remote object.</a:t>
            </a:r>
          </a:p>
          <a:p>
            <a:endParaRPr lang="en-US" altLang="en-US" sz="160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3483695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r>
              <a:rPr lang="en-US" altLang="en-US" sz="1600" dirty="0"/>
              <a:t>Frequency of use: High (5 of 5)</a:t>
            </a:r>
          </a:p>
          <a:p>
            <a:pPr marL="190500" indent="-190500"/>
            <a:r>
              <a:rPr lang="en-US" altLang="en-US" sz="1600" dirty="0"/>
              <a:t>Sample application:</a:t>
            </a:r>
          </a:p>
          <a:p>
            <a:pPr marL="190500" indent="-190500">
              <a:buFont typeface="Wingdings" panose="05000000000000000000" pitchFamily="2" charset="2"/>
              <a:buAutoNum type="arabicPeriod"/>
            </a:pPr>
            <a:r>
              <a:rPr lang="en-US" altLang="en-US" sz="1600" dirty="0"/>
              <a:t>A mortgage application object which provides a simplified interface to a large subsystem of classes (e.g., Bank, Credit, Loan) measuring the creditworthiness of an applicant</a:t>
            </a:r>
          </a:p>
          <a:p>
            <a:pPr marL="190500" indent="-190500">
              <a:buFont typeface="Wingdings" panose="05000000000000000000" pitchFamily="2" charset="2"/>
              <a:buAutoNum type="arabicPeriod"/>
            </a:pPr>
            <a:r>
              <a:rPr lang="en-US" altLang="en-US" sz="1600" dirty="0"/>
              <a:t>Font &amp; Graphics from the Java API are façade classes for parsing font files and rendering text into pixels.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4169204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r>
              <a:rPr lang="en-US" altLang="en-US" sz="1600" dirty="0"/>
              <a:t>Frequency of use: High (5 of 5)</a:t>
            </a:r>
          </a:p>
          <a:p>
            <a:pPr marL="190500" indent="-190500"/>
            <a:r>
              <a:rPr lang="en-US" altLang="en-US" sz="1600" dirty="0"/>
              <a:t>Sample application:</a:t>
            </a:r>
          </a:p>
          <a:p>
            <a:pPr marL="190500" indent="-190500">
              <a:buFont typeface="Wingdings" panose="05000000000000000000" pitchFamily="2" charset="2"/>
              <a:buAutoNum type="arabicPeriod"/>
            </a:pPr>
            <a:r>
              <a:rPr lang="en-US" altLang="en-US" sz="1600" dirty="0"/>
              <a:t>Event-driven programming especially in GUI toolkits.</a:t>
            </a:r>
          </a:p>
          <a:p>
            <a:pPr marL="190500" indent="-190500">
              <a:buFont typeface="Wingdings" panose="05000000000000000000" pitchFamily="2" charset="2"/>
              <a:buAutoNum type="arabicPeriod"/>
            </a:pPr>
            <a:r>
              <a:rPr lang="en-US" altLang="en-US" sz="1600" dirty="0"/>
              <a:t>A job-alert program that sends email notification to subscribers after setting their work preferences.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2502575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600" dirty="0"/>
              <a:t>The Template Method pattern is one of the simplest and most frequently used design patterns in object-oriented applications.</a:t>
            </a:r>
          </a:p>
          <a:p>
            <a:endParaRPr lang="en-US" altLang="en-US" sz="1600" dirty="0"/>
          </a:p>
          <a:p>
            <a:r>
              <a:rPr lang="en-US" altLang="en-US" sz="1600" dirty="0"/>
              <a:t>The Template pattern implementation relies heavily on inheritance and function overriding. Whenever inheritance is used for implementing the specifics, it can be said that Template Method pattern is used in its simplest form.</a:t>
            </a:r>
          </a:p>
          <a:p>
            <a:r>
              <a:rPr lang="en-US" altLang="en-US" sz="1600" dirty="0"/>
              <a:t> </a:t>
            </a:r>
          </a:p>
          <a:p>
            <a:r>
              <a:rPr lang="en-US" altLang="en-US" sz="1600" dirty="0"/>
              <a:t>Frequency of use: High (5 of 5)</a:t>
            </a:r>
          </a:p>
          <a:p>
            <a:r>
              <a:rPr lang="en-US" altLang="en-US" sz="1600" dirty="0"/>
              <a:t>Sample application:</a:t>
            </a:r>
          </a:p>
          <a:p>
            <a:r>
              <a:rPr lang="en-US" altLang="en-US" sz="1600" dirty="0"/>
              <a:t>1. An applet with custom code in any of the applet life-cycle methods (</a:t>
            </a:r>
            <a:r>
              <a:rPr lang="en-US" altLang="en-US" sz="1600" dirty="0" err="1"/>
              <a:t>init</a:t>
            </a:r>
            <a:r>
              <a:rPr lang="en-US" altLang="en-US" sz="1600" dirty="0"/>
              <a:t>, start, paint, stop and destroy).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472789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600" dirty="0"/>
              <a:t>The Template Method pattern is one of the simplest and most frequently used design patterns in object-oriented applications.</a:t>
            </a:r>
          </a:p>
          <a:p>
            <a:endParaRPr lang="en-US" altLang="en-US" sz="1600" dirty="0"/>
          </a:p>
          <a:p>
            <a:r>
              <a:rPr lang="en-US" altLang="en-US" sz="1600" dirty="0"/>
              <a:t>The Template pattern implementation relies heavily on inheritance and function overriding. Whenever inheritance is used for implementing the specifics, it can be said that Template Method pattern is used in its simplest form.</a:t>
            </a:r>
          </a:p>
          <a:p>
            <a:r>
              <a:rPr lang="en-US" altLang="en-US" sz="1600" dirty="0"/>
              <a:t> </a:t>
            </a:r>
          </a:p>
          <a:p>
            <a:r>
              <a:rPr lang="en-US" altLang="en-US" sz="1600" dirty="0"/>
              <a:t>Frequency of use: High (5 of 5)</a:t>
            </a:r>
          </a:p>
          <a:p>
            <a:r>
              <a:rPr lang="en-US" altLang="en-US" sz="1600" dirty="0"/>
              <a:t>Sample application:</a:t>
            </a:r>
          </a:p>
          <a:p>
            <a:r>
              <a:rPr lang="en-US" altLang="en-US" sz="1600" dirty="0"/>
              <a:t>1. An applet with custom code in any of the applet life-cycle methods (</a:t>
            </a:r>
            <a:r>
              <a:rPr lang="en-US" altLang="en-US" sz="1600" dirty="0" err="1"/>
              <a:t>init</a:t>
            </a:r>
            <a:r>
              <a:rPr lang="en-US" altLang="en-US" sz="1600" dirty="0"/>
              <a:t>, start, paint, stop and destroy).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21</a:t>
            </a:fld>
            <a:endParaRPr lang="en-US" dirty="0"/>
          </a:p>
        </p:txBody>
      </p:sp>
    </p:spTree>
    <p:extLst>
      <p:ext uri="{BB962C8B-B14F-4D97-AF65-F5344CB8AC3E}">
        <p14:creationId xmlns:p14="http://schemas.microsoft.com/office/powerpoint/2010/main" val="86672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Rigidity - Rigidity is the tendency for software to be difficult to change, even in simple ways. Every change causes a cascade of subsequent changes in dependent modules. </a:t>
            </a:r>
          </a:p>
          <a:p>
            <a:pPr marL="285750" indent="-285750">
              <a:buFont typeface="Arial" panose="020B0604020202020204" pitchFamily="34" charset="0"/>
              <a:buChar char="•"/>
            </a:pPr>
            <a:r>
              <a:rPr lang="en-US" dirty="0"/>
              <a:t>Fragility - Fragility is the tendency of the software to break in many places every time it is changed. Often the breakage occurs in areas that have no conceptual relationship with the area that was changed. </a:t>
            </a:r>
          </a:p>
          <a:p>
            <a:pPr marL="285750" indent="-285750">
              <a:buFont typeface="Arial" panose="020B0604020202020204" pitchFamily="34" charset="0"/>
              <a:buChar char="•"/>
            </a:pPr>
            <a:r>
              <a:rPr lang="en-US" dirty="0"/>
              <a:t>Immobility - Immobility is the inability to reuse software from other projects or from parts of the same project. </a:t>
            </a:r>
          </a:p>
          <a:p>
            <a:pPr marL="285750" indent="-285750">
              <a:buFont typeface="Arial" panose="020B0604020202020204" pitchFamily="34" charset="0"/>
              <a:buChar char="•"/>
            </a:pPr>
            <a:r>
              <a:rPr lang="en-US" dirty="0"/>
              <a:t>Viscosity - viscosity of the design, and viscosity of the environment</a:t>
            </a:r>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259076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970825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77220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r>
              <a:rPr lang="en-US" altLang="en-US" sz="1600" dirty="0"/>
              <a:t>Frequency of use: medium low (2 of 5)</a:t>
            </a:r>
          </a:p>
          <a:p>
            <a:pPr marL="190500" indent="-190500"/>
            <a:r>
              <a:rPr lang="en-US" altLang="en-US" sz="1600" dirty="0"/>
              <a:t>Sample Application:</a:t>
            </a:r>
          </a:p>
          <a:p>
            <a:pPr marL="190500" indent="-190500">
              <a:buFont typeface="Wingdings" panose="05000000000000000000" pitchFamily="2" charset="2"/>
              <a:buAutoNum type="arabicPeriod"/>
            </a:pPr>
            <a:r>
              <a:rPr lang="en-US" altLang="en-US" sz="1600" dirty="0"/>
              <a:t>New Color objects are created by copying pre-existing, user-defined Colors of the same type. </a:t>
            </a:r>
          </a:p>
          <a:p>
            <a:pPr marL="190500" indent="-190500">
              <a:buFont typeface="Wingdings" panose="05000000000000000000" pitchFamily="2" charset="2"/>
              <a:buAutoNum type="arabicPeriod"/>
            </a:pPr>
            <a:r>
              <a:rPr lang="en-US" altLang="en-US" sz="1600" dirty="0"/>
              <a:t>Every new Supervisor type account is given exactly the same set of permissions as the prototypical Supervisor </a:t>
            </a:r>
            <a:r>
              <a:rPr lang="en-US" altLang="en-US" sz="1600" dirty="0" err="1"/>
              <a:t>UserAccount</a:t>
            </a:r>
            <a:r>
              <a:rPr lang="en-US" altLang="en-US" sz="1600" dirty="0"/>
              <a:t> object. Consider a new user account group to represent marketing coordinators, with additional permission to access the color printer.</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999214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16950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359430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r>
              <a:rPr lang="en-US" altLang="en-US" sz="1600" dirty="0"/>
              <a:t>Frequency of use: High (5 of 5)</a:t>
            </a:r>
          </a:p>
          <a:p>
            <a:pPr marL="190500" indent="-190500"/>
            <a:r>
              <a:rPr lang="en-US" altLang="en-US" sz="1600" dirty="0"/>
              <a:t>Sample Application:</a:t>
            </a:r>
          </a:p>
          <a:p>
            <a:pPr marL="190500" indent="-190500">
              <a:buFont typeface="Wingdings" panose="05000000000000000000" pitchFamily="2" charset="2"/>
              <a:buAutoNum type="arabicPeriod"/>
            </a:pPr>
            <a:r>
              <a:rPr lang="en-US" altLang="en-US" sz="1600" dirty="0"/>
              <a:t>Consider a </a:t>
            </a:r>
            <a:r>
              <a:rPr lang="en-US" altLang="en-US" sz="1600" dirty="0" err="1"/>
              <a:t>LoadBalancing</a:t>
            </a:r>
            <a:r>
              <a:rPr lang="en-US" altLang="en-US" sz="1600" dirty="0"/>
              <a:t> object. Only a single instance (the singleton) of the class can be created because servers may dynamically come on- or off-line and every request must go through the one object that has knowledge about the state of the (web) farm. </a:t>
            </a:r>
          </a:p>
          <a:p>
            <a:pPr marL="190500" indent="-190500">
              <a:buFont typeface="Wingdings" panose="05000000000000000000" pitchFamily="2" charset="2"/>
              <a:buAutoNum type="arabicPeriod"/>
            </a:pPr>
            <a:r>
              <a:rPr lang="en-US" altLang="en-US" sz="1600" dirty="0"/>
              <a:t>A single database connection object in an application </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291744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415763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2" name="Title 1">
            <a:extLst>
              <a:ext uri="{FF2B5EF4-FFF2-40B4-BE49-F238E27FC236}">
                <a16:creationId xmlns:a16="http://schemas.microsoft.com/office/drawing/2014/main" id="{D01D938A-E44D-4FD9-9132-F1615CBBF21D}"/>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dirty="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Java Design Patterns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Consulting.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624"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Java Design Patterns</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Consulting.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8" r:id="rId24"/>
    <p:sldLayoutId id="2147483715" r:id="rId25"/>
    <p:sldLayoutId id="2147483716" r:id="rId26"/>
    <p:sldLayoutId id="2147483717"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0A7A72-6185-4C53-9D93-C50D1E82490E}"/>
              </a:ext>
            </a:extLst>
          </p:cNvPr>
          <p:cNvSpPr>
            <a:spLocks noGrp="1"/>
          </p:cNvSpPr>
          <p:nvPr>
            <p:ph type="subTitle" idx="1"/>
          </p:nvPr>
        </p:nvSpPr>
        <p:spPr/>
        <p:txBody>
          <a:bodyPr/>
          <a:lstStyle/>
          <a:p>
            <a:r>
              <a:rPr lang="en-US" dirty="0"/>
              <a:t>Java Design Patterns</a:t>
            </a:r>
          </a:p>
        </p:txBody>
      </p:sp>
      <p:sp>
        <p:nvSpPr>
          <p:cNvPr id="3" name="Text Placeholder 2">
            <a:extLst>
              <a:ext uri="{FF2B5EF4-FFF2-40B4-BE49-F238E27FC236}">
                <a16:creationId xmlns:a16="http://schemas.microsoft.com/office/drawing/2014/main" id="{CBF27CFD-5E9A-47CD-A784-1E2B639266B2}"/>
              </a:ext>
            </a:extLst>
          </p:cNvPr>
          <p:cNvSpPr>
            <a:spLocks noGrp="1"/>
          </p:cNvSpPr>
          <p:nvPr>
            <p:ph type="body" sz="quarter" idx="10"/>
          </p:nvPr>
        </p:nvSpPr>
        <p:spPr/>
        <p:txBody>
          <a:bodyPr/>
          <a:lstStyle/>
          <a:p>
            <a:r>
              <a:rPr lang="en-US" dirty="0"/>
              <a:t>09/10/2018</a:t>
            </a:r>
          </a:p>
        </p:txBody>
      </p:sp>
      <p:pic>
        <p:nvPicPr>
          <p:cNvPr id="7" name="Picture Placeholder 8">
            <a:extLst>
              <a:ext uri="{FF2B5EF4-FFF2-40B4-BE49-F238E27FC236}">
                <a16:creationId xmlns:a16="http://schemas.microsoft.com/office/drawing/2014/main" id="{675F5FB3-8C9D-4A14-B5D7-83B75F353AA9}"/>
              </a:ext>
            </a:extLst>
          </p:cNvPr>
          <p:cNvPicPr>
            <a:picLocks noChangeAspect="1"/>
          </p:cNvPicPr>
          <p:nvPr/>
        </p:nvPicPr>
        <p:blipFill>
          <a:blip r:embed="rId2"/>
          <a:srcRect l="15" r="15"/>
          <a:stretch>
            <a:fillRect/>
          </a:stretch>
        </p:blipFill>
        <p:spPr>
          <a:xfrm>
            <a:off x="3065825" y="575194"/>
            <a:ext cx="5400000" cy="5400000"/>
          </a:xfrm>
          <a:prstGeom prst="rect">
            <a:avLst/>
          </a:prstGeom>
        </p:spPr>
      </p:pic>
    </p:spTree>
    <p:extLst>
      <p:ext uri="{BB962C8B-B14F-4D97-AF65-F5344CB8AC3E}">
        <p14:creationId xmlns:p14="http://schemas.microsoft.com/office/powerpoint/2010/main" val="42866524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665291"/>
            <a:ext cx="11252200" cy="4633910"/>
          </a:xfrm>
        </p:spPr>
        <p:txBody>
          <a:bodyPr/>
          <a:lstStyle/>
          <a:p>
            <a:r>
              <a:rPr lang="en-US" altLang="en-US" sz="1800" b="1" i="1" dirty="0"/>
              <a:t>Definition</a:t>
            </a:r>
            <a:r>
              <a:rPr lang="en-US" altLang="en-US" sz="1800" b="1" dirty="0"/>
              <a:t> </a:t>
            </a:r>
            <a:endParaRPr lang="en-US" altLang="en-US" sz="1800" dirty="0"/>
          </a:p>
          <a:p>
            <a:pPr marL="285750" indent="-285750">
              <a:buFont typeface="Arial" panose="020B0604020202020204" pitchFamily="34" charset="0"/>
              <a:buChar char="•"/>
            </a:pPr>
            <a:r>
              <a:rPr lang="en-US" altLang="en-US" sz="1800" dirty="0"/>
              <a:t>Defines an Instance operation that lets clients access its unique instance and responsible for creating and maintaining its own unique instance.</a:t>
            </a:r>
          </a:p>
          <a:p>
            <a:r>
              <a:rPr lang="en-US" altLang="en-US" sz="1800" b="1" dirty="0"/>
              <a:t>Problem &amp; Context</a:t>
            </a:r>
          </a:p>
          <a:p>
            <a:pPr marL="285750" indent="-285750">
              <a:buFont typeface="Arial" panose="020B0604020202020204" pitchFamily="34" charset="0"/>
              <a:buChar char="•"/>
            </a:pPr>
            <a:r>
              <a:rPr lang="en-US" altLang="en-US" sz="1800" dirty="0"/>
              <a:t>If an object needs to know the selection criteria to instantiate an appropriate class, this results in a high degree of coupling. Whenever the selection criteria change, every object that uses the class must be changed correspondingly</a:t>
            </a:r>
          </a:p>
          <a:p>
            <a:r>
              <a:rPr lang="en-US" altLang="en-US" sz="1800" b="1" dirty="0"/>
              <a:t>Implementation</a:t>
            </a:r>
          </a:p>
          <a:p>
            <a:pPr marL="285750" indent="-285750">
              <a:buFont typeface="Arial" panose="020B0604020202020204" pitchFamily="34" charset="0"/>
              <a:buChar char="•"/>
            </a:pPr>
            <a:r>
              <a:rPr lang="en-US" altLang="en-US" sz="1800" dirty="0"/>
              <a:t>Create a class with a method that creates a new instance of the object if one does not exist. If one does exist, it returns a reference to the object that already exists. To make sure that the object cannot be instantiated any other way, the constructor is made either private or protected</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r>
              <a:rPr lang="en-US" altLang="en-US" sz="1800" dirty="0">
                <a:latin typeface="Arial" panose="020B0604020202020204" pitchFamily="34" charset="0"/>
              </a:rPr>
              <a:t>One instance of a class or one value accessible globally in an application.</a:t>
            </a:r>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altLang="en-US" dirty="0"/>
              <a:t>Singleton</a:t>
            </a:r>
            <a:br>
              <a:rPr lang="en-US" altLang="en-US" dirty="0"/>
            </a:br>
            <a:endParaRPr lang="en-US" dirty="0"/>
          </a:p>
        </p:txBody>
      </p:sp>
    </p:spTree>
    <p:extLst>
      <p:ext uri="{BB962C8B-B14F-4D97-AF65-F5344CB8AC3E}">
        <p14:creationId xmlns:p14="http://schemas.microsoft.com/office/powerpoint/2010/main" val="313402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8B175E-3397-429E-B1DD-2889A11BAD70}"/>
              </a:ext>
            </a:extLst>
          </p:cNvPr>
          <p:cNvPicPr>
            <a:picLocks noGrp="1" noChangeAspect="1"/>
          </p:cNvPicPr>
          <p:nvPr>
            <p:ph sz="quarter" idx="10"/>
          </p:nvPr>
        </p:nvPicPr>
        <p:blipFill>
          <a:blip r:embed="rId3"/>
          <a:stretch>
            <a:fillRect/>
          </a:stretch>
        </p:blipFill>
        <p:spPr>
          <a:xfrm>
            <a:off x="469900" y="1780886"/>
            <a:ext cx="11252200" cy="4402716"/>
          </a:xfrm>
          <a:prstGeom prst="rect">
            <a:avLst/>
          </a:prstGeom>
        </p:spPr>
      </p:pic>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Example</a:t>
            </a:r>
          </a:p>
        </p:txBody>
      </p:sp>
    </p:spTree>
    <p:extLst>
      <p:ext uri="{BB962C8B-B14F-4D97-AF65-F5344CB8AC3E}">
        <p14:creationId xmlns:p14="http://schemas.microsoft.com/office/powerpoint/2010/main" val="19585898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665291"/>
            <a:ext cx="11252200" cy="4633910"/>
          </a:xfrm>
        </p:spPr>
        <p:txBody>
          <a:bodyPr/>
          <a:lstStyle/>
          <a:p>
            <a:r>
              <a:rPr lang="en-US" altLang="en-US" sz="1800" b="1" dirty="0"/>
              <a:t>Definition</a:t>
            </a:r>
          </a:p>
          <a:p>
            <a:pPr marL="285750" indent="-285750">
              <a:buFont typeface="Arial" panose="020B0604020202020204" pitchFamily="34" charset="0"/>
              <a:buChar char="•"/>
            </a:pPr>
            <a:r>
              <a:rPr lang="en-US" altLang="en-US" sz="1800" dirty="0"/>
              <a:t>Defines an interface for creating an object, but let subclasses decide which class to instantiate. Factory Method lets a class defer instantiation to subclasses  </a:t>
            </a:r>
          </a:p>
          <a:p>
            <a:r>
              <a:rPr lang="en-US" altLang="en-US" sz="1800" b="1" dirty="0"/>
              <a:t>Problem &amp; Context</a:t>
            </a:r>
          </a:p>
          <a:p>
            <a:pPr marL="285750" indent="-285750">
              <a:buFont typeface="Arial" panose="020B0604020202020204" pitchFamily="34" charset="0"/>
              <a:buChar char="•"/>
            </a:pPr>
            <a:r>
              <a:rPr lang="en-US" altLang="en-US" sz="1800" dirty="0"/>
              <a:t>If an object needs to know the selection criteria to instantiate an appropriate class, this results in a high degree of coupling. Whenever the selection criteria change, every object that uses the class must be changed correspondingly</a:t>
            </a:r>
          </a:p>
          <a:p>
            <a:r>
              <a:rPr lang="en-US" altLang="en-US" sz="1800" b="1" dirty="0"/>
              <a:t>Solution</a:t>
            </a:r>
          </a:p>
          <a:p>
            <a:pPr marL="285750" indent="-285750">
              <a:buFont typeface="Arial" panose="020B0604020202020204" pitchFamily="34" charset="0"/>
              <a:buChar char="•"/>
            </a:pPr>
            <a:r>
              <a:rPr lang="en-US" altLang="en-US" sz="1800" dirty="0"/>
              <a:t>Encapsulate the functionality required to select and instantiate the appropriate class. One way to do this is to create an abstract class or an interface that declares the factory method. Different subclasses can then implement the method in its entirety</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r>
              <a:rPr lang="en-US" dirty="0"/>
              <a:t>Responsibility of object instantiation.</a:t>
            </a:r>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altLang="en-US" dirty="0"/>
              <a:t>Factory</a:t>
            </a:r>
            <a:endParaRPr lang="en-US" dirty="0"/>
          </a:p>
        </p:txBody>
      </p:sp>
    </p:spTree>
    <p:extLst>
      <p:ext uri="{BB962C8B-B14F-4D97-AF65-F5344CB8AC3E}">
        <p14:creationId xmlns:p14="http://schemas.microsoft.com/office/powerpoint/2010/main" val="29423712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268128"/>
            <a:ext cx="11252200" cy="4633910"/>
          </a:xfrm>
        </p:spPr>
        <p:txBody>
          <a:bodyPr/>
          <a:lstStyle/>
          <a:p>
            <a:r>
              <a:rPr lang="en-US" altLang="en-US" sz="1800" b="1" i="1" dirty="0"/>
              <a:t>Definition</a:t>
            </a:r>
            <a:r>
              <a:rPr lang="en-US" altLang="en-US" sz="1800" b="1" dirty="0"/>
              <a:t> </a:t>
            </a:r>
            <a:endParaRPr lang="en-US" altLang="en-US" sz="1800" dirty="0"/>
          </a:p>
          <a:p>
            <a:pPr marL="285750" indent="-285750">
              <a:buFont typeface="Arial" panose="020B0604020202020204" pitchFamily="34" charset="0"/>
              <a:buChar char="•"/>
            </a:pPr>
            <a:r>
              <a:rPr lang="en-US" altLang="en-US" sz="1800" dirty="0"/>
              <a:t>Separates the construction of a complex object from its representation so that the same construction process can create different representations</a:t>
            </a:r>
            <a:endParaRPr lang="en-US" altLang="en-US" sz="1600" dirty="0"/>
          </a:p>
          <a:p>
            <a:pPr>
              <a:lnSpc>
                <a:spcPct val="90000"/>
              </a:lnSpc>
            </a:pPr>
            <a:r>
              <a:rPr lang="en-US" altLang="en-US" sz="1800" b="1" dirty="0"/>
              <a:t>Problem &amp; Context</a:t>
            </a:r>
          </a:p>
          <a:p>
            <a:pPr marL="285750" indent="-285750">
              <a:buFont typeface="Arial" panose="020B0604020202020204" pitchFamily="34" charset="0"/>
              <a:buChar char="•"/>
            </a:pPr>
            <a:r>
              <a:rPr lang="en-US" altLang="en-US" sz="1800" dirty="0"/>
              <a:t>Object construction details are kept within the object as part of its constructor. This may not be effective when the object being created is complex and the object creation process produces different representations of the object. The object can become bulky (construction bloat) and less modular</a:t>
            </a:r>
            <a:endParaRPr lang="en-US" altLang="en-US" sz="1600" dirty="0"/>
          </a:p>
          <a:p>
            <a:r>
              <a:rPr lang="en-US" altLang="en-US" sz="1800" b="1" dirty="0"/>
              <a:t>Implementation</a:t>
            </a:r>
          </a:p>
          <a:p>
            <a:pPr marL="285750" indent="-285750">
              <a:buFont typeface="Arial" panose="020B0604020202020204" pitchFamily="34" charset="0"/>
              <a:buChar char="•"/>
            </a:pPr>
            <a:r>
              <a:rPr lang="en-US" altLang="en-US" sz="1800" dirty="0"/>
              <a:t>Move the construction logic out of the object class to separate classes referred to as </a:t>
            </a:r>
            <a:r>
              <a:rPr lang="en-US" altLang="en-US" sz="1800" i="1" dirty="0"/>
              <a:t> builder</a:t>
            </a:r>
            <a:r>
              <a:rPr lang="en-US" altLang="en-US" sz="1800" dirty="0"/>
              <a:t> classes. A dedicated object referred to as a </a:t>
            </a:r>
            <a:r>
              <a:rPr lang="en-US" altLang="en-US" sz="1800" i="1" dirty="0"/>
              <a:t>Director</a:t>
            </a:r>
            <a:r>
              <a:rPr lang="en-US" altLang="en-US" sz="1800" dirty="0"/>
              <a:t>, is responsible for invoking different builder methods required for the construction of the final object. Different client objects can make use of the Director object to create the required object</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r>
              <a:rPr lang="en-US" altLang="en-US" sz="1800" dirty="0"/>
              <a:t>Separates the construction </a:t>
            </a:r>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Builder</a:t>
            </a:r>
            <a:br>
              <a:rPr lang="en-US" altLang="en-US" dirty="0"/>
            </a:br>
            <a:endParaRPr lang="en-US" dirty="0"/>
          </a:p>
        </p:txBody>
      </p:sp>
    </p:spTree>
    <p:extLst>
      <p:ext uri="{BB962C8B-B14F-4D97-AF65-F5344CB8AC3E}">
        <p14:creationId xmlns:p14="http://schemas.microsoft.com/office/powerpoint/2010/main" val="11552913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591401"/>
            <a:ext cx="11252200" cy="4633910"/>
          </a:xfrm>
        </p:spPr>
        <p:txBody>
          <a:bodyPr/>
          <a:lstStyle/>
          <a:p>
            <a:r>
              <a:rPr lang="en-US" altLang="en-US" sz="1800" b="1" i="1" dirty="0"/>
              <a:t>Definition</a:t>
            </a:r>
            <a:r>
              <a:rPr lang="en-US" altLang="en-US" sz="1800" b="1" dirty="0"/>
              <a:t> </a:t>
            </a:r>
            <a:endParaRPr lang="en-US" altLang="en-US" sz="1800" dirty="0"/>
          </a:p>
          <a:p>
            <a:pPr marL="285750" indent="-285750">
              <a:lnSpc>
                <a:spcPct val="90000"/>
              </a:lnSpc>
              <a:buFont typeface="Arial" panose="020B0604020202020204" pitchFamily="34" charset="0"/>
              <a:buChar char="•"/>
            </a:pPr>
            <a:r>
              <a:rPr lang="en-US" altLang="en-US" sz="1800" dirty="0"/>
              <a:t>Attaches additional responsibilities to an object dynamically. Decorators provide a flexible alternative to </a:t>
            </a:r>
            <a:r>
              <a:rPr lang="en-US" altLang="en-US" sz="1800" dirty="0" err="1"/>
              <a:t>subclassing</a:t>
            </a:r>
            <a:r>
              <a:rPr lang="en-US" altLang="en-US" sz="1800" dirty="0"/>
              <a:t> for extending functionality </a:t>
            </a:r>
            <a:endParaRPr lang="en-US" altLang="en-US" sz="1400" dirty="0"/>
          </a:p>
          <a:p>
            <a:pPr>
              <a:lnSpc>
                <a:spcPct val="90000"/>
              </a:lnSpc>
            </a:pPr>
            <a:r>
              <a:rPr lang="en-US" altLang="en-US" sz="1800" b="1" dirty="0"/>
              <a:t>Problem &amp; Context</a:t>
            </a:r>
          </a:p>
          <a:p>
            <a:pPr marL="285750" indent="-285750">
              <a:lnSpc>
                <a:spcPct val="90000"/>
              </a:lnSpc>
              <a:buFont typeface="Arial" panose="020B0604020202020204" pitchFamily="34" charset="0"/>
              <a:buChar char="•"/>
            </a:pPr>
            <a:r>
              <a:rPr lang="en-US" altLang="en-US" sz="1800" dirty="0"/>
              <a:t>This pattern allows new/additional behavior to be added to an existing method of an object dynamically. Since classes cannot be created at runtime and it is typically not possible to predict what extensions will be needed at design time, a new class would have to be made for every possible combination. By contrast, decorators are objects, created at runtime, and can be combined on a per-use basis</a:t>
            </a:r>
          </a:p>
          <a:p>
            <a:pPr marL="285750" indent="-285750">
              <a:buFont typeface="Arial" panose="020B0604020202020204" pitchFamily="34" charset="0"/>
              <a:buChar char="•"/>
            </a:pPr>
            <a:r>
              <a:rPr lang="en-US" altLang="en-US" sz="1800" b="1" dirty="0"/>
              <a:t>Implementation</a:t>
            </a:r>
          </a:p>
          <a:p>
            <a:pPr>
              <a:lnSpc>
                <a:spcPct val="90000"/>
              </a:lnSpc>
            </a:pPr>
            <a:r>
              <a:rPr lang="en-US" altLang="en-US" sz="1800" dirty="0"/>
              <a:t>Pass the original object as a parameter to the constructor of the decorator, with the decorator implementing the new functionality. The interface of the original object needs to be maintained by the decorator</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altLang="en-US" dirty="0"/>
              <a:t>Decorator</a:t>
            </a:r>
            <a:br>
              <a:rPr lang="en-US" altLang="en-US" dirty="0"/>
            </a:br>
            <a:endParaRPr lang="en-US" dirty="0"/>
          </a:p>
        </p:txBody>
      </p:sp>
    </p:spTree>
    <p:extLst>
      <p:ext uri="{BB962C8B-B14F-4D97-AF65-F5344CB8AC3E}">
        <p14:creationId xmlns:p14="http://schemas.microsoft.com/office/powerpoint/2010/main" val="21892852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591401"/>
            <a:ext cx="11252200" cy="4633910"/>
          </a:xfrm>
        </p:spPr>
        <p:txBody>
          <a:bodyPr/>
          <a:lstStyle/>
          <a:p>
            <a:r>
              <a:rPr lang="en-US" altLang="en-US" sz="1800" b="1" i="1" dirty="0"/>
              <a:t>Definition</a:t>
            </a:r>
            <a:r>
              <a:rPr lang="en-US" altLang="en-US" sz="1800" b="1" dirty="0"/>
              <a:t> </a:t>
            </a:r>
            <a:endParaRPr lang="en-US" altLang="en-US" sz="1800" dirty="0"/>
          </a:p>
          <a:p>
            <a:pPr marL="285750" indent="-285750">
              <a:buFont typeface="Arial" panose="020B0604020202020204" pitchFamily="34" charset="0"/>
              <a:buChar char="•"/>
            </a:pPr>
            <a:r>
              <a:rPr lang="en-US" sz="1800" dirty="0"/>
              <a:t>It allows the interface of an existing class to be used as another interface. In summary, an adapter helps two incompatible interfaces to work together. To implement the Adapter Design Pattern in Java, we choose the following example  </a:t>
            </a:r>
          </a:p>
          <a:p>
            <a:r>
              <a:rPr lang="en-US" altLang="en-US" sz="1800" b="1" dirty="0"/>
              <a:t>Problem &amp; Context</a:t>
            </a:r>
          </a:p>
          <a:p>
            <a:pPr marL="285750" indent="-285750">
              <a:buFont typeface="Arial" panose="020B0604020202020204" pitchFamily="34" charset="0"/>
              <a:buChar char="•"/>
            </a:pPr>
            <a:r>
              <a:rPr lang="en-US" altLang="en-US" sz="1800" dirty="0"/>
              <a:t>Sometimes an existing class may provide the functionality required by a client, but its interface may not be what the client expects. In such cases, the existing interface needs to be converted into an interface that the client expects, preserving the reusability of the existing class</a:t>
            </a:r>
            <a:endParaRPr lang="en-US" altLang="en-US" sz="1600" dirty="0"/>
          </a:p>
          <a:p>
            <a:r>
              <a:rPr lang="en-US" altLang="en-US" sz="1800" b="1" dirty="0"/>
              <a:t>Implementation</a:t>
            </a:r>
          </a:p>
          <a:p>
            <a:pPr marL="285750" indent="-285750">
              <a:buFont typeface="Arial" panose="020B0604020202020204" pitchFamily="34" charset="0"/>
              <a:buChar char="•"/>
            </a:pPr>
            <a:r>
              <a:rPr lang="en-US" altLang="en-US" sz="1800" dirty="0"/>
              <a:t>Define a wrapper class around the object with the incompatible interface. The adapter provides the required interface expected by the client. The implementation of the adapter interface converts client requests into calls to the </a:t>
            </a:r>
            <a:r>
              <a:rPr lang="en-US" altLang="en-US" sz="1800" dirty="0" err="1"/>
              <a:t>adaptee</a:t>
            </a:r>
            <a:r>
              <a:rPr lang="en-US" altLang="en-US" sz="1800" dirty="0"/>
              <a:t> class interface</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altLang="en-US" dirty="0"/>
              <a:t>Adapter</a:t>
            </a:r>
            <a:br>
              <a:rPr lang="en-US" altLang="en-US" dirty="0"/>
            </a:br>
            <a:endParaRPr lang="en-US" dirty="0"/>
          </a:p>
        </p:txBody>
      </p:sp>
    </p:spTree>
    <p:extLst>
      <p:ext uri="{BB962C8B-B14F-4D97-AF65-F5344CB8AC3E}">
        <p14:creationId xmlns:p14="http://schemas.microsoft.com/office/powerpoint/2010/main" val="31486631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591401"/>
            <a:ext cx="11252200" cy="4633910"/>
          </a:xfrm>
        </p:spPr>
        <p:txBody>
          <a:bodyPr/>
          <a:lstStyle/>
          <a:p>
            <a:r>
              <a:rPr lang="en-US" altLang="en-US" sz="1800" b="1" i="1" dirty="0"/>
              <a:t>Definition</a:t>
            </a:r>
            <a:r>
              <a:rPr lang="en-US" altLang="en-US" sz="1800" b="1" dirty="0"/>
              <a:t> </a:t>
            </a:r>
            <a:endParaRPr lang="en-US" altLang="en-US" sz="1800" dirty="0"/>
          </a:p>
          <a:p>
            <a:pPr marL="285750" indent="-285750">
              <a:buFont typeface="Arial" panose="020B0604020202020204" pitchFamily="34" charset="0"/>
              <a:buChar char="•"/>
            </a:pPr>
            <a:r>
              <a:rPr lang="en-US" altLang="en-US" sz="1800" dirty="0"/>
              <a:t>Uses sharing to support large numbers of fine-grained objects efficiently</a:t>
            </a:r>
            <a:endParaRPr lang="en-US" altLang="en-US" dirty="0"/>
          </a:p>
          <a:p>
            <a:pPr>
              <a:lnSpc>
                <a:spcPct val="90000"/>
              </a:lnSpc>
            </a:pPr>
            <a:r>
              <a:rPr lang="en-US" altLang="en-US" sz="1800" b="1" dirty="0"/>
              <a:t>Problem &amp; Context</a:t>
            </a:r>
          </a:p>
          <a:p>
            <a:pPr marL="285750" indent="-285750">
              <a:buFont typeface="Arial" panose="020B0604020202020204" pitchFamily="34" charset="0"/>
              <a:buChar char="•"/>
            </a:pPr>
            <a:r>
              <a:rPr lang="en-US" altLang="en-US" sz="1800" dirty="0"/>
              <a:t>This pattern suggests separating all the intrinsic common data into a separate object referred to as a </a:t>
            </a:r>
            <a:r>
              <a:rPr lang="en-US" altLang="en-US" sz="1800" i="1" dirty="0"/>
              <a:t>Flyweight</a:t>
            </a:r>
            <a:r>
              <a:rPr lang="en-US" altLang="en-US" sz="1800" dirty="0"/>
              <a:t> object. The group of objects being created can share the Flyweight object as it represents their intrinsic state. This eliminates the need for storing the same invariant, intrinsic information in every object; instead it is stored only once in the form of a single Flyweight object</a:t>
            </a:r>
            <a:endParaRPr lang="en-US" altLang="en-US" sz="1600" dirty="0"/>
          </a:p>
          <a:p>
            <a:r>
              <a:rPr lang="en-US" altLang="en-US" sz="1800" b="1" dirty="0"/>
              <a:t>Implementation</a:t>
            </a:r>
          </a:p>
          <a:p>
            <a:pPr marL="285750" indent="-285750">
              <a:buFont typeface="Arial" panose="020B0604020202020204" pitchFamily="34" charset="0"/>
              <a:buChar char="•"/>
            </a:pPr>
            <a:r>
              <a:rPr lang="en-US" altLang="en-US" sz="1800" dirty="0"/>
              <a:t>Design flyweight as a singleton with a private constructor. The client creates an object with the exclusive extrinsic data or sends the extrinsic data as part of a method call to the Flyweight object. This results in the creation of few objects with no duplication</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altLang="en-US" dirty="0"/>
              <a:t>Flyweight</a:t>
            </a:r>
            <a:br>
              <a:rPr lang="en-US" altLang="en-US" dirty="0"/>
            </a:br>
            <a:endParaRPr lang="en-US" dirty="0"/>
          </a:p>
        </p:txBody>
      </p:sp>
    </p:spTree>
    <p:extLst>
      <p:ext uri="{BB962C8B-B14F-4D97-AF65-F5344CB8AC3E}">
        <p14:creationId xmlns:p14="http://schemas.microsoft.com/office/powerpoint/2010/main" val="35202076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591401"/>
            <a:ext cx="11252200" cy="4633910"/>
          </a:xfrm>
        </p:spPr>
        <p:txBody>
          <a:bodyPr/>
          <a:lstStyle/>
          <a:p>
            <a:r>
              <a:rPr lang="en-US" altLang="en-US" sz="1800" b="1" i="1" dirty="0"/>
              <a:t>Definition</a:t>
            </a:r>
            <a:r>
              <a:rPr lang="en-US" altLang="en-US" sz="1800" b="1" dirty="0"/>
              <a:t> </a:t>
            </a:r>
            <a:endParaRPr lang="en-US" altLang="en-US" sz="1800" dirty="0"/>
          </a:p>
          <a:p>
            <a:pPr marL="285750" indent="-285750">
              <a:buFont typeface="Arial" panose="020B0604020202020204" pitchFamily="34" charset="0"/>
              <a:buChar char="•"/>
            </a:pPr>
            <a:r>
              <a:rPr lang="en-US" altLang="en-US" sz="1800" dirty="0"/>
              <a:t>Provides a surrogate or placeholder for another object to control access to it</a:t>
            </a:r>
            <a:endParaRPr lang="en-US" altLang="en-US" sz="1100" dirty="0"/>
          </a:p>
          <a:p>
            <a:pPr>
              <a:lnSpc>
                <a:spcPct val="90000"/>
              </a:lnSpc>
            </a:pPr>
            <a:r>
              <a:rPr lang="en-US" altLang="en-US" sz="1800" b="1" dirty="0"/>
              <a:t>Problem &amp; Context</a:t>
            </a:r>
          </a:p>
          <a:p>
            <a:pPr marL="285750" indent="-285750">
              <a:buFont typeface="Arial" panose="020B0604020202020204" pitchFamily="34" charset="0"/>
              <a:buChar char="•"/>
            </a:pPr>
            <a:r>
              <a:rPr lang="en-US" altLang="en-US" sz="1800" dirty="0"/>
              <a:t>A client object can directly access a service provider object but sometimes a client object may not have access to a target object by normal means. The reasons could be: location, state of existence, and special behavior of target object. Instead of having client objects to deal with the special requirements for accessing the target object, the Proxy pattern suggests using a separate object referred to as a </a:t>
            </a:r>
            <a:r>
              <a:rPr lang="en-US" altLang="en-US" sz="1800" i="1" dirty="0"/>
              <a:t>proxy</a:t>
            </a:r>
            <a:r>
              <a:rPr lang="en-US" altLang="en-US" sz="1800" dirty="0"/>
              <a:t> to provide a means for different client objects to access the target object in a normal, straightforward manner</a:t>
            </a:r>
          </a:p>
          <a:p>
            <a:r>
              <a:rPr lang="en-US" altLang="en-US" sz="1800" b="1" dirty="0"/>
              <a:t>Implementation</a:t>
            </a:r>
          </a:p>
          <a:p>
            <a:pPr marL="285750" indent="-285750">
              <a:buFont typeface="Arial" panose="020B0604020202020204" pitchFamily="34" charset="0"/>
              <a:buChar char="•"/>
            </a:pPr>
            <a:r>
              <a:rPr lang="en-US" altLang="en-US" sz="1800" dirty="0"/>
              <a:t>A proxy object should represent a single object.  It provides access control to the single target object, and offers the same interface</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Proxy</a:t>
            </a:r>
            <a:br>
              <a:rPr lang="en-US" altLang="en-US" dirty="0"/>
            </a:br>
            <a:endParaRPr lang="en-US" dirty="0"/>
          </a:p>
        </p:txBody>
      </p:sp>
    </p:spTree>
    <p:extLst>
      <p:ext uri="{BB962C8B-B14F-4D97-AF65-F5344CB8AC3E}">
        <p14:creationId xmlns:p14="http://schemas.microsoft.com/office/powerpoint/2010/main" val="14735116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591401"/>
            <a:ext cx="11252200" cy="4633910"/>
          </a:xfrm>
        </p:spPr>
        <p:txBody>
          <a:bodyPr/>
          <a:lstStyle/>
          <a:p>
            <a:r>
              <a:rPr lang="en-US" altLang="en-US" sz="1800" b="1" i="1" dirty="0"/>
              <a:t>Definition</a:t>
            </a:r>
            <a:r>
              <a:rPr lang="en-US" altLang="en-US" sz="1800" b="1" dirty="0"/>
              <a:t> </a:t>
            </a:r>
            <a:endParaRPr lang="en-US" altLang="en-US" sz="1800" dirty="0"/>
          </a:p>
          <a:p>
            <a:pPr marL="285750" indent="-285750">
              <a:buFont typeface="Arial" panose="020B0604020202020204" pitchFamily="34" charset="0"/>
              <a:buChar char="•"/>
            </a:pPr>
            <a:r>
              <a:rPr lang="en-US" altLang="en-US" sz="1800" dirty="0"/>
              <a:t>Provides a unified interface to a set of interfaces in a subsystem. Façade defines a higher-level interface that makes the subsystem easier to use</a:t>
            </a:r>
            <a:r>
              <a:rPr lang="en-US" altLang="en-US" sz="1400" dirty="0"/>
              <a:t>.</a:t>
            </a:r>
            <a:endParaRPr lang="en-US" altLang="en-US" sz="1100" dirty="0"/>
          </a:p>
          <a:p>
            <a:pPr>
              <a:lnSpc>
                <a:spcPct val="90000"/>
              </a:lnSpc>
            </a:pPr>
            <a:r>
              <a:rPr lang="en-US" altLang="en-US" sz="1800" b="1" dirty="0"/>
              <a:t>Problem &amp; Context</a:t>
            </a:r>
          </a:p>
          <a:p>
            <a:pPr marL="285750" indent="-285750">
              <a:buFont typeface="Arial" panose="020B0604020202020204" pitchFamily="34" charset="0"/>
              <a:buChar char="•"/>
            </a:pPr>
            <a:r>
              <a:rPr lang="en-US" altLang="en-US" sz="1800" dirty="0"/>
              <a:t>The Façade object takes up the responsibility of interacting with the subsystem classes. In effect, clients interface with the façade to deal with the subsystem. Consequently,  the Façade pattern promotes a weak coupling between a subsystem and its clients</a:t>
            </a:r>
          </a:p>
          <a:p>
            <a:r>
              <a:rPr lang="en-US" altLang="en-US" sz="1800" b="1" dirty="0"/>
              <a:t>Implementation</a:t>
            </a:r>
          </a:p>
          <a:p>
            <a:pPr marL="285750" indent="-285750">
              <a:buFont typeface="Arial" panose="020B0604020202020204" pitchFamily="34" charset="0"/>
              <a:buChar char="•"/>
            </a:pPr>
            <a:r>
              <a:rPr lang="en-US" altLang="en-US" sz="1800" dirty="0"/>
              <a:t>A façade should not be designed to provide any additional functionality. Never return subsystem components from Façade methods to clients</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Façade</a:t>
            </a:r>
            <a:br>
              <a:rPr lang="en-US" altLang="en-US" dirty="0"/>
            </a:br>
            <a:endParaRPr lang="en-US" dirty="0"/>
          </a:p>
        </p:txBody>
      </p:sp>
    </p:spTree>
    <p:extLst>
      <p:ext uri="{BB962C8B-B14F-4D97-AF65-F5344CB8AC3E}">
        <p14:creationId xmlns:p14="http://schemas.microsoft.com/office/powerpoint/2010/main" val="874445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591401"/>
            <a:ext cx="11252200" cy="4633910"/>
          </a:xfrm>
        </p:spPr>
        <p:txBody>
          <a:bodyPr/>
          <a:lstStyle/>
          <a:p>
            <a:r>
              <a:rPr lang="en-US" altLang="en-US" sz="1800" b="1" i="1" dirty="0"/>
              <a:t>Definition</a:t>
            </a:r>
            <a:r>
              <a:rPr lang="en-US" altLang="en-US" sz="1800" b="1" dirty="0"/>
              <a:t> </a:t>
            </a:r>
            <a:endParaRPr lang="en-US" altLang="en-US" sz="1800" dirty="0"/>
          </a:p>
          <a:p>
            <a:pPr marL="285750" indent="-285750">
              <a:buFont typeface="Arial" panose="020B0604020202020204" pitchFamily="34" charset="0"/>
              <a:buChar char="•"/>
            </a:pPr>
            <a:r>
              <a:rPr lang="en-US" altLang="en-US" sz="1800" dirty="0"/>
              <a:t>Defines a one-to-many dependency between objects so that when one object changes state, all its dependents are notified and updated automatically</a:t>
            </a:r>
            <a:endParaRPr lang="en-US" altLang="en-US" sz="1100" dirty="0"/>
          </a:p>
          <a:p>
            <a:pPr>
              <a:lnSpc>
                <a:spcPct val="90000"/>
              </a:lnSpc>
            </a:pPr>
            <a:r>
              <a:rPr lang="en-US" altLang="en-US" sz="1800" b="1" dirty="0"/>
              <a:t>Problem &amp; Context</a:t>
            </a:r>
          </a:p>
          <a:p>
            <a:pPr marL="285750" indent="-285750">
              <a:buFont typeface="Arial" panose="020B0604020202020204" pitchFamily="34" charset="0"/>
              <a:buChar char="•"/>
            </a:pPr>
            <a:r>
              <a:rPr lang="en-US" altLang="en-US" sz="1800" dirty="0"/>
              <a:t>Useful for designing a consistent communication model between a set of dependent objects (</a:t>
            </a:r>
            <a:r>
              <a:rPr lang="en-US" altLang="en-US" sz="1800" i="1" dirty="0"/>
              <a:t>observers</a:t>
            </a:r>
            <a:r>
              <a:rPr lang="en-US" altLang="en-US" sz="1800" dirty="0"/>
              <a:t>) and an object that they are dependent on (</a:t>
            </a:r>
            <a:r>
              <a:rPr lang="en-US" altLang="en-US" sz="1800" i="1" dirty="0"/>
              <a:t>subject</a:t>
            </a:r>
            <a:r>
              <a:rPr lang="en-US" altLang="en-US" sz="1800" dirty="0"/>
              <a:t>). This allows the observers to have their state synchronized with the subject. Each of these observers needs to know when the subject undergoes a change in its state</a:t>
            </a:r>
            <a:endParaRPr lang="en-US" altLang="en-US" sz="1600" dirty="0"/>
          </a:p>
          <a:p>
            <a:r>
              <a:rPr lang="en-US" altLang="en-US" sz="1800" b="1" dirty="0"/>
              <a:t>Implementation</a:t>
            </a:r>
          </a:p>
          <a:p>
            <a:pPr marL="285750" indent="-285750">
              <a:buFont typeface="Arial" panose="020B0604020202020204" pitchFamily="34" charset="0"/>
              <a:buChar char="•"/>
            </a:pPr>
            <a:r>
              <a:rPr lang="en-US" altLang="en-US" sz="1800" dirty="0"/>
              <a:t>The subject should provide an interface for registering and unregistering change notifications. Observers should provide an interface for receiving notifications from the subject</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altLang="en-US" dirty="0"/>
              <a:t>Observer</a:t>
            </a:r>
            <a:br>
              <a:rPr lang="en-US" altLang="en-US" dirty="0"/>
            </a:br>
            <a:endParaRPr lang="en-US" dirty="0"/>
          </a:p>
        </p:txBody>
      </p:sp>
    </p:spTree>
    <p:extLst>
      <p:ext uri="{BB962C8B-B14F-4D97-AF65-F5344CB8AC3E}">
        <p14:creationId xmlns:p14="http://schemas.microsoft.com/office/powerpoint/2010/main" val="353120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0F60-416A-48E2-A820-93AD0E218639}"/>
              </a:ext>
            </a:extLst>
          </p:cNvPr>
          <p:cNvSpPr>
            <a:spLocks noGrp="1"/>
          </p:cNvSpPr>
          <p:nvPr>
            <p:ph type="title"/>
          </p:nvPr>
        </p:nvSpPr>
        <p:spPr/>
        <p:txBody>
          <a:bodyPr/>
          <a:lstStyle/>
          <a:p>
            <a:r>
              <a:rPr lang="en-US" dirty="0"/>
              <a:t>Design Patterns Introduction</a:t>
            </a:r>
          </a:p>
        </p:txBody>
      </p:sp>
    </p:spTree>
    <p:extLst>
      <p:ext uri="{BB962C8B-B14F-4D97-AF65-F5344CB8AC3E}">
        <p14:creationId xmlns:p14="http://schemas.microsoft.com/office/powerpoint/2010/main" val="3084427999"/>
      </p:ext>
    </p:extLst>
  </p:cSld>
  <p:clrMapOvr>
    <a:overrideClrMapping bg1="lt1" tx1="dk1" bg2="lt2" tx2="dk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591401"/>
            <a:ext cx="11252200" cy="4633910"/>
          </a:xfrm>
        </p:spPr>
        <p:txBody>
          <a:bodyPr/>
          <a:lstStyle/>
          <a:p>
            <a:r>
              <a:rPr lang="en-US" altLang="en-US" sz="1800" b="1" i="1" dirty="0"/>
              <a:t>Definition</a:t>
            </a:r>
            <a:r>
              <a:rPr lang="en-US" altLang="en-US" sz="1800" b="1" dirty="0"/>
              <a:t> </a:t>
            </a:r>
            <a:endParaRPr lang="en-US" altLang="en-US" sz="1800" dirty="0"/>
          </a:p>
          <a:p>
            <a:pPr marL="285750" indent="-285750">
              <a:buFont typeface="Arial" panose="020B0604020202020204" pitchFamily="34" charset="0"/>
              <a:buChar char="•"/>
            </a:pPr>
            <a:r>
              <a:rPr lang="en-US" altLang="en-US" sz="1800" dirty="0"/>
              <a:t>Defines the skeleton of an algorithm in an operation, deferring some steps to subclasses. Template Method lets subclasses redefine certain steps of an algorithm without changing the algorithm's structure</a:t>
            </a:r>
            <a:endParaRPr lang="en-US" altLang="en-US" sz="1100" dirty="0"/>
          </a:p>
          <a:p>
            <a:pPr>
              <a:lnSpc>
                <a:spcPct val="90000"/>
              </a:lnSpc>
            </a:pPr>
            <a:r>
              <a:rPr lang="en-US" altLang="en-US" sz="1800" b="1" dirty="0"/>
              <a:t>Problem &amp; Context</a:t>
            </a:r>
          </a:p>
          <a:p>
            <a:pPr marL="285750" indent="-285750">
              <a:buFont typeface="Arial" panose="020B0604020202020204" pitchFamily="34" charset="0"/>
              <a:buChar char="•"/>
            </a:pPr>
            <a:r>
              <a:rPr lang="en-US" altLang="en-US" sz="1800" dirty="0"/>
              <a:t>Used in situations when there is an algorithm, some steps of which could be implemented in many different ways. The outline of the algorithm is kept in a separate method referred to as a </a:t>
            </a:r>
            <a:r>
              <a:rPr lang="en-US" altLang="en-US" sz="1800" i="1" dirty="0"/>
              <a:t>template method</a:t>
            </a:r>
            <a:r>
              <a:rPr lang="en-US" altLang="en-US" sz="1800" dirty="0"/>
              <a:t> inside a class, referred to as a </a:t>
            </a:r>
            <a:r>
              <a:rPr lang="en-US" altLang="en-US" sz="1800" i="1" dirty="0"/>
              <a:t>template class</a:t>
            </a:r>
            <a:r>
              <a:rPr lang="en-US" altLang="en-US" sz="1800" dirty="0"/>
              <a:t>, leaving out the specific implementations of the variant portions of the algorithm to different subclasses of this class</a:t>
            </a:r>
            <a:endParaRPr lang="en-US" altLang="en-US" sz="1600" dirty="0"/>
          </a:p>
          <a:p>
            <a:r>
              <a:rPr lang="en-US" altLang="en-US" sz="1800" b="1" dirty="0"/>
              <a:t>Implementation</a:t>
            </a:r>
          </a:p>
          <a:p>
            <a:pPr marL="285750" indent="-285750">
              <a:buFont typeface="Arial" panose="020B0604020202020204" pitchFamily="34" charset="0"/>
              <a:buChar char="•"/>
            </a:pPr>
            <a:r>
              <a:rPr lang="en-US" altLang="en-US" sz="1800" dirty="0"/>
              <a:t>The Template method can be a concrete, </a:t>
            </a:r>
            <a:r>
              <a:rPr lang="en-US" altLang="en-US" sz="1800" dirty="0" err="1"/>
              <a:t>nonabstract</a:t>
            </a:r>
            <a:r>
              <a:rPr lang="en-US" altLang="en-US" sz="1800" dirty="0"/>
              <a:t> method with calls to other methods that represent different steps of the algorithm. Specific implementations can be provided for these abstract methods inside a set of concrete subclasses of the abstract Template class</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altLang="en-US" dirty="0"/>
              <a:t>Template Method</a:t>
            </a:r>
            <a:br>
              <a:rPr lang="en-US" altLang="en-US" dirty="0"/>
            </a:br>
            <a:endParaRPr lang="en-US" dirty="0"/>
          </a:p>
        </p:txBody>
      </p:sp>
    </p:spTree>
    <p:extLst>
      <p:ext uri="{BB962C8B-B14F-4D97-AF65-F5344CB8AC3E}">
        <p14:creationId xmlns:p14="http://schemas.microsoft.com/office/powerpoint/2010/main" val="13074936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altLang="en-US" dirty="0"/>
              <a:t>Examples</a:t>
            </a:r>
            <a:endParaRPr lang="en-US" dirty="0"/>
          </a:p>
        </p:txBody>
      </p:sp>
      <p:graphicFrame>
        <p:nvGraphicFramePr>
          <p:cNvPr id="9" name="Content Placeholder 8">
            <a:extLst>
              <a:ext uri="{FF2B5EF4-FFF2-40B4-BE49-F238E27FC236}">
                <a16:creationId xmlns:a16="http://schemas.microsoft.com/office/drawing/2014/main" id="{0E1D40A8-FDB2-4E52-BFCE-F8285C4AB4EF}"/>
              </a:ext>
            </a:extLst>
          </p:cNvPr>
          <p:cNvGraphicFramePr>
            <a:graphicFrameLocks noGrp="1" noChangeAspect="1"/>
          </p:cNvGraphicFramePr>
          <p:nvPr>
            <p:ph sz="quarter" idx="10"/>
            <p:extLst>
              <p:ext uri="{D42A27DB-BD31-4B8C-83A1-F6EECF244321}">
                <p14:modId xmlns:p14="http://schemas.microsoft.com/office/powerpoint/2010/main" val="1627380234"/>
              </p:ext>
            </p:extLst>
          </p:nvPr>
        </p:nvGraphicFramePr>
        <p:xfrm>
          <a:off x="1421606" y="2621973"/>
          <a:ext cx="9348788" cy="2552700"/>
        </p:xfrm>
        <a:graphic>
          <a:graphicData uri="http://schemas.openxmlformats.org/presentationml/2006/ole">
            <mc:AlternateContent xmlns:mc="http://schemas.openxmlformats.org/markup-compatibility/2006">
              <mc:Choice xmlns:v="urn:schemas-microsoft-com:vml" Requires="v">
                <p:oleObj spid="_x0000_s3074" name="Packager Shell Object" showAsIcon="1" r:id="rId4" imgW="1738080" imgH="474120" progId="Package">
                  <p:embed/>
                </p:oleObj>
              </mc:Choice>
              <mc:Fallback>
                <p:oleObj name="Packager Shell Object" showAsIcon="1" r:id="rId4" imgW="1738080" imgH="474120" progId="Package">
                  <p:embed/>
                  <p:pic>
                    <p:nvPicPr>
                      <p:cNvPr id="0" name=""/>
                      <p:cNvPicPr/>
                      <p:nvPr/>
                    </p:nvPicPr>
                    <p:blipFill>
                      <a:blip r:embed="rId5"/>
                      <a:stretch>
                        <a:fillRect/>
                      </a:stretch>
                    </p:blipFill>
                    <p:spPr>
                      <a:xfrm>
                        <a:off x="1421606" y="2621973"/>
                        <a:ext cx="9348788" cy="2552700"/>
                      </a:xfrm>
                      <a:prstGeom prst="rect">
                        <a:avLst/>
                      </a:prstGeom>
                    </p:spPr>
                  </p:pic>
                </p:oleObj>
              </mc:Fallback>
            </mc:AlternateContent>
          </a:graphicData>
        </a:graphic>
      </p:graphicFrame>
    </p:spTree>
    <p:extLst>
      <p:ext uri="{BB962C8B-B14F-4D97-AF65-F5344CB8AC3E}">
        <p14:creationId xmlns:p14="http://schemas.microsoft.com/office/powerpoint/2010/main" val="21176952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0F60-416A-48E2-A820-93AD0E218639}"/>
              </a:ext>
            </a:extLst>
          </p:cNvPr>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2853070906"/>
      </p:ext>
    </p:extLst>
  </p:cSld>
  <p:clrMapOvr>
    <a:overrideClrMapping bg1="lt1" tx1="dk1" bg2="lt2" tx2="dk2" accent1="accent1" accent2="accent2" accent3="accent3" accent4="accent4" accent5="accent5" accent6="accent6" hlink="hlink" folHlink="folHlink"/>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0F60-416A-48E2-A820-93AD0E21863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245342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665291"/>
            <a:ext cx="11252200" cy="4633910"/>
          </a:xfrm>
        </p:spPr>
        <p:txBody>
          <a:bodyPr/>
          <a:lstStyle/>
          <a:p>
            <a:pPr marL="285750" indent="-285750">
              <a:buFont typeface="Arial" panose="020B0604020202020204" pitchFamily="34" charset="0"/>
              <a:buChar char="•"/>
            </a:pPr>
            <a:r>
              <a:rPr lang="en-US" altLang="en-US" sz="1800" dirty="0"/>
              <a:t>A (Problem, Solution) pair.</a:t>
            </a:r>
          </a:p>
          <a:p>
            <a:pPr marL="285750" indent="-285750">
              <a:buFont typeface="Arial" panose="020B0604020202020204" pitchFamily="34" charset="0"/>
              <a:buChar char="•"/>
            </a:pPr>
            <a:r>
              <a:rPr lang="en-US" sz="1800" dirty="0"/>
              <a:t>Solutions to general software development problems.</a:t>
            </a:r>
            <a:endParaRPr lang="en-US" altLang="en-US" sz="1800" dirty="0"/>
          </a:p>
          <a:p>
            <a:pPr marL="285750" indent="-285750">
              <a:buFont typeface="Arial" panose="020B0604020202020204" pitchFamily="34" charset="0"/>
              <a:buChar char="•"/>
            </a:pPr>
            <a:r>
              <a:rPr lang="en-US" sz="1800" dirty="0"/>
              <a:t>Best practices of experienced object-oriented software developers. </a:t>
            </a:r>
          </a:p>
          <a:p>
            <a:pPr marL="285750" indent="-285750">
              <a:buFont typeface="Arial" panose="020B0604020202020204" pitchFamily="34" charset="0"/>
              <a:buChar char="•"/>
            </a:pPr>
            <a:r>
              <a:rPr lang="en-US" altLang="en-US" sz="1800" dirty="0"/>
              <a:t>A technique to repeat designer success.</a:t>
            </a:r>
          </a:p>
          <a:p>
            <a:pPr marL="285750" indent="-285750">
              <a:buFont typeface="Arial" panose="020B0604020202020204" pitchFamily="34" charset="0"/>
              <a:buChar char="•"/>
            </a:pPr>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What is a Design Pattern?</a:t>
            </a:r>
          </a:p>
        </p:txBody>
      </p:sp>
    </p:spTree>
    <p:extLst>
      <p:ext uri="{BB962C8B-B14F-4D97-AF65-F5344CB8AC3E}">
        <p14:creationId xmlns:p14="http://schemas.microsoft.com/office/powerpoint/2010/main" val="22708005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665291"/>
            <a:ext cx="11252200" cy="4633910"/>
          </a:xfrm>
        </p:spPr>
        <p:txBody>
          <a:bodyPr/>
          <a:lstStyle/>
          <a:p>
            <a:pPr marL="285750" indent="-285750">
              <a:buFont typeface="Arial" panose="020B0604020202020204" pitchFamily="34" charset="0"/>
              <a:buChar char="•"/>
            </a:pPr>
            <a:r>
              <a:rPr lang="en-US" altLang="en-US" sz="1800" dirty="0"/>
              <a:t>Design pattern suggest specific implementation for the specific object oriented programming problem</a:t>
            </a:r>
          </a:p>
          <a:p>
            <a:pPr marL="285750" indent="-285750">
              <a:buFont typeface="Arial" panose="020B0604020202020204" pitchFamily="34" charset="0"/>
              <a:buChar char="•"/>
            </a:pPr>
            <a:r>
              <a:rPr lang="en-US" altLang="en-US" sz="1800" dirty="0"/>
              <a:t>Design pattern provides low level solution (implementation) to design better software applications.</a:t>
            </a:r>
          </a:p>
          <a:p>
            <a:pPr marL="285750" indent="-285750">
              <a:buFont typeface="Arial" panose="020B0604020202020204" pitchFamily="34" charset="0"/>
              <a:buChar char="•"/>
            </a:pPr>
            <a:r>
              <a:rPr lang="en-US" altLang="en-US" sz="1800" dirty="0"/>
              <a:t>Patterns explicitly capture expert knowledge and design tradeoffs, and make this expertise more widely available</a:t>
            </a:r>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r>
              <a:rPr lang="en-US" sz="1800" i="1" dirty="0"/>
              <a:t>Architecture and Dependencies</a:t>
            </a:r>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Why we need design patterns ?</a:t>
            </a:r>
          </a:p>
        </p:txBody>
      </p:sp>
    </p:spTree>
    <p:extLst>
      <p:ext uri="{BB962C8B-B14F-4D97-AF65-F5344CB8AC3E}">
        <p14:creationId xmlns:p14="http://schemas.microsoft.com/office/powerpoint/2010/main" val="18115264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665291"/>
            <a:ext cx="11252200" cy="4633910"/>
          </a:xfrm>
        </p:spPr>
        <p:txBody>
          <a:bodyPr/>
          <a:lstStyle/>
          <a:p>
            <a:pPr marL="285750" indent="-285750">
              <a:buFont typeface="Arial" panose="020B0604020202020204" pitchFamily="34" charset="0"/>
              <a:buChar char="•"/>
            </a:pPr>
            <a:r>
              <a:rPr lang="en-US" altLang="en-US" sz="1800" dirty="0"/>
              <a:t>Design patterns should be used in moderation</a:t>
            </a:r>
          </a:p>
          <a:p>
            <a:pPr marL="285750" indent="-285750">
              <a:buFont typeface="Arial" panose="020B0604020202020204" pitchFamily="34" charset="0"/>
              <a:buChar char="•"/>
            </a:pPr>
            <a:r>
              <a:rPr lang="en-US" altLang="en-US" sz="1800" dirty="0"/>
              <a:t>This is a hammer</a:t>
            </a:r>
          </a:p>
          <a:p>
            <a:r>
              <a:rPr lang="en-US" altLang="en-US" sz="1800" dirty="0"/>
              <a:t>          -Not all problems are nails</a:t>
            </a:r>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Caution</a:t>
            </a:r>
          </a:p>
        </p:txBody>
      </p:sp>
    </p:spTree>
    <p:extLst>
      <p:ext uri="{BB962C8B-B14F-4D97-AF65-F5344CB8AC3E}">
        <p14:creationId xmlns:p14="http://schemas.microsoft.com/office/powerpoint/2010/main" val="35016681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161E0C4-1D19-49D3-893A-C4D2E61A908F}"/>
              </a:ext>
            </a:extLst>
          </p:cNvPr>
          <p:cNvGraphicFramePr>
            <a:graphicFrameLocks noGrp="1"/>
          </p:cNvGraphicFramePr>
          <p:nvPr>
            <p:ph sz="quarter" idx="10"/>
            <p:extLst>
              <p:ext uri="{D42A27DB-BD31-4B8C-83A1-F6EECF244321}">
                <p14:modId xmlns:p14="http://schemas.microsoft.com/office/powerpoint/2010/main" val="2477984229"/>
              </p:ext>
            </p:extLst>
          </p:nvPr>
        </p:nvGraphicFramePr>
        <p:xfrm>
          <a:off x="469901" y="1092634"/>
          <a:ext cx="11252199" cy="5074024"/>
        </p:xfrm>
        <a:graphic>
          <a:graphicData uri="http://schemas.openxmlformats.org/drawingml/2006/table">
            <a:tbl>
              <a:tblPr firstRow="1" bandRow="1">
                <a:tableStyleId>{5C22544A-7EE6-4342-B048-85BDC9FD1C3A}</a:tableStyleId>
              </a:tblPr>
              <a:tblGrid>
                <a:gridCol w="3750733">
                  <a:extLst>
                    <a:ext uri="{9D8B030D-6E8A-4147-A177-3AD203B41FA5}">
                      <a16:colId xmlns:a16="http://schemas.microsoft.com/office/drawing/2014/main" val="510175422"/>
                    </a:ext>
                  </a:extLst>
                </a:gridCol>
                <a:gridCol w="3750733">
                  <a:extLst>
                    <a:ext uri="{9D8B030D-6E8A-4147-A177-3AD203B41FA5}">
                      <a16:colId xmlns:a16="http://schemas.microsoft.com/office/drawing/2014/main" val="895775284"/>
                    </a:ext>
                  </a:extLst>
                </a:gridCol>
                <a:gridCol w="3750733">
                  <a:extLst>
                    <a:ext uri="{9D8B030D-6E8A-4147-A177-3AD203B41FA5}">
                      <a16:colId xmlns:a16="http://schemas.microsoft.com/office/drawing/2014/main" val="2075424295"/>
                    </a:ext>
                  </a:extLst>
                </a:gridCol>
              </a:tblGrid>
              <a:tr h="370840">
                <a:tc>
                  <a:txBody>
                    <a:bodyPr/>
                    <a:lstStyle/>
                    <a:p>
                      <a:r>
                        <a:rPr lang="en-US" dirty="0"/>
                        <a:t>Creational Patterns</a:t>
                      </a:r>
                    </a:p>
                  </a:txBody>
                  <a:tcPr/>
                </a:tc>
                <a:tc>
                  <a:txBody>
                    <a:bodyPr/>
                    <a:lstStyle/>
                    <a:p>
                      <a:r>
                        <a:rPr lang="en-US" dirty="0"/>
                        <a:t>Structural Patterns</a:t>
                      </a:r>
                    </a:p>
                  </a:txBody>
                  <a:tcPr/>
                </a:tc>
                <a:tc>
                  <a:txBody>
                    <a:bodyPr/>
                    <a:lstStyle/>
                    <a:p>
                      <a:r>
                        <a:rPr lang="en-US" dirty="0"/>
                        <a:t>Behavioral Patterns</a:t>
                      </a:r>
                    </a:p>
                  </a:txBody>
                  <a:tcPr/>
                </a:tc>
                <a:extLst>
                  <a:ext uri="{0D108BD9-81ED-4DB2-BD59-A6C34878D82A}">
                    <a16:rowId xmlns:a16="http://schemas.microsoft.com/office/drawing/2014/main" val="28641460"/>
                  </a:ext>
                </a:extLst>
              </a:tr>
              <a:tr h="370840">
                <a:tc>
                  <a:txBody>
                    <a:bodyPr/>
                    <a:lstStyle/>
                    <a:p>
                      <a:r>
                        <a:rPr lang="en-US" dirty="0"/>
                        <a:t>Prototype</a:t>
                      </a:r>
                    </a:p>
                  </a:txBody>
                  <a:tcPr/>
                </a:tc>
                <a:tc>
                  <a:txBody>
                    <a:bodyPr/>
                    <a:lstStyle/>
                    <a:p>
                      <a:r>
                        <a:rPr lang="en-US" dirty="0"/>
                        <a:t>Decorator</a:t>
                      </a:r>
                    </a:p>
                  </a:txBody>
                  <a:tcPr/>
                </a:tc>
                <a:tc>
                  <a:txBody>
                    <a:bodyPr/>
                    <a:lstStyle/>
                    <a:p>
                      <a:r>
                        <a:rPr lang="en-US" dirty="0"/>
                        <a:t>Observer</a:t>
                      </a:r>
                    </a:p>
                  </a:txBody>
                  <a:tcPr/>
                </a:tc>
                <a:extLst>
                  <a:ext uri="{0D108BD9-81ED-4DB2-BD59-A6C34878D82A}">
                    <a16:rowId xmlns:a16="http://schemas.microsoft.com/office/drawing/2014/main" val="646784533"/>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dirty="0"/>
                        <a:t>Singleton</a:t>
                      </a:r>
                    </a:p>
                  </a:txBody>
                  <a:tcPr/>
                </a:tc>
                <a:tc>
                  <a:txBody>
                    <a:bodyPr/>
                    <a:lstStyle/>
                    <a:p>
                      <a:r>
                        <a:rPr lang="en-US" dirty="0"/>
                        <a:t>Adapter</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en-US" sz="2400" dirty="0"/>
                        <a:t>Template Method</a:t>
                      </a:r>
                    </a:p>
                  </a:txBody>
                  <a:tcPr/>
                </a:tc>
                <a:extLst>
                  <a:ext uri="{0D108BD9-81ED-4DB2-BD59-A6C34878D82A}">
                    <a16:rowId xmlns:a16="http://schemas.microsoft.com/office/drawing/2014/main" val="3233758906"/>
                  </a:ext>
                </a:extLst>
              </a:tr>
              <a:tr h="370840">
                <a:tc>
                  <a:txBody>
                    <a:bodyPr/>
                    <a:lstStyle/>
                    <a:p>
                      <a:r>
                        <a:rPr lang="en-US" dirty="0"/>
                        <a:t>Factory</a:t>
                      </a:r>
                    </a:p>
                  </a:txBody>
                  <a:tcPr/>
                </a:tc>
                <a:tc>
                  <a:txBody>
                    <a:bodyPr/>
                    <a:lstStyle/>
                    <a:p>
                      <a:r>
                        <a:rPr lang="en-US" dirty="0"/>
                        <a:t>Flyweight</a:t>
                      </a:r>
                    </a:p>
                  </a:txBody>
                  <a:tcPr/>
                </a:tc>
                <a:tc>
                  <a:txBody>
                    <a:bodyPr/>
                    <a:lstStyle/>
                    <a:p>
                      <a:r>
                        <a:rPr lang="en-US" dirty="0"/>
                        <a:t>Visitor</a:t>
                      </a:r>
                    </a:p>
                  </a:txBody>
                  <a:tcPr/>
                </a:tc>
                <a:extLst>
                  <a:ext uri="{0D108BD9-81ED-4DB2-BD59-A6C34878D82A}">
                    <a16:rowId xmlns:a16="http://schemas.microsoft.com/office/drawing/2014/main" val="3706602391"/>
                  </a:ext>
                </a:extLst>
              </a:tr>
              <a:tr h="370840">
                <a:tc>
                  <a:txBody>
                    <a:bodyPr/>
                    <a:lstStyle/>
                    <a:p>
                      <a:r>
                        <a:rPr lang="en-US" dirty="0"/>
                        <a:t>Builder</a:t>
                      </a:r>
                    </a:p>
                  </a:txBody>
                  <a:tcPr/>
                </a:tc>
                <a:tc>
                  <a:txBody>
                    <a:bodyPr/>
                    <a:lstStyle/>
                    <a:p>
                      <a:r>
                        <a:rPr lang="en-US" dirty="0"/>
                        <a:t>Proxy</a:t>
                      </a:r>
                    </a:p>
                  </a:txBody>
                  <a:tcPr/>
                </a:tc>
                <a:tc>
                  <a:txBody>
                    <a:bodyPr/>
                    <a:lstStyle/>
                    <a:p>
                      <a:r>
                        <a:rPr lang="en-US" dirty="0"/>
                        <a:t>Chain of Responsibility</a:t>
                      </a:r>
                    </a:p>
                  </a:txBody>
                  <a:tcPr/>
                </a:tc>
                <a:extLst>
                  <a:ext uri="{0D108BD9-81ED-4DB2-BD59-A6C34878D82A}">
                    <a16:rowId xmlns:a16="http://schemas.microsoft.com/office/drawing/2014/main" val="2504545281"/>
                  </a:ext>
                </a:extLst>
              </a:tr>
              <a:tr h="370840">
                <a:tc>
                  <a:txBody>
                    <a:bodyPr/>
                    <a:lstStyle/>
                    <a:p>
                      <a:endParaRPr lang="en-US" dirty="0"/>
                    </a:p>
                  </a:txBody>
                  <a:tcPr/>
                </a:tc>
                <a:tc>
                  <a:txBody>
                    <a:bodyPr/>
                    <a:lstStyle/>
                    <a:p>
                      <a:r>
                        <a:rPr lang="en-US" dirty="0"/>
                        <a:t>Façade</a:t>
                      </a:r>
                    </a:p>
                  </a:txBody>
                  <a:tcPr/>
                </a:tc>
                <a:tc>
                  <a:txBody>
                    <a:bodyPr/>
                    <a:lstStyle/>
                    <a:p>
                      <a:r>
                        <a:rPr lang="en-US" altLang="en-US" sz="2400" dirty="0"/>
                        <a:t>State</a:t>
                      </a:r>
                      <a:endParaRPr lang="en-US" dirty="0"/>
                    </a:p>
                  </a:txBody>
                  <a:tcPr/>
                </a:tc>
                <a:extLst>
                  <a:ext uri="{0D108BD9-81ED-4DB2-BD59-A6C34878D82A}">
                    <a16:rowId xmlns:a16="http://schemas.microsoft.com/office/drawing/2014/main" val="4243812986"/>
                  </a:ext>
                </a:extLst>
              </a:tr>
              <a:tr h="370840">
                <a:tc>
                  <a:txBody>
                    <a:bodyPr/>
                    <a:lstStyle/>
                    <a:p>
                      <a:endParaRPr lang="en-US"/>
                    </a:p>
                  </a:txBody>
                  <a:tcPr/>
                </a:tc>
                <a:tc>
                  <a:txBody>
                    <a:bodyPr/>
                    <a:lstStyle/>
                    <a:p>
                      <a:endParaRPr lang="en-US" dirty="0"/>
                    </a:p>
                  </a:txBody>
                  <a:tcPr/>
                </a:tc>
                <a:tc>
                  <a:txBody>
                    <a:bodyPr/>
                    <a:lstStyle/>
                    <a:p>
                      <a:r>
                        <a:rPr lang="en-US" altLang="en-US" sz="2400" dirty="0"/>
                        <a:t>Strategy</a:t>
                      </a:r>
                      <a:endParaRPr lang="en-US" dirty="0"/>
                    </a:p>
                  </a:txBody>
                  <a:tcPr/>
                </a:tc>
                <a:extLst>
                  <a:ext uri="{0D108BD9-81ED-4DB2-BD59-A6C34878D82A}">
                    <a16:rowId xmlns:a16="http://schemas.microsoft.com/office/drawing/2014/main" val="2768409949"/>
                  </a:ext>
                </a:extLst>
              </a:tr>
              <a:tr h="370840">
                <a:tc>
                  <a:txBody>
                    <a:bodyPr/>
                    <a:lstStyle/>
                    <a:p>
                      <a:endParaRPr lang="en-US" dirty="0"/>
                    </a:p>
                  </a:txBody>
                  <a:tcPr/>
                </a:tc>
                <a:tc>
                  <a:txBody>
                    <a:bodyPr/>
                    <a:lstStyle/>
                    <a:p>
                      <a:endParaRPr lang="en-US"/>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dirty="0"/>
                        <a:t>Iterator</a:t>
                      </a:r>
                      <a:endParaRPr lang="en-US" altLang="en-US" sz="2400" dirty="0"/>
                    </a:p>
                  </a:txBody>
                  <a:tcPr/>
                </a:tc>
                <a:extLst>
                  <a:ext uri="{0D108BD9-81ED-4DB2-BD59-A6C34878D82A}">
                    <a16:rowId xmlns:a16="http://schemas.microsoft.com/office/drawing/2014/main" val="852476604"/>
                  </a:ext>
                </a:extLst>
              </a:tr>
              <a:tr h="370840">
                <a:tc>
                  <a:txBody>
                    <a:bodyPr/>
                    <a:lstStyle/>
                    <a:p>
                      <a:endParaRPr lang="en-US" dirty="0"/>
                    </a:p>
                  </a:txBody>
                  <a:tcPr/>
                </a:tc>
                <a:tc>
                  <a:txBody>
                    <a:bodyPr/>
                    <a:lstStyle/>
                    <a:p>
                      <a:endParaRPr lang="en-US" dirty="0"/>
                    </a:p>
                  </a:txBody>
                  <a:tcPr/>
                </a:tc>
                <a:tc>
                  <a:txBody>
                    <a:bodyPr/>
                    <a:lstStyle/>
                    <a:p>
                      <a:r>
                        <a:rPr lang="en-US" altLang="en-US" sz="2400" dirty="0"/>
                        <a:t>Command</a:t>
                      </a:r>
                      <a:endParaRPr lang="en-US" dirty="0"/>
                    </a:p>
                  </a:txBody>
                  <a:tcPr/>
                </a:tc>
                <a:extLst>
                  <a:ext uri="{0D108BD9-81ED-4DB2-BD59-A6C34878D82A}">
                    <a16:rowId xmlns:a16="http://schemas.microsoft.com/office/drawing/2014/main" val="3420608378"/>
                  </a:ext>
                </a:extLst>
              </a:tr>
              <a:tr h="370840">
                <a:tc>
                  <a:txBody>
                    <a:bodyPr/>
                    <a:lstStyle/>
                    <a:p>
                      <a:endParaRPr lang="en-US" dirty="0"/>
                    </a:p>
                  </a:txBody>
                  <a:tcPr/>
                </a:tc>
                <a:tc>
                  <a:txBody>
                    <a:bodyPr/>
                    <a:lstStyle/>
                    <a:p>
                      <a:endParaRPr lang="en-US" dirty="0"/>
                    </a:p>
                  </a:txBody>
                  <a:tcPr/>
                </a:tc>
                <a:tc>
                  <a:txBody>
                    <a:bodyPr/>
                    <a:lstStyle/>
                    <a:p>
                      <a:r>
                        <a:rPr lang="en-US" altLang="en-US" sz="2400" dirty="0"/>
                        <a:t>Memento</a:t>
                      </a:r>
                      <a:endParaRPr lang="en-US" dirty="0"/>
                    </a:p>
                  </a:txBody>
                  <a:tcPr/>
                </a:tc>
                <a:extLst>
                  <a:ext uri="{0D108BD9-81ED-4DB2-BD59-A6C34878D82A}">
                    <a16:rowId xmlns:a16="http://schemas.microsoft.com/office/drawing/2014/main" val="144046329"/>
                  </a:ext>
                </a:extLst>
              </a:tr>
              <a:tr h="502024">
                <a:tc>
                  <a:txBody>
                    <a:bodyPr/>
                    <a:lstStyle/>
                    <a:p>
                      <a:endParaRPr lang="en-US"/>
                    </a:p>
                  </a:txBody>
                  <a:tcPr/>
                </a:tc>
                <a:tc>
                  <a:txBody>
                    <a:bodyPr/>
                    <a:lstStyle/>
                    <a:p>
                      <a:endParaRPr lang="en-US" dirty="0"/>
                    </a:p>
                  </a:txBody>
                  <a:tcPr/>
                </a:tc>
                <a:tc>
                  <a:txBody>
                    <a:bodyPr/>
                    <a:lstStyle/>
                    <a:p>
                      <a:r>
                        <a:rPr lang="en-US" altLang="en-US" sz="2400" dirty="0"/>
                        <a:t>Mediator</a:t>
                      </a:r>
                      <a:endParaRPr lang="en-US" dirty="0"/>
                    </a:p>
                  </a:txBody>
                  <a:tcPr/>
                </a:tc>
                <a:extLst>
                  <a:ext uri="{0D108BD9-81ED-4DB2-BD59-A6C34878D82A}">
                    <a16:rowId xmlns:a16="http://schemas.microsoft.com/office/drawing/2014/main" val="2252757130"/>
                  </a:ext>
                </a:extLst>
              </a:tr>
            </a:tbl>
          </a:graphicData>
        </a:graphic>
      </p:graphicFrame>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Design Patterns Categories</a:t>
            </a:r>
          </a:p>
        </p:txBody>
      </p:sp>
    </p:spTree>
    <p:extLst>
      <p:ext uri="{BB962C8B-B14F-4D97-AF65-F5344CB8AC3E}">
        <p14:creationId xmlns:p14="http://schemas.microsoft.com/office/powerpoint/2010/main" val="30271323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273975-806B-400A-9450-4F2F440AAB3B}"/>
              </a:ext>
            </a:extLst>
          </p:cNvPr>
          <p:cNvSpPr>
            <a:spLocks noGrp="1"/>
          </p:cNvSpPr>
          <p:nvPr>
            <p:ph sz="quarter" idx="10"/>
          </p:nvPr>
        </p:nvSpPr>
        <p:spPr>
          <a:xfrm>
            <a:off x="469900" y="1665291"/>
            <a:ext cx="11252200" cy="4633910"/>
          </a:xfrm>
        </p:spPr>
        <p:txBody>
          <a:bodyPr/>
          <a:lstStyle/>
          <a:p>
            <a:r>
              <a:rPr lang="en-US" altLang="en-US" sz="1800" b="1" i="1" dirty="0"/>
              <a:t>Definition</a:t>
            </a:r>
            <a:r>
              <a:rPr lang="en-US" altLang="en-US" sz="1800" b="1" dirty="0"/>
              <a:t> </a:t>
            </a:r>
            <a:endParaRPr lang="en-US" altLang="en-US" sz="1800" dirty="0"/>
          </a:p>
          <a:p>
            <a:pPr marL="285750" indent="-285750">
              <a:lnSpc>
                <a:spcPct val="90000"/>
              </a:lnSpc>
              <a:buFont typeface="Arial" panose="020B0604020202020204" pitchFamily="34" charset="0"/>
              <a:buChar char="•"/>
            </a:pPr>
            <a:r>
              <a:rPr lang="en-US" altLang="en-US" sz="1800" dirty="0"/>
              <a:t>Prototype allows us to hide the complexity of making new instances from the client. The concept is to copy an existing object rather than creating a new instance from scratch. The existing object acts as a prototype and contains the state of the object. The newly copied object may change same properties only if required. This approach saves costly resources and time, especially when the object creation is a heavy process.</a:t>
            </a:r>
          </a:p>
          <a:p>
            <a:pPr marL="285750" indent="-285750">
              <a:lnSpc>
                <a:spcPct val="90000"/>
              </a:lnSpc>
              <a:buFont typeface="Arial" panose="020B0604020202020204" pitchFamily="34" charset="0"/>
              <a:buChar char="•"/>
            </a:pPr>
            <a:r>
              <a:rPr lang="en-US" altLang="en-US" sz="1800" b="1" dirty="0"/>
              <a:t>Problem &amp; Context</a:t>
            </a:r>
          </a:p>
          <a:p>
            <a:pPr marL="285750" indent="-285750">
              <a:lnSpc>
                <a:spcPct val="90000"/>
              </a:lnSpc>
              <a:buFont typeface="Arial" panose="020B0604020202020204" pitchFamily="34" charset="0"/>
              <a:buChar char="•"/>
            </a:pPr>
            <a:r>
              <a:rPr lang="en-US" altLang="en-US" sz="1800" dirty="0"/>
              <a:t>When clients need to create a set of objects that are cost prohibitive and alike or differ only in terms of their state, create one object upfront and designate it as a prototype object or simply make a copy of the prototype object</a:t>
            </a:r>
            <a:endParaRPr lang="en-US" altLang="en-US" sz="1600" dirty="0"/>
          </a:p>
          <a:p>
            <a:r>
              <a:rPr lang="en-US" altLang="en-US" sz="1800" b="1" dirty="0"/>
              <a:t>Implementation</a:t>
            </a:r>
          </a:p>
          <a:p>
            <a:pPr marL="285750" indent="-285750">
              <a:lnSpc>
                <a:spcPct val="90000"/>
              </a:lnSpc>
              <a:buFont typeface="Arial" panose="020B0604020202020204" pitchFamily="34" charset="0"/>
              <a:buChar char="•"/>
            </a:pPr>
            <a:r>
              <a:rPr lang="en-US" altLang="en-US" sz="1800" dirty="0"/>
              <a:t>Provide a way for clients to create a copy of the prototype object. By default, all Java objects inherit the built in clone() method that creates a clone of the original object</a:t>
            </a:r>
          </a:p>
          <a:p>
            <a:endParaRPr lang="en-US" altLang="en-US" sz="1800" dirty="0"/>
          </a:p>
        </p:txBody>
      </p:sp>
      <p:sp>
        <p:nvSpPr>
          <p:cNvPr id="3" name="Text Placeholder 2">
            <a:extLst>
              <a:ext uri="{FF2B5EF4-FFF2-40B4-BE49-F238E27FC236}">
                <a16:creationId xmlns:a16="http://schemas.microsoft.com/office/drawing/2014/main" id="{9DFB8372-2D7F-449A-B05F-AE14DFFE06AA}"/>
              </a:ext>
            </a:extLst>
          </p:cNvPr>
          <p:cNvSpPr>
            <a:spLocks noGrp="1"/>
          </p:cNvSpPr>
          <p:nvPr>
            <p:ph type="body" sz="quarter" idx="13"/>
          </p:nvPr>
        </p:nvSpPr>
        <p:spPr/>
        <p:txBody>
          <a:bodyPr/>
          <a:lstStyle/>
          <a:p>
            <a:r>
              <a:rPr lang="en-US" altLang="en-US" sz="1800" dirty="0">
                <a:latin typeface="Arial" panose="020B0604020202020204" pitchFamily="34" charset="0"/>
              </a:rPr>
              <a:t>A fully initialized instance to be copied or cloned </a:t>
            </a:r>
            <a:endParaRPr lang="en-US" sz="1800" i="1" dirty="0"/>
          </a:p>
        </p:txBody>
      </p:sp>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Prototype</a:t>
            </a:r>
            <a:br>
              <a:rPr lang="en-US" altLang="en-US" dirty="0"/>
            </a:br>
            <a:endParaRPr lang="en-US" dirty="0"/>
          </a:p>
        </p:txBody>
      </p:sp>
    </p:spTree>
    <p:extLst>
      <p:ext uri="{BB962C8B-B14F-4D97-AF65-F5344CB8AC3E}">
        <p14:creationId xmlns:p14="http://schemas.microsoft.com/office/powerpoint/2010/main" val="9909665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Example</a:t>
            </a:r>
          </a:p>
        </p:txBody>
      </p:sp>
      <p:pic>
        <p:nvPicPr>
          <p:cNvPr id="8" name="Content Placeholder 7">
            <a:extLst>
              <a:ext uri="{FF2B5EF4-FFF2-40B4-BE49-F238E27FC236}">
                <a16:creationId xmlns:a16="http://schemas.microsoft.com/office/drawing/2014/main" id="{907F0327-72BC-458F-AB9D-FD9F8116B0F0}"/>
              </a:ext>
            </a:extLst>
          </p:cNvPr>
          <p:cNvPicPr>
            <a:picLocks noGrp="1" noChangeAspect="1"/>
          </p:cNvPicPr>
          <p:nvPr>
            <p:ph sz="quarter" idx="10"/>
          </p:nvPr>
        </p:nvPicPr>
        <p:blipFill>
          <a:blip r:embed="rId3"/>
          <a:stretch>
            <a:fillRect/>
          </a:stretch>
        </p:blipFill>
        <p:spPr>
          <a:xfrm>
            <a:off x="2237458" y="736689"/>
            <a:ext cx="6832651" cy="5562600"/>
          </a:xfrm>
          <a:prstGeom prst="rect">
            <a:avLst/>
          </a:prstGeom>
        </p:spPr>
      </p:pic>
    </p:spTree>
    <p:extLst>
      <p:ext uri="{BB962C8B-B14F-4D97-AF65-F5344CB8AC3E}">
        <p14:creationId xmlns:p14="http://schemas.microsoft.com/office/powerpoint/2010/main" val="14996699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80344E-280D-422D-A582-AFD3D8DC5ED8}"/>
              </a:ext>
            </a:extLst>
          </p:cNvPr>
          <p:cNvSpPr>
            <a:spLocks noGrp="1"/>
          </p:cNvSpPr>
          <p:nvPr>
            <p:ph type="title"/>
          </p:nvPr>
        </p:nvSpPr>
        <p:spPr>
          <a:xfrm>
            <a:off x="469900" y="402587"/>
            <a:ext cx="11252200" cy="334102"/>
          </a:xfrm>
        </p:spPr>
        <p:txBody>
          <a:bodyPr/>
          <a:lstStyle/>
          <a:p>
            <a:r>
              <a:rPr lang="en-US" dirty="0"/>
              <a:t>Example</a:t>
            </a:r>
          </a:p>
        </p:txBody>
      </p:sp>
      <p:sp>
        <p:nvSpPr>
          <p:cNvPr id="3" name="Content Placeholder 2">
            <a:extLst>
              <a:ext uri="{FF2B5EF4-FFF2-40B4-BE49-F238E27FC236}">
                <a16:creationId xmlns:a16="http://schemas.microsoft.com/office/drawing/2014/main" id="{FCBA2A74-5459-4F43-B248-8EA391A0C9C6}"/>
              </a:ext>
            </a:extLst>
          </p:cNvPr>
          <p:cNvSpPr>
            <a:spLocks noGrp="1"/>
          </p:cNvSpPr>
          <p:nvPr>
            <p:ph sz="quarter" idx="10"/>
          </p:nvPr>
        </p:nvSpPr>
        <p:spPr/>
        <p:txBody>
          <a:bodyPr/>
          <a:lstStyle/>
          <a:p>
            <a:endParaRPr lang="en-US"/>
          </a:p>
        </p:txBody>
      </p:sp>
      <p:pic>
        <p:nvPicPr>
          <p:cNvPr id="6" name="Picture 5">
            <a:extLst>
              <a:ext uri="{FF2B5EF4-FFF2-40B4-BE49-F238E27FC236}">
                <a16:creationId xmlns:a16="http://schemas.microsoft.com/office/drawing/2014/main" id="{ACE995AA-6023-4D2B-8524-11FA001ADA2F}"/>
              </a:ext>
            </a:extLst>
          </p:cNvPr>
          <p:cNvPicPr>
            <a:picLocks noChangeAspect="1"/>
          </p:cNvPicPr>
          <p:nvPr/>
        </p:nvPicPr>
        <p:blipFill>
          <a:blip r:embed="rId3"/>
          <a:stretch>
            <a:fillRect/>
          </a:stretch>
        </p:blipFill>
        <p:spPr>
          <a:xfrm>
            <a:off x="341745" y="877455"/>
            <a:ext cx="11695043" cy="5577958"/>
          </a:xfrm>
          <a:prstGeom prst="rect">
            <a:avLst/>
          </a:prstGeom>
        </p:spPr>
      </p:pic>
    </p:spTree>
    <p:extLst>
      <p:ext uri="{BB962C8B-B14F-4D97-AF65-F5344CB8AC3E}">
        <p14:creationId xmlns:p14="http://schemas.microsoft.com/office/powerpoint/2010/main" val="146202096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ppt/theme/themeOverride2.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docProps/app.xml><?xml version="1.0" encoding="utf-8"?>
<Properties xmlns="http://schemas.openxmlformats.org/officeDocument/2006/extended-properties" xmlns:vt="http://schemas.openxmlformats.org/officeDocument/2006/docPropsVTypes">
  <Template/>
  <TotalTime>4649</TotalTime>
  <Words>2501</Words>
  <Application>Microsoft Office PowerPoint</Application>
  <PresentationFormat>Widescreen</PresentationFormat>
  <Paragraphs>207</Paragraphs>
  <Slides>23</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0" baseType="lpstr">
      <vt:lpstr>Arial</vt:lpstr>
      <vt:lpstr>Open Sans</vt:lpstr>
      <vt:lpstr>Verdana</vt:lpstr>
      <vt:lpstr>Wingdings</vt:lpstr>
      <vt:lpstr>Deloitte_US_Onscreen</vt:lpstr>
      <vt:lpstr>think-cell Slide</vt:lpstr>
      <vt:lpstr>Package</vt:lpstr>
      <vt:lpstr>PowerPoint Presentation</vt:lpstr>
      <vt:lpstr>Design Patterns Introduction</vt:lpstr>
      <vt:lpstr>What is a Design Pattern?</vt:lpstr>
      <vt:lpstr>Why we need design patterns ?</vt:lpstr>
      <vt:lpstr>Caution</vt:lpstr>
      <vt:lpstr>Design Patterns Categories</vt:lpstr>
      <vt:lpstr>Prototype </vt:lpstr>
      <vt:lpstr>Example</vt:lpstr>
      <vt:lpstr>Example</vt:lpstr>
      <vt:lpstr>Singleton </vt:lpstr>
      <vt:lpstr>Example</vt:lpstr>
      <vt:lpstr>Factory</vt:lpstr>
      <vt:lpstr>Builder </vt:lpstr>
      <vt:lpstr>Decorator </vt:lpstr>
      <vt:lpstr>Adapter </vt:lpstr>
      <vt:lpstr>Flyweight </vt:lpstr>
      <vt:lpstr>Proxy </vt:lpstr>
      <vt:lpstr>Façade </vt:lpstr>
      <vt:lpstr>Observer </vt:lpstr>
      <vt:lpstr>Template Method </vt:lpstr>
      <vt:lpstr>Examples</vt:lpstr>
      <vt:lpstr>Q &amp; A</vt:lpstr>
      <vt:lpstr>Thank You</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Mitra, Debopam (US - Hyderabad)</dc:creator>
  <cp:lastModifiedBy>Yarasani, Ramana (US - Hyderabad)</cp:lastModifiedBy>
  <cp:revision>258</cp:revision>
  <cp:lastPrinted>2014-06-25T02:16:22Z</cp:lastPrinted>
  <dcterms:created xsi:type="dcterms:W3CDTF">2018-08-16T07:36:10Z</dcterms:created>
  <dcterms:modified xsi:type="dcterms:W3CDTF">2018-09-10T09:25:16Z</dcterms:modified>
</cp:coreProperties>
</file>