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8" r:id="rId3"/>
    <p:sldId id="257" r:id="rId4"/>
    <p:sldId id="259" r:id="rId5"/>
    <p:sldId id="260" r:id="rId6"/>
    <p:sldId id="258" r:id="rId7"/>
    <p:sldId id="263" r:id="rId8"/>
    <p:sldId id="262" r:id="rId9"/>
    <p:sldId id="261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D9C46-D846-40D6-A8AB-4FA9EB8440B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5AF1-D38B-430D-A78C-5DE94236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64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527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5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34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4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0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99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414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21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23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13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6897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40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239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64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3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27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87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28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96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 sz="12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2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2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3994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25099" y="2125013"/>
            <a:ext cx="560832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4313" y="2125013"/>
            <a:ext cx="560832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98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752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3529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6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49" y="3108509"/>
            <a:ext cx="2706624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62660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2155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7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7426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lang="en-US" noProof="0" dirty="0" smtClean="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46320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40265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0957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0959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40265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87902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24757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 Black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3923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3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1095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928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9280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4050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9280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5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9280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5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31915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64051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1090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07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7289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47872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50577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7289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50577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6575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427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501651" y="6477000"/>
            <a:ext cx="5355167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3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61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026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762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949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 sz="9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46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1D84-198D-4828-9DD5-26352C703AC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70BA-1752-4A6F-8F03-92C07CBC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6335184" y="6476999"/>
            <a:ext cx="489656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r>
              <a:rPr lang="en-US" sz="650" b="0" noProof="0" dirty="0" smtClean="0">
                <a:solidFill>
                  <a:schemeClr val="tx1"/>
                </a:solidFill>
                <a:latin typeface="+mn-lt"/>
              </a:rPr>
              <a:t>Presentation title</a:t>
            </a:r>
            <a:br>
              <a:rPr lang="en-US" sz="650" b="0" noProof="0" dirty="0" smtClean="0">
                <a:solidFill>
                  <a:schemeClr val="tx1"/>
                </a:solidFill>
                <a:latin typeface="+mn-lt"/>
              </a:rPr>
            </a:br>
            <a:r>
              <a:rPr lang="en-US" sz="650" b="0" noProof="0" dirty="0" smtClean="0">
                <a:solidFill>
                  <a:schemeClr val="tx1"/>
                </a:solidFill>
                <a:latin typeface="+mn-lt"/>
              </a:rPr>
              <a:t>[To edit, click View &gt; Slide Master &gt; Slide Master1]</a:t>
            </a: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Copyright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[To edit, click View &gt; Slide Master &gt; Slide </a:t>
            </a:r>
            <a:r>
              <a:rPr lang="en-US" sz="650" noProof="0" dirty="0" smtClean="0">
                <a:solidFill>
                  <a:schemeClr val="tx1"/>
                </a:solidFill>
              </a:rPr>
              <a:t>Master1]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0735" y="2694265"/>
            <a:ext cx="334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Elasticsearch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70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94736"/>
            <a:ext cx="10516711" cy="5370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291" y="421481"/>
            <a:ext cx="540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types of data representation models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3224"/>
            <a:ext cx="11112326" cy="474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214313"/>
            <a:ext cx="563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vertical Bar Chart:</a:t>
            </a:r>
          </a:p>
          <a:p>
            <a:endParaRPr lang="en-US" dirty="0" smtClean="0"/>
          </a:p>
          <a:p>
            <a:r>
              <a:rPr lang="en-US" i="1" dirty="0" smtClean="0"/>
              <a:t>Finding no of names field starting with particular alphabet.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6193631"/>
            <a:ext cx="1007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After creating a graph save it with a particular name. A set of graphs can be added in a Dashboard.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4" y="1064857"/>
            <a:ext cx="9908381" cy="5537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544" y="588369"/>
            <a:ext cx="741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creating different Data representation models and add it in Dashboard.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2" y="1276350"/>
            <a:ext cx="8129752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647700"/>
            <a:ext cx="295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 of Elasticsearch: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5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73100"/>
            <a:ext cx="107398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Type of Nodes:</a:t>
            </a:r>
          </a:p>
          <a:p>
            <a:endParaRPr lang="en-US" b="1" u="sng" dirty="0" smtClean="0"/>
          </a:p>
          <a:p>
            <a:r>
              <a:rPr lang="en-US" b="1" dirty="0" smtClean="0"/>
              <a:t>Data nodes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They hold the shards that contain the documents you have indexed. </a:t>
            </a:r>
          </a:p>
          <a:p>
            <a:r>
              <a:rPr lang="en-US" dirty="0" smtClean="0"/>
              <a:t>Data nodes handle data related operations like CRUD, search, and aggregations. </a:t>
            </a:r>
          </a:p>
          <a:p>
            <a:r>
              <a:rPr lang="en-US" dirty="0" smtClean="0"/>
              <a:t>These operations are I/O-, memory-, and CPU-intensive. </a:t>
            </a:r>
          </a:p>
          <a:p>
            <a:endParaRPr lang="en-US" dirty="0" smtClean="0"/>
          </a:p>
          <a:p>
            <a:r>
              <a:rPr lang="en-US" b="1" dirty="0" smtClean="0"/>
              <a:t>Master Nodes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master node is responsible for lightweight cluster-wide actions such as creating or deleting an</a:t>
            </a:r>
          </a:p>
          <a:p>
            <a:r>
              <a:rPr lang="en-US" dirty="0" smtClean="0"/>
              <a:t> index, tracking which nodes are part of the cluster, and deciding which shards to allocate to which nodes.</a:t>
            </a:r>
          </a:p>
          <a:p>
            <a:endParaRPr lang="en-US" dirty="0" smtClean="0"/>
          </a:p>
          <a:p>
            <a:r>
              <a:rPr lang="en-US" b="1" dirty="0" smtClean="0"/>
              <a:t>Search Load Balancer/ Coordinating Node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coordinating node forwards the request to the data nodes which hold the data. Each data node executes the</a:t>
            </a:r>
          </a:p>
          <a:p>
            <a:r>
              <a:rPr lang="en-US" dirty="0" smtClean="0"/>
              <a:t> request locally and returns its results to the coordinating node. In the </a:t>
            </a:r>
            <a:r>
              <a:rPr lang="en-US" i="1" dirty="0" smtClean="0"/>
              <a:t>gather</a:t>
            </a:r>
            <a:r>
              <a:rPr lang="en-US" dirty="0" smtClean="0"/>
              <a:t> phase, the coordinating node </a:t>
            </a:r>
          </a:p>
          <a:p>
            <a:r>
              <a:rPr lang="en-US" dirty="0" smtClean="0"/>
              <a:t>reduces each data node’s results into a single global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0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63600"/>
            <a:ext cx="21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Failover Mechanism:</a:t>
            </a:r>
          </a:p>
          <a:p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218627" y="1509931"/>
            <a:ext cx="635000" cy="98425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218627" y="2843432"/>
            <a:ext cx="635000" cy="965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4257930" y="4202331"/>
            <a:ext cx="635000" cy="965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98880" y="2773581"/>
            <a:ext cx="13843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43224" y="2716432"/>
            <a:ext cx="13843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09550" y="3319681"/>
            <a:ext cx="1489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3083180" y="2002056"/>
            <a:ext cx="1104900" cy="1317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7" idx="2"/>
          </p:cNvCxnSpPr>
          <p:nvPr/>
        </p:nvCxnSpPr>
        <p:spPr>
          <a:xfrm>
            <a:off x="3083180" y="3319681"/>
            <a:ext cx="1135447" cy="6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083180" y="3319681"/>
            <a:ext cx="1219200" cy="1308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10132424" y="1452782"/>
            <a:ext cx="635000" cy="984250"/>
          </a:xfrm>
          <a:prstGeom prst="can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10168552" y="2767232"/>
            <a:ext cx="635000" cy="96520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10202274" y="4145182"/>
            <a:ext cx="635000" cy="96520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1" idx="2"/>
          </p:cNvCxnSpPr>
          <p:nvPr/>
        </p:nvCxnSpPr>
        <p:spPr>
          <a:xfrm flipV="1">
            <a:off x="9027524" y="1944907"/>
            <a:ext cx="1104900" cy="1317625"/>
          </a:xfrm>
          <a:prstGeom prst="straightConnector1">
            <a:avLst/>
          </a:prstGeom>
          <a:ln w="19050">
            <a:solidFill>
              <a:srgbClr val="FF0000">
                <a:alpha val="38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9063652" y="3249832"/>
            <a:ext cx="1104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49950" y="3257988"/>
            <a:ext cx="1693274" cy="4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7602" y="1820525"/>
            <a:ext cx="138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br>
              <a:rPr lang="en-US" dirty="0" smtClean="0"/>
            </a:br>
            <a:r>
              <a:rPr lang="en-US" dirty="0"/>
              <a:t>M</a:t>
            </a:r>
            <a:r>
              <a:rPr lang="en-US" dirty="0" smtClean="0"/>
              <a:t>aster node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276" y="31588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8249" y="45002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44455" y="4503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944455" y="3077866"/>
            <a:ext cx="141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Node</a:t>
            </a:r>
            <a:br>
              <a:rPr lang="en-US" dirty="0" smtClean="0"/>
            </a:br>
            <a:r>
              <a:rPr lang="en-US" dirty="0" err="1" smtClean="0"/>
              <a:t>Node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837274" y="17633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6908" y="295034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Request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5793" y="2880500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Request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72289" y="5848350"/>
            <a:ext cx="201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Node - Active</a:t>
            </a:r>
            <a:br>
              <a:rPr lang="en-US" dirty="0" smtClean="0"/>
            </a:br>
            <a:r>
              <a:rPr lang="en-US" dirty="0" smtClean="0"/>
              <a:t>Red Node - Inactive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030185" y="3257988"/>
            <a:ext cx="1219200" cy="1308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7" idx="1"/>
          </p:cNvCxnSpPr>
          <p:nvPr/>
        </p:nvCxnSpPr>
        <p:spPr>
          <a:xfrm>
            <a:off x="4536127" y="2494181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36127" y="3800912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486052" y="3767793"/>
            <a:ext cx="0" cy="349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5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80" y="414342"/>
            <a:ext cx="4805859" cy="1441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350" y="552450"/>
            <a:ext cx="63301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u="sng" dirty="0" smtClean="0"/>
              <a:t>Initial State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We have 3 nodes and Node 1 is Master node. </a:t>
            </a:r>
          </a:p>
          <a:p>
            <a:r>
              <a:rPr lang="en-US" dirty="0" smtClean="0"/>
              <a:t>Each Cluster must have a master node to function properly. </a:t>
            </a:r>
          </a:p>
          <a:p>
            <a:endParaRPr lang="en-US" dirty="0"/>
          </a:p>
          <a:p>
            <a:r>
              <a:rPr lang="en-US" u="sng" dirty="0" smtClean="0"/>
              <a:t>Action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If we delete Node 1 which is master node. </a:t>
            </a:r>
          </a:p>
          <a:p>
            <a:endParaRPr lang="en-US" b="1" dirty="0" smtClean="0"/>
          </a:p>
          <a:p>
            <a:r>
              <a:rPr lang="en-US" u="sng" dirty="0" smtClean="0"/>
              <a:t>Final State</a:t>
            </a:r>
            <a:r>
              <a:rPr lang="en-US" b="1" dirty="0" smtClean="0"/>
              <a:t>: </a:t>
            </a:r>
          </a:p>
          <a:p>
            <a:r>
              <a:rPr lang="en-US" dirty="0"/>
              <a:t>T</a:t>
            </a:r>
            <a:r>
              <a:rPr lang="en-US" dirty="0" smtClean="0"/>
              <a:t>he first thing that happens is the nodes elect a new </a:t>
            </a:r>
          </a:p>
          <a:p>
            <a:r>
              <a:rPr lang="en-US" dirty="0" smtClean="0"/>
              <a:t>master: Node 2.</a:t>
            </a:r>
          </a:p>
          <a:p>
            <a:r>
              <a:rPr lang="en-US" dirty="0" smtClean="0"/>
              <a:t>Primary shards 1 and 2 were lost when we killed Node 1, and our </a:t>
            </a:r>
          </a:p>
          <a:p>
            <a:r>
              <a:rPr lang="en-US" dirty="0" smtClean="0"/>
              <a:t>index cannot function properly if it is missing primary shards</a:t>
            </a:r>
          </a:p>
          <a:p>
            <a:r>
              <a:rPr lang="en-US" dirty="0" smtClean="0"/>
              <a:t>Next as a complete copy of the two lost primary shards exists on </a:t>
            </a:r>
          </a:p>
          <a:p>
            <a:r>
              <a:rPr lang="en-US" dirty="0" smtClean="0"/>
              <a:t>other nodes, so the first thing that the new master node</a:t>
            </a:r>
          </a:p>
          <a:p>
            <a:r>
              <a:rPr lang="en-US" dirty="0" smtClean="0"/>
              <a:t>will do is to promote the replicas of these shards on Node 2 and </a:t>
            </a:r>
          </a:p>
          <a:p>
            <a:r>
              <a:rPr lang="en-US" dirty="0" smtClean="0"/>
              <a:t>Node 3 to be primaries, putting us back into cluster </a:t>
            </a:r>
          </a:p>
          <a:p>
            <a:r>
              <a:rPr lang="en-US" dirty="0" smtClean="0"/>
              <a:t>health yellow.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14" y="3437250"/>
            <a:ext cx="4543393" cy="136301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>
            <a:off x="9021810" y="1856100"/>
            <a:ext cx="1" cy="158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2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7406" y="593674"/>
            <a:ext cx="11188700" cy="757255"/>
          </a:xfrm>
        </p:spPr>
        <p:txBody>
          <a:bodyPr/>
          <a:lstStyle/>
          <a:p>
            <a:r>
              <a:rPr lang="en-US" noProof="0" dirty="0" smtClean="0"/>
              <a:t>                        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 Node Building Blocks</a:t>
            </a:r>
            <a:endParaRPr lang="en-US" noProof="0" dirty="0"/>
          </a:p>
        </p:txBody>
      </p:sp>
      <p:sp>
        <p:nvSpPr>
          <p:cNvPr id="8" name="Pentagon 7"/>
          <p:cNvSpPr/>
          <p:nvPr/>
        </p:nvSpPr>
        <p:spPr bwMode="gray">
          <a:xfrm>
            <a:off x="1920000" y="1043904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200" dirty="0" smtClean="0">
                <a:solidFill>
                  <a:prstClr val="white"/>
                </a:solidFill>
                <a:latin typeface="Verdana"/>
              </a:rPr>
              <a:t>Index</a:t>
            </a:r>
            <a:endParaRPr lang="en-US" sz="12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gray">
          <a:xfrm>
            <a:off x="4751388" y="3895536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Its basic unit of data.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This document is expressed in </a:t>
            </a:r>
            <a:r>
              <a:rPr lang="en-US" sz="1200" dirty="0" smtClean="0"/>
              <a:t>JSON</a:t>
            </a:r>
            <a:r>
              <a:rPr lang="en-US" sz="1200" dirty="0"/>
              <a:t> (JavaScript Object </a:t>
            </a:r>
            <a:r>
              <a:rPr lang="en-US" sz="1200" dirty="0" smtClean="0"/>
              <a:t>Notation).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One Index/Type can have many documents. 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Ex {“Name”: “John”}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Pentagon 9"/>
          <p:cNvSpPr/>
          <p:nvPr/>
        </p:nvSpPr>
        <p:spPr bwMode="gray">
          <a:xfrm>
            <a:off x="1920000" y="3931556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200" dirty="0" smtClean="0">
                <a:solidFill>
                  <a:prstClr val="white"/>
                </a:solidFill>
                <a:latin typeface="Verdana"/>
              </a:rPr>
              <a:t>Document</a:t>
            </a:r>
            <a:endParaRPr lang="en-US" sz="12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gray">
          <a:xfrm>
            <a:off x="4751388" y="5240267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It is the smallest unit inside a document. 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Its in the form of Key/Value pair.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A set of Key and Value surrounded with curly braces make a JSON.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Ex “Name” : “John”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Pentagon 11"/>
          <p:cNvSpPr/>
          <p:nvPr/>
        </p:nvSpPr>
        <p:spPr bwMode="gray">
          <a:xfrm>
            <a:off x="1920000" y="5285514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200" dirty="0" smtClean="0">
                <a:solidFill>
                  <a:prstClr val="white"/>
                </a:solidFill>
                <a:latin typeface="Verdana"/>
              </a:rPr>
              <a:t>Field</a:t>
            </a:r>
            <a:endParaRPr lang="en-US" sz="12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751388" y="941084"/>
            <a:ext cx="5534892" cy="8829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Indexes are set of similar documents. 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I</a:t>
            </a:r>
            <a:r>
              <a:rPr lang="en-US" sz="1200" dirty="0" smtClean="0"/>
              <a:t>dentified </a:t>
            </a:r>
            <a:r>
              <a:rPr lang="en-US" sz="1200" dirty="0"/>
              <a:t>by a name (that must be all lowercase) </a:t>
            </a:r>
            <a:endParaRPr lang="en-US" sz="1200" dirty="0" smtClean="0"/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It is used </a:t>
            </a:r>
            <a:r>
              <a:rPr lang="en-US" sz="1200" dirty="0"/>
              <a:t>to refer to the index when performing indexing, search, update, and delete operations against the documents </a:t>
            </a:r>
            <a:r>
              <a:rPr lang="en-US" sz="1200" dirty="0" smtClean="0"/>
              <a:t>in it.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Ex </a:t>
            </a:r>
            <a:r>
              <a:rPr lang="en-US" sz="1200" dirty="0">
                <a:solidFill>
                  <a:prstClr val="black"/>
                </a:solidFill>
              </a:rPr>
              <a:t>index of Customer data.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Pentagon 13"/>
          <p:cNvSpPr/>
          <p:nvPr/>
        </p:nvSpPr>
        <p:spPr bwMode="gray">
          <a:xfrm>
            <a:off x="1920000" y="2442486"/>
            <a:ext cx="2652000" cy="82296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200" dirty="0" smtClean="0">
                <a:solidFill>
                  <a:prstClr val="white"/>
                </a:solidFill>
                <a:latin typeface="Verdana"/>
              </a:rPr>
              <a:t>Type</a:t>
            </a:r>
            <a:endParaRPr lang="en-US" sz="12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 bwMode="gray">
          <a:xfrm>
            <a:off x="4751388" y="2304373"/>
            <a:ext cx="553489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It’s a logical partition of an index.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Generally a type has documents with similar fields.</a:t>
            </a: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Document physically reside inside a index </a:t>
            </a:r>
            <a:r>
              <a:rPr lang="en-US" sz="1200" dirty="0" smtClean="0">
                <a:solidFill>
                  <a:prstClr val="black"/>
                </a:solidFill>
              </a:rPr>
              <a:t>but it </a:t>
            </a:r>
            <a:r>
              <a:rPr lang="en-US" sz="1200" dirty="0">
                <a:solidFill>
                  <a:prstClr val="black"/>
                </a:solidFill>
              </a:rPr>
              <a:t>should always in set to a Type.</a:t>
            </a:r>
            <a:endParaRPr lang="en-US" sz="1200" dirty="0" smtClean="0">
              <a:solidFill>
                <a:prstClr val="black"/>
              </a:solidFill>
              <a:latin typeface="Verdana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Verdana"/>
              </a:rPr>
              <a:t>Ex for a Customer data we can have a type as User Login details and another as Purchase Info.</a:t>
            </a:r>
            <a:endParaRPr lang="en-US" sz="120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75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05" y="1071562"/>
            <a:ext cx="9153866" cy="5072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5869" y="771525"/>
            <a:ext cx="280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Indexing Git Repository</a:t>
            </a:r>
            <a:r>
              <a:rPr lang="en-US" sz="2000" dirty="0" smtClean="0"/>
              <a:t>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22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814338"/>
            <a:ext cx="11474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JSON :built from the </a:t>
            </a:r>
            <a:r>
              <a:rPr lang="en-US" b="1" i="1" dirty="0" err="1" smtClean="0"/>
              <a:t>jgit</a:t>
            </a:r>
            <a:r>
              <a:rPr lang="en-US" b="1" i="1" dirty="0" smtClean="0"/>
              <a:t> 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 smtClean="0"/>
              <a:t>The Branch detail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BranchUrl":"</a:t>
            </a:r>
            <a:r>
              <a:rPr lang="en-US" dirty="0" err="1"/>
              <a:t>https</a:t>
            </a:r>
            <a:r>
              <a:rPr lang="en-US" dirty="0"/>
              <a:t>://github.com/anurag6063/</a:t>
            </a:r>
            <a:r>
              <a:rPr lang="en-US" dirty="0" err="1"/>
              <a:t>HelloWorld.git</a:t>
            </a:r>
            <a:r>
              <a:rPr lang="en-US" dirty="0"/>
              <a:t>" </a:t>
            </a:r>
            <a:r>
              <a:rPr lang="en-US" dirty="0" smtClean="0"/>
              <a:t>	</a:t>
            </a:r>
          </a:p>
          <a:p>
            <a:r>
              <a:rPr lang="en-US" dirty="0" smtClean="0"/>
              <a:t>"Target": "Ref[refs/remotes/origin/master=5f3de83058534a517fd3970d89d6e3d526d674ff]",	</a:t>
            </a:r>
          </a:p>
          <a:p>
            <a:r>
              <a:rPr lang="en-US" dirty="0" smtClean="0"/>
              <a:t>"Branch": "</a:t>
            </a:r>
            <a:r>
              <a:rPr lang="en-US" dirty="0" err="1" smtClean="0"/>
              <a:t>SymbolicRef</a:t>
            </a:r>
            <a:r>
              <a:rPr lang="en-US" dirty="0" smtClean="0"/>
              <a:t>[refs/remotes/origin/HEAD -&gt; refs/remotes/origin/master]",	</a:t>
            </a:r>
          </a:p>
          <a:p>
            <a:r>
              <a:rPr lang="en-US" dirty="0" smtClean="0"/>
              <a:t>"Target Name": "refs/remotes/origin/master",</a:t>
            </a:r>
          </a:p>
          <a:p>
            <a:r>
              <a:rPr lang="en-US" dirty="0" smtClean="0"/>
              <a:t>"Branch Name": "5f3de83058534a517fd3970d89d6e3d526d674ff“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/>
              <a:t>“</a:t>
            </a:r>
            <a:r>
              <a:rPr lang="en-US" dirty="0" err="1" smtClean="0"/>
              <a:t>BranchUrl":"</a:t>
            </a:r>
            <a:r>
              <a:rPr lang="en-US" dirty="0" err="1"/>
              <a:t>https</a:t>
            </a:r>
            <a:r>
              <a:rPr lang="en-US" dirty="0"/>
              <a:t>://github.com/anurag6063/</a:t>
            </a:r>
            <a:r>
              <a:rPr lang="en-US" dirty="0" err="1"/>
              <a:t>HelloWorld.git</a:t>
            </a:r>
            <a:r>
              <a:rPr lang="en-US" dirty="0"/>
              <a:t>" 	</a:t>
            </a:r>
          </a:p>
          <a:p>
            <a:r>
              <a:rPr lang="en-US" dirty="0" smtClean="0"/>
              <a:t>"Target": "Ref[refs/remotes/origin/readme-edits=]",	</a:t>
            </a:r>
          </a:p>
          <a:p>
            <a:r>
              <a:rPr lang="en-US" dirty="0" smtClean="0"/>
              <a:t>"Branch": "Ref[refs/remotes/origin/readme-edits=]",	</a:t>
            </a:r>
          </a:p>
          <a:p>
            <a:r>
              <a:rPr lang="en-US" dirty="0" smtClean="0"/>
              <a:t>"Target Name": "refs/remotes/origin/readme-edits",	</a:t>
            </a:r>
          </a:p>
          <a:p>
            <a:r>
              <a:rPr lang="en-US" dirty="0" smtClean="0"/>
              <a:t>"Branch Name": "b408f8039a50c26365d923ce85653917c6b330fc“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994" y="1243013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38" y="671513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 generation using Kibana: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8738" y="1386855"/>
            <a:ext cx="860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installing reporting patches open Kibana and map it to existing </a:t>
            </a:r>
            <a:r>
              <a:rPr lang="en-US" dirty="0" err="1" smtClean="0"/>
              <a:t>elasticsearch</a:t>
            </a:r>
            <a:r>
              <a:rPr lang="en-US" dirty="0" smtClean="0"/>
              <a:t> index to </a:t>
            </a:r>
            <a:br>
              <a:rPr lang="en-US" dirty="0" smtClean="0"/>
            </a:br>
            <a:r>
              <a:rPr lang="en-US" dirty="0" smtClean="0"/>
              <a:t>see all the data of the index in Discover page.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2106484"/>
            <a:ext cx="8039873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8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Timesaver_US.potx" id="{8C3C3362-90AE-469A-A56C-697D298A0B30}" vid="{C3495C80-D6B1-47B2-B3D6-932C25B8C6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421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Verdana</vt:lpstr>
      <vt:lpstr>Office Theme</vt:lpstr>
      <vt:lpstr>Deloitte 16_9 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 Node Building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Elac</dc:title>
  <dc:creator>Deloitte</dc:creator>
  <cp:lastModifiedBy>Deloitte</cp:lastModifiedBy>
  <cp:revision>27</cp:revision>
  <dcterms:created xsi:type="dcterms:W3CDTF">2017-10-18T06:58:23Z</dcterms:created>
  <dcterms:modified xsi:type="dcterms:W3CDTF">2017-10-23T12:48:20Z</dcterms:modified>
</cp:coreProperties>
</file>