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onten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YsrwH+Melkb2tyAArsmyJ5o2L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ontent-bold.fntdata"/><Relationship Id="rId10" Type="http://schemas.openxmlformats.org/officeDocument/2006/relationships/slide" Target="slides/slide6.xml"/><Relationship Id="rId21" Type="http://schemas.openxmlformats.org/officeDocument/2006/relationships/font" Target="fonts/Content-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19"/>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9"/>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28"/>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28"/>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29"/>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9"/>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2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3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30"/>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3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30"/>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02" name="Google Shape;102;p30"/>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31"/>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1"/>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3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32"/>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2"/>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32"/>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32"/>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32"/>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32"/>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32"/>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3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33"/>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3"/>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33"/>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33"/>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33"/>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33"/>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33"/>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33"/>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33"/>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33"/>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3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3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3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4"/>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3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35"/>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5"/>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3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2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0"/>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21"/>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0" name="Google Shape;30;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2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7" name="Google Shape;37;p22"/>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5" name="Google Shape;45;p23"/>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23"/>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7" name="Google Shape;47;p23"/>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3" name="Google Shape;53;p2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descr="Droplets-HD-Content-R1d.png" id="58" name="Google Shape;58;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26"/>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6"/>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27"/>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27"/>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8"/>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8"/>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15.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jpg"/><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jp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1831151" y="1219287"/>
            <a:ext cx="8361229" cy="209822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TOPIC: FACE MASK DETECTION USING YOLO ALGORITHM</a:t>
            </a:r>
            <a:endParaRPr/>
          </a:p>
        </p:txBody>
      </p:sp>
      <p:sp>
        <p:nvSpPr>
          <p:cNvPr id="156" name="Google Shape;156;p1"/>
          <p:cNvSpPr txBox="1"/>
          <p:nvPr>
            <p:ph idx="1" type="subTitle"/>
          </p:nvPr>
        </p:nvSpPr>
        <p:spPr>
          <a:xfrm>
            <a:off x="2679904" y="4460132"/>
            <a:ext cx="7677076" cy="2295231"/>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US"/>
              <a:t>BY : </a:t>
            </a:r>
            <a:endParaRPr/>
          </a:p>
          <a:p>
            <a:pPr indent="0" lvl="0" marL="0" rtl="0" algn="ctr">
              <a:lnSpc>
                <a:spcPct val="120000"/>
              </a:lnSpc>
              <a:spcBef>
                <a:spcPts val="1000"/>
              </a:spcBef>
              <a:spcAft>
                <a:spcPts val="0"/>
              </a:spcAft>
              <a:buSzPts val="2200"/>
              <a:buNone/>
            </a:pPr>
            <a:r>
              <a:rPr lang="en-US"/>
              <a:t>ANURAG TRIPATHI-A12405117001(7ECE2)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913774" y="226631"/>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CODE AND RESULTS OBTAINED </a:t>
            </a:r>
            <a:endParaRPr/>
          </a:p>
        </p:txBody>
      </p:sp>
      <p:pic>
        <p:nvPicPr>
          <p:cNvPr id="225" name="Google Shape;225;p11"/>
          <p:cNvPicPr preferRelativeResize="0"/>
          <p:nvPr/>
        </p:nvPicPr>
        <p:blipFill rotWithShape="1">
          <a:blip r:embed="rId3">
            <a:alphaModFix/>
          </a:blip>
          <a:srcRect b="0" l="0" r="0" t="0"/>
          <a:stretch/>
        </p:blipFill>
        <p:spPr>
          <a:xfrm>
            <a:off x="298954" y="1331843"/>
            <a:ext cx="3428220" cy="2425102"/>
          </a:xfrm>
          <a:prstGeom prst="rect">
            <a:avLst/>
          </a:prstGeom>
          <a:noFill/>
          <a:ln>
            <a:noFill/>
          </a:ln>
        </p:spPr>
      </p:pic>
      <p:pic>
        <p:nvPicPr>
          <p:cNvPr id="226" name="Google Shape;226;p11"/>
          <p:cNvPicPr preferRelativeResize="0"/>
          <p:nvPr/>
        </p:nvPicPr>
        <p:blipFill rotWithShape="1">
          <a:blip r:embed="rId4">
            <a:alphaModFix/>
          </a:blip>
          <a:srcRect b="0" l="0" r="0" t="0"/>
          <a:stretch/>
        </p:blipFill>
        <p:spPr>
          <a:xfrm>
            <a:off x="6818051" y="1887193"/>
            <a:ext cx="4896091" cy="3672068"/>
          </a:xfrm>
          <a:prstGeom prst="rect">
            <a:avLst/>
          </a:prstGeom>
          <a:noFill/>
          <a:ln>
            <a:noFill/>
          </a:ln>
        </p:spPr>
      </p:pic>
      <p:pic>
        <p:nvPicPr>
          <p:cNvPr id="227" name="Google Shape;227;p11"/>
          <p:cNvPicPr preferRelativeResize="0"/>
          <p:nvPr/>
        </p:nvPicPr>
        <p:blipFill rotWithShape="1">
          <a:blip r:embed="rId5">
            <a:alphaModFix/>
          </a:blip>
          <a:srcRect b="0" l="0" r="0" t="0"/>
          <a:stretch/>
        </p:blipFill>
        <p:spPr>
          <a:xfrm>
            <a:off x="199510" y="4114799"/>
            <a:ext cx="4173708" cy="2652713"/>
          </a:xfrm>
          <a:prstGeom prst="rect">
            <a:avLst/>
          </a:prstGeom>
          <a:noFill/>
          <a:ln>
            <a:noFill/>
          </a:ln>
        </p:spPr>
      </p:pic>
      <p:pic>
        <p:nvPicPr>
          <p:cNvPr id="228" name="Google Shape;228;p11"/>
          <p:cNvPicPr preferRelativeResize="0"/>
          <p:nvPr/>
        </p:nvPicPr>
        <p:blipFill rotWithShape="1">
          <a:blip r:embed="rId6">
            <a:alphaModFix/>
          </a:blip>
          <a:srcRect b="0" l="0" r="0" t="0"/>
          <a:stretch/>
        </p:blipFill>
        <p:spPr>
          <a:xfrm>
            <a:off x="4025866" y="2375620"/>
            <a:ext cx="2460362" cy="11863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idx="1" type="body"/>
          </p:nvPr>
        </p:nvSpPr>
        <p:spPr>
          <a:xfrm>
            <a:off x="1072394" y="1062171"/>
            <a:ext cx="5113802" cy="342410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WHY YOLO?</a:t>
            </a:r>
            <a:endParaRPr/>
          </a:p>
          <a:p>
            <a:pPr indent="0" lvl="0" marL="0" rtl="0" algn="l">
              <a:lnSpc>
                <a:spcPct val="120000"/>
              </a:lnSpc>
              <a:spcBef>
                <a:spcPts val="1000"/>
              </a:spcBef>
              <a:spcAft>
                <a:spcPts val="0"/>
              </a:spcAft>
              <a:buSzPct val="100000"/>
              <a:buNone/>
            </a:pPr>
            <a:r>
              <a:rPr lang="en-US"/>
              <a:t>YOLO WAS INTRODUCED BECAUSE THE EXISTING SYSTEM, WHICH IS SLIDING WINDOW, HAD THE FOLLOWING SHORTCOMINGS: - </a:t>
            </a:r>
            <a:endParaRPr/>
          </a:p>
          <a:p>
            <a:pPr indent="-457200" lvl="0" marL="457200" rtl="0" algn="l">
              <a:lnSpc>
                <a:spcPct val="120000"/>
              </a:lnSpc>
              <a:spcBef>
                <a:spcPts val="1000"/>
              </a:spcBef>
              <a:spcAft>
                <a:spcPts val="0"/>
              </a:spcAft>
              <a:buSzPct val="100000"/>
              <a:buFont typeface="Twentieth Century"/>
              <a:buAutoNum type="arabicPeriod"/>
            </a:pPr>
            <a:r>
              <a:rPr lang="en-US"/>
              <a:t>TIME TAKING</a:t>
            </a:r>
            <a:endParaRPr/>
          </a:p>
          <a:p>
            <a:pPr indent="-457200" lvl="0" marL="457200" rtl="0" algn="l">
              <a:lnSpc>
                <a:spcPct val="120000"/>
              </a:lnSpc>
              <a:spcBef>
                <a:spcPts val="1000"/>
              </a:spcBef>
              <a:spcAft>
                <a:spcPts val="0"/>
              </a:spcAft>
              <a:buSzPct val="100000"/>
              <a:buFont typeface="Twentieth Century"/>
              <a:buAutoNum type="arabicPeriod"/>
            </a:pPr>
            <a:r>
              <a:rPr lang="en-US"/>
              <a:t>COMPUTATIONALLY EXPENSIVE </a:t>
            </a:r>
            <a:endParaRPr/>
          </a:p>
          <a:p>
            <a:pPr indent="-228600" lvl="0" marL="228600" rtl="0" algn="l">
              <a:lnSpc>
                <a:spcPct val="120000"/>
              </a:lnSpc>
              <a:spcBef>
                <a:spcPts val="1000"/>
              </a:spcBef>
              <a:spcAft>
                <a:spcPts val="0"/>
              </a:spcAft>
              <a:buSzPct val="100000"/>
              <a:buChar char="•"/>
            </a:pPr>
            <a:r>
              <a:rPr lang="en-US"/>
              <a:t>YOLO (YOU ONLY LOOK ONCE), SENDS THE ENTIRE IMAGE AT ONCE, AND THE PREDICTION IS MADE IN ONE GO. </a:t>
            </a:r>
            <a:endParaRPr/>
          </a:p>
        </p:txBody>
      </p:sp>
      <p:pic>
        <p:nvPicPr>
          <p:cNvPr id="234" name="Google Shape;234;p12"/>
          <p:cNvPicPr preferRelativeResize="0"/>
          <p:nvPr/>
        </p:nvPicPr>
        <p:blipFill rotWithShape="1">
          <a:blip r:embed="rId3">
            <a:alphaModFix/>
          </a:blip>
          <a:srcRect b="11654" l="0" r="0" t="19426"/>
          <a:stretch/>
        </p:blipFill>
        <p:spPr>
          <a:xfrm>
            <a:off x="6578082" y="2054590"/>
            <a:ext cx="4699518" cy="2431688"/>
          </a:xfrm>
          <a:prstGeom prst="rect">
            <a:avLst/>
          </a:prstGeom>
          <a:noFill/>
          <a:ln>
            <a:noFill/>
          </a:ln>
        </p:spPr>
      </p:pic>
      <p:pic>
        <p:nvPicPr>
          <p:cNvPr id="235" name="Google Shape;235;p12"/>
          <p:cNvPicPr preferRelativeResize="0"/>
          <p:nvPr/>
        </p:nvPicPr>
        <p:blipFill rotWithShape="1">
          <a:blip r:embed="rId4">
            <a:alphaModFix/>
          </a:blip>
          <a:srcRect b="0" l="0" r="0" t="0"/>
          <a:stretch/>
        </p:blipFill>
        <p:spPr>
          <a:xfrm>
            <a:off x="1072394" y="4938579"/>
            <a:ext cx="9725025" cy="1714500"/>
          </a:xfrm>
          <a:prstGeom prst="rect">
            <a:avLst/>
          </a:prstGeom>
          <a:noFill/>
          <a:ln>
            <a:noFill/>
          </a:ln>
        </p:spPr>
      </p:pic>
      <p:sp>
        <p:nvSpPr>
          <p:cNvPr id="236" name="Google Shape;236;p12"/>
          <p:cNvSpPr txBox="1"/>
          <p:nvPr>
            <p:ph type="title"/>
          </p:nvPr>
        </p:nvSpPr>
        <p:spPr>
          <a:xfrm>
            <a:off x="2948314" y="102995"/>
            <a:ext cx="6449050" cy="6049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YOLO ALGORITHM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idx="1" type="body"/>
          </p:nvPr>
        </p:nvSpPr>
        <p:spPr>
          <a:xfrm>
            <a:off x="913774" y="707964"/>
            <a:ext cx="10363826" cy="2427121"/>
          </a:xfrm>
          <a:prstGeom prst="rect">
            <a:avLst/>
          </a:prstGeom>
          <a:noFill/>
          <a:ln>
            <a:noFill/>
          </a:ln>
        </p:spPr>
        <p:txBody>
          <a:bodyPr anchorCtr="0" anchor="t" bIns="45700" lIns="91425" spcFirstLastPara="1" rIns="91425" wrap="square" tIns="45700">
            <a:normAutofit fontScale="92500" lnSpcReduction="10000"/>
          </a:bodyPr>
          <a:lstStyle/>
          <a:p>
            <a:pPr indent="-111125" lvl="0" marL="228600" rtl="0" algn="l">
              <a:lnSpc>
                <a:spcPct val="120000"/>
              </a:lnSpc>
              <a:spcBef>
                <a:spcPts val="0"/>
              </a:spcBef>
              <a:spcAft>
                <a:spcPts val="0"/>
              </a:spcAft>
              <a:buSzPct val="100000"/>
              <a:buNone/>
            </a:pPr>
            <a:r>
              <a:t/>
            </a:r>
            <a:endParaRPr b="0" i="0">
              <a:solidFill>
                <a:srgbClr val="292929"/>
              </a:solidFill>
              <a:latin typeface="Content"/>
              <a:ea typeface="Content"/>
              <a:cs typeface="Content"/>
              <a:sym typeface="Content"/>
            </a:endParaRPr>
          </a:p>
          <a:p>
            <a:pPr indent="-228600" lvl="0" marL="228600" rtl="0" algn="l">
              <a:lnSpc>
                <a:spcPct val="120000"/>
              </a:lnSpc>
              <a:spcBef>
                <a:spcPts val="1000"/>
              </a:spcBef>
              <a:spcAft>
                <a:spcPts val="0"/>
              </a:spcAft>
              <a:buSzPct val="100000"/>
              <a:buChar char="•"/>
            </a:pPr>
            <a:r>
              <a:rPr lang="en-US">
                <a:solidFill>
                  <a:srgbClr val="292929"/>
                </a:solidFill>
                <a:latin typeface="Content"/>
                <a:ea typeface="Content"/>
                <a:cs typeface="Content"/>
                <a:sym typeface="Content"/>
              </a:rPr>
              <a:t>HOW DOES YOLO WORK?</a:t>
            </a:r>
            <a:endParaRPr/>
          </a:p>
          <a:p>
            <a:pPr indent="0" lvl="0" marL="0" rtl="0" algn="l">
              <a:lnSpc>
                <a:spcPct val="120000"/>
              </a:lnSpc>
              <a:spcBef>
                <a:spcPts val="1000"/>
              </a:spcBef>
              <a:spcAft>
                <a:spcPts val="0"/>
              </a:spcAft>
              <a:buSzPct val="100000"/>
              <a:buNone/>
            </a:pPr>
            <a:r>
              <a:rPr lang="en-US">
                <a:solidFill>
                  <a:srgbClr val="292929"/>
                </a:solidFill>
                <a:latin typeface="Content"/>
                <a:ea typeface="Content"/>
                <a:cs typeface="Content"/>
                <a:sym typeface="Content"/>
              </a:rPr>
              <a:t>IN YOLO EACH IMAGE IS DIVIDED INTO GRID CELLS, AND EACH CELL HAS BOUNDING BOXES ASSOCIATED WITH IT. </a:t>
            </a:r>
            <a:endParaRPr/>
          </a:p>
          <a:p>
            <a:pPr indent="0" lvl="0" marL="0" rtl="0" algn="l">
              <a:lnSpc>
                <a:spcPct val="120000"/>
              </a:lnSpc>
              <a:spcBef>
                <a:spcPts val="1000"/>
              </a:spcBef>
              <a:spcAft>
                <a:spcPts val="0"/>
              </a:spcAft>
              <a:buSzPct val="100000"/>
              <a:buNone/>
            </a:pPr>
            <a:r>
              <a:rPr lang="en-US">
                <a:solidFill>
                  <a:srgbClr val="292929"/>
                </a:solidFill>
                <a:latin typeface="Content"/>
                <a:ea typeface="Content"/>
                <a:cs typeface="Content"/>
                <a:sym typeface="Content"/>
              </a:rPr>
              <a:t>THESE BOXES ARE SUPPRESSED BY NON MAX SUPPRESSION BY THE PRINCIPLE OF IOU (INTERSECTION OVER UNION) </a:t>
            </a:r>
            <a:endParaRPr/>
          </a:p>
          <a:p>
            <a:pPr indent="-111125" lvl="0" marL="228600" rtl="0" algn="l">
              <a:lnSpc>
                <a:spcPct val="120000"/>
              </a:lnSpc>
              <a:spcBef>
                <a:spcPts val="1000"/>
              </a:spcBef>
              <a:spcAft>
                <a:spcPts val="0"/>
              </a:spcAft>
              <a:buSzPct val="100000"/>
              <a:buNone/>
            </a:pPr>
            <a:r>
              <a:t/>
            </a:r>
            <a:endParaRPr>
              <a:solidFill>
                <a:srgbClr val="292929"/>
              </a:solidFill>
              <a:latin typeface="Content"/>
              <a:ea typeface="Content"/>
              <a:cs typeface="Content"/>
              <a:sym typeface="Content"/>
            </a:endParaRPr>
          </a:p>
          <a:p>
            <a:pPr indent="-111125" lvl="0" marL="228600" rtl="0" algn="l">
              <a:lnSpc>
                <a:spcPct val="120000"/>
              </a:lnSpc>
              <a:spcBef>
                <a:spcPts val="1000"/>
              </a:spcBef>
              <a:spcAft>
                <a:spcPts val="0"/>
              </a:spcAft>
              <a:buSzPct val="100000"/>
              <a:buNone/>
            </a:pPr>
            <a:r>
              <a:t/>
            </a:r>
            <a:endParaRPr/>
          </a:p>
        </p:txBody>
      </p:sp>
      <p:pic>
        <p:nvPicPr>
          <p:cNvPr id="242" name="Google Shape;242;p13"/>
          <p:cNvPicPr preferRelativeResize="0"/>
          <p:nvPr/>
        </p:nvPicPr>
        <p:blipFill rotWithShape="1">
          <a:blip r:embed="rId3">
            <a:alphaModFix/>
          </a:blip>
          <a:srcRect b="0" l="0" r="0" t="0"/>
          <a:stretch/>
        </p:blipFill>
        <p:spPr>
          <a:xfrm>
            <a:off x="7075434" y="3051066"/>
            <a:ext cx="4098105" cy="3575245"/>
          </a:xfrm>
          <a:prstGeom prst="rect">
            <a:avLst/>
          </a:prstGeom>
          <a:noFill/>
          <a:ln>
            <a:noFill/>
          </a:ln>
        </p:spPr>
      </p:pic>
      <p:pic>
        <p:nvPicPr>
          <p:cNvPr id="243" name="Google Shape;243;p13"/>
          <p:cNvPicPr preferRelativeResize="0"/>
          <p:nvPr/>
        </p:nvPicPr>
        <p:blipFill rotWithShape="1">
          <a:blip r:embed="rId4">
            <a:alphaModFix/>
          </a:blip>
          <a:srcRect b="0" l="0" r="0" t="0"/>
          <a:stretch/>
        </p:blipFill>
        <p:spPr>
          <a:xfrm>
            <a:off x="324051" y="3247053"/>
            <a:ext cx="4778182" cy="31832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ARCHITECTURE</a:t>
            </a:r>
            <a:endParaRPr/>
          </a:p>
        </p:txBody>
      </p:sp>
      <p:pic>
        <p:nvPicPr>
          <p:cNvPr id="249" name="Google Shape;249;p14"/>
          <p:cNvPicPr preferRelativeResize="0"/>
          <p:nvPr/>
        </p:nvPicPr>
        <p:blipFill rotWithShape="1">
          <a:blip r:embed="rId3">
            <a:alphaModFix/>
          </a:blip>
          <a:srcRect b="0" l="0" r="0" t="0"/>
          <a:stretch/>
        </p:blipFill>
        <p:spPr>
          <a:xfrm>
            <a:off x="688378" y="1788565"/>
            <a:ext cx="2570563" cy="2551307"/>
          </a:xfrm>
          <a:prstGeom prst="rect">
            <a:avLst/>
          </a:prstGeom>
          <a:noFill/>
          <a:ln>
            <a:noFill/>
          </a:ln>
        </p:spPr>
      </p:pic>
      <p:pic>
        <p:nvPicPr>
          <p:cNvPr id="250" name="Google Shape;250;p14"/>
          <p:cNvPicPr preferRelativeResize="0"/>
          <p:nvPr/>
        </p:nvPicPr>
        <p:blipFill rotWithShape="1">
          <a:blip r:embed="rId4">
            <a:alphaModFix/>
          </a:blip>
          <a:srcRect b="0" l="0" r="0" t="0"/>
          <a:stretch/>
        </p:blipFill>
        <p:spPr>
          <a:xfrm>
            <a:off x="2360645" y="4532208"/>
            <a:ext cx="6528102" cy="1955423"/>
          </a:xfrm>
          <a:prstGeom prst="rect">
            <a:avLst/>
          </a:prstGeom>
          <a:noFill/>
          <a:ln>
            <a:noFill/>
          </a:ln>
        </p:spPr>
      </p:pic>
      <p:pic>
        <p:nvPicPr>
          <p:cNvPr id="251" name="Google Shape;251;p14"/>
          <p:cNvPicPr preferRelativeResize="0"/>
          <p:nvPr/>
        </p:nvPicPr>
        <p:blipFill rotWithShape="1">
          <a:blip r:embed="rId5">
            <a:alphaModFix/>
          </a:blip>
          <a:srcRect b="0" l="0" r="0" t="0"/>
          <a:stretch/>
        </p:blipFill>
        <p:spPr>
          <a:xfrm>
            <a:off x="4533683" y="1626036"/>
            <a:ext cx="2640564" cy="2512695"/>
          </a:xfrm>
          <a:prstGeom prst="rect">
            <a:avLst/>
          </a:prstGeom>
          <a:noFill/>
          <a:ln>
            <a:noFill/>
          </a:ln>
        </p:spPr>
      </p:pic>
      <p:pic>
        <p:nvPicPr>
          <p:cNvPr id="252" name="Google Shape;252;p14"/>
          <p:cNvPicPr preferRelativeResize="0"/>
          <p:nvPr/>
        </p:nvPicPr>
        <p:blipFill rotWithShape="1">
          <a:blip r:embed="rId6">
            <a:alphaModFix/>
          </a:blip>
          <a:srcRect b="0" l="32905" r="34854" t="0"/>
          <a:stretch/>
        </p:blipFill>
        <p:spPr>
          <a:xfrm>
            <a:off x="8565798" y="1807870"/>
            <a:ext cx="1847850" cy="2512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RESULTS OBTAINED</a:t>
            </a:r>
            <a:endParaRPr/>
          </a:p>
        </p:txBody>
      </p:sp>
      <p:pic>
        <p:nvPicPr>
          <p:cNvPr id="258" name="Google Shape;258;p15"/>
          <p:cNvPicPr preferRelativeResize="0"/>
          <p:nvPr/>
        </p:nvPicPr>
        <p:blipFill rotWithShape="1">
          <a:blip r:embed="rId3">
            <a:alphaModFix/>
          </a:blip>
          <a:srcRect b="0" l="0" r="6781" t="0"/>
          <a:stretch/>
        </p:blipFill>
        <p:spPr>
          <a:xfrm>
            <a:off x="4510182" y="2160925"/>
            <a:ext cx="3550741" cy="3090407"/>
          </a:xfrm>
          <a:prstGeom prst="rect">
            <a:avLst/>
          </a:prstGeom>
          <a:noFill/>
          <a:ln>
            <a:noFill/>
          </a:ln>
        </p:spPr>
      </p:pic>
      <p:pic>
        <p:nvPicPr>
          <p:cNvPr id="259" name="Google Shape;259;p15"/>
          <p:cNvPicPr preferRelativeResize="0"/>
          <p:nvPr/>
        </p:nvPicPr>
        <p:blipFill rotWithShape="1">
          <a:blip r:embed="rId4">
            <a:alphaModFix/>
          </a:blip>
          <a:srcRect b="0" l="0" r="0" t="0"/>
          <a:stretch/>
        </p:blipFill>
        <p:spPr>
          <a:xfrm>
            <a:off x="8158579" y="2103412"/>
            <a:ext cx="3769956" cy="3152169"/>
          </a:xfrm>
          <a:prstGeom prst="rect">
            <a:avLst/>
          </a:prstGeom>
          <a:noFill/>
          <a:ln>
            <a:noFill/>
          </a:ln>
        </p:spPr>
      </p:pic>
      <p:pic>
        <p:nvPicPr>
          <p:cNvPr id="260" name="Google Shape;260;p15"/>
          <p:cNvPicPr preferRelativeResize="0"/>
          <p:nvPr/>
        </p:nvPicPr>
        <p:blipFill rotWithShape="1">
          <a:blip r:embed="rId5">
            <a:alphaModFix/>
          </a:blip>
          <a:srcRect b="0" l="0" r="0" t="0"/>
          <a:stretch/>
        </p:blipFill>
        <p:spPr>
          <a:xfrm>
            <a:off x="263465" y="88777"/>
            <a:ext cx="3903179" cy="6702640"/>
          </a:xfrm>
          <a:prstGeom prst="rect">
            <a:avLst/>
          </a:prstGeom>
          <a:noFill/>
          <a:ln>
            <a:noFill/>
          </a:ln>
        </p:spPr>
      </p:pic>
      <p:sp>
        <p:nvSpPr>
          <p:cNvPr id="261" name="Google Shape;261;p15"/>
          <p:cNvSpPr txBox="1"/>
          <p:nvPr/>
        </p:nvSpPr>
        <p:spPr>
          <a:xfrm>
            <a:off x="4510181" y="5646198"/>
            <a:ext cx="685323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92929"/>
                </a:solidFill>
                <a:latin typeface="Georgia"/>
                <a:ea typeface="Georgia"/>
                <a:cs typeface="Georgia"/>
                <a:sym typeface="Georgia"/>
              </a:rPr>
              <a:t>mAP (mean average precision) is the average of AP. In some context, we compute the AP for each class and average them. But in some context, they mean the same thing</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RESULTS OBTAINED</a:t>
            </a:r>
            <a:endParaRPr/>
          </a:p>
        </p:txBody>
      </p:sp>
      <p:pic>
        <p:nvPicPr>
          <p:cNvPr id="267" name="Google Shape;267;p16"/>
          <p:cNvPicPr preferRelativeResize="0"/>
          <p:nvPr/>
        </p:nvPicPr>
        <p:blipFill rotWithShape="1">
          <a:blip r:embed="rId3">
            <a:alphaModFix/>
          </a:blip>
          <a:srcRect b="0" l="0" r="0" t="0"/>
          <a:stretch/>
        </p:blipFill>
        <p:spPr>
          <a:xfrm>
            <a:off x="1203601" y="2615679"/>
            <a:ext cx="3206480" cy="2465629"/>
          </a:xfrm>
          <a:prstGeom prst="rect">
            <a:avLst/>
          </a:prstGeom>
          <a:noFill/>
          <a:ln>
            <a:noFill/>
          </a:ln>
        </p:spPr>
      </p:pic>
      <p:pic>
        <p:nvPicPr>
          <p:cNvPr id="268" name="Google Shape;268;p16"/>
          <p:cNvPicPr preferRelativeResize="0"/>
          <p:nvPr/>
        </p:nvPicPr>
        <p:blipFill rotWithShape="1">
          <a:blip r:embed="rId4">
            <a:alphaModFix/>
          </a:blip>
          <a:srcRect b="0" l="0" r="0" t="0"/>
          <a:stretch/>
        </p:blipFill>
        <p:spPr>
          <a:xfrm>
            <a:off x="5138337" y="2615679"/>
            <a:ext cx="3053705" cy="2465629"/>
          </a:xfrm>
          <a:prstGeom prst="rect">
            <a:avLst/>
          </a:prstGeom>
          <a:noFill/>
          <a:ln>
            <a:noFill/>
          </a:ln>
        </p:spPr>
      </p:pic>
      <p:pic>
        <p:nvPicPr>
          <p:cNvPr id="269" name="Google Shape;269;p16"/>
          <p:cNvPicPr preferRelativeResize="0"/>
          <p:nvPr/>
        </p:nvPicPr>
        <p:blipFill rotWithShape="1">
          <a:blip r:embed="rId5">
            <a:alphaModFix/>
          </a:blip>
          <a:srcRect b="0" l="0" r="0" t="0"/>
          <a:stretch/>
        </p:blipFill>
        <p:spPr>
          <a:xfrm>
            <a:off x="8671166" y="2435766"/>
            <a:ext cx="3206480" cy="26455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REFRENCES</a:t>
            </a:r>
            <a:endParaRPr/>
          </a:p>
        </p:txBody>
      </p:sp>
      <p:sp>
        <p:nvSpPr>
          <p:cNvPr id="275" name="Google Shape;275;p17"/>
          <p:cNvSpPr txBox="1"/>
          <p:nvPr>
            <p:ph idx="1" type="body"/>
          </p:nvPr>
        </p:nvSpPr>
        <p:spPr>
          <a:xfrm>
            <a:off x="914399" y="1621368"/>
            <a:ext cx="10363826" cy="3424107"/>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600"/>
              <a:buNone/>
            </a:pPr>
            <a:r>
              <a:rPr lang="en-US" sz="1600" u="none" strike="noStrike">
                <a:solidFill>
                  <a:srgbClr val="292929"/>
                </a:solidFill>
                <a:latin typeface="Georgia"/>
                <a:ea typeface="Georgia"/>
                <a:cs typeface="Georgia"/>
                <a:sym typeface="Georgia"/>
              </a:rPr>
              <a:t> </a:t>
            </a:r>
            <a:endParaRPr sz="1600">
              <a:latin typeface="Times New Roman"/>
              <a:ea typeface="Times New Roman"/>
              <a:cs typeface="Times New Roman"/>
              <a:sym typeface="Times New Roman"/>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[1]. C. LIU, Y. TAO, J. LIANG, K. LI AND Y. CHEN, "OBJECT DETECTION BASED ON YOLO NETWORK," </a:t>
            </a:r>
            <a:r>
              <a:rPr i="1" lang="en-US" sz="1600">
                <a:latin typeface="Times New Roman"/>
                <a:ea typeface="Times New Roman"/>
                <a:cs typeface="Times New Roman"/>
                <a:sym typeface="Times New Roman"/>
              </a:rPr>
              <a:t>2018 IEEE 4TH INFORMATION TECHNOLOGY AND MECHATRONICS ENGINEERING CONFERENCE (ITOEC)</a:t>
            </a:r>
            <a:r>
              <a:rPr lang="en-US" sz="1600">
                <a:latin typeface="Times New Roman"/>
                <a:ea typeface="Times New Roman"/>
                <a:cs typeface="Times New Roman"/>
                <a:sym typeface="Times New Roman"/>
              </a:rPr>
              <a:t>, CHONGQING, CHINA, 2018, PP. 799-803, DOI: 10.1109/ITOEC.2018.8740604.</a:t>
            </a:r>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 </a:t>
            </a:r>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[2] J. REDMON, S. DIVVALA, R. GIRSHICK AND A. FARHADI, "YOU ONLY LOOK ONCE: UNIFIED, REAL-TIME OBJECT DETECTION," </a:t>
            </a:r>
            <a:r>
              <a:rPr i="1" lang="en-US" sz="1600">
                <a:latin typeface="Times New Roman"/>
                <a:ea typeface="Times New Roman"/>
                <a:cs typeface="Times New Roman"/>
                <a:sym typeface="Times New Roman"/>
              </a:rPr>
              <a:t>2016 IEEE CONFERENCE ON COMPUTER VISION AND PATTERN RECOGNITION (CVPR)</a:t>
            </a:r>
            <a:r>
              <a:rPr lang="en-US" sz="1600">
                <a:latin typeface="Times New Roman"/>
                <a:ea typeface="Times New Roman"/>
                <a:cs typeface="Times New Roman"/>
                <a:sym typeface="Times New Roman"/>
              </a:rPr>
              <a:t>, LAS VEGAS, NV, 2016, PP. 779-788, DOI: 10.1109/CVPR.2016.91.</a:t>
            </a:r>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 </a:t>
            </a:r>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[3] </a:t>
            </a:r>
            <a:r>
              <a:rPr lang="en-US" sz="1600">
                <a:solidFill>
                  <a:srgbClr val="333333"/>
                </a:solidFill>
                <a:latin typeface="Times New Roman"/>
                <a:ea typeface="Times New Roman"/>
                <a:cs typeface="Times New Roman"/>
                <a:sym typeface="Times New Roman"/>
              </a:rPr>
              <a:t>H. QASSIM, A. VERMA AND D. FEINZIMER, "COMPRESSED RESIDUAL-VGG16 CNN MODEL FOR BIG DATA PLACES IMAGE RECOGNITION," </a:t>
            </a:r>
            <a:r>
              <a:rPr i="1" lang="en-US" sz="1600">
                <a:latin typeface="Times New Roman"/>
                <a:ea typeface="Times New Roman"/>
                <a:cs typeface="Times New Roman"/>
                <a:sym typeface="Times New Roman"/>
              </a:rPr>
              <a:t>2018 IEEE 8TH ANNUAL COMPUTING AND COMMUNICATION WORKSHOP AND CONFERENCE (CCWC)</a:t>
            </a:r>
            <a:r>
              <a:rPr lang="en-US" sz="1600">
                <a:latin typeface="Times New Roman"/>
                <a:ea typeface="Times New Roman"/>
                <a:cs typeface="Times New Roman"/>
                <a:sym typeface="Times New Roman"/>
              </a:rPr>
              <a:t>, LAS VEGAS, NV, 2018, PP. 169-175, DOI: 10.1109/CCWC.2018.8301729.</a:t>
            </a:r>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20000"/>
              </a:lnSpc>
              <a:spcBef>
                <a:spcPts val="0"/>
              </a:spcBef>
              <a:spcAft>
                <a:spcPts val="0"/>
              </a:spcAft>
              <a:buSzPts val="1600"/>
              <a:buNone/>
            </a:pPr>
            <a:r>
              <a:rPr lang="en-US" sz="1600">
                <a:latin typeface="Times New Roman"/>
                <a:ea typeface="Times New Roman"/>
                <a:cs typeface="Times New Roman"/>
                <a:sym typeface="Times New Roman"/>
              </a:rPr>
              <a:t>[4] K. HE, X. ZHANG, S. REN AND J. SUN, "DEEP RESIDUAL LEARNING FOR IMAGE RECOGNITION," 2016 IEEE CONFERENCE ON COMPUTER VISION AND PATTERN RECOGNITION (CVPR), LAS VEGAS, NV, 2016, PP. 770-778, DOI: 10.1109/CVPR.2016.90</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MOTIVATION AND OBJECTIVE</a:t>
            </a:r>
            <a:endParaRPr/>
          </a:p>
        </p:txBody>
      </p:sp>
      <p:sp>
        <p:nvSpPr>
          <p:cNvPr id="162" name="Google Shape;162;p2"/>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en-US">
                <a:solidFill>
                  <a:srgbClr val="292929"/>
                </a:solidFill>
                <a:latin typeface="Content"/>
                <a:ea typeface="Content"/>
                <a:cs typeface="Content"/>
                <a:sym typeface="Content"/>
              </a:rPr>
              <a:t>MANDATORY FACE MASK RULES ARE BECOMING MORE COMMON IN PUBLIC SETTINGS AROUND THE WORLD.</a:t>
            </a:r>
            <a:endParaRPr/>
          </a:p>
          <a:p>
            <a:pPr indent="-228600" lvl="0" marL="228600" rtl="0" algn="l">
              <a:lnSpc>
                <a:spcPct val="120000"/>
              </a:lnSpc>
              <a:spcBef>
                <a:spcPts val="1000"/>
              </a:spcBef>
              <a:spcAft>
                <a:spcPts val="0"/>
              </a:spcAft>
              <a:buSzPts val="2000"/>
              <a:buChar char="•"/>
            </a:pPr>
            <a:r>
              <a:rPr b="0" i="0" lang="en-US">
                <a:solidFill>
                  <a:srgbClr val="292929"/>
                </a:solidFill>
                <a:latin typeface="Content"/>
                <a:ea typeface="Content"/>
                <a:cs typeface="Content"/>
                <a:sym typeface="Content"/>
              </a:rPr>
              <a:t> THERE ARE GROWING SCIENTIFIC EVIDENCE SUPPORTING THE EFFECTIVENESS OF FACE MASK WEARING ON REDUCING THE SPREAD OF COVID</a:t>
            </a:r>
            <a:r>
              <a:rPr lang="en-US">
                <a:solidFill>
                  <a:srgbClr val="292929"/>
                </a:solidFill>
                <a:latin typeface="Content"/>
                <a:ea typeface="Content"/>
                <a:cs typeface="Content"/>
                <a:sym typeface="Content"/>
              </a:rPr>
              <a:t>-</a:t>
            </a:r>
            <a:r>
              <a:rPr b="0" i="0" lang="en-US">
                <a:solidFill>
                  <a:srgbClr val="292929"/>
                </a:solidFill>
                <a:latin typeface="Content"/>
                <a:ea typeface="Content"/>
                <a:cs typeface="Content"/>
                <a:sym typeface="Content"/>
              </a:rPr>
              <a:t>19. </a:t>
            </a:r>
            <a:endParaRPr/>
          </a:p>
          <a:p>
            <a:pPr indent="-228600" lvl="0" marL="228600" rtl="0" algn="l">
              <a:lnSpc>
                <a:spcPct val="120000"/>
              </a:lnSpc>
              <a:spcBef>
                <a:spcPts val="1000"/>
              </a:spcBef>
              <a:spcAft>
                <a:spcPts val="0"/>
              </a:spcAft>
              <a:buSzPts val="2000"/>
              <a:buChar char="•"/>
            </a:pPr>
            <a:r>
              <a:rPr b="0" i="0" lang="en-US">
                <a:solidFill>
                  <a:srgbClr val="292929"/>
                </a:solidFill>
                <a:latin typeface="Content"/>
                <a:ea typeface="Content"/>
                <a:cs typeface="Content"/>
                <a:sym typeface="Content"/>
              </a:rPr>
              <a:t>THE OBJECTIVE OF THIS WORK IS TO DEVELOP A DEEP LEARNING MODEL WHICH DETECTS WHETHER A PERSON IS WEARING A FACE MASK</a:t>
            </a:r>
            <a:r>
              <a:rPr lang="en-US">
                <a:solidFill>
                  <a:srgbClr val="292929"/>
                </a:solidFill>
                <a:latin typeface="Content"/>
                <a:ea typeface="Content"/>
                <a:cs typeface="Content"/>
                <a:sym typeface="Content"/>
              </a:rPr>
              <a:t> OR </a:t>
            </a:r>
            <a:r>
              <a:rPr b="0" i="0" lang="en-US">
                <a:solidFill>
                  <a:srgbClr val="292929"/>
                </a:solidFill>
                <a:latin typeface="Content"/>
                <a:ea typeface="Content"/>
                <a:cs typeface="Content"/>
                <a:sym typeface="Content"/>
              </a:rPr>
              <a:t>NOT WEARING A FACE MASK.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WORK DONE</a:t>
            </a:r>
            <a:endParaRPr/>
          </a:p>
        </p:txBody>
      </p:sp>
      <p:sp>
        <p:nvSpPr>
          <p:cNvPr id="168" name="Google Shape;168;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WE HAVE DONE THE FOLLOWING IMPLEMENTATION, AS YOLO  WAS IMPLEMENTED ON DARKNET (IN C LANGUAGE), AND MOST OF THE CODING FOR IT WAS DONE BY IMPORTING REPOSITORIES , THEREFORE WE HAVE DONE THE FOLLOWING:-</a:t>
            </a:r>
            <a:endParaRPr/>
          </a:p>
          <a:p>
            <a:pPr indent="-457200" lvl="0" marL="457200" rtl="0" algn="l">
              <a:lnSpc>
                <a:spcPct val="120000"/>
              </a:lnSpc>
              <a:spcBef>
                <a:spcPts val="1000"/>
              </a:spcBef>
              <a:spcAft>
                <a:spcPts val="0"/>
              </a:spcAft>
              <a:buSzPts val="2000"/>
              <a:buFont typeface="Twentieth Century"/>
              <a:buAutoNum type="arabicPeriod"/>
            </a:pPr>
            <a:r>
              <a:rPr lang="en-US"/>
              <a:t>HARD CODING OUR OWN CNN MODEL.</a:t>
            </a:r>
            <a:endParaRPr/>
          </a:p>
          <a:p>
            <a:pPr indent="-457200" lvl="0" marL="457200" rtl="0" algn="l">
              <a:lnSpc>
                <a:spcPct val="120000"/>
              </a:lnSpc>
              <a:spcBef>
                <a:spcPts val="1000"/>
              </a:spcBef>
              <a:spcAft>
                <a:spcPts val="0"/>
              </a:spcAft>
              <a:buSzPts val="2000"/>
              <a:buFont typeface="Twentieth Century"/>
              <a:buAutoNum type="arabicPeriod"/>
            </a:pPr>
            <a:r>
              <a:rPr lang="en-US"/>
              <a:t>CODE BY IMPORTING MODULES. (VGG 16 AND RESNET152)</a:t>
            </a:r>
            <a:endParaRPr/>
          </a:p>
          <a:p>
            <a:pPr indent="-457200" lvl="0" marL="457200" rtl="0" algn="l">
              <a:lnSpc>
                <a:spcPct val="120000"/>
              </a:lnSpc>
              <a:spcBef>
                <a:spcPts val="1000"/>
              </a:spcBef>
              <a:spcAft>
                <a:spcPts val="0"/>
              </a:spcAft>
              <a:buSzPts val="2000"/>
              <a:buFont typeface="Twentieth Century"/>
              <a:buAutoNum type="arabicPeriod"/>
            </a:pPr>
            <a:r>
              <a:rPr lang="en-US"/>
              <a:t>BY GITHUB REPOS. (YOLO)</a:t>
            </a:r>
            <a:endParaRPr/>
          </a:p>
        </p:txBody>
      </p:sp>
      <p:pic>
        <p:nvPicPr>
          <p:cNvPr id="169" name="Google Shape;169;p3"/>
          <p:cNvPicPr preferRelativeResize="0"/>
          <p:nvPr/>
        </p:nvPicPr>
        <p:blipFill rotWithShape="1">
          <a:blip r:embed="rId3">
            <a:alphaModFix/>
          </a:blip>
          <a:srcRect b="0" l="0" r="0" t="0"/>
          <a:stretch/>
        </p:blipFill>
        <p:spPr>
          <a:xfrm>
            <a:off x="6589644" y="4552122"/>
            <a:ext cx="5436336" cy="2199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868856" y="223328"/>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DATASET USED</a:t>
            </a:r>
            <a:endParaRPr/>
          </a:p>
        </p:txBody>
      </p:sp>
      <p:sp>
        <p:nvSpPr>
          <p:cNvPr id="175" name="Google Shape;175;p5"/>
          <p:cNvSpPr txBox="1"/>
          <p:nvPr>
            <p:ph idx="1" type="body"/>
          </p:nvPr>
        </p:nvSpPr>
        <p:spPr>
          <a:xfrm>
            <a:off x="868856" y="1508752"/>
            <a:ext cx="6789052" cy="342410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en-US"/>
              <a:t>KAGGLE FACE MASK DETECTION DATASET. (LICENSE ;CC0:PUBLIC DOMAIN).</a:t>
            </a:r>
            <a:endParaRPr/>
          </a:p>
          <a:p>
            <a:pPr indent="-228600" lvl="0" marL="228600" rtl="0" algn="l">
              <a:lnSpc>
                <a:spcPct val="120000"/>
              </a:lnSpc>
              <a:spcBef>
                <a:spcPts val="1000"/>
              </a:spcBef>
              <a:spcAft>
                <a:spcPts val="0"/>
              </a:spcAft>
              <a:buSzPts val="2000"/>
              <a:buChar char="•"/>
            </a:pPr>
            <a:r>
              <a:rPr lang="en-US"/>
              <a:t>NUMBER OF IMAGES: 3833 IMAGES</a:t>
            </a:r>
            <a:endParaRPr/>
          </a:p>
          <a:p>
            <a:pPr indent="-228600" lvl="0" marL="228600" rtl="0" algn="l">
              <a:lnSpc>
                <a:spcPct val="120000"/>
              </a:lnSpc>
              <a:spcBef>
                <a:spcPts val="1000"/>
              </a:spcBef>
              <a:spcAft>
                <a:spcPts val="0"/>
              </a:spcAft>
              <a:buSzPts val="2000"/>
              <a:buChar char="•"/>
            </a:pPr>
            <a:r>
              <a:rPr lang="en-US"/>
              <a:t>NUMBER OF CLASSES : 2 – WITH MASK AND WITHOUT MASK</a:t>
            </a:r>
            <a:endParaRPr/>
          </a:p>
          <a:p>
            <a:pPr indent="-228600" lvl="0" marL="228600" rtl="0" algn="l">
              <a:lnSpc>
                <a:spcPct val="120000"/>
              </a:lnSpc>
              <a:spcBef>
                <a:spcPts val="1000"/>
              </a:spcBef>
              <a:spcAft>
                <a:spcPts val="0"/>
              </a:spcAft>
              <a:buSzPts val="2000"/>
              <a:buChar char="•"/>
            </a:pPr>
            <a:r>
              <a:rPr lang="en-US"/>
              <a:t>THE DATASET USED WAS SPLIT INTO 80-20 RATIO.</a:t>
            </a:r>
            <a:endParaRPr/>
          </a:p>
          <a:p>
            <a:pPr indent="-228600" lvl="0" marL="228600" rtl="0" algn="l">
              <a:lnSpc>
                <a:spcPct val="120000"/>
              </a:lnSpc>
              <a:spcBef>
                <a:spcPts val="1000"/>
              </a:spcBef>
              <a:spcAft>
                <a:spcPts val="0"/>
              </a:spcAft>
              <a:buSzPts val="2000"/>
              <a:buChar char="•"/>
            </a:pPr>
            <a:r>
              <a:rPr lang="en-US"/>
              <a:t>WE HAVE ALSO PERFORMED IMAGE AUGMENTATION TO INCREASE THE DATASET</a:t>
            </a:r>
            <a:endParaRPr/>
          </a:p>
          <a:p>
            <a:pPr indent="-101600" lvl="0" marL="228600" rtl="0" algn="l">
              <a:lnSpc>
                <a:spcPct val="120000"/>
              </a:lnSpc>
              <a:spcBef>
                <a:spcPts val="1000"/>
              </a:spcBef>
              <a:spcAft>
                <a:spcPts val="0"/>
              </a:spcAft>
              <a:buSzPts val="2000"/>
              <a:buNone/>
            </a:pPr>
            <a:r>
              <a:t/>
            </a:r>
            <a:endParaRPr/>
          </a:p>
        </p:txBody>
      </p:sp>
      <p:pic>
        <p:nvPicPr>
          <p:cNvPr id="176" name="Google Shape;176;p5"/>
          <p:cNvPicPr preferRelativeResize="0"/>
          <p:nvPr/>
        </p:nvPicPr>
        <p:blipFill rotWithShape="1">
          <a:blip r:embed="rId3">
            <a:alphaModFix/>
          </a:blip>
          <a:srcRect b="0" l="0" r="0" t="0"/>
          <a:stretch/>
        </p:blipFill>
        <p:spPr>
          <a:xfrm>
            <a:off x="375984" y="4932859"/>
            <a:ext cx="6548599" cy="1701813"/>
          </a:xfrm>
          <a:prstGeom prst="rect">
            <a:avLst/>
          </a:prstGeom>
          <a:noFill/>
          <a:ln>
            <a:noFill/>
          </a:ln>
        </p:spPr>
      </p:pic>
      <p:pic>
        <p:nvPicPr>
          <p:cNvPr id="177" name="Google Shape;177;p5"/>
          <p:cNvPicPr preferRelativeResize="0"/>
          <p:nvPr/>
        </p:nvPicPr>
        <p:blipFill rotWithShape="1">
          <a:blip r:embed="rId4">
            <a:alphaModFix/>
          </a:blip>
          <a:srcRect b="0" l="0" r="0" t="0"/>
          <a:stretch/>
        </p:blipFill>
        <p:spPr>
          <a:xfrm>
            <a:off x="7417455" y="3195961"/>
            <a:ext cx="4397935" cy="35852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SIMPLE CNN</a:t>
            </a:r>
            <a:endParaRPr/>
          </a:p>
        </p:txBody>
      </p:sp>
      <p:pic>
        <p:nvPicPr>
          <p:cNvPr id="183" name="Google Shape;183;p6"/>
          <p:cNvPicPr preferRelativeResize="0"/>
          <p:nvPr/>
        </p:nvPicPr>
        <p:blipFill rotWithShape="1">
          <a:blip r:embed="rId3">
            <a:alphaModFix/>
          </a:blip>
          <a:srcRect b="0" l="4512" r="12168" t="0"/>
          <a:stretch/>
        </p:blipFill>
        <p:spPr>
          <a:xfrm>
            <a:off x="212145" y="3290183"/>
            <a:ext cx="5244465" cy="3508495"/>
          </a:xfrm>
          <a:prstGeom prst="rect">
            <a:avLst/>
          </a:prstGeom>
          <a:noFill/>
          <a:ln>
            <a:noFill/>
          </a:ln>
        </p:spPr>
      </p:pic>
      <p:pic>
        <p:nvPicPr>
          <p:cNvPr id="184" name="Google Shape;184;p6"/>
          <p:cNvPicPr preferRelativeResize="0"/>
          <p:nvPr/>
        </p:nvPicPr>
        <p:blipFill rotWithShape="1">
          <a:blip r:embed="rId4">
            <a:alphaModFix/>
          </a:blip>
          <a:srcRect b="0" l="0" r="0" t="0"/>
          <a:stretch/>
        </p:blipFill>
        <p:spPr>
          <a:xfrm>
            <a:off x="5915026" y="3511422"/>
            <a:ext cx="6064829" cy="3318628"/>
          </a:xfrm>
          <a:prstGeom prst="rect">
            <a:avLst/>
          </a:prstGeom>
          <a:noFill/>
          <a:ln>
            <a:noFill/>
          </a:ln>
        </p:spPr>
      </p:pic>
      <p:sp>
        <p:nvSpPr>
          <p:cNvPr id="185" name="Google Shape;185;p6"/>
          <p:cNvSpPr txBox="1"/>
          <p:nvPr/>
        </p:nvSpPr>
        <p:spPr>
          <a:xfrm>
            <a:off x="1206135" y="1825277"/>
            <a:ext cx="9589384" cy="1188511"/>
          </a:xfrm>
          <a:prstGeom prst="rect">
            <a:avLst/>
          </a:prstGeom>
          <a:noFill/>
          <a:ln>
            <a:noFill/>
          </a:ln>
        </p:spPr>
        <p:txBody>
          <a:bodyPr anchorCtr="0" anchor="ctr" bIns="45700" lIns="91425" spcFirstLastPara="1" rIns="91425" wrap="square" tIns="45700">
            <a:normAutofit/>
          </a:bodyPr>
          <a:lstStyle/>
          <a:p>
            <a:pPr indent="-571500" lvl="0" marL="571500" marR="0" rtl="0" algn="l">
              <a:lnSpc>
                <a:spcPct val="90000"/>
              </a:lnSpc>
              <a:spcBef>
                <a:spcPts val="0"/>
              </a:spcBef>
              <a:spcAft>
                <a:spcPts val="0"/>
              </a:spcAft>
              <a:buClr>
                <a:schemeClr val="dk1"/>
              </a:buClr>
              <a:buSzPts val="2400"/>
              <a:buFont typeface="Arial"/>
              <a:buChar char="•"/>
            </a:pPr>
            <a:r>
              <a:rPr lang="en-US" sz="2400" cap="none">
                <a:solidFill>
                  <a:schemeClr val="dk1"/>
                </a:solidFill>
                <a:latin typeface="Twentieth Century"/>
                <a:ea typeface="Twentieth Century"/>
                <a:cs typeface="Twentieth Century"/>
                <a:sym typeface="Twentieth Century"/>
              </a:rPr>
              <a:t>WE HAVE HARDCODED A SIMPLE CNN MODEL WHICH CONSISTS OF 2 CONVOLUTIONAL LAYERS  FOLLOWED BY 2 DENSE LAYERS</a:t>
            </a:r>
            <a:endParaRPr sz="3600"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RESULT FOR THIS MODEL</a:t>
            </a:r>
            <a:endParaRPr/>
          </a:p>
        </p:txBody>
      </p:sp>
      <p:pic>
        <p:nvPicPr>
          <p:cNvPr id="191" name="Google Shape;191;p7"/>
          <p:cNvPicPr preferRelativeResize="0"/>
          <p:nvPr/>
        </p:nvPicPr>
        <p:blipFill rotWithShape="1">
          <a:blip r:embed="rId3">
            <a:alphaModFix/>
          </a:blip>
          <a:srcRect b="0" l="0" r="0" t="0"/>
          <a:stretch/>
        </p:blipFill>
        <p:spPr>
          <a:xfrm>
            <a:off x="6491287" y="2295525"/>
            <a:ext cx="5133975" cy="3162300"/>
          </a:xfrm>
          <a:prstGeom prst="rect">
            <a:avLst/>
          </a:prstGeom>
          <a:noFill/>
          <a:ln>
            <a:noFill/>
          </a:ln>
        </p:spPr>
      </p:pic>
      <p:pic>
        <p:nvPicPr>
          <p:cNvPr id="192" name="Google Shape;192;p7"/>
          <p:cNvPicPr preferRelativeResize="0"/>
          <p:nvPr/>
        </p:nvPicPr>
        <p:blipFill rotWithShape="1">
          <a:blip r:embed="rId4">
            <a:alphaModFix/>
          </a:blip>
          <a:srcRect b="0" l="0" r="0" t="0"/>
          <a:stretch/>
        </p:blipFill>
        <p:spPr>
          <a:xfrm>
            <a:off x="766764" y="2486025"/>
            <a:ext cx="4933950"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1840363" y="-409575"/>
            <a:ext cx="3506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VGG 16</a:t>
            </a:r>
            <a:endParaRPr/>
          </a:p>
        </p:txBody>
      </p:sp>
      <p:sp>
        <p:nvSpPr>
          <p:cNvPr id="198" name="Google Shape;198;p8"/>
          <p:cNvSpPr txBox="1"/>
          <p:nvPr>
            <p:ph idx="1" type="body"/>
          </p:nvPr>
        </p:nvSpPr>
        <p:spPr>
          <a:xfrm>
            <a:off x="616136" y="654115"/>
            <a:ext cx="5910330" cy="3696927"/>
          </a:xfrm>
          <a:prstGeom prst="rect">
            <a:avLst/>
          </a:prstGeom>
          <a:noFill/>
          <a:ln>
            <a:noFill/>
          </a:ln>
        </p:spPr>
        <p:txBody>
          <a:bodyPr anchorCtr="0" anchor="t" bIns="45700" lIns="91425" spcFirstLastPara="1" rIns="91425" wrap="square" tIns="45700">
            <a:normAutofit/>
          </a:bodyPr>
          <a:lstStyle/>
          <a:p>
            <a:pPr indent="-285750" lvl="0" marL="514350" rtl="0" algn="l">
              <a:lnSpc>
                <a:spcPct val="107000"/>
              </a:lnSpc>
              <a:spcBef>
                <a:spcPts val="0"/>
              </a:spcBef>
              <a:spcAft>
                <a:spcPts val="0"/>
              </a:spcAft>
              <a:buSzPts val="1800"/>
              <a:buChar char="•"/>
            </a:pPr>
            <a:r>
              <a:rPr lang="en-US" sz="1800">
                <a:latin typeface="Calibri"/>
                <a:ea typeface="Calibri"/>
                <a:cs typeface="Calibri"/>
                <a:sym typeface="Calibri"/>
              </a:rPr>
              <a:t>MULTIPLE STACKED SMALL SIZED KERNELS.</a:t>
            </a:r>
            <a:endParaRPr/>
          </a:p>
          <a:p>
            <a:pPr indent="-285750" lvl="0" marL="514350" rtl="0" algn="l">
              <a:lnSpc>
                <a:spcPct val="107000"/>
              </a:lnSpc>
              <a:spcBef>
                <a:spcPts val="1800"/>
              </a:spcBef>
              <a:spcAft>
                <a:spcPts val="0"/>
              </a:spcAft>
              <a:buSzPts val="1800"/>
              <a:buChar char="•"/>
            </a:pPr>
            <a:r>
              <a:rPr lang="en-US" sz="1800">
                <a:latin typeface="Calibri"/>
                <a:ea typeface="Calibri"/>
                <a:cs typeface="Calibri"/>
                <a:sym typeface="Calibri"/>
              </a:rPr>
              <a:t>IN VGG 16, ALL THE CONV LAYERS AND MAX POOLING LAYERS HAVE THE SAME DIMENSIONS.</a:t>
            </a:r>
            <a:endParaRPr/>
          </a:p>
          <a:p>
            <a:pPr indent="-285750" lvl="0" marL="514350" rtl="0" algn="l">
              <a:lnSpc>
                <a:spcPct val="107000"/>
              </a:lnSpc>
              <a:spcBef>
                <a:spcPts val="1800"/>
              </a:spcBef>
              <a:spcAft>
                <a:spcPts val="0"/>
              </a:spcAft>
              <a:buSzPts val="1800"/>
              <a:buChar char="•"/>
            </a:pPr>
            <a:r>
              <a:rPr lang="en-US" sz="1800">
                <a:latin typeface="Calibri"/>
                <a:ea typeface="Calibri"/>
                <a:cs typeface="Calibri"/>
                <a:sym typeface="Calibri"/>
              </a:rPr>
              <a:t>16 LAYERS (13 CONV, 3 DENSE)</a:t>
            </a:r>
            <a:endParaRPr sz="1800">
              <a:latin typeface="Calibri"/>
              <a:ea typeface="Calibri"/>
              <a:cs typeface="Calibri"/>
              <a:sym typeface="Calibri"/>
            </a:endParaRPr>
          </a:p>
          <a:p>
            <a:pPr indent="-285750" lvl="0" marL="514350" rtl="0" algn="l">
              <a:lnSpc>
                <a:spcPct val="107000"/>
              </a:lnSpc>
              <a:spcBef>
                <a:spcPts val="1800"/>
              </a:spcBef>
              <a:spcAft>
                <a:spcPts val="0"/>
              </a:spcAft>
              <a:buSzPts val="1800"/>
              <a:buChar char="•"/>
            </a:pPr>
            <a:r>
              <a:rPr lang="en-US" sz="1800">
                <a:latin typeface="Calibri"/>
                <a:ea typeface="Calibri"/>
                <a:cs typeface="Calibri"/>
                <a:sym typeface="Calibri"/>
              </a:rPr>
              <a:t>CONV LAYERS = 3 X 3, S=1  🡪 TO BRING OUT BEST REPRESENTATION AND INFORMATION. </a:t>
            </a:r>
            <a:endParaRPr sz="1800">
              <a:latin typeface="Calibri"/>
              <a:ea typeface="Calibri"/>
              <a:cs typeface="Calibri"/>
              <a:sym typeface="Calibri"/>
            </a:endParaRPr>
          </a:p>
          <a:p>
            <a:pPr indent="-285750" lvl="0" marL="514350" rtl="0" algn="l">
              <a:lnSpc>
                <a:spcPct val="107000"/>
              </a:lnSpc>
              <a:spcBef>
                <a:spcPts val="1800"/>
              </a:spcBef>
              <a:spcAft>
                <a:spcPts val="0"/>
              </a:spcAft>
              <a:buSzPts val="1800"/>
              <a:buChar char="•"/>
            </a:pPr>
            <a:r>
              <a:rPr lang="en-US" sz="1800">
                <a:latin typeface="Calibri"/>
                <a:ea typeface="Calibri"/>
                <a:cs typeface="Calibri"/>
                <a:sym typeface="Calibri"/>
              </a:rPr>
              <a:t>MAX_POOL = 2X2, S=1</a:t>
            </a:r>
            <a:endParaRPr sz="1800">
              <a:latin typeface="Calibri"/>
              <a:ea typeface="Calibri"/>
              <a:cs typeface="Calibri"/>
              <a:sym typeface="Calibri"/>
            </a:endParaRPr>
          </a:p>
          <a:p>
            <a:pPr indent="-101600" lvl="0" marL="228600" rtl="0" algn="l">
              <a:lnSpc>
                <a:spcPct val="120000"/>
              </a:lnSpc>
              <a:spcBef>
                <a:spcPts val="1800"/>
              </a:spcBef>
              <a:spcAft>
                <a:spcPts val="0"/>
              </a:spcAft>
              <a:buSzPts val="2000"/>
              <a:buNone/>
            </a:pPr>
            <a:r>
              <a:t/>
            </a:r>
            <a:endParaRPr/>
          </a:p>
        </p:txBody>
      </p:sp>
      <p:pic>
        <p:nvPicPr>
          <p:cNvPr descr="VGG16 - Convolutional Network for Classification and Detection" id="199" name="Google Shape;199;p8"/>
          <p:cNvPicPr preferRelativeResize="0"/>
          <p:nvPr/>
        </p:nvPicPr>
        <p:blipFill rotWithShape="1">
          <a:blip r:embed="rId3">
            <a:alphaModFix/>
          </a:blip>
          <a:srcRect b="0" l="0" r="0" t="0"/>
          <a:stretch/>
        </p:blipFill>
        <p:spPr>
          <a:xfrm rot="5400000">
            <a:off x="4405902" y="3468839"/>
            <a:ext cx="5731510" cy="1405890"/>
          </a:xfrm>
          <a:prstGeom prst="rect">
            <a:avLst/>
          </a:prstGeom>
          <a:noFill/>
          <a:ln>
            <a:noFill/>
          </a:ln>
        </p:spPr>
      </p:pic>
      <p:pic>
        <p:nvPicPr>
          <p:cNvPr id="200" name="Google Shape;200;p8"/>
          <p:cNvPicPr preferRelativeResize="0"/>
          <p:nvPr/>
        </p:nvPicPr>
        <p:blipFill rotWithShape="1">
          <a:blip r:embed="rId4">
            <a:alphaModFix/>
          </a:blip>
          <a:srcRect b="0" l="0" r="0" t="0"/>
          <a:stretch/>
        </p:blipFill>
        <p:spPr>
          <a:xfrm>
            <a:off x="8016848" y="1"/>
            <a:ext cx="4175152" cy="6858000"/>
          </a:xfrm>
          <a:prstGeom prst="rect">
            <a:avLst/>
          </a:prstGeom>
          <a:noFill/>
          <a:ln>
            <a:noFill/>
          </a:ln>
        </p:spPr>
      </p:pic>
      <p:pic>
        <p:nvPicPr>
          <p:cNvPr id="201" name="Google Shape;201;p8"/>
          <p:cNvPicPr preferRelativeResize="0"/>
          <p:nvPr/>
        </p:nvPicPr>
        <p:blipFill rotWithShape="1">
          <a:blip r:embed="rId5">
            <a:alphaModFix/>
          </a:blip>
          <a:srcRect b="0" l="0" r="0" t="0"/>
          <a:stretch/>
        </p:blipFill>
        <p:spPr>
          <a:xfrm>
            <a:off x="0" y="3657600"/>
            <a:ext cx="6402597" cy="320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913775" y="-445178"/>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CODE FOR VGG 16</a:t>
            </a:r>
            <a:endParaRPr/>
          </a:p>
        </p:txBody>
      </p:sp>
      <p:pic>
        <p:nvPicPr>
          <p:cNvPr id="207" name="Google Shape;207;p9"/>
          <p:cNvPicPr preferRelativeResize="0"/>
          <p:nvPr/>
        </p:nvPicPr>
        <p:blipFill rotWithShape="1">
          <a:blip r:embed="rId3">
            <a:alphaModFix/>
          </a:blip>
          <a:srcRect b="0" l="0" r="24371" t="0"/>
          <a:stretch/>
        </p:blipFill>
        <p:spPr>
          <a:xfrm>
            <a:off x="5223442" y="4073803"/>
            <a:ext cx="4136461" cy="2651161"/>
          </a:xfrm>
          <a:prstGeom prst="rect">
            <a:avLst/>
          </a:prstGeom>
          <a:noFill/>
          <a:ln>
            <a:noFill/>
          </a:ln>
        </p:spPr>
      </p:pic>
      <p:pic>
        <p:nvPicPr>
          <p:cNvPr id="208" name="Google Shape;208;p9"/>
          <p:cNvPicPr preferRelativeResize="0"/>
          <p:nvPr/>
        </p:nvPicPr>
        <p:blipFill rotWithShape="1">
          <a:blip r:embed="rId4">
            <a:alphaModFix/>
          </a:blip>
          <a:srcRect b="0" l="0" r="0" t="0"/>
          <a:stretch/>
        </p:blipFill>
        <p:spPr>
          <a:xfrm>
            <a:off x="247915" y="1252140"/>
            <a:ext cx="5398283" cy="2238479"/>
          </a:xfrm>
          <a:prstGeom prst="rect">
            <a:avLst/>
          </a:prstGeom>
          <a:noFill/>
          <a:ln>
            <a:noFill/>
          </a:ln>
        </p:spPr>
      </p:pic>
      <p:pic>
        <p:nvPicPr>
          <p:cNvPr id="209" name="Google Shape;209;p9"/>
          <p:cNvPicPr preferRelativeResize="0"/>
          <p:nvPr/>
        </p:nvPicPr>
        <p:blipFill rotWithShape="1">
          <a:blip r:embed="rId5">
            <a:alphaModFix/>
          </a:blip>
          <a:srcRect b="0" l="0" r="534" t="0"/>
          <a:stretch/>
        </p:blipFill>
        <p:spPr>
          <a:xfrm>
            <a:off x="5742074" y="1171377"/>
            <a:ext cx="3222372" cy="2400004"/>
          </a:xfrm>
          <a:prstGeom prst="rect">
            <a:avLst/>
          </a:prstGeom>
          <a:noFill/>
          <a:ln>
            <a:noFill/>
          </a:ln>
        </p:spPr>
      </p:pic>
      <p:pic>
        <p:nvPicPr>
          <p:cNvPr id="210" name="Google Shape;210;p9"/>
          <p:cNvPicPr preferRelativeResize="0"/>
          <p:nvPr/>
        </p:nvPicPr>
        <p:blipFill rotWithShape="1">
          <a:blip r:embed="rId6">
            <a:alphaModFix/>
          </a:blip>
          <a:srcRect b="0" l="0" r="0" t="0"/>
          <a:stretch/>
        </p:blipFill>
        <p:spPr>
          <a:xfrm>
            <a:off x="9211680" y="1217267"/>
            <a:ext cx="2732405" cy="2273352"/>
          </a:xfrm>
          <a:prstGeom prst="rect">
            <a:avLst/>
          </a:prstGeom>
          <a:noFill/>
          <a:ln>
            <a:noFill/>
          </a:ln>
        </p:spPr>
      </p:pic>
      <p:pic>
        <p:nvPicPr>
          <p:cNvPr id="211" name="Google Shape;211;p9"/>
          <p:cNvPicPr preferRelativeResize="0"/>
          <p:nvPr/>
        </p:nvPicPr>
        <p:blipFill rotWithShape="1">
          <a:blip r:embed="rId7">
            <a:alphaModFix/>
          </a:blip>
          <a:srcRect b="0" l="0" r="0" t="0"/>
          <a:stretch/>
        </p:blipFill>
        <p:spPr>
          <a:xfrm>
            <a:off x="312198" y="4198259"/>
            <a:ext cx="4463988" cy="2158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755780" y="0"/>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RESNET 152</a:t>
            </a:r>
            <a:endParaRPr/>
          </a:p>
        </p:txBody>
      </p:sp>
      <p:sp>
        <p:nvSpPr>
          <p:cNvPr id="217" name="Google Shape;217;p10"/>
          <p:cNvSpPr txBox="1"/>
          <p:nvPr>
            <p:ph idx="1" type="body"/>
          </p:nvPr>
        </p:nvSpPr>
        <p:spPr>
          <a:xfrm>
            <a:off x="1072394" y="1062171"/>
            <a:ext cx="10363826" cy="342410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THE RESIDUAL NETWORKS WERE INTRODUCED TO WITH THE KEY FEATURES BEING:-</a:t>
            </a:r>
            <a:endParaRPr/>
          </a:p>
          <a:p>
            <a:pPr indent="-457200" lvl="0" marL="457200" rtl="0" algn="l">
              <a:lnSpc>
                <a:spcPct val="120000"/>
              </a:lnSpc>
              <a:spcBef>
                <a:spcPts val="1000"/>
              </a:spcBef>
              <a:spcAft>
                <a:spcPts val="0"/>
              </a:spcAft>
              <a:buSzPts val="2000"/>
              <a:buFont typeface="Twentieth Century"/>
              <a:buAutoNum type="arabicPeriod"/>
            </a:pPr>
            <a:r>
              <a:rPr lang="en-US"/>
              <a:t>SKIP CONNECTIONS</a:t>
            </a:r>
            <a:endParaRPr/>
          </a:p>
          <a:p>
            <a:pPr indent="-457200" lvl="0" marL="457200" rtl="0" algn="l">
              <a:lnSpc>
                <a:spcPct val="120000"/>
              </a:lnSpc>
              <a:spcBef>
                <a:spcPts val="1000"/>
              </a:spcBef>
              <a:spcAft>
                <a:spcPts val="0"/>
              </a:spcAft>
              <a:buSzPts val="2000"/>
              <a:buFont typeface="Twentieth Century"/>
              <a:buAutoNum type="arabicPeriod"/>
            </a:pPr>
            <a:r>
              <a:rPr lang="en-US"/>
              <a:t>HEAVY BATCH NORMALIZATION</a:t>
            </a:r>
            <a:endParaRPr/>
          </a:p>
          <a:p>
            <a:pPr indent="-228600" lvl="0" marL="228600" rtl="0" algn="l">
              <a:lnSpc>
                <a:spcPct val="120000"/>
              </a:lnSpc>
              <a:spcBef>
                <a:spcPts val="1000"/>
              </a:spcBef>
              <a:spcAft>
                <a:spcPts val="0"/>
              </a:spcAft>
              <a:buSzPts val="2000"/>
              <a:buChar char="•"/>
            </a:pPr>
            <a:r>
              <a:rPr lang="en-US"/>
              <a:t>THEY WERE SUCCESSFUL IN REDUCE THE DEGRADATION IN DEEPER MODEL AND ALSO COUNTERED THE PROBLEM OF VANISHING GRADIENT WHICH AROSE WITH IT. </a:t>
            </a:r>
            <a:endParaRPr/>
          </a:p>
        </p:txBody>
      </p:sp>
      <p:pic>
        <p:nvPicPr>
          <p:cNvPr descr="Residual blocks — Building blocks of ResNet | by Sabyasachi Sahoo | Towards  Data Science" id="218" name="Google Shape;218;p10"/>
          <p:cNvPicPr preferRelativeResize="0"/>
          <p:nvPr/>
        </p:nvPicPr>
        <p:blipFill rotWithShape="1">
          <a:blip r:embed="rId3">
            <a:alphaModFix/>
          </a:blip>
          <a:srcRect b="0" l="0" r="0" t="0"/>
          <a:stretch/>
        </p:blipFill>
        <p:spPr>
          <a:xfrm>
            <a:off x="640706" y="4018461"/>
            <a:ext cx="4295188" cy="2139743"/>
          </a:xfrm>
          <a:prstGeom prst="rect">
            <a:avLst/>
          </a:prstGeom>
          <a:noFill/>
          <a:ln>
            <a:noFill/>
          </a:ln>
        </p:spPr>
      </p:pic>
      <p:pic>
        <p:nvPicPr>
          <p:cNvPr id="219" name="Google Shape;219;p10"/>
          <p:cNvPicPr preferRelativeResize="0"/>
          <p:nvPr/>
        </p:nvPicPr>
        <p:blipFill rotWithShape="1">
          <a:blip r:embed="rId4">
            <a:alphaModFix/>
          </a:blip>
          <a:srcRect b="0" l="0" r="0" t="0"/>
          <a:stretch/>
        </p:blipFill>
        <p:spPr>
          <a:xfrm>
            <a:off x="5510213" y="4087106"/>
            <a:ext cx="5926007" cy="1855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2020-09-09T22:02:45Z</dcterms:created>
  <dc:creator>Satya Kumar G V 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0x010100C1FBDC95DF54D64FADBB28A60DFA38BB</vt:lpwstr>
  </property>
</Properties>
</file>