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1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1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6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3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4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0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2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4939-1F19-4F87-9EEE-429629ABCDB7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D7D2-09CC-49EA-B07C-DF7594154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4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1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56B3-B0A9-4BD2-A79C-124892F1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859"/>
            <a:ext cx="9144000" cy="2387600"/>
          </a:xfrm>
        </p:spPr>
        <p:txBody>
          <a:bodyPr/>
          <a:lstStyle/>
          <a:p>
            <a:r>
              <a:rPr lang="en-US" dirty="0"/>
              <a:t>Frequency domain filtering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57627-94D3-480E-8396-8DFBD57B9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Anurag Tripathi</a:t>
            </a:r>
          </a:p>
          <a:p>
            <a:r>
              <a:rPr lang="en-US" dirty="0"/>
              <a:t>A12405117001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14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719-C4DB-4530-B27E-10F576C7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34" y="-233881"/>
            <a:ext cx="10515600" cy="1325563"/>
          </a:xfrm>
        </p:spPr>
        <p:txBody>
          <a:bodyPr/>
          <a:lstStyle/>
          <a:p>
            <a:r>
              <a:rPr lang="en-US" altLang="zh-TW" sz="4400" dirty="0"/>
              <a:t>Gaussian Lowpass Filters (GLPFs)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932998-4F9E-48DE-A6E8-4FC3762AA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29"/>
          <a:stretch/>
        </p:blipFill>
        <p:spPr>
          <a:xfrm>
            <a:off x="3036662" y="4080807"/>
            <a:ext cx="3853222" cy="2751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07495-1FBF-4D3B-9F7A-CBA5F4F9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34" y="1541712"/>
            <a:ext cx="2887420" cy="265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ACAD75-00DB-4D14-B417-2797B065EF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08"/>
          <a:stretch/>
        </p:blipFill>
        <p:spPr>
          <a:xfrm>
            <a:off x="4363460" y="1541712"/>
            <a:ext cx="2887420" cy="2972440"/>
          </a:xfrm>
          <a:prstGeom prst="rect">
            <a:avLst/>
          </a:prstGeom>
        </p:spPr>
      </p:pic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B681660-B0D7-4BD4-A588-6FE1531DD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35823"/>
              </p:ext>
            </p:extLst>
          </p:nvPr>
        </p:nvGraphicFramePr>
        <p:xfrm>
          <a:off x="2647822" y="810671"/>
          <a:ext cx="30972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方程式" r:id="rId6" imgW="1295400" imgH="254000" progId="Equation.3">
                  <p:embed/>
                </p:oleObj>
              </mc:Choice>
              <mc:Fallback>
                <p:oleObj name="方程式" r:id="rId6" imgW="1295400" imgH="25400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A1589D3B-4DC2-40EF-B7DC-9562B489C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822" y="810671"/>
                        <a:ext cx="3097212" cy="6032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EFF3560A-AD03-483B-AF29-C4D3DE1DE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7"/>
          <a:stretch/>
        </p:blipFill>
        <p:spPr bwMode="auto">
          <a:xfrm>
            <a:off x="8034733" y="428900"/>
            <a:ext cx="4135438" cy="569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35B977-08DB-4B61-8918-7FF5676B6FF5}"/>
              </a:ext>
            </a:extLst>
          </p:cNvPr>
          <p:cNvSpPr txBox="1"/>
          <p:nvPr/>
        </p:nvSpPr>
        <p:spPr>
          <a:xfrm>
            <a:off x="8287752" y="6304159"/>
            <a:ext cx="2698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</a:rPr>
              <a:t>D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</a:rPr>
              <a:t>=5,15,30,80,and 230</a:t>
            </a:r>
          </a:p>
        </p:txBody>
      </p:sp>
    </p:spTree>
    <p:extLst>
      <p:ext uri="{BB962C8B-B14F-4D97-AF65-F5344CB8AC3E}">
        <p14:creationId xmlns:p14="http://schemas.microsoft.com/office/powerpoint/2010/main" val="120947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719-C4DB-4530-B27E-10F576C7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 </a:t>
            </a:r>
            <a:r>
              <a:rPr lang="en-US" altLang="zh-TW" sz="4400" dirty="0"/>
              <a:t>Sharpening Frequency Domain Filter</a:t>
            </a:r>
            <a:endParaRPr lang="en-IN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027A527-05E7-4DAB-A140-290525E0BA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99" y="839755"/>
            <a:ext cx="5574702" cy="60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CF1A080-8DA4-4F3F-A4CE-00D58E159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430847"/>
              </p:ext>
            </p:extLst>
          </p:nvPr>
        </p:nvGraphicFramePr>
        <p:xfrm>
          <a:off x="540657" y="1325563"/>
          <a:ext cx="34623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4" imgW="1447800" imgH="241300" progId="Equation.DSMT4">
                  <p:embed/>
                </p:oleObj>
              </mc:Choice>
              <mc:Fallback>
                <p:oleObj name="Equation" r:id="rId4" imgW="1447800" imgH="241300" progId="Equation.DSMT4">
                  <p:embed/>
                  <p:pic>
                    <p:nvPicPr>
                      <p:cNvPr id="55302" name="Object 4">
                        <a:extLst>
                          <a:ext uri="{FF2B5EF4-FFF2-40B4-BE49-F238E27FC236}">
                            <a16:creationId xmlns:a16="http://schemas.microsoft.com/office/drawing/2014/main" id="{1E27C734-A6BE-4AB4-AEDA-2D9B83F1E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57" y="1325563"/>
                        <a:ext cx="3462338" cy="573087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41B3ACBC-B505-416E-86A9-7F7E555DF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18669"/>
              </p:ext>
            </p:extLst>
          </p:nvPr>
        </p:nvGraphicFramePr>
        <p:xfrm>
          <a:off x="540657" y="2082774"/>
          <a:ext cx="32051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方程式" r:id="rId6" imgW="1943100" imgH="482600" progId="Equation.3">
                  <p:embed/>
                </p:oleObj>
              </mc:Choice>
              <mc:Fallback>
                <p:oleObj name="方程式" r:id="rId6" imgW="1943100" imgH="482600" progId="Equation.3">
                  <p:embed/>
                  <p:pic>
                    <p:nvPicPr>
                      <p:cNvPr id="55309" name="Object 11">
                        <a:extLst>
                          <a:ext uri="{FF2B5EF4-FFF2-40B4-BE49-F238E27FC236}">
                            <a16:creationId xmlns:a16="http://schemas.microsoft.com/office/drawing/2014/main" id="{812C1230-792A-46BC-891B-0B23B30C7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57" y="2082774"/>
                        <a:ext cx="3205163" cy="7937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A33A96B5-2C17-43E0-B9CF-8A40AC510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344030"/>
              </p:ext>
            </p:extLst>
          </p:nvPr>
        </p:nvGraphicFramePr>
        <p:xfrm>
          <a:off x="540657" y="3427413"/>
          <a:ext cx="2581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方程式" r:id="rId8" imgW="1739900" imgH="444500" progId="Equation.3">
                  <p:embed/>
                </p:oleObj>
              </mc:Choice>
              <mc:Fallback>
                <p:oleObj name="方程式" r:id="rId8" imgW="1739900" imgH="444500" progId="Equation.3">
                  <p:embed/>
                  <p:pic>
                    <p:nvPicPr>
                      <p:cNvPr id="55310" name="Object 12">
                        <a:extLst>
                          <a:ext uri="{FF2B5EF4-FFF2-40B4-BE49-F238E27FC236}">
                            <a16:creationId xmlns:a16="http://schemas.microsoft.com/office/drawing/2014/main" id="{52D4AB05-F4A3-4ACB-81A0-A8ACE4BAC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57" y="3427413"/>
                        <a:ext cx="2581275" cy="65722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7A52EC49-9135-4A9F-ABE9-511EDC474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54646"/>
              </p:ext>
            </p:extLst>
          </p:nvPr>
        </p:nvGraphicFramePr>
        <p:xfrm>
          <a:off x="540657" y="4684474"/>
          <a:ext cx="29876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方程式" r:id="rId10" imgW="1485255" imgH="253890" progId="Equation.3">
                  <p:embed/>
                </p:oleObj>
              </mc:Choice>
              <mc:Fallback>
                <p:oleObj name="方程式" r:id="rId10" imgW="1485255" imgH="253890" progId="Equation.3">
                  <p:embed/>
                  <p:pic>
                    <p:nvPicPr>
                      <p:cNvPr id="55311" name="Object 13">
                        <a:extLst>
                          <a:ext uri="{FF2B5EF4-FFF2-40B4-BE49-F238E27FC236}">
                            <a16:creationId xmlns:a16="http://schemas.microsoft.com/office/drawing/2014/main" id="{EC0634A1-F0ED-4457-8907-25A2E6A90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657" y="4684474"/>
                        <a:ext cx="2987675" cy="506413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47C423-56D6-4D57-A59B-F53B769D8BA7}"/>
              </a:ext>
            </a:extLst>
          </p:cNvPr>
          <p:cNvSpPr txBox="1"/>
          <p:nvPr/>
        </p:nvSpPr>
        <p:spPr>
          <a:xfrm>
            <a:off x="4128697" y="1652047"/>
            <a:ext cx="245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</a:rPr>
              <a:t>Ideal </a:t>
            </a:r>
            <a:r>
              <a:rPr lang="en-US" altLang="zh-TW" sz="1800" dirty="0" err="1">
                <a:latin typeface="Times New Roman" panose="02020603050405020304" pitchFamily="18" charset="0"/>
              </a:rPr>
              <a:t>highpass</a:t>
            </a:r>
            <a:r>
              <a:rPr lang="en-US" altLang="zh-TW" sz="1800" dirty="0">
                <a:latin typeface="Times New Roman" panose="02020603050405020304" pitchFamily="18" charset="0"/>
              </a:rPr>
              <a:t> 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BB9B5-528D-4253-A52A-A43A75D7D119}"/>
              </a:ext>
            </a:extLst>
          </p:cNvPr>
          <p:cNvSpPr txBox="1"/>
          <p:nvPr/>
        </p:nvSpPr>
        <p:spPr>
          <a:xfrm>
            <a:off x="3745820" y="3410836"/>
            <a:ext cx="327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</a:rPr>
              <a:t>Butterworth </a:t>
            </a:r>
            <a:r>
              <a:rPr lang="en-US" altLang="zh-TW" sz="1800" dirty="0" err="1">
                <a:latin typeface="Times New Roman" panose="02020603050405020304" pitchFamily="18" charset="0"/>
              </a:rPr>
              <a:t>highpass</a:t>
            </a:r>
            <a:r>
              <a:rPr lang="en-US" altLang="zh-TW" sz="1800" dirty="0">
                <a:latin typeface="Times New Roman" panose="02020603050405020304" pitchFamily="18" charset="0"/>
              </a:rPr>
              <a:t> 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949164-17EB-4BEF-A5F4-82D8E8D438EB}"/>
              </a:ext>
            </a:extLst>
          </p:cNvPr>
          <p:cNvSpPr txBox="1"/>
          <p:nvPr/>
        </p:nvSpPr>
        <p:spPr>
          <a:xfrm>
            <a:off x="3917469" y="4808815"/>
            <a:ext cx="258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anose="02020603050405020304" pitchFamily="18" charset="0"/>
              </a:rPr>
              <a:t>Gaussian </a:t>
            </a:r>
            <a:r>
              <a:rPr lang="en-US" altLang="zh-TW" sz="1800" dirty="0" err="1">
                <a:latin typeface="Times New Roman" panose="02020603050405020304" pitchFamily="18" charset="0"/>
              </a:rPr>
              <a:t>highpass</a:t>
            </a:r>
            <a:r>
              <a:rPr lang="en-US" altLang="zh-TW" sz="1800" dirty="0">
                <a:latin typeface="Times New Roman" panose="02020603050405020304" pitchFamily="18" charset="0"/>
              </a:rPr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40664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719-C4DB-4530-B27E-10F576C7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ea typeface="SimSun" panose="02010600030101010101" pitchFamily="2" charset="-122"/>
              </a:rPr>
              <a:t>High pass Filters</a:t>
            </a:r>
            <a:r>
              <a:rPr lang="en-US" altLang="zh-CN" sz="4400" dirty="0"/>
              <a:t> </a:t>
            </a:r>
            <a:r>
              <a:rPr lang="en-US" altLang="zh-TW" sz="4400" dirty="0">
                <a:ea typeface="SimSun" panose="02010600030101010101" pitchFamily="2" charset="-122"/>
              </a:rPr>
              <a:t>Spatial Representations</a:t>
            </a:r>
            <a:endParaRPr lang="en-IN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063FAA9-D1D3-4A67-8961-4B9BD5C6F6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08" y="1465839"/>
            <a:ext cx="7194184" cy="502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62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719-C4DB-4530-B27E-10F576C7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38" y="117476"/>
            <a:ext cx="10515600" cy="471487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>The Laplacian in the Frequency Domain</a:t>
            </a:r>
            <a:endParaRPr lang="en-IN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EB93676-68CF-40C5-8DD2-8DBE0E8A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DA69E9-3281-44EE-9FC3-570D1CC9169D}" type="slidenum">
              <a:rPr lang="en-US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33B55FCF-D6B8-412D-9FB0-1B7659014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65330"/>
              </p:ext>
            </p:extLst>
          </p:nvPr>
        </p:nvGraphicFramePr>
        <p:xfrm>
          <a:off x="1489075" y="2508250"/>
          <a:ext cx="86407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5461000" imgH="444500" progId="Equation.DSMT4">
                  <p:embed/>
                </p:oleObj>
              </mc:Choice>
              <mc:Fallback>
                <p:oleObj name="Equation" r:id="rId3" imgW="5461000" imgH="444500" progId="Equation.DSMT4">
                  <p:embed/>
                  <p:pic>
                    <p:nvPicPr>
                      <p:cNvPr id="141319" name="Object 7">
                        <a:extLst>
                          <a:ext uri="{FF2B5EF4-FFF2-40B4-BE49-F238E27FC236}">
                            <a16:creationId xmlns:a16="http://schemas.microsoft.com/office/drawing/2014/main" id="{EC4E1C27-A46C-4B6C-B5C0-79DF4511C8F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2508250"/>
                        <a:ext cx="8640763" cy="703263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2024D5D6-9EE4-4386-8B68-EDD7A854D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287639"/>
              </p:ext>
            </p:extLst>
          </p:nvPr>
        </p:nvGraphicFramePr>
        <p:xfrm>
          <a:off x="1489075" y="6007099"/>
          <a:ext cx="5756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3060700" imgH="279400" progId="Equation.DSMT4">
                  <p:embed/>
                </p:oleObj>
              </mc:Choice>
              <mc:Fallback>
                <p:oleObj name="Equation" r:id="rId5" imgW="3060700" imgH="279400" progId="Equation.DSMT4">
                  <p:embed/>
                  <p:pic>
                    <p:nvPicPr>
                      <p:cNvPr id="60419" name="Object 12">
                        <a:extLst>
                          <a:ext uri="{FF2B5EF4-FFF2-40B4-BE49-F238E27FC236}">
                            <a16:creationId xmlns:a16="http://schemas.microsoft.com/office/drawing/2014/main" id="{FE9EEEA4-C9F0-45B4-B105-F23C9B1059C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6007099"/>
                        <a:ext cx="5756275" cy="525463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3971EC1-EF66-44DD-8202-66FF61D30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06606"/>
              </p:ext>
            </p:extLst>
          </p:nvPr>
        </p:nvGraphicFramePr>
        <p:xfrm>
          <a:off x="1489075" y="3852066"/>
          <a:ext cx="2817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方程式" r:id="rId7" imgW="1257300" imgH="228600" progId="Equation.3">
                  <p:embed/>
                </p:oleObj>
              </mc:Choice>
              <mc:Fallback>
                <p:oleObj name="方程式" r:id="rId7" imgW="1257300" imgH="228600" progId="Equation.3">
                  <p:embed/>
                  <p:pic>
                    <p:nvPicPr>
                      <p:cNvPr id="60422" name="Object 3">
                        <a:extLst>
                          <a:ext uri="{FF2B5EF4-FFF2-40B4-BE49-F238E27FC236}">
                            <a16:creationId xmlns:a16="http://schemas.microsoft.com/office/drawing/2014/main" id="{404F4155-9CCB-4946-B3AF-3A8EF5422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852066"/>
                        <a:ext cx="2817813" cy="50800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279FE493-A6F3-4EBC-B1BC-20ED4B405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03381"/>
              </p:ext>
            </p:extLst>
          </p:nvPr>
        </p:nvGraphicFramePr>
        <p:xfrm>
          <a:off x="1489075" y="4885529"/>
          <a:ext cx="47053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9" imgW="2387600" imgH="279400" progId="Equation.DSMT4">
                  <p:embed/>
                </p:oleObj>
              </mc:Choice>
              <mc:Fallback>
                <p:oleObj name="Equation" r:id="rId9" imgW="2387600" imgH="279400" progId="Equation.DSMT4">
                  <p:embed/>
                  <p:pic>
                    <p:nvPicPr>
                      <p:cNvPr id="60423" name="Object 4">
                        <a:extLst>
                          <a:ext uri="{FF2B5EF4-FFF2-40B4-BE49-F238E27FC236}">
                            <a16:creationId xmlns:a16="http://schemas.microsoft.com/office/drawing/2014/main" id="{4074CDA4-CE24-4D90-BD8B-B51B3C0BF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885529"/>
                        <a:ext cx="4705350" cy="544512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4BA91733-4EA3-4BC0-82C1-A6F77603B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769931"/>
            <a:ext cx="555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The FT of n-order differential of a function f(x) is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BD91F3BA-57F7-4090-B36B-306EF4A8B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49588"/>
              </p:ext>
            </p:extLst>
          </p:nvPr>
        </p:nvGraphicFramePr>
        <p:xfrm>
          <a:off x="1489075" y="1356112"/>
          <a:ext cx="3143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1" imgW="1828800" imgH="279400" progId="Equation.DSMT4">
                  <p:embed/>
                </p:oleObj>
              </mc:Choice>
              <mc:Fallback>
                <p:oleObj name="Equation" r:id="rId11" imgW="1828800" imgH="279400" progId="Equation.DSMT4">
                  <p:embed/>
                  <p:pic>
                    <p:nvPicPr>
                      <p:cNvPr id="60425" name="Object 6">
                        <a:extLst>
                          <a:ext uri="{FF2B5EF4-FFF2-40B4-BE49-F238E27FC236}">
                            <a16:creationId xmlns:a16="http://schemas.microsoft.com/office/drawing/2014/main" id="{A3253832-9F15-4184-9A4D-DD7242391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1356112"/>
                        <a:ext cx="3143250" cy="47942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2C9863DA-2F5F-4DDC-B7A4-A751C6D1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1973653"/>
            <a:ext cx="6669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For a two-dimensional function f(</a:t>
            </a:r>
            <a:r>
              <a:rPr lang="en-US" altLang="zh-CN" sz="2000" dirty="0" err="1">
                <a:latin typeface="Arial" panose="020B0604020202020204" pitchFamily="34" charset="0"/>
              </a:rPr>
              <a:t>x,y</a:t>
            </a:r>
            <a:r>
              <a:rPr lang="en-US" altLang="zh-CN" sz="2000" dirty="0">
                <a:latin typeface="Arial" panose="020B0604020202020204" pitchFamily="34" charset="0"/>
              </a:rPr>
              <a:t>), it can be shown that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18747F2-987E-497C-A21A-DD0512AEB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3350022"/>
            <a:ext cx="8845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So, Laplacian can be implemented in the frequency domain by using the filter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B2EC6648-43AE-4E80-9838-DE8978D62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4429124"/>
            <a:ext cx="462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Shift the center to (M/2, N/2) and obtain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2A2B63B2-4AE2-4EA2-872D-44D4AE7BD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5461792"/>
            <a:ext cx="5303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We have the following Fourier transform pairs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FC9237-7264-499F-9517-302BEAD54F0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87" r="6043"/>
          <a:stretch/>
        </p:blipFill>
        <p:spPr>
          <a:xfrm>
            <a:off x="8686800" y="356485"/>
            <a:ext cx="2260600" cy="1926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AB2AF7-2013-488F-841E-5377981F83CF}"/>
              </a:ext>
            </a:extLst>
          </p:cNvPr>
          <p:cNvSpPr txBox="1"/>
          <p:nvPr/>
        </p:nvSpPr>
        <p:spPr>
          <a:xfrm>
            <a:off x="10050665" y="1682928"/>
            <a:ext cx="211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plot pf Laplacian in the </a:t>
            </a:r>
            <a:r>
              <a:rPr lang="en-US" dirty="0" err="1"/>
              <a:t>freq</a:t>
            </a:r>
            <a:r>
              <a:rPr lang="en-US" dirty="0"/>
              <a:t> domain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8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B1C2-2D77-47BA-B6F1-9D6F6596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104" y="2631247"/>
            <a:ext cx="3071191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55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1D1B-56A9-4C61-A39A-92AE503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8721-F807-4CDE-ADA8-21E13F24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Key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with visualization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SimSun" panose="02010600030101010101" pitchFamily="2" charset="-122"/>
              </a:rPr>
              <a:t>Basics of Filtering in the Frequency Domain</a:t>
            </a:r>
            <a:endParaRPr lang="en-US" altLang="zh-TW" dirty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Basic Filters &amp; Their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Ideal L.P.F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SimSun" panose="02010600030101010101" pitchFamily="2" charset="-122"/>
              </a:rPr>
              <a:t>Butterworth Lowpass Filters (BLPFs)</a:t>
            </a:r>
            <a:r>
              <a:rPr lang="en-US" altLang="zh-CN" sz="2800" dirty="0"/>
              <a:t> w</a:t>
            </a:r>
            <a:r>
              <a:rPr lang="en-US" altLang="zh-TW" sz="2800" dirty="0">
                <a:ea typeface="SimSun" panose="02010600030101010101" pitchFamily="2" charset="-122"/>
              </a:rPr>
              <a:t>ith order </a:t>
            </a:r>
            <a:r>
              <a:rPr lang="en-US" altLang="zh-TW" sz="2800" i="1" dirty="0">
                <a:ea typeface="SimSun" panose="02010600030101010101" pitchFamily="2" charset="-122"/>
              </a:rPr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Gaussian Lowpass Filters (GLPFs)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Sharpening Frequency Domain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SimSun" panose="02010600030101010101" pitchFamily="2" charset="-122"/>
              </a:rPr>
              <a:t>High pass Filters</a:t>
            </a:r>
            <a:r>
              <a:rPr lang="en-US" altLang="zh-CN" sz="2800" dirty="0"/>
              <a:t> </a:t>
            </a:r>
            <a:r>
              <a:rPr lang="en-US" altLang="zh-TW" sz="2800" dirty="0">
                <a:ea typeface="SimSun" panose="02010600030101010101" pitchFamily="2" charset="-122"/>
              </a:rPr>
              <a:t>Spatial Representations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The Laplacian in the Frequency Domain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i="1" dirty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i="1" dirty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9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6635-D604-4D3A-8A1C-8801746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7"/>
            <a:ext cx="10515600" cy="1325563"/>
          </a:xfrm>
        </p:spPr>
        <p:txBody>
          <a:bodyPr/>
          <a:lstStyle/>
          <a:p>
            <a:r>
              <a:rPr lang="en-US" dirty="0"/>
              <a:t>Key Points for frequency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D066-0DDD-41FE-9901-DC0B360A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937"/>
            <a:ext cx="10515600" cy="5307980"/>
          </a:xfrm>
        </p:spPr>
        <p:txBody>
          <a:bodyPr>
            <a:normAutofit/>
          </a:bodyPr>
          <a:lstStyle/>
          <a:p>
            <a:r>
              <a:rPr lang="en-US" dirty="0"/>
              <a:t>Frequency domain is less in demand</a:t>
            </a:r>
          </a:p>
          <a:p>
            <a:r>
              <a:rPr lang="en-US" dirty="0"/>
              <a:t>Mainly used for one filter : </a:t>
            </a:r>
            <a:r>
              <a:rPr lang="en-US" sz="2400" dirty="0"/>
              <a:t>HOMOMORPHIC FILTERING</a:t>
            </a:r>
            <a:endParaRPr lang="en-US" dirty="0"/>
          </a:p>
          <a:p>
            <a:r>
              <a:rPr lang="en-US" dirty="0"/>
              <a:t>HOMOMORPHIC FILTERING: Designed for medical images</a:t>
            </a:r>
          </a:p>
          <a:p>
            <a:endParaRPr lang="en-IN" dirty="0"/>
          </a:p>
          <a:p>
            <a:r>
              <a:rPr lang="en-IN" b="1" dirty="0"/>
              <a:t>Ques: </a:t>
            </a:r>
            <a:r>
              <a:rPr lang="en-IN" dirty="0"/>
              <a:t>Why do we use DFT for transformation of time domain to frequency domain?</a:t>
            </a:r>
          </a:p>
          <a:p>
            <a:r>
              <a:rPr lang="en-IN" b="1" dirty="0"/>
              <a:t>Ans: </a:t>
            </a:r>
            <a:r>
              <a:rPr lang="en-IN" dirty="0"/>
              <a:t>Periodicity property of Fourier series</a:t>
            </a:r>
          </a:p>
          <a:p>
            <a:r>
              <a:rPr lang="en-IN" dirty="0"/>
              <a:t>In Fourier transformation, imaginary components is discarded.</a:t>
            </a:r>
          </a:p>
          <a:p>
            <a:r>
              <a:rPr lang="en-IN" dirty="0"/>
              <a:t>In time domain, we have lots of complexity (time consumption is more), which means B.W. requirement will be large. This is why we use freq. domain.</a:t>
            </a:r>
          </a:p>
        </p:txBody>
      </p:sp>
    </p:spTree>
    <p:extLst>
      <p:ext uri="{BB962C8B-B14F-4D97-AF65-F5344CB8AC3E}">
        <p14:creationId xmlns:p14="http://schemas.microsoft.com/office/powerpoint/2010/main" val="115699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6635-D604-4D3A-8A1C-8801746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63" y="672404"/>
            <a:ext cx="940904" cy="5728976"/>
          </a:xfrm>
        </p:spPr>
        <p:txBody>
          <a:bodyPr/>
          <a:lstStyle/>
          <a:p>
            <a:r>
              <a:rPr lang="en-US" dirty="0"/>
              <a:t>(A)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(B)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F3BE63-FE39-4C2D-9517-B1066576CA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6" y="979683"/>
            <a:ext cx="5627437" cy="51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440BF-CD6C-4468-886F-478F457EAE6B}"/>
              </a:ext>
            </a:extLst>
          </p:cNvPr>
          <p:cNvSpPr txBox="1"/>
          <p:nvPr/>
        </p:nvSpPr>
        <p:spPr>
          <a:xfrm>
            <a:off x="583096" y="1696278"/>
            <a:ext cx="42539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Frequency is directly related to rate of change. The frequency of fast varying components in an image is higher than slowly varying components.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2749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719-C4DB-4530-B27E-10F576C7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ea typeface="SimSun" panose="02010600030101010101" pitchFamily="2" charset="-122"/>
              </a:rPr>
              <a:t>Basics of Filtering in the Frequency Domain</a:t>
            </a:r>
            <a:br>
              <a:rPr lang="en-US" altLang="zh-CN" sz="4400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0C5DE-9A8C-427E-8EA8-DC9CDA64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41" y="1190003"/>
            <a:ext cx="84772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6635-D604-4D3A-8A1C-88017468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Filters &amp; Their Function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F0CE53-649A-405D-A4D1-25EC2B3776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3196" y="1878634"/>
            <a:ext cx="5768169" cy="4351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48F909-F55B-4504-9FB6-A6F6A90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3" y="2537628"/>
            <a:ext cx="4798855" cy="30333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975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B7A830-3CBA-4BC2-8260-484CECACB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35" b="41034"/>
          <a:stretch/>
        </p:blipFill>
        <p:spPr>
          <a:xfrm>
            <a:off x="222946" y="37651"/>
            <a:ext cx="3658946" cy="198051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38547F1-BFDA-464F-97BD-9150D7F7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48" y="1346131"/>
            <a:ext cx="6706595" cy="46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3CAB1-1F6B-4642-AD00-4EF18FD38AA2}"/>
              </a:ext>
            </a:extLst>
          </p:cNvPr>
          <p:cNvSpPr txBox="1"/>
          <p:nvPr/>
        </p:nvSpPr>
        <p:spPr>
          <a:xfrm>
            <a:off x="222946" y="4436165"/>
            <a:ext cx="337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7x7&gt;5x5&gt;3x3 : performs much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we cant compromise with image quality.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198FF-C843-4593-8B8C-518FAC82F918}"/>
              </a:ext>
            </a:extLst>
          </p:cNvPr>
          <p:cNvSpPr txBox="1"/>
          <p:nvPr/>
        </p:nvSpPr>
        <p:spPr>
          <a:xfrm>
            <a:off x="-261731" y="2345635"/>
            <a:ext cx="3378309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1800" dirty="0"/>
              <a:t>Ideal lowpass filter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1800" dirty="0"/>
              <a:t>Butterworth lowpass filter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1800" dirty="0"/>
              <a:t>Gaussian lowpass filter</a:t>
            </a:r>
          </a:p>
        </p:txBody>
      </p:sp>
    </p:spTree>
    <p:extLst>
      <p:ext uri="{BB962C8B-B14F-4D97-AF65-F5344CB8AC3E}">
        <p14:creationId xmlns:p14="http://schemas.microsoft.com/office/powerpoint/2010/main" val="343623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719-C4DB-4530-B27E-10F576C7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682"/>
            <a:ext cx="10515600" cy="1325563"/>
          </a:xfrm>
        </p:spPr>
        <p:txBody>
          <a:bodyPr/>
          <a:lstStyle/>
          <a:p>
            <a:r>
              <a:rPr lang="en-US" dirty="0"/>
              <a:t>Ideal L.P.F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E8B5-ABB3-4285-96EC-B8436347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24"/>
            <a:ext cx="6410093" cy="503953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/>
              <a:t>The simplest lowpass filter is a filter that </a:t>
            </a:r>
            <a:r>
              <a:rPr lang="en-US" altLang="zh-TW" sz="2800" dirty="0">
                <a:latin typeface="Times New Roman" panose="02020603050405020304" pitchFamily="18" charset="0"/>
              </a:rPr>
              <a:t>“</a:t>
            </a:r>
            <a:r>
              <a:rPr lang="en-US" altLang="zh-TW" sz="2800" dirty="0"/>
              <a:t>cuts off</a:t>
            </a:r>
            <a:r>
              <a:rPr lang="en-US" altLang="zh-TW" sz="2800" dirty="0">
                <a:latin typeface="Times New Roman" panose="02020603050405020304" pitchFamily="18" charset="0"/>
              </a:rPr>
              <a:t>”</a:t>
            </a:r>
            <a:r>
              <a:rPr lang="en-US" altLang="zh-TW" sz="2800" dirty="0"/>
              <a:t> all high-frequency components of the Fourier  transform that are at a distance greater than a specified distance </a:t>
            </a:r>
            <a:r>
              <a:rPr lang="en-US" altLang="zh-TW" sz="2800" i="1" dirty="0"/>
              <a:t>D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 from the origin of the transform.</a:t>
            </a:r>
          </a:p>
          <a:p>
            <a:pPr eaLnBrk="1" hangingPunct="1"/>
            <a:r>
              <a:rPr lang="en-US" altLang="zh-TW" sz="2800" dirty="0"/>
              <a:t>The transfer function of an ideal lowpass filter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TW" sz="2800" dirty="0"/>
              <a:t>    where </a:t>
            </a:r>
            <a:r>
              <a:rPr lang="en-US" altLang="zh-TW" sz="2800" i="1" dirty="0"/>
              <a:t>D</a:t>
            </a:r>
            <a:r>
              <a:rPr lang="en-US" altLang="zh-TW" sz="2800" dirty="0"/>
              <a:t>(</a:t>
            </a:r>
            <a:r>
              <a:rPr lang="en-US" altLang="zh-TW" sz="2800" i="1" dirty="0" err="1"/>
              <a:t>u</a:t>
            </a:r>
            <a:r>
              <a:rPr lang="en-US" altLang="zh-TW" sz="2800" dirty="0" err="1"/>
              <a:t>,</a:t>
            </a:r>
            <a:r>
              <a:rPr lang="en-US" altLang="zh-TW" sz="2800" i="1" dirty="0" err="1"/>
              <a:t>v</a:t>
            </a:r>
            <a:r>
              <a:rPr lang="en-US" altLang="zh-TW" sz="2800" dirty="0"/>
              <a:t>) : the distance from point (</a:t>
            </a:r>
            <a:r>
              <a:rPr lang="en-US" altLang="zh-TW" sz="2800" i="1" dirty="0" err="1"/>
              <a:t>u</a:t>
            </a:r>
            <a:r>
              <a:rPr lang="en-US" altLang="zh-TW" sz="2800" dirty="0" err="1"/>
              <a:t>,</a:t>
            </a:r>
            <a:r>
              <a:rPr lang="en-US" altLang="zh-TW" sz="2800" i="1" dirty="0" err="1"/>
              <a:t>v</a:t>
            </a:r>
            <a:r>
              <a:rPr lang="en-US" altLang="zh-TW" sz="2800" dirty="0"/>
              <a:t>) to the center of </a:t>
            </a:r>
            <a:r>
              <a:rPr lang="en-US" altLang="zh-TW" sz="2800" dirty="0" err="1"/>
              <a:t>ther</a:t>
            </a:r>
            <a:r>
              <a:rPr lang="en-US" altLang="zh-TW" sz="2800" dirty="0"/>
              <a:t> frequency rectangle</a:t>
            </a:r>
            <a:r>
              <a:rPr lang="en-US" altLang="zh-CN" sz="2800" dirty="0">
                <a:ea typeface="PMingLiU" panose="02020500000000000000" pitchFamily="18" charset="-120"/>
              </a:rPr>
              <a:t> (</a:t>
            </a:r>
            <a:r>
              <a:rPr lang="en-US" altLang="zh-CN" sz="2800" i="1" dirty="0">
                <a:ea typeface="PMingLiU" panose="02020500000000000000" pitchFamily="18" charset="-120"/>
              </a:rPr>
              <a:t>M</a:t>
            </a:r>
            <a:r>
              <a:rPr lang="en-US" altLang="zh-CN" sz="2800" dirty="0">
                <a:ea typeface="PMingLiU" panose="02020500000000000000" pitchFamily="18" charset="-120"/>
              </a:rPr>
              <a:t>/2, </a:t>
            </a:r>
            <a:r>
              <a:rPr lang="en-US" altLang="zh-CN" sz="2800" i="1" dirty="0">
                <a:ea typeface="PMingLiU" panose="02020500000000000000" pitchFamily="18" charset="-120"/>
              </a:rPr>
              <a:t>N</a:t>
            </a:r>
            <a:r>
              <a:rPr lang="en-US" altLang="zh-CN" sz="2800" dirty="0">
                <a:ea typeface="PMingLiU" panose="02020500000000000000" pitchFamily="18" charset="-120"/>
              </a:rPr>
              <a:t>/2)</a:t>
            </a:r>
            <a:endParaRPr lang="en-US" altLang="zh-TW" sz="2800" dirty="0"/>
          </a:p>
          <a:p>
            <a:endParaRPr lang="en-IN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986CC88-A7EB-4E9A-A8B8-889921755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924756"/>
              </p:ext>
            </p:extLst>
          </p:nvPr>
        </p:nvGraphicFramePr>
        <p:xfrm>
          <a:off x="1895437" y="3657193"/>
          <a:ext cx="37322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方程式" r:id="rId3" imgW="1943100" imgH="482600" progId="Equation.3">
                  <p:embed/>
                </p:oleObj>
              </mc:Choice>
              <mc:Fallback>
                <p:oleObj name="方程式" r:id="rId3" imgW="1943100" imgH="482600" progId="Equation.3">
                  <p:embed/>
                  <p:pic>
                    <p:nvPicPr>
                      <p:cNvPr id="39942" name="Object 5">
                        <a:extLst>
                          <a:ext uri="{FF2B5EF4-FFF2-40B4-BE49-F238E27FC236}">
                            <a16:creationId xmlns:a16="http://schemas.microsoft.com/office/drawing/2014/main" id="{89D3034A-B3A9-4B58-929B-C65A64424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37" y="3657193"/>
                        <a:ext cx="3732212" cy="92392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20ED79C-DC19-4FC4-BC5C-CD2C99023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587745"/>
              </p:ext>
            </p:extLst>
          </p:nvPr>
        </p:nvGraphicFramePr>
        <p:xfrm>
          <a:off x="1700716" y="5962348"/>
          <a:ext cx="47164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方程式" r:id="rId5" imgW="2272314" imgH="317362" progId="Equation.3">
                  <p:embed/>
                </p:oleObj>
              </mc:Choice>
              <mc:Fallback>
                <p:oleObj name="方程式" r:id="rId5" imgW="2272314" imgH="317362" progId="Equation.3">
                  <p:embed/>
                  <p:pic>
                    <p:nvPicPr>
                      <p:cNvPr id="39939" name="Object 4">
                        <a:extLst>
                          <a:ext uri="{FF2B5EF4-FFF2-40B4-BE49-F238E27FC236}">
                            <a16:creationId xmlns:a16="http://schemas.microsoft.com/office/drawing/2014/main" id="{7A1CBF72-C3DE-4919-B601-41A1BFDEAA0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716" y="5962348"/>
                        <a:ext cx="4716462" cy="658812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mpd="dbl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368AEA5-EF75-478A-98C6-5759BB85A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9318" y="12575"/>
            <a:ext cx="2650621" cy="2588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0A44B-59B7-430B-98DA-60F3F8AC9C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9939" y="281683"/>
            <a:ext cx="2493808" cy="2319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EA65A-C098-484C-942E-4A1C13AB89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312" t="9120" b="4694"/>
          <a:stretch/>
        </p:blipFill>
        <p:spPr>
          <a:xfrm>
            <a:off x="7248293" y="2730450"/>
            <a:ext cx="4296065" cy="36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6635-D604-4D3A-8A1C-88017468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>
                <a:ea typeface="SimSun" panose="02010600030101010101" pitchFamily="2" charset="-122"/>
              </a:rPr>
              <a:t>Butterworth Lowpass Filters (BLPFs)</a:t>
            </a:r>
            <a:r>
              <a:rPr lang="en-US" altLang="zh-CN" sz="4400" dirty="0"/>
              <a:t> w</a:t>
            </a:r>
            <a:r>
              <a:rPr lang="en-US" altLang="zh-TW" sz="4400" dirty="0">
                <a:ea typeface="SimSun" panose="02010600030101010101" pitchFamily="2" charset="-122"/>
              </a:rPr>
              <a:t>ith order </a:t>
            </a:r>
            <a:r>
              <a:rPr lang="en-US" altLang="zh-TW" sz="4400" i="1" dirty="0">
                <a:ea typeface="SimSun" panose="02010600030101010101" pitchFamily="2" charset="-122"/>
              </a:rPr>
              <a:t>n</a:t>
            </a:r>
            <a:br>
              <a:rPr lang="en-US" altLang="zh-CN" sz="4400" i="1" dirty="0"/>
            </a:b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6E5B55-AE5F-4B38-93F5-F46B7030D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6"/>
          <a:stretch/>
        </p:blipFill>
        <p:spPr bwMode="auto">
          <a:xfrm>
            <a:off x="1087291" y="1289379"/>
            <a:ext cx="5892008" cy="25355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A83334A-B61B-4882-A684-D4370377B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99" y="1027906"/>
            <a:ext cx="3515049" cy="512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B1B10-7762-4D52-9CD8-DAB3D7E5DBBF}"/>
              </a:ext>
            </a:extLst>
          </p:cNvPr>
          <p:cNvSpPr txBox="1"/>
          <p:nvPr/>
        </p:nvSpPr>
        <p:spPr>
          <a:xfrm>
            <a:off x="8363415" y="6166888"/>
            <a:ext cx="3150219" cy="651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n</a:t>
            </a:r>
            <a:r>
              <a:rPr lang="en-US" altLang="zh-TW" sz="1800" dirty="0">
                <a:latin typeface="Times New Roman" panose="02020603050405020304" pitchFamily="18" charset="0"/>
              </a:rPr>
              <a:t>=2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altLang="zh-TW" sz="1800" i="1" dirty="0">
                <a:latin typeface="Times New Roman" panose="02020603050405020304" pitchFamily="18" charset="0"/>
              </a:rPr>
              <a:t>D</a:t>
            </a:r>
            <a:r>
              <a:rPr lang="en-US" altLang="zh-TW" sz="1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1800" dirty="0">
                <a:latin typeface="Times New Roman" panose="02020603050405020304" pitchFamily="18" charset="0"/>
              </a:rPr>
              <a:t>=5,15,30,80,and 230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DCEFF4C-E4F8-4EDF-8F0C-299C62630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47"/>
          <a:stretch/>
        </p:blipFill>
        <p:spPr bwMode="auto">
          <a:xfrm>
            <a:off x="1200070" y="4075921"/>
            <a:ext cx="5666450" cy="27429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2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D38B6A19D743449257FB6AE671D577" ma:contentTypeVersion="5" ma:contentTypeDescription="Create a new document." ma:contentTypeScope="" ma:versionID="285a2cdfd39313be4809ce649af067cb">
  <xsd:schema xmlns:xsd="http://www.w3.org/2001/XMLSchema" xmlns:xs="http://www.w3.org/2001/XMLSchema" xmlns:p="http://schemas.microsoft.com/office/2006/metadata/properties" xmlns:ns2="f6a79cd9-d744-4df8-9886-63417f21ce89" targetNamespace="http://schemas.microsoft.com/office/2006/metadata/properties" ma:root="true" ma:fieldsID="53ae321e0fffb15760a661ee0ce7e58f" ns2:_="">
    <xsd:import namespace="f6a79cd9-d744-4df8-9886-63417f21ce8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79cd9-d744-4df8-9886-63417f21ce8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6a79cd9-d744-4df8-9886-63417f21ce89" xsi:nil="true"/>
  </documentManagement>
</p:properties>
</file>

<file path=customXml/itemProps1.xml><?xml version="1.0" encoding="utf-8"?>
<ds:datastoreItem xmlns:ds="http://schemas.openxmlformats.org/officeDocument/2006/customXml" ds:itemID="{8BC71977-4387-45FA-AC1E-BAFECA7EE960}"/>
</file>

<file path=customXml/itemProps2.xml><?xml version="1.0" encoding="utf-8"?>
<ds:datastoreItem xmlns:ds="http://schemas.openxmlformats.org/officeDocument/2006/customXml" ds:itemID="{0304BF2A-771C-4E92-8259-B1974A9644C8}"/>
</file>

<file path=customXml/itemProps3.xml><?xml version="1.0" encoding="utf-8"?>
<ds:datastoreItem xmlns:ds="http://schemas.openxmlformats.org/officeDocument/2006/customXml" ds:itemID="{2990D404-3B5A-4D63-A818-DDAAB0A0640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438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方程式</vt:lpstr>
      <vt:lpstr>Equation</vt:lpstr>
      <vt:lpstr>Frequency domain filtering</vt:lpstr>
      <vt:lpstr>Content</vt:lpstr>
      <vt:lpstr>Key Points for frequency domain</vt:lpstr>
      <vt:lpstr>(A)    (B)</vt:lpstr>
      <vt:lpstr>Basics of Filtering in the Frequency Domain </vt:lpstr>
      <vt:lpstr>Some Basic Filters &amp; Their Function</vt:lpstr>
      <vt:lpstr>PowerPoint Presentation</vt:lpstr>
      <vt:lpstr>Ideal L.P.F</vt:lpstr>
      <vt:lpstr>Butterworth Lowpass Filters (BLPFs) with order n </vt:lpstr>
      <vt:lpstr>Gaussian Lowpass Filters (GLPFs)</vt:lpstr>
      <vt:lpstr> Sharpening Frequency Domain Filter</vt:lpstr>
      <vt:lpstr>High pass Filters Spatial Representations</vt:lpstr>
      <vt:lpstr>The Laplacian in the Frequency Domain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domain filtering</dc:title>
  <dc:creator>anurag tripathi</dc:creator>
  <cp:lastModifiedBy>anurag tripathi</cp:lastModifiedBy>
  <cp:revision>29</cp:revision>
  <dcterms:created xsi:type="dcterms:W3CDTF">2020-10-27T21:21:55Z</dcterms:created>
  <dcterms:modified xsi:type="dcterms:W3CDTF">2020-10-28T10:43:05Z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0x01010087D38B6A19D743449257FB6AE671D577</vt:lpwstr>
  </property>
</Properties>
</file>