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AC5C2-47C0-FD58-BA30-42AA6CF16BD3}" v="1" dt="2020-11-21T03:54:52.477"/>
    <p1510:client id="{28283907-0FD2-47C8-97F9-AC4DADAFBAB3}" v="113" dt="2020-11-19T16:19:48.345"/>
    <p1510:client id="{2B86641D-5A3C-4E43-EAE6-83C39B00CBA6}" v="7" dt="2020-11-20T08:50:12.013"/>
    <p1510:client id="{4EC91013-E608-9686-EB0E-A8B4B8245F25}" v="214" dt="2020-11-20T07:39:49.944"/>
    <p1510:client id="{50C7EAD5-8842-B0C3-3CDD-6A8FFD85D102}" v="130" dt="2020-11-19T16:39:05.719"/>
    <p1510:client id="{F0498C10-DE18-580F-01BD-03201AFA6421}" v="401" dt="2020-11-20T07:57:4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457AF-73EC-446B-8F66-FFA8A94A19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497FAA-1AB4-4438-9A7C-2F532FDF86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a function f : {0, 1}^n→ {0, 1}. </a:t>
          </a:r>
        </a:p>
      </dgm:t>
    </dgm:pt>
    <dgm:pt modelId="{A9D37DF6-181D-4FF6-9D75-43B96C14BB20}" type="parTrans" cxnId="{2868609D-EBDB-4CDF-868E-373AC491FDBB}">
      <dgm:prSet/>
      <dgm:spPr/>
      <dgm:t>
        <a:bodyPr/>
        <a:lstStyle/>
        <a:p>
          <a:endParaRPr lang="en-US"/>
        </a:p>
      </dgm:t>
    </dgm:pt>
    <dgm:pt modelId="{DAEE13D1-3932-4850-9BD5-4FD6ED455D4A}" type="sibTrans" cxnId="{2868609D-EBDB-4CDF-868E-373AC491FDBB}">
      <dgm:prSet/>
      <dgm:spPr/>
      <dgm:t>
        <a:bodyPr/>
        <a:lstStyle/>
        <a:p>
          <a:endParaRPr lang="en-US"/>
        </a:p>
      </dgm:t>
    </dgm:pt>
    <dgm:pt modelId="{804C5C4F-5BA6-4378-94A0-76888A1BD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f(x)=0 then a 0-certificate for x is a sequence of bits in x that proves f(x)=0. </a:t>
          </a:r>
        </a:p>
      </dgm:t>
    </dgm:pt>
    <dgm:pt modelId="{96AAE11F-CC39-4290-8972-51CD238C62DB}" type="parTrans" cxnId="{B1BAF012-79D4-4A88-9257-1FBB02208DD8}">
      <dgm:prSet/>
      <dgm:spPr/>
      <dgm:t>
        <a:bodyPr/>
        <a:lstStyle/>
        <a:p>
          <a:endParaRPr lang="en-US"/>
        </a:p>
      </dgm:t>
    </dgm:pt>
    <dgm:pt modelId="{65102EA6-174A-4FB0-AD68-02792F4B43B6}" type="sibTrans" cxnId="{B1BAF012-79D4-4A88-9257-1FBB02208DD8}">
      <dgm:prSet/>
      <dgm:spPr/>
      <dgm:t>
        <a:bodyPr/>
        <a:lstStyle/>
        <a:p>
          <a:endParaRPr lang="en-US"/>
        </a:p>
      </dgm:t>
    </dgm:pt>
    <dgm:pt modelId="{9378BEA8-DA49-4A99-90FD-0EA93EF48F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f(x)=1, then a 1-certificate is a sequence of bits in x that proves f(x)=1.</a:t>
          </a:r>
        </a:p>
      </dgm:t>
    </dgm:pt>
    <dgm:pt modelId="{AA4BD626-6ED5-44B8-B8F8-EAC9CBCEB555}" type="parTrans" cxnId="{413B3F74-062A-4F2F-9D30-D0200CB01B09}">
      <dgm:prSet/>
      <dgm:spPr/>
      <dgm:t>
        <a:bodyPr/>
        <a:lstStyle/>
        <a:p>
          <a:endParaRPr lang="en-US"/>
        </a:p>
      </dgm:t>
    </dgm:pt>
    <dgm:pt modelId="{D1AE0ED1-34A8-4095-B590-10500443121F}" type="sibTrans" cxnId="{413B3F74-062A-4F2F-9D30-D0200CB01B09}">
      <dgm:prSet/>
      <dgm:spPr/>
      <dgm:t>
        <a:bodyPr/>
        <a:lstStyle/>
        <a:p>
          <a:endParaRPr lang="en-US"/>
        </a:p>
      </dgm:t>
    </dgm:pt>
    <dgm:pt modelId="{A84F3B4E-B01C-4A70-A6B8-5EFA077F4037}" type="pres">
      <dgm:prSet presAssocID="{0A4457AF-73EC-446B-8F66-FFA8A94A199F}" presName="root" presStyleCnt="0">
        <dgm:presLayoutVars>
          <dgm:dir/>
          <dgm:resizeHandles val="exact"/>
        </dgm:presLayoutVars>
      </dgm:prSet>
      <dgm:spPr/>
    </dgm:pt>
    <dgm:pt modelId="{8E7499E6-9077-42BB-B80E-B087826C8376}" type="pres">
      <dgm:prSet presAssocID="{4B497FAA-1AB4-4438-9A7C-2F532FDF8641}" presName="compNode" presStyleCnt="0"/>
      <dgm:spPr/>
    </dgm:pt>
    <dgm:pt modelId="{FEAF82B7-8A33-4EB9-8B79-5842C101D085}" type="pres">
      <dgm:prSet presAssocID="{4B497FAA-1AB4-4438-9A7C-2F532FDF8641}" presName="bgRect" presStyleLbl="bgShp" presStyleIdx="0" presStyleCnt="3"/>
      <dgm:spPr/>
    </dgm:pt>
    <dgm:pt modelId="{40A84A79-081D-46DF-9CA6-9AA8524213A5}" type="pres">
      <dgm:prSet presAssocID="{4B497FAA-1AB4-4438-9A7C-2F532FDF86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D4A6A0-08F8-4F5B-A197-25D40E250BFC}" type="pres">
      <dgm:prSet presAssocID="{4B497FAA-1AB4-4438-9A7C-2F532FDF8641}" presName="spaceRect" presStyleCnt="0"/>
      <dgm:spPr/>
    </dgm:pt>
    <dgm:pt modelId="{B7BF1E25-D969-4580-81DE-B6615243C123}" type="pres">
      <dgm:prSet presAssocID="{4B497FAA-1AB4-4438-9A7C-2F532FDF8641}" presName="parTx" presStyleLbl="revTx" presStyleIdx="0" presStyleCnt="3">
        <dgm:presLayoutVars>
          <dgm:chMax val="0"/>
          <dgm:chPref val="0"/>
        </dgm:presLayoutVars>
      </dgm:prSet>
      <dgm:spPr/>
    </dgm:pt>
    <dgm:pt modelId="{AC77EB68-9B6D-4E60-B9E2-610A97DD5DF5}" type="pres">
      <dgm:prSet presAssocID="{DAEE13D1-3932-4850-9BD5-4FD6ED455D4A}" presName="sibTrans" presStyleCnt="0"/>
      <dgm:spPr/>
    </dgm:pt>
    <dgm:pt modelId="{D8680297-C58B-4575-B934-0B2DF32D976B}" type="pres">
      <dgm:prSet presAssocID="{804C5C4F-5BA6-4378-94A0-76888A1BD828}" presName="compNode" presStyleCnt="0"/>
      <dgm:spPr/>
    </dgm:pt>
    <dgm:pt modelId="{8C6AFC11-C6E6-4AAE-B891-A25B47D8119B}" type="pres">
      <dgm:prSet presAssocID="{804C5C4F-5BA6-4378-94A0-76888A1BD828}" presName="bgRect" presStyleLbl="bgShp" presStyleIdx="1" presStyleCnt="3"/>
      <dgm:spPr/>
    </dgm:pt>
    <dgm:pt modelId="{91548D02-1547-40AA-9259-EEE92A901F1D}" type="pres">
      <dgm:prSet presAssocID="{804C5C4F-5BA6-4378-94A0-76888A1BD8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875FDEB-E5AF-4AAC-B187-04F0F16A8883}" type="pres">
      <dgm:prSet presAssocID="{804C5C4F-5BA6-4378-94A0-76888A1BD828}" presName="spaceRect" presStyleCnt="0"/>
      <dgm:spPr/>
    </dgm:pt>
    <dgm:pt modelId="{881ADD55-3AA5-44DC-9BF6-F403FCCF9A52}" type="pres">
      <dgm:prSet presAssocID="{804C5C4F-5BA6-4378-94A0-76888A1BD828}" presName="parTx" presStyleLbl="revTx" presStyleIdx="1" presStyleCnt="3">
        <dgm:presLayoutVars>
          <dgm:chMax val="0"/>
          <dgm:chPref val="0"/>
        </dgm:presLayoutVars>
      </dgm:prSet>
      <dgm:spPr/>
    </dgm:pt>
    <dgm:pt modelId="{E323DA1F-4106-46B4-9C9E-92F1B3957204}" type="pres">
      <dgm:prSet presAssocID="{65102EA6-174A-4FB0-AD68-02792F4B43B6}" presName="sibTrans" presStyleCnt="0"/>
      <dgm:spPr/>
    </dgm:pt>
    <dgm:pt modelId="{D462DC11-265E-4630-992F-EFBC1D699839}" type="pres">
      <dgm:prSet presAssocID="{9378BEA8-DA49-4A99-90FD-0EA93EF48FEE}" presName="compNode" presStyleCnt="0"/>
      <dgm:spPr/>
    </dgm:pt>
    <dgm:pt modelId="{9F5F72D7-A8DF-495A-9F51-45138B5BE239}" type="pres">
      <dgm:prSet presAssocID="{9378BEA8-DA49-4A99-90FD-0EA93EF48FEE}" presName="bgRect" presStyleLbl="bgShp" presStyleIdx="2" presStyleCnt="3"/>
      <dgm:spPr/>
    </dgm:pt>
    <dgm:pt modelId="{F15B760F-47DB-4C4C-887B-527CED09DD16}" type="pres">
      <dgm:prSet presAssocID="{9378BEA8-DA49-4A99-90FD-0EA93EF48F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08E1F33-AED6-4895-936E-ABFB404383C4}" type="pres">
      <dgm:prSet presAssocID="{9378BEA8-DA49-4A99-90FD-0EA93EF48FEE}" presName="spaceRect" presStyleCnt="0"/>
      <dgm:spPr/>
    </dgm:pt>
    <dgm:pt modelId="{2047507F-D223-457F-9A00-D53861F8F07A}" type="pres">
      <dgm:prSet presAssocID="{9378BEA8-DA49-4A99-90FD-0EA93EF48F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AC0C04-A570-42E6-B6A3-86A690593773}" type="presOf" srcId="{0A4457AF-73EC-446B-8F66-FFA8A94A199F}" destId="{A84F3B4E-B01C-4A70-A6B8-5EFA077F4037}" srcOrd="0" destOrd="0" presId="urn:microsoft.com/office/officeart/2018/2/layout/IconVerticalSolidList"/>
    <dgm:cxn modelId="{B1BAF012-79D4-4A88-9257-1FBB02208DD8}" srcId="{0A4457AF-73EC-446B-8F66-FFA8A94A199F}" destId="{804C5C4F-5BA6-4378-94A0-76888A1BD828}" srcOrd="1" destOrd="0" parTransId="{96AAE11F-CC39-4290-8972-51CD238C62DB}" sibTransId="{65102EA6-174A-4FB0-AD68-02792F4B43B6}"/>
    <dgm:cxn modelId="{0E1CE860-41B5-45A9-8B64-806CC7B57BB7}" type="presOf" srcId="{9378BEA8-DA49-4A99-90FD-0EA93EF48FEE}" destId="{2047507F-D223-457F-9A00-D53861F8F07A}" srcOrd="0" destOrd="0" presId="urn:microsoft.com/office/officeart/2018/2/layout/IconVerticalSolidList"/>
    <dgm:cxn modelId="{88CE5B6D-DD81-46A8-9D4C-7B5231BD662E}" type="presOf" srcId="{4B497FAA-1AB4-4438-9A7C-2F532FDF8641}" destId="{B7BF1E25-D969-4580-81DE-B6615243C123}" srcOrd="0" destOrd="0" presId="urn:microsoft.com/office/officeart/2018/2/layout/IconVerticalSolidList"/>
    <dgm:cxn modelId="{413B3F74-062A-4F2F-9D30-D0200CB01B09}" srcId="{0A4457AF-73EC-446B-8F66-FFA8A94A199F}" destId="{9378BEA8-DA49-4A99-90FD-0EA93EF48FEE}" srcOrd="2" destOrd="0" parTransId="{AA4BD626-6ED5-44B8-B8F8-EAC9CBCEB555}" sibTransId="{D1AE0ED1-34A8-4095-B590-10500443121F}"/>
    <dgm:cxn modelId="{2868609D-EBDB-4CDF-868E-373AC491FDBB}" srcId="{0A4457AF-73EC-446B-8F66-FFA8A94A199F}" destId="{4B497FAA-1AB4-4438-9A7C-2F532FDF8641}" srcOrd="0" destOrd="0" parTransId="{A9D37DF6-181D-4FF6-9D75-43B96C14BB20}" sibTransId="{DAEE13D1-3932-4850-9BD5-4FD6ED455D4A}"/>
    <dgm:cxn modelId="{7F91E4C5-75EF-4D6D-BA80-5D53CE248574}" type="presOf" srcId="{804C5C4F-5BA6-4378-94A0-76888A1BD828}" destId="{881ADD55-3AA5-44DC-9BF6-F403FCCF9A52}" srcOrd="0" destOrd="0" presId="urn:microsoft.com/office/officeart/2018/2/layout/IconVerticalSolidList"/>
    <dgm:cxn modelId="{88167FE8-E6D1-4146-832F-EFEC34378EFB}" type="presParOf" srcId="{A84F3B4E-B01C-4A70-A6B8-5EFA077F4037}" destId="{8E7499E6-9077-42BB-B80E-B087826C8376}" srcOrd="0" destOrd="0" presId="urn:microsoft.com/office/officeart/2018/2/layout/IconVerticalSolidList"/>
    <dgm:cxn modelId="{0037FC7C-4719-4305-BB48-F13A5C4983E4}" type="presParOf" srcId="{8E7499E6-9077-42BB-B80E-B087826C8376}" destId="{FEAF82B7-8A33-4EB9-8B79-5842C101D085}" srcOrd="0" destOrd="0" presId="urn:microsoft.com/office/officeart/2018/2/layout/IconVerticalSolidList"/>
    <dgm:cxn modelId="{A917B711-A063-4081-89AA-892DEDB27190}" type="presParOf" srcId="{8E7499E6-9077-42BB-B80E-B087826C8376}" destId="{40A84A79-081D-46DF-9CA6-9AA8524213A5}" srcOrd="1" destOrd="0" presId="urn:microsoft.com/office/officeart/2018/2/layout/IconVerticalSolidList"/>
    <dgm:cxn modelId="{32391798-5BC5-470E-AF11-5F3482EB27AB}" type="presParOf" srcId="{8E7499E6-9077-42BB-B80E-B087826C8376}" destId="{91D4A6A0-08F8-4F5B-A197-25D40E250BFC}" srcOrd="2" destOrd="0" presId="urn:microsoft.com/office/officeart/2018/2/layout/IconVerticalSolidList"/>
    <dgm:cxn modelId="{550E3933-69F2-4A03-A780-3FEBFC0E5676}" type="presParOf" srcId="{8E7499E6-9077-42BB-B80E-B087826C8376}" destId="{B7BF1E25-D969-4580-81DE-B6615243C123}" srcOrd="3" destOrd="0" presId="urn:microsoft.com/office/officeart/2018/2/layout/IconVerticalSolidList"/>
    <dgm:cxn modelId="{FFDBF087-646D-4B85-A052-319C38EDE24A}" type="presParOf" srcId="{A84F3B4E-B01C-4A70-A6B8-5EFA077F4037}" destId="{AC77EB68-9B6D-4E60-B9E2-610A97DD5DF5}" srcOrd="1" destOrd="0" presId="urn:microsoft.com/office/officeart/2018/2/layout/IconVerticalSolidList"/>
    <dgm:cxn modelId="{079093BC-F3AE-4F23-BBEE-26D6488834DD}" type="presParOf" srcId="{A84F3B4E-B01C-4A70-A6B8-5EFA077F4037}" destId="{D8680297-C58B-4575-B934-0B2DF32D976B}" srcOrd="2" destOrd="0" presId="urn:microsoft.com/office/officeart/2018/2/layout/IconVerticalSolidList"/>
    <dgm:cxn modelId="{8EA063CA-2CBC-4A3B-A578-815C98667E9D}" type="presParOf" srcId="{D8680297-C58B-4575-B934-0B2DF32D976B}" destId="{8C6AFC11-C6E6-4AAE-B891-A25B47D8119B}" srcOrd="0" destOrd="0" presId="urn:microsoft.com/office/officeart/2018/2/layout/IconVerticalSolidList"/>
    <dgm:cxn modelId="{3E6DE4AC-96F0-4B32-AADA-23D560641B1C}" type="presParOf" srcId="{D8680297-C58B-4575-B934-0B2DF32D976B}" destId="{91548D02-1547-40AA-9259-EEE92A901F1D}" srcOrd="1" destOrd="0" presId="urn:microsoft.com/office/officeart/2018/2/layout/IconVerticalSolidList"/>
    <dgm:cxn modelId="{93CA6106-4C02-43D9-927A-CA38668079B6}" type="presParOf" srcId="{D8680297-C58B-4575-B934-0B2DF32D976B}" destId="{3875FDEB-E5AF-4AAC-B187-04F0F16A8883}" srcOrd="2" destOrd="0" presId="urn:microsoft.com/office/officeart/2018/2/layout/IconVerticalSolidList"/>
    <dgm:cxn modelId="{72163DC0-466E-4598-988D-A45EFB5C83A3}" type="presParOf" srcId="{D8680297-C58B-4575-B934-0B2DF32D976B}" destId="{881ADD55-3AA5-44DC-9BF6-F403FCCF9A52}" srcOrd="3" destOrd="0" presId="urn:microsoft.com/office/officeart/2018/2/layout/IconVerticalSolidList"/>
    <dgm:cxn modelId="{04414841-DE93-47A2-BE75-1E605D7BE27B}" type="presParOf" srcId="{A84F3B4E-B01C-4A70-A6B8-5EFA077F4037}" destId="{E323DA1F-4106-46B4-9C9E-92F1B3957204}" srcOrd="3" destOrd="0" presId="urn:microsoft.com/office/officeart/2018/2/layout/IconVerticalSolidList"/>
    <dgm:cxn modelId="{733EE679-873A-4D64-AB3E-5ACDA93BF6F0}" type="presParOf" srcId="{A84F3B4E-B01C-4A70-A6B8-5EFA077F4037}" destId="{D462DC11-265E-4630-992F-EFBC1D699839}" srcOrd="4" destOrd="0" presId="urn:microsoft.com/office/officeart/2018/2/layout/IconVerticalSolidList"/>
    <dgm:cxn modelId="{EBABEBAF-4A43-4087-B2B0-BD5296D54159}" type="presParOf" srcId="{D462DC11-265E-4630-992F-EFBC1D699839}" destId="{9F5F72D7-A8DF-495A-9F51-45138B5BE239}" srcOrd="0" destOrd="0" presId="urn:microsoft.com/office/officeart/2018/2/layout/IconVerticalSolidList"/>
    <dgm:cxn modelId="{28D25672-63BC-464E-B563-6B5AAF330E40}" type="presParOf" srcId="{D462DC11-265E-4630-992F-EFBC1D699839}" destId="{F15B760F-47DB-4C4C-887B-527CED09DD16}" srcOrd="1" destOrd="0" presId="urn:microsoft.com/office/officeart/2018/2/layout/IconVerticalSolidList"/>
    <dgm:cxn modelId="{79FF1F58-11C3-4FEE-87AE-80FFEB8C430D}" type="presParOf" srcId="{D462DC11-265E-4630-992F-EFBC1D699839}" destId="{308E1F33-AED6-4895-936E-ABFB404383C4}" srcOrd="2" destOrd="0" presId="urn:microsoft.com/office/officeart/2018/2/layout/IconVerticalSolidList"/>
    <dgm:cxn modelId="{C5F29A0D-9D51-4A4A-9AF4-C5992BA28FDC}" type="presParOf" srcId="{D462DC11-265E-4630-992F-EFBC1D699839}" destId="{2047507F-D223-457F-9A00-D53861F8F0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F82B7-8A33-4EB9-8B79-5842C101D085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84A79-081D-46DF-9CA6-9AA8524213A5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F1E25-D969-4580-81DE-B6615243C123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Consider a function f : {0, 1}^n→ {0, 1}. </a:t>
          </a:r>
        </a:p>
      </dsp:txBody>
      <dsp:txXfrm>
        <a:off x="1666563" y="616"/>
        <a:ext cx="5243823" cy="1442911"/>
      </dsp:txXfrm>
    </dsp:sp>
    <dsp:sp modelId="{8C6AFC11-C6E6-4AAE-B891-A25B47D8119B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48D02-1547-40AA-9259-EEE92A901F1D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ADD55-3AA5-44DC-9BF6-F403FCCF9A52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f(x)=0 then a 0-certificate for x is a sequence of bits in x that proves f(x)=0. </a:t>
          </a:r>
        </a:p>
      </dsp:txBody>
      <dsp:txXfrm>
        <a:off x="1666563" y="1804256"/>
        <a:ext cx="5243823" cy="1442911"/>
      </dsp:txXfrm>
    </dsp:sp>
    <dsp:sp modelId="{9F5F72D7-A8DF-495A-9F51-45138B5BE239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B760F-47DB-4C4C-887B-527CED09DD16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7507F-D223-457F-9A00-D53861F8F07A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f(x)=1, then a 1-certificate is a sequence of bits in x that proves f(x)=1.</a:t>
          </a:r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8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1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4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3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e.cuhk.edu.hk/~andrejb/csci5170/notes/19L01.pdf" TargetMode="External"/><Relationship Id="rId4" Type="http://schemas.openxmlformats.org/officeDocument/2006/relationships/hyperlink" Target="https://users.cs.duke.edu/~reif/courses/complectures/Arora/lec17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By Hitesh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2019201039</a:t>
            </a:r>
          </a:p>
        </p:txBody>
      </p:sp>
      <p:pic>
        <p:nvPicPr>
          <p:cNvPr id="4" name="Graphic 3" descr="Deciduous tree">
            <a:extLst>
              <a:ext uri="{FF2B5EF4-FFF2-40B4-BE49-F238E27FC236}">
                <a16:creationId xmlns:a16="http://schemas.microsoft.com/office/drawing/2014/main" id="{25F8C6E0-471B-454C-8557-0298E9D0E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49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95CF3D-747C-42B8-8D70-A6FD062353D1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63" name="Graphic 6" descr="Flowchart">
            <a:extLst>
              <a:ext uri="{FF2B5EF4-FFF2-40B4-BE49-F238E27FC236}">
                <a16:creationId xmlns:a16="http://schemas.microsoft.com/office/drawing/2014/main" id="{C89B4435-1E06-4AB1-9B23-9A4FC4808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637" y="2474119"/>
            <a:ext cx="2713998" cy="2725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E5F1B2-FBDD-4CD6-9095-748ADC3E295F}"/>
              </a:ext>
            </a:extLst>
          </p:cNvPr>
          <p:cNvSpPr txBox="1"/>
          <p:nvPr/>
        </p:nvSpPr>
        <p:spPr>
          <a:xfrm>
            <a:off x="3799292" y="1845734"/>
            <a:ext cx="8230446" cy="402336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connectivity: Let f be the graph connectivity function. Recall that for an m-vertex graph, the decision tree complexity of f is D(f) = m*(m−1)\ 2 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1-certificate for a graph G is a set of edges whose existence in G implies that it is connected. Thus every connected m-vertex graph G has a 1-certificate of size m − 1—any spanning tree for G.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A 0-certificate for G is a set of edges whose nonexistence forces G to be disconnected—a cut. Since the number of edges in a cut is maximized when its two sides are equal, every m-vertex graph has a 0-certificate of size at most (m/2)^2 = m^2/4.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16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6E69D9-3BFE-4C1F-9836-956A8F118013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21F00ED-38E2-4072-990F-5FF427DA0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44" y="2238796"/>
            <a:ext cx="2377822" cy="238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5B0FE-F471-4CE4-AE3E-7D785B325CC9}"/>
              </a:ext>
            </a:extLst>
          </p:cNvPr>
          <p:cNvSpPr txBox="1"/>
          <p:nvPr/>
        </p:nvSpPr>
        <p:spPr>
          <a:xfrm>
            <a:off x="4247527" y="2473263"/>
            <a:ext cx="7165888" cy="402336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https://users.cs.duke.edu/~reif/courses/complectures/Arora/lec17.pdf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http://www.cse.cuhk.edu.hk/~andrejb/csci5170/notes/19L01.pdf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Book: COMPUTATIONAL COMPLEXITY by Sanjeev Arora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504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09292-2335-47EB-9694-889EB241C6BA}"/>
              </a:ext>
            </a:extLst>
          </p:cNvPr>
          <p:cNvSpPr txBox="1"/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48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D25BB-818A-4CD0-B428-F0C2C43CC56E}"/>
              </a:ext>
            </a:extLst>
          </p:cNvPr>
          <p:cNvSpPr txBox="1"/>
          <p:nvPr/>
        </p:nvSpPr>
        <p:spPr>
          <a:xfrm>
            <a:off x="1048869" y="1788459"/>
            <a:ext cx="10206317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 computational problem is a function whose domain is one set of bit sequences and whose range is another set of bit sequence.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br>
              <a:rPr lang="en-US" sz="2000" dirty="0">
                <a:latin typeface="Arial"/>
              </a:rPr>
            </a:br>
            <a:r>
              <a:rPr lang="en-US" sz="2000" dirty="0">
                <a:latin typeface="Arial"/>
                <a:cs typeface="Arial"/>
              </a:rPr>
              <a:t>We model such problems as functions f : {0, 1}^n → {0, 1} m for some a priori fixed lengths n and m.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 decision problem is a computational problem with a yes/no answer, like “is graph G connected?”. Such problems are represented by functions f : {0, 1} ∗ → {0, 1} and f : {0, 1} n → {0, 1} in uniform and non-uniform complexity, respectively</a:t>
            </a:r>
            <a:endParaRPr lang="en-US" sz="200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C3E4B-F339-40F3-8258-6815FB68FD0C}"/>
              </a:ext>
            </a:extLst>
          </p:cNvPr>
          <p:cNvSpPr txBox="1"/>
          <p:nvPr/>
        </p:nvSpPr>
        <p:spPr>
          <a:xfrm>
            <a:off x="4657165" y="454958"/>
            <a:ext cx="50852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Decision Tree</a:t>
            </a:r>
            <a:endParaRPr lang="en-US" sz="4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80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0C2F9-D5F5-42A7-96ED-8D28D27656FF}"/>
              </a:ext>
            </a:extLst>
          </p:cNvPr>
          <p:cNvSpPr txBox="1"/>
          <p:nvPr/>
        </p:nvSpPr>
        <p:spPr>
          <a:xfrm>
            <a:off x="481932" y="-5083"/>
            <a:ext cx="3084844" cy="1060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9DB47-54E6-434D-96C5-2842971ACA65}"/>
              </a:ext>
            </a:extLst>
          </p:cNvPr>
          <p:cNvSpPr txBox="1"/>
          <p:nvPr/>
        </p:nvSpPr>
        <p:spPr>
          <a:xfrm>
            <a:off x="429741" y="1265499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A decision tree for inputs of length n is a rooted binary tree whose vertices and edges are labeled as follows. Each of its internal nodes is labeled by one of the variables x1, . . . , </a:t>
            </a:r>
            <a:r>
              <a:rPr lang="en-US" sz="2400" err="1">
                <a:solidFill>
                  <a:srgbClr val="FFFFFF"/>
                </a:solidFill>
              </a:rPr>
              <a:t>xn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>
                <a:solidFill>
                  <a:srgbClr val="FFFFFF"/>
                </a:solidFill>
              </a:rPr>
              <a:t>and its two outgoing edges are labeled by the values 0 and 1 respectively. Each leaf is labeled by a 0 or by a 1. Here is an example:​</a:t>
            </a:r>
            <a:endParaRPr lang="en-US" sz="2400">
              <a:solidFill>
                <a:srgbClr val="FFFFFF"/>
              </a:solidFill>
              <a:cs typeface="Calibri"/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5DF7B74-49FA-4B0B-982D-63CBD15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43" y="640080"/>
            <a:ext cx="570623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4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FEBBD8E-AE7E-4326-B30C-11391514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81490"/>
            <a:ext cx="6275667" cy="48950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EC709-C4C1-4CB8-8AEA-048EEC2C6A8C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  <a:r>
              <a:rPr lang="en-US" sz="44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86AF3-3D3A-469C-BB0A-FDE7DA6A96B9}"/>
              </a:ext>
            </a:extLst>
          </p:cNvPr>
          <p:cNvSpPr txBox="1"/>
          <p:nvPr/>
        </p:nvSpPr>
        <p:spPr>
          <a:xfrm>
            <a:off x="633999" y="5387008"/>
            <a:ext cx="6275667" cy="48950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>
                <a:solidFill>
                  <a:srgbClr val="FFFFFF"/>
                </a:solidFill>
              </a:rPr>
              <a:t>x1 and (x2 </a:t>
            </a:r>
            <a:r>
              <a:rPr lang="en-US" sz="2400" err="1">
                <a:solidFill>
                  <a:srgbClr val="FFFFFF"/>
                </a:solidFill>
              </a:rPr>
              <a:t>xor</a:t>
            </a:r>
            <a:r>
              <a:rPr lang="en-US" sz="2400">
                <a:solidFill>
                  <a:srgbClr val="FFFFFF"/>
                </a:solidFill>
              </a:rPr>
              <a:t> x3).</a:t>
            </a:r>
            <a:endParaRPr lang="en-US" sz="240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FC1A1-C3FF-48A4-BC58-BDD81ADB2256}"/>
              </a:ext>
            </a:extLst>
          </p:cNvPr>
          <p:cNvSpPr txBox="1"/>
          <p:nvPr/>
        </p:nvSpPr>
        <p:spPr>
          <a:xfrm>
            <a:off x="298076" y="4186518"/>
            <a:ext cx="119768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401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4239E9-C13C-4CB1-8814-96FF980AC821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Decision Tree</a:t>
            </a:r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C6E378-F822-4CD0-90AA-6162EA47C358}"/>
              </a:ext>
            </a:extLst>
          </p:cNvPr>
          <p:cNvSpPr txBox="1"/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decision tree is in some sense preferable than the second one as it is smaller. This is our first example of a complexity measure: The size of a decision tree is its number of leaves.​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​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It is not difficult to see that any function f : {0, 1} n → {0, 1} can be computed by a sufficiently large decision tree.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EA58B36F-395D-438E-914B-C6948F59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9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DAD-C4FF-4309-AC4B-0C41F19EE02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Decision Tree​​ Complexity</a:t>
            </a: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C6AD0D8-D961-4564-AFF6-242129AA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595574"/>
            <a:ext cx="10916463" cy="2647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6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4243D1-7708-4327-A00F-483FFD76860A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83C8C-8E6F-4916-9033-B5E9D12574E9}"/>
              </a:ext>
            </a:extLst>
          </p:cNvPr>
          <p:cNvSpPr txBox="1"/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Suppose that we are given an m-vertex graph G as input,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binary string of length n = mc2 binary string, with the eth coordinate equal to 1 if the edge e is in G,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andequal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0 otherwise. We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wouldlike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know how many bits of the adjacency matrix a decision tree algorithm might have to inspect to determine whether G is connected?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5E15E539-7C11-4600-9438-E809E244E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1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21188-6CB5-47A1-9594-FF42719EF94A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Certificate Complexity</a:t>
            </a:r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D288B50-2BE9-49BE-A872-37EBA38E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04332"/>
            <a:ext cx="10916463" cy="313848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1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6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39E85-484B-4C6E-B048-A269D947930D}"/>
              </a:ext>
            </a:extLst>
          </p:cNvPr>
          <p:cNvSpPr txBox="1"/>
          <p:nvPr/>
        </p:nvSpPr>
        <p:spPr>
          <a:xfrm>
            <a:off x="8177212" y="634946"/>
            <a:ext cx="3372529" cy="50559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Certificate Complexity​</a:t>
            </a:r>
          </a:p>
        </p:txBody>
      </p:sp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0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TextBox 1">
            <a:extLst>
              <a:ext uri="{FF2B5EF4-FFF2-40B4-BE49-F238E27FC236}">
                <a16:creationId xmlns:a16="http://schemas.microsoft.com/office/drawing/2014/main" id="{83DBEAC8-788D-4090-8572-AA6C5F292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02684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7634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302</cp:revision>
  <dcterms:created xsi:type="dcterms:W3CDTF">2020-11-19T16:13:02Z</dcterms:created>
  <dcterms:modified xsi:type="dcterms:W3CDTF">2020-11-21T05:56:57Z</dcterms:modified>
</cp:coreProperties>
</file>