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cab8ce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cab8ce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c79786e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c79786e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c79786e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c79786e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c79786e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c79786e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c79786e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c79786e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c79786e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c79786e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c79786e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c79786e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c79786e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c79786e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4c79786e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4c79786e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4c79786e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4c79786e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cvcl.mit.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Scene classification using pLSA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SIFT </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94" name="Google Shape;194;p22"/>
          <p:cNvPicPr preferRelativeResize="0"/>
          <p:nvPr/>
        </p:nvPicPr>
        <p:blipFill>
          <a:blip r:embed="rId3">
            <a:alphaModFix/>
          </a:blip>
          <a:stretch>
            <a:fillRect/>
          </a:stretch>
        </p:blipFill>
        <p:spPr>
          <a:xfrm>
            <a:off x="2178325" y="1668450"/>
            <a:ext cx="2133600" cy="2143125"/>
          </a:xfrm>
          <a:prstGeom prst="rect">
            <a:avLst/>
          </a:prstGeom>
          <a:noFill/>
          <a:ln>
            <a:noFill/>
          </a:ln>
        </p:spPr>
      </p:pic>
      <p:pic>
        <p:nvPicPr>
          <p:cNvPr id="195" name="Google Shape;195;p22"/>
          <p:cNvPicPr preferRelativeResize="0"/>
          <p:nvPr/>
        </p:nvPicPr>
        <p:blipFill>
          <a:blip r:embed="rId4">
            <a:alphaModFix/>
          </a:blip>
          <a:stretch>
            <a:fillRect/>
          </a:stretch>
        </p:blipFill>
        <p:spPr>
          <a:xfrm>
            <a:off x="5696825" y="1668438"/>
            <a:ext cx="2133600"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till now</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Collected OT dataset(image set) (8 labels)from </a:t>
            </a:r>
            <a:r>
              <a:rPr lang="en" sz="1100" u="sng">
                <a:solidFill>
                  <a:schemeClr val="hlink"/>
                </a:solidFill>
                <a:latin typeface="Arial"/>
                <a:ea typeface="Arial"/>
                <a:cs typeface="Arial"/>
                <a:sym typeface="Arial"/>
                <a:hlinkClick r:id="rId3"/>
              </a:rPr>
              <a:t>http://cvcl.mit.edu</a:t>
            </a:r>
            <a:r>
              <a:rPr lang="en"/>
              <a:t>.</a:t>
            </a:r>
            <a:endParaRPr/>
          </a:p>
          <a:p>
            <a:pPr indent="0" lvl="0" marL="0" rtl="0" algn="l">
              <a:spcBef>
                <a:spcPts val="1600"/>
              </a:spcBef>
              <a:spcAft>
                <a:spcPts val="0"/>
              </a:spcAft>
              <a:buNone/>
            </a:pPr>
            <a:r>
              <a:rPr lang="en"/>
              <a:t>Step 2: Applied SIFT and collected keypoints and descriptors.(sift_kmeans())</a:t>
            </a:r>
            <a:endParaRPr/>
          </a:p>
          <a:p>
            <a:pPr indent="0" lvl="0" marL="0" rtl="0" algn="l">
              <a:spcBef>
                <a:spcPts val="1600"/>
              </a:spcBef>
              <a:spcAft>
                <a:spcPts val="0"/>
              </a:spcAft>
              <a:buNone/>
            </a:pPr>
            <a:r>
              <a:rPr lang="en"/>
              <a:t>Step 3: Clustering using K means. (cluster size  100,200 300 400 500-MAX  accuracy: 63% for cluster size 100  knn-13) (MiniBatchKmeans()) and saved it into file for reuse in testing.</a:t>
            </a:r>
            <a:endParaRPr/>
          </a:p>
          <a:p>
            <a:pPr indent="0" lvl="0" marL="0" rtl="0" algn="l">
              <a:spcBef>
                <a:spcPts val="1600"/>
              </a:spcBef>
              <a:spcAft>
                <a:spcPts val="0"/>
              </a:spcAft>
              <a:buNone/>
            </a:pPr>
            <a:r>
              <a:rPr lang="en"/>
              <a:t>Step 4: Prepared Visual word vocabulary using BOVW technique.(saving into histogram[])</a:t>
            </a:r>
            <a:endParaRPr/>
          </a:p>
          <a:p>
            <a:pPr indent="0" lvl="0" marL="0" rtl="0" algn="l">
              <a:spcBef>
                <a:spcPts val="1600"/>
              </a:spcBef>
              <a:spcAft>
                <a:spcPts val="0"/>
              </a:spcAft>
              <a:buNone/>
            </a:pPr>
            <a:r>
              <a:rPr lang="en"/>
              <a:t>Step 5 : repeated from step 1 to step 4 for test images as well</a:t>
            </a:r>
            <a:endParaRPr/>
          </a:p>
          <a:p>
            <a:pPr indent="0" lvl="0" marL="0" rtl="0" algn="l">
              <a:spcBef>
                <a:spcPts val="1600"/>
              </a:spcBef>
              <a:spcAft>
                <a:spcPts val="1600"/>
              </a:spcAft>
              <a:buNone/>
            </a:pPr>
            <a:r>
              <a:rPr lang="en"/>
              <a:t>Step 6: Matching hist[] of train and hist[] of test and obtained matching percentage.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1600"/>
              </a:spcBef>
              <a:spcAft>
                <a:spcPts val="0"/>
              </a:spcAft>
              <a:buNone/>
            </a:pPr>
            <a:r>
              <a:rPr lang="en"/>
              <a:t>Introduction</a:t>
            </a:r>
            <a:endParaRPr/>
          </a:p>
          <a:p>
            <a:pPr indent="0" lvl="0" marL="0" rtl="0" algn="l">
              <a:spcBef>
                <a:spcPts val="1600"/>
              </a:spcBef>
              <a:spcAft>
                <a:spcPts val="0"/>
              </a:spcAft>
              <a:buNone/>
            </a:pPr>
            <a:r>
              <a:rPr lang="en"/>
              <a:t>PLSA model</a:t>
            </a:r>
            <a:endParaRPr/>
          </a:p>
          <a:p>
            <a:pPr indent="0" lvl="0" marL="0" rtl="0" algn="l">
              <a:spcBef>
                <a:spcPts val="1600"/>
              </a:spcBef>
              <a:spcAft>
                <a:spcPts val="0"/>
              </a:spcAft>
              <a:buNone/>
            </a:pPr>
            <a:r>
              <a:rPr lang="en"/>
              <a:t>Classification</a:t>
            </a:r>
            <a:endParaRPr/>
          </a:p>
          <a:p>
            <a:pPr indent="0" lvl="0" marL="0" rtl="0" algn="l">
              <a:spcBef>
                <a:spcPts val="1600"/>
              </a:spcBef>
              <a:spcAft>
                <a:spcPts val="0"/>
              </a:spcAft>
              <a:buNone/>
            </a:pPr>
            <a:r>
              <a:rPr lang="en"/>
              <a:t>Detailed steps(Flow chart)</a:t>
            </a:r>
            <a:endParaRPr/>
          </a:p>
          <a:p>
            <a:pPr indent="0" lvl="0" marL="0" rtl="0" algn="l">
              <a:spcBef>
                <a:spcPts val="1600"/>
              </a:spcBef>
              <a:spcAft>
                <a:spcPts val="0"/>
              </a:spcAft>
              <a:buNone/>
            </a:pPr>
            <a:r>
              <a:rPr lang="en"/>
              <a:t>Methodology</a:t>
            </a:r>
            <a:endParaRPr/>
          </a:p>
          <a:p>
            <a:pPr indent="0" lvl="0" marL="0" rtl="0" algn="l">
              <a:spcBef>
                <a:spcPts val="1600"/>
              </a:spcBef>
              <a:spcAft>
                <a:spcPts val="0"/>
              </a:spcAft>
              <a:buNone/>
            </a:pPr>
            <a:r>
              <a:rPr lang="en"/>
              <a:t>Progress till now</a:t>
            </a:r>
            <a:endParaRPr/>
          </a:p>
          <a:p>
            <a:pPr indent="0" lvl="0" marL="0" rtl="0" algn="l">
              <a:spcBef>
                <a:spcPts val="1600"/>
              </a:spcBef>
              <a:spcAft>
                <a:spcPts val="0"/>
              </a:spcAft>
              <a:buNone/>
            </a:pPr>
            <a:r>
              <a:rPr lang="en"/>
              <a:t>Requirements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set of images of scenes containing multiple object categories, Our objective is to discover these objects in each image in an unsupervised manner and to use this object distribution to perform scene classification.</a:t>
            </a:r>
            <a:endParaRPr/>
          </a:p>
          <a:p>
            <a:pPr indent="0" lvl="0" marL="0" rtl="0" algn="l">
              <a:spcBef>
                <a:spcPts val="1600"/>
              </a:spcBef>
              <a:spcAft>
                <a:spcPts val="0"/>
              </a:spcAft>
              <a:buNone/>
            </a:pPr>
            <a:r>
              <a:rPr lang="en"/>
              <a:t>We use Probablilistic Latent semantic analysis followed by K-nearest neighbour classifier.</a:t>
            </a:r>
            <a:endParaRPr/>
          </a:p>
          <a:p>
            <a:pPr indent="0" lvl="0" marL="0" rtl="0" algn="l">
              <a:spcBef>
                <a:spcPts val="1600"/>
              </a:spcBef>
              <a:spcAft>
                <a:spcPts val="0"/>
              </a:spcAft>
              <a:buNone/>
            </a:pPr>
            <a:r>
              <a:rPr lang="en"/>
              <a:t>pLSA – semi -supervised</a:t>
            </a:r>
            <a:endParaRPr/>
          </a:p>
          <a:p>
            <a:pPr indent="0" lvl="0" marL="0" rtl="0" algn="l">
              <a:spcBef>
                <a:spcPts val="1600"/>
              </a:spcBef>
              <a:spcAft>
                <a:spcPts val="0"/>
              </a:spcAft>
              <a:buNone/>
            </a:pPr>
            <a:r>
              <a:rPr lang="en"/>
              <a:t>K- nearest neighbour – supervised</a:t>
            </a:r>
            <a:endParaRPr/>
          </a:p>
          <a:p>
            <a:pPr indent="0" lvl="0" marL="0" rtl="0" algn="l">
              <a:spcBef>
                <a:spcPts val="1600"/>
              </a:spcBef>
              <a:spcAft>
                <a:spcPts val="0"/>
              </a:spcAft>
              <a:buNone/>
            </a:pPr>
            <a:r>
              <a:rPr lang="en"/>
              <a:t>Investigating the classification performance under changes in visual vocabulary, number of topics learnt  and develop a novel vocabulary using SIFT colour descriptors.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PLSA was developed for topic discovery in text corpse,where document is represented by its word frequency.</a:t>
            </a:r>
            <a:endParaRPr/>
          </a:p>
          <a:p>
            <a:pPr indent="0" lvl="0" marL="0" rtl="0" algn="l">
              <a:spcBef>
                <a:spcPts val="1600"/>
              </a:spcBef>
              <a:spcAft>
                <a:spcPts val="0"/>
              </a:spcAft>
              <a:buNone/>
            </a:pPr>
            <a:r>
              <a:rPr lang="en"/>
              <a:t>Here , we apply it to images as documents represented by “frequency of visual words”.</a:t>
            </a:r>
            <a:endParaRPr/>
          </a:p>
          <a:p>
            <a:pPr indent="0" lvl="0" marL="0" rtl="0" algn="l">
              <a:spcBef>
                <a:spcPts val="1600"/>
              </a:spcBef>
              <a:spcAft>
                <a:spcPts val="0"/>
              </a:spcAft>
              <a:buNone/>
            </a:pPr>
            <a:r>
              <a:rPr lang="en"/>
              <a:t>We compare dense and sparse feature descriptors over a number of parameters.</a:t>
            </a:r>
            <a:endParaRPr/>
          </a:p>
          <a:p>
            <a:pPr indent="0" lvl="0" marL="0" rtl="0" algn="l">
              <a:spcBef>
                <a:spcPts val="1600"/>
              </a:spcBef>
              <a:spcAft>
                <a:spcPts val="0"/>
              </a:spcAft>
              <a:buNone/>
            </a:pPr>
            <a:r>
              <a:rPr lang="en"/>
              <a:t>Z-latent variable – topic in pLSA.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PLSA model</a:t>
            </a:r>
            <a:endParaRPr/>
          </a:p>
        </p:txBody>
      </p:sp>
      <p:sp>
        <p:nvSpPr>
          <p:cNvPr id="159" name="Google Shape;159;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PLSA is used in discovering topics in a document using the bag of words document representation.</a:t>
            </a:r>
            <a:endParaRPr/>
          </a:p>
          <a:p>
            <a:pPr indent="0" lvl="0" marL="0" rtl="0" algn="l">
              <a:spcBef>
                <a:spcPts val="1600"/>
              </a:spcBef>
              <a:spcAft>
                <a:spcPts val="0"/>
              </a:spcAft>
              <a:buNone/>
            </a:pPr>
            <a:r>
              <a:rPr lang="en"/>
              <a:t>Here, we have “images” as documents and we discover topics as “object categories”.</a:t>
            </a:r>
            <a:endParaRPr/>
          </a:p>
          <a:p>
            <a:pPr indent="0" lvl="0" marL="0" rtl="0" algn="l">
              <a:spcBef>
                <a:spcPts val="1600"/>
              </a:spcBef>
              <a:spcAft>
                <a:spcPts val="0"/>
              </a:spcAft>
              <a:buNone/>
            </a:pPr>
            <a:r>
              <a:rPr lang="en"/>
              <a:t>E.g. grass,houses etc.</a:t>
            </a:r>
            <a:endParaRPr/>
          </a:p>
          <a:p>
            <a:pPr indent="0" lvl="0" marL="0" rtl="0" algn="l">
              <a:spcBef>
                <a:spcPts val="1600"/>
              </a:spcBef>
              <a:spcAft>
                <a:spcPts val="1600"/>
              </a:spcAft>
              <a:buNone/>
            </a:pPr>
            <a:r>
              <a:t/>
            </a:r>
            <a:endParaRPr/>
          </a:p>
        </p:txBody>
      </p:sp>
      <p:sp>
        <p:nvSpPr>
          <p:cNvPr id="160" name="Google Shape;160;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 have a collection of images D with words from a visual vocabulary W.</a:t>
            </a:r>
            <a:endParaRPr/>
          </a:p>
          <a:p>
            <a:pPr indent="0" lvl="0" marL="0" rtl="0" algn="l">
              <a:spcBef>
                <a:spcPts val="1600"/>
              </a:spcBef>
              <a:spcAft>
                <a:spcPts val="0"/>
              </a:spcAft>
              <a:buNone/>
            </a:pPr>
            <a:r>
              <a:rPr lang="en"/>
              <a:t>We summarize data in V * N co-occurence table of counts Nij= n(wi, dj ), where n(wi, dj ) denotes “frequency of word in image”.</a:t>
            </a:r>
            <a:endParaRPr/>
          </a:p>
          <a:p>
            <a:pPr indent="0" lvl="0" marL="0" rtl="0" algn="l">
              <a:spcBef>
                <a:spcPts val="1600"/>
              </a:spcBef>
              <a:spcAft>
                <a:spcPts val="0"/>
              </a:spcAft>
              <a:buNone/>
            </a:pPr>
            <a:r>
              <a:rPr lang="en"/>
              <a:t>We also have latent variable which associates unobserved class variable z belongs to Z with each observation.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joint probability model P(w,d) over V*N is defined by mixture: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2085975" y="2460088"/>
            <a:ext cx="4972050" cy="9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training, topic specific distribution	 P(w|z) are learnt from the set of training images.</a:t>
            </a:r>
            <a:endParaRPr/>
          </a:p>
          <a:p>
            <a:pPr indent="0" lvl="0" marL="0" rtl="0" algn="l">
              <a:spcBef>
                <a:spcPts val="1600"/>
              </a:spcBef>
              <a:spcAft>
                <a:spcPts val="0"/>
              </a:spcAft>
              <a:buNone/>
            </a:pPr>
            <a:r>
              <a:rPr lang="en"/>
              <a:t>Each training image is then represented by Z-vector P(z | d) where Z is number of topics learnt.</a:t>
            </a:r>
            <a:endParaRPr/>
          </a:p>
          <a:p>
            <a:pPr indent="0" lvl="0" marL="0" rtl="0" algn="l">
              <a:spcBef>
                <a:spcPts val="1600"/>
              </a:spcBef>
              <a:spcAft>
                <a:spcPts val="0"/>
              </a:spcAft>
              <a:buNone/>
            </a:pPr>
            <a:r>
              <a:rPr lang="en"/>
              <a:t>Stage 1:  Compute P(z|dtest )  </a:t>
            </a:r>
            <a:endParaRPr/>
          </a:p>
          <a:p>
            <a:pPr indent="0" lvl="0" marL="0" rtl="0" algn="l">
              <a:spcBef>
                <a:spcPts val="1600"/>
              </a:spcBef>
              <a:spcAft>
                <a:spcPts val="0"/>
              </a:spcAft>
              <a:buNone/>
            </a:pPr>
            <a:r>
              <a:rPr lang="en"/>
              <a:t>Classification of test images </a:t>
            </a:r>
            <a:endParaRPr/>
          </a:p>
          <a:p>
            <a:pPr indent="0" lvl="0" marL="0" rtl="0" algn="l">
              <a:spcBef>
                <a:spcPts val="1600"/>
              </a:spcBef>
              <a:spcAft>
                <a:spcPts val="0"/>
              </a:spcAft>
              <a:buNone/>
            </a:pPr>
            <a:r>
              <a:rPr lang="en"/>
              <a:t>a KNN scheme.</a:t>
            </a:r>
            <a:endParaRPr/>
          </a:p>
          <a:p>
            <a:pPr indent="0" lvl="0" marL="0" rtl="0" algn="l">
              <a:spcBef>
                <a:spcPts val="1600"/>
              </a:spcBef>
              <a:spcAft>
                <a:spcPts val="1600"/>
              </a:spcAft>
              <a:buNone/>
            </a:pPr>
            <a:r>
              <a:t/>
            </a:r>
            <a:endParaRPr/>
          </a:p>
        </p:txBody>
      </p:sp>
      <p:pic>
        <p:nvPicPr>
          <p:cNvPr id="174" name="Google Shape;174;p19"/>
          <p:cNvPicPr preferRelativeResize="0"/>
          <p:nvPr/>
        </p:nvPicPr>
        <p:blipFill>
          <a:blip r:embed="rId3">
            <a:alphaModFix/>
          </a:blip>
          <a:stretch>
            <a:fillRect/>
          </a:stretch>
        </p:blipFill>
        <p:spPr>
          <a:xfrm>
            <a:off x="5206824" y="2708524"/>
            <a:ext cx="2414925" cy="139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81" name="Google Shape;181;p20"/>
          <p:cNvPicPr preferRelativeResize="0"/>
          <p:nvPr/>
        </p:nvPicPr>
        <p:blipFill>
          <a:blip r:embed="rId3">
            <a:alphaModFix/>
          </a:blip>
          <a:stretch>
            <a:fillRect/>
          </a:stretch>
        </p:blipFill>
        <p:spPr>
          <a:xfrm>
            <a:off x="1140332" y="519976"/>
            <a:ext cx="6863332" cy="395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 each test image to one of a number of categories.</a:t>
            </a:r>
            <a:endParaRPr/>
          </a:p>
          <a:p>
            <a:pPr indent="0" lvl="0" marL="0" rtl="0" algn="l">
              <a:spcBef>
                <a:spcPts val="1600"/>
              </a:spcBef>
              <a:spcAft>
                <a:spcPts val="0"/>
              </a:spcAft>
              <a:buNone/>
            </a:pPr>
            <a:r>
              <a:rPr lang="en"/>
              <a:t>Performance is measured using Confusion Table.</a:t>
            </a:r>
            <a:endParaRPr/>
          </a:p>
          <a:p>
            <a:pPr indent="0" lvl="0" marL="0" rtl="0" algn="l">
              <a:spcBef>
                <a:spcPts val="1600"/>
              </a:spcBef>
              <a:spcAft>
                <a:spcPts val="0"/>
              </a:spcAft>
              <a:buNone/>
            </a:pPr>
            <a:r>
              <a:rPr lang="en"/>
              <a:t>Overall performance rates are measured by average value of the diagonal entries of confusion table.</a:t>
            </a:r>
            <a:endParaRPr/>
          </a:p>
          <a:p>
            <a:pPr indent="0" lvl="0" marL="0" rtl="0" algn="l">
              <a:spcBef>
                <a:spcPts val="1600"/>
              </a:spcBef>
              <a:spcAft>
                <a:spcPts val="0"/>
              </a:spcAft>
              <a:buNone/>
            </a:pPr>
            <a:r>
              <a:rPr lang="en"/>
              <a:t>Vocabulary of visual words is learnt from about 30 random training images of each category.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