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1" r:id="rId9"/>
    <p:sldId id="270" r:id="rId10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882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4980917"/>
            <a:ext cx="9143999" cy="16109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1198" y="330834"/>
            <a:ext cx="8661603" cy="422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114" y="964579"/>
            <a:ext cx="8735772" cy="321434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r>
              <a:rPr lang="en-US" b="1" dirty="0"/>
              <a:t>Title</a:t>
            </a:r>
            <a:r>
              <a:rPr lang="en-US" dirty="0"/>
              <a:t>: Disaster Response Tweet Classification Using Random Forest</a:t>
            </a:r>
            <a:br>
              <a:rPr lang="en-US" dirty="0"/>
            </a:br>
            <a:r>
              <a:rPr lang="en-US" b="1" dirty="0"/>
              <a:t>Subtitle</a:t>
            </a:r>
            <a:r>
              <a:rPr lang="en-US" dirty="0"/>
              <a:t>: An Analytical Approach to Automate Relevance Detection</a:t>
            </a:r>
            <a:br>
              <a:rPr lang="en-US" dirty="0"/>
            </a:br>
            <a:r>
              <a:rPr lang="en-US" b="1" dirty="0"/>
              <a:t>Date</a:t>
            </a:r>
            <a:r>
              <a:rPr lang="en-US" dirty="0"/>
              <a:t>: 14 July 2024</a:t>
            </a:r>
            <a:br>
              <a:rPr lang="en-US" dirty="0"/>
            </a:br>
            <a:r>
              <a:rPr lang="en-US" b="1" dirty="0"/>
              <a:t>Presenter</a:t>
            </a:r>
            <a:r>
              <a:rPr lang="en-US" dirty="0"/>
              <a:t>: Anurag Gopalakrishnan</a:t>
            </a:r>
            <a:br>
              <a:rPr lang="en-US" dirty="0"/>
            </a:br>
            <a:br>
              <a:rPr lang="en-US" dirty="0"/>
            </a:b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53991-95F3-B770-8C91-4CE4C8206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198" y="330834"/>
            <a:ext cx="8661603" cy="400110"/>
          </a:xfrm>
        </p:spPr>
        <p:txBody>
          <a:bodyPr/>
          <a:lstStyle/>
          <a:p>
            <a:r>
              <a:rPr lang="en-IN" dirty="0"/>
              <a:t>Problem</a:t>
            </a:r>
            <a:r>
              <a:rPr lang="en-IN" spc="-75" dirty="0"/>
              <a:t> </a:t>
            </a:r>
            <a:r>
              <a:rPr lang="en-IN" dirty="0"/>
              <a:t>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442B9F-45EE-F349-6118-F846E881E3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183005"/>
            <a:ext cx="8229600" cy="3046988"/>
          </a:xfrm>
        </p:spPr>
        <p:txBody>
          <a:bodyPr/>
          <a:lstStyle/>
          <a:p>
            <a:r>
              <a:rPr lang="en-US" b="1" dirty="0"/>
              <a:t>Context</a:t>
            </a:r>
            <a:r>
              <a:rPr lang="en-US" dirty="0"/>
              <a:t>:</a:t>
            </a:r>
          </a:p>
          <a:p>
            <a:r>
              <a:rPr lang="en-US" dirty="0"/>
              <a:t>Social media platforms like Twitter provide real-time updates during disaster events.</a:t>
            </a:r>
          </a:p>
          <a:p>
            <a:r>
              <a:rPr lang="en-US" dirty="0"/>
              <a:t>These platforms are flooded with tweets, but not all tweets are relevant for disaster response teams.</a:t>
            </a:r>
          </a:p>
          <a:p>
            <a:r>
              <a:rPr lang="en-US" b="1" dirty="0"/>
              <a:t>Problem</a:t>
            </a:r>
            <a:r>
              <a:rPr lang="en-US" dirty="0"/>
              <a:t>:</a:t>
            </a:r>
          </a:p>
          <a:p>
            <a:r>
              <a:rPr lang="en-US" dirty="0"/>
              <a:t>Manual filtering of relevant disaster-related tweets is time-consuming and inefficient.</a:t>
            </a:r>
          </a:p>
          <a:p>
            <a:r>
              <a:rPr lang="en-US" dirty="0"/>
              <a:t>Emergency responders need quick and accurate information to act effectively.</a:t>
            </a:r>
          </a:p>
          <a:p>
            <a:r>
              <a:rPr lang="en-US" b="1" dirty="0"/>
              <a:t>Objective</a:t>
            </a:r>
            <a:r>
              <a:rPr lang="en-US" dirty="0"/>
              <a:t>:</a:t>
            </a:r>
          </a:p>
          <a:p>
            <a:r>
              <a:rPr lang="en-US" dirty="0"/>
              <a:t>Develop an automated system using machine learning to classify tweets as relevant or not relevant to disaster events.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1430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7D8EF-F5B5-0D1F-F8CF-9893713C7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198" y="330834"/>
            <a:ext cx="8661603" cy="400110"/>
          </a:xfrm>
        </p:spPr>
        <p:txBody>
          <a:bodyPr/>
          <a:lstStyle/>
          <a:p>
            <a:r>
              <a:rPr lang="en-IN" dirty="0"/>
              <a:t>Unique</a:t>
            </a:r>
            <a:r>
              <a:rPr lang="en-IN" spc="-30" dirty="0"/>
              <a:t> </a:t>
            </a:r>
            <a:r>
              <a:rPr lang="en-IN" dirty="0"/>
              <a:t>Idea</a:t>
            </a:r>
            <a:r>
              <a:rPr lang="en-IN" spc="-5" dirty="0"/>
              <a:t> Brief</a:t>
            </a:r>
            <a:r>
              <a:rPr lang="en-IN" spc="-10" dirty="0"/>
              <a:t> </a:t>
            </a:r>
            <a:r>
              <a:rPr lang="en-IN" dirty="0"/>
              <a:t>(Solution)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9EFE5-C256-C9E0-05C6-08CCDD61D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183005"/>
            <a:ext cx="8229600" cy="3046988"/>
          </a:xfrm>
        </p:spPr>
        <p:txBody>
          <a:bodyPr/>
          <a:lstStyle/>
          <a:p>
            <a:r>
              <a:rPr lang="en-US" b="1" dirty="0"/>
              <a:t>Solution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Implement a Random Forest classifier to automate the detection of relevant tweets during disaster events.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Key Benefits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Efficiency</a:t>
            </a:r>
            <a:r>
              <a:rPr lang="en-US" dirty="0"/>
              <a:t>: Quickly identifies critical information, reducing the workload for responders.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Scalability</a:t>
            </a:r>
            <a:r>
              <a:rPr lang="en-US" dirty="0"/>
              <a:t>: Capable of handling large volumes of social media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Accuracy</a:t>
            </a:r>
            <a:r>
              <a:rPr lang="en-US" dirty="0"/>
              <a:t>: Ensemble learning provides robust classification performance.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Visual</a:t>
            </a:r>
            <a:r>
              <a:rPr lang="en-US" dirty="0" err="1"/>
              <a:t>:Diagram</a:t>
            </a:r>
            <a:r>
              <a:rPr lang="en-US" dirty="0"/>
              <a:t> showing a comparison between manual filtering and automated filtering using the Random Forest model.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0094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AF68B-132C-26BE-6B81-9934CFE98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198" y="330834"/>
            <a:ext cx="8661603" cy="400110"/>
          </a:xfrm>
        </p:spPr>
        <p:txBody>
          <a:bodyPr/>
          <a:lstStyle/>
          <a:p>
            <a:r>
              <a:rPr lang="en-IN" dirty="0"/>
              <a:t>Features</a:t>
            </a:r>
            <a:r>
              <a:rPr lang="en-IN" spc="-80" dirty="0"/>
              <a:t> </a:t>
            </a:r>
            <a:r>
              <a:rPr lang="en-IN" dirty="0"/>
              <a:t>Offered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812E0C-BA28-499E-F2B5-4850898A9A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971551"/>
            <a:ext cx="8229600" cy="3962400"/>
          </a:xfrm>
        </p:spPr>
        <p:txBody>
          <a:bodyPr/>
          <a:lstStyle/>
          <a:p>
            <a:r>
              <a:rPr lang="en-US" b="1" dirty="0"/>
              <a:t>Automated Filtering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Automatically classifies tweets into relevant and non-relevant categories, saving time and effort.</a:t>
            </a:r>
          </a:p>
          <a:p>
            <a:r>
              <a:rPr lang="en-US" b="1" dirty="0"/>
              <a:t>Real-time Processing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Can be integrated with live social media feeds for up-to-the-minute information.</a:t>
            </a:r>
          </a:p>
          <a:p>
            <a:r>
              <a:rPr lang="en-US" b="1" dirty="0"/>
              <a:t>Scalability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Designed to handle large datasets efficiently, making it suitable for widespread adoption during major disaster events.</a:t>
            </a:r>
          </a:p>
          <a:p>
            <a:r>
              <a:rPr lang="en-US" b="1" dirty="0"/>
              <a:t>Insights and Analytics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Provides performance metrics and feature importance to help understand and improve the model.</a:t>
            </a:r>
          </a:p>
          <a:p>
            <a:r>
              <a:rPr lang="en-US" b="1" dirty="0"/>
              <a:t>Visual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Icons representing features like automation, real-time processing, scalability, and analytics.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9875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71654-58A9-A040-EDF4-274FE332F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198" y="330834"/>
            <a:ext cx="8661603" cy="400110"/>
          </a:xfrm>
        </p:spPr>
        <p:txBody>
          <a:bodyPr/>
          <a:lstStyle/>
          <a:p>
            <a:r>
              <a:rPr lang="en-IN" dirty="0"/>
              <a:t>Process</a:t>
            </a:r>
            <a:r>
              <a:rPr lang="en-IN" spc="-365" dirty="0"/>
              <a:t> </a:t>
            </a:r>
            <a:r>
              <a:rPr lang="en-IN" dirty="0"/>
              <a:t>f</a:t>
            </a:r>
            <a:r>
              <a:rPr lang="en-IN" spc="-10" dirty="0"/>
              <a:t>l</a:t>
            </a:r>
            <a:r>
              <a:rPr lang="en-IN" dirty="0"/>
              <a:t>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BF664A-9942-AD39-A6F8-8724EA506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819151"/>
            <a:ext cx="8229600" cy="3046988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b="1" dirty="0"/>
              <a:t>Data Collection</a:t>
            </a:r>
            <a:r>
              <a:rPr lang="en-US" dirty="0"/>
              <a:t>: Gather tweets related to disaster events using social media APIs (e.g., Twitter API).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Data Preprocessing: </a:t>
            </a:r>
            <a:r>
              <a:rPr lang="en-US" dirty="0"/>
              <a:t>Clean and prepare the data for analysis (e.g., remove duplicates, handle missing values, tokenize text).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Model </a:t>
            </a:r>
            <a:r>
              <a:rPr lang="en-US" b="1" dirty="0" err="1"/>
              <a:t>Training</a:t>
            </a:r>
            <a:r>
              <a:rPr lang="en-US" dirty="0" err="1"/>
              <a:t>:Train</a:t>
            </a:r>
            <a:r>
              <a:rPr lang="en-US" dirty="0"/>
              <a:t> the Random Forest model using labeled data to learn patterns associated with relevant tweets.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Prediction</a:t>
            </a:r>
            <a:r>
              <a:rPr lang="en-US" dirty="0"/>
              <a:t>: Use the trained model to classify new tweets as relevant or not relevant.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Evaluation</a:t>
            </a:r>
            <a:r>
              <a:rPr lang="en-US" dirty="0"/>
              <a:t>: Assess the model’s performance using metrics such as precision, recall, and F1-score.</a:t>
            </a:r>
          </a:p>
          <a:p>
            <a:pPr>
              <a:buFont typeface="+mj-lt"/>
              <a:buAutoNum type="arabicPeriod"/>
            </a:pPr>
            <a:r>
              <a:rPr lang="en-US" b="1" dirty="0" err="1"/>
              <a:t>Visual</a:t>
            </a:r>
            <a:r>
              <a:rPr lang="en-US" dirty="0" err="1"/>
              <a:t>:Flowchart</a:t>
            </a:r>
            <a:r>
              <a:rPr lang="en-US" dirty="0"/>
              <a:t> illustrating each step of the process.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9331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B5A7-7838-BF43-6F92-131D59905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198" y="330834"/>
            <a:ext cx="8661603" cy="400110"/>
          </a:xfrm>
        </p:spPr>
        <p:txBody>
          <a:bodyPr/>
          <a:lstStyle/>
          <a:p>
            <a:r>
              <a:rPr lang="en-IN" dirty="0"/>
              <a:t>Architecture</a:t>
            </a:r>
            <a:r>
              <a:rPr lang="en-IN" spc="-70" dirty="0"/>
              <a:t> </a:t>
            </a:r>
            <a:r>
              <a:rPr lang="en-IN" dirty="0"/>
              <a:t>Diagram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32892-D296-B330-92F8-FC8FF6BEE2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183004"/>
            <a:ext cx="8229600" cy="2455545"/>
          </a:xfrm>
        </p:spPr>
        <p:txBody>
          <a:bodyPr/>
          <a:lstStyle/>
          <a:p>
            <a:r>
              <a:rPr lang="en-IN" dirty="0"/>
              <a:t>Data Sources: Social Media APIs</a:t>
            </a:r>
          </a:p>
          <a:p>
            <a:r>
              <a:rPr lang="en-IN" dirty="0"/>
              <a:t>Data Collection: Fetching tweets</a:t>
            </a:r>
          </a:p>
          <a:p>
            <a:r>
              <a:rPr lang="en-IN" dirty="0"/>
              <a:t>Preprocessing: Text cleaning, encoding</a:t>
            </a:r>
          </a:p>
          <a:p>
            <a:r>
              <a:rPr lang="en-IN" dirty="0"/>
              <a:t>Model Training: Random Forest classifier</a:t>
            </a:r>
          </a:p>
          <a:p>
            <a:r>
              <a:rPr lang="en-IN" dirty="0"/>
              <a:t>Prediction: Classifying new tweets</a:t>
            </a:r>
          </a:p>
          <a:p>
            <a:r>
              <a:rPr lang="en-IN" dirty="0"/>
              <a:t>Evaluation: Performance metrics (precision, recall, F1-score)</a:t>
            </a:r>
          </a:p>
          <a:p>
            <a:r>
              <a:rPr lang="en-IN" dirty="0"/>
              <a:t>Visualization and Insights: Correlation matrix, bar charts</a:t>
            </a:r>
          </a:p>
        </p:txBody>
      </p:sp>
    </p:spTree>
    <p:extLst>
      <p:ext uri="{BB962C8B-B14F-4D97-AF65-F5344CB8AC3E}">
        <p14:creationId xmlns:p14="http://schemas.microsoft.com/office/powerpoint/2010/main" val="2331425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9121A-859A-0047-2CA3-9B5A23DD9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198" y="330834"/>
            <a:ext cx="8661603" cy="400110"/>
          </a:xfrm>
        </p:spPr>
        <p:txBody>
          <a:bodyPr/>
          <a:lstStyle/>
          <a:p>
            <a:r>
              <a:rPr lang="en-IN" dirty="0"/>
              <a:t>T</a:t>
            </a:r>
            <a:r>
              <a:rPr lang="en-IN" spc="5" dirty="0"/>
              <a:t>e</a:t>
            </a:r>
            <a:r>
              <a:rPr lang="en-IN" dirty="0"/>
              <a:t>c</a:t>
            </a:r>
            <a:r>
              <a:rPr lang="en-IN" spc="5" dirty="0"/>
              <a:t>h</a:t>
            </a:r>
            <a:r>
              <a:rPr lang="en-IN" dirty="0"/>
              <a:t>n</a:t>
            </a:r>
            <a:r>
              <a:rPr lang="en-IN" spc="5" dirty="0"/>
              <a:t>o</a:t>
            </a:r>
            <a:r>
              <a:rPr lang="en-IN" dirty="0"/>
              <a:t>log</a:t>
            </a:r>
            <a:r>
              <a:rPr lang="en-IN" spc="-15" dirty="0"/>
              <a:t>i</a:t>
            </a:r>
            <a:r>
              <a:rPr lang="en-IN" dirty="0"/>
              <a:t>es</a:t>
            </a:r>
            <a:r>
              <a:rPr lang="en-IN" spc="-385" dirty="0"/>
              <a:t> </a:t>
            </a:r>
            <a:r>
              <a:rPr lang="en-IN" spc="5" dirty="0"/>
              <a:t>used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A4EE6E-2603-9147-C312-87FDCD70E5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183005"/>
            <a:ext cx="8229600" cy="2769989"/>
          </a:xfrm>
        </p:spPr>
        <p:txBody>
          <a:bodyPr/>
          <a:lstStyle/>
          <a:p>
            <a:r>
              <a:rPr lang="en-IN" b="1" dirty="0"/>
              <a:t>Programming Language</a:t>
            </a:r>
            <a:r>
              <a:rPr lang="en-IN" dirty="0"/>
              <a:t>: Python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Data Handling</a:t>
            </a:r>
            <a:r>
              <a:rPr lang="en-IN" dirty="0"/>
              <a:t>: pandas, </a:t>
            </a:r>
            <a:r>
              <a:rPr lang="en-IN" dirty="0" err="1"/>
              <a:t>numpy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 err="1"/>
              <a:t>Modeling</a:t>
            </a:r>
            <a:r>
              <a:rPr lang="en-IN" dirty="0"/>
              <a:t>: scikit-learn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Visualization</a:t>
            </a:r>
            <a:r>
              <a:rPr lang="en-IN" dirty="0"/>
              <a:t>: seaborn, matplotlib</a:t>
            </a:r>
          </a:p>
          <a:p>
            <a:r>
              <a:rPr lang="en-IN" b="1" dirty="0"/>
              <a:t>Tools</a:t>
            </a:r>
            <a:r>
              <a:rPr lang="en-IN" dirty="0"/>
              <a:t>:</a:t>
            </a:r>
          </a:p>
          <a:p>
            <a:r>
              <a:rPr lang="en-IN" dirty="0" err="1"/>
              <a:t>Jupyter</a:t>
            </a:r>
            <a:r>
              <a:rPr lang="en-IN" dirty="0"/>
              <a:t> Notebook: For development and analysis</a:t>
            </a:r>
          </a:p>
          <a:p>
            <a:r>
              <a:rPr lang="en-IN" dirty="0"/>
              <a:t>Social Media APIs: For data collection</a:t>
            </a:r>
          </a:p>
          <a:p>
            <a:r>
              <a:rPr lang="en-IN" b="1" dirty="0"/>
              <a:t>Visual</a:t>
            </a:r>
            <a:r>
              <a:rPr lang="en-IN" dirty="0"/>
              <a:t>:</a:t>
            </a:r>
          </a:p>
          <a:p>
            <a:r>
              <a:rPr lang="en-IN" dirty="0"/>
              <a:t>Logos of Python, scikit-learn, pandas, matplotlib, and seaborn.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1474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E5709-02F7-5C62-6421-24710D1BD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198" y="330834"/>
            <a:ext cx="8661603" cy="400110"/>
          </a:xfrm>
        </p:spPr>
        <p:txBody>
          <a:bodyPr/>
          <a:lstStyle/>
          <a:p>
            <a:r>
              <a:rPr lang="en-IN" dirty="0"/>
              <a:t>Team</a:t>
            </a:r>
            <a:r>
              <a:rPr lang="en-IN" spc="-20" dirty="0"/>
              <a:t> </a:t>
            </a:r>
            <a:r>
              <a:rPr lang="en-IN" dirty="0"/>
              <a:t>members</a:t>
            </a:r>
            <a:r>
              <a:rPr lang="en-IN" spc="-20" dirty="0"/>
              <a:t> </a:t>
            </a:r>
            <a:r>
              <a:rPr lang="en-IN" dirty="0"/>
              <a:t>and</a:t>
            </a:r>
            <a:r>
              <a:rPr lang="en-IN" spc="-15" dirty="0"/>
              <a:t> </a:t>
            </a:r>
            <a:r>
              <a:rPr lang="en-IN" dirty="0"/>
              <a:t>contribution: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39DB30-9201-FA5C-2646-672BD42B81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183005"/>
            <a:ext cx="8229600" cy="2215991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b="1" dirty="0"/>
              <a:t>Anurag Gopalakrishnan    (Team Leader )</a:t>
            </a:r>
          </a:p>
          <a:p>
            <a:r>
              <a:rPr lang="en-US" dirty="0"/>
              <a:t>       Msc.IT (Sem 3)</a:t>
            </a:r>
          </a:p>
          <a:p>
            <a:r>
              <a:rPr lang="en-US" dirty="0"/>
              <a:t>       Dataset finalization based on the model and structuring the features of the model  </a:t>
            </a:r>
          </a:p>
          <a:p>
            <a:r>
              <a:rPr lang="en-US" dirty="0"/>
              <a:t>       on which it is going to access the fake and unreliable tweets</a:t>
            </a:r>
          </a:p>
          <a:p>
            <a:endParaRPr lang="en-US" dirty="0"/>
          </a:p>
          <a:p>
            <a:pPr marL="342900" indent="-342900">
              <a:buAutoNum type="arabicPeriod" startAt="2"/>
            </a:pPr>
            <a:r>
              <a:rPr lang="en-US" b="1" dirty="0"/>
              <a:t>Nayan Halder</a:t>
            </a:r>
          </a:p>
          <a:p>
            <a:r>
              <a:rPr lang="en-US" b="1" dirty="0"/>
              <a:t>       </a:t>
            </a:r>
            <a:r>
              <a:rPr lang="en-US" dirty="0"/>
              <a:t>Programming and implementation of model ,Data processing</a:t>
            </a:r>
          </a:p>
          <a:p>
            <a:pPr marL="342900" indent="-342900"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5059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953D4-F6FB-271C-CCCE-F588FA57C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198" y="330834"/>
            <a:ext cx="8661603" cy="400110"/>
          </a:xfrm>
        </p:spPr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76F340-F3FE-33E9-F344-C6052E3B9B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Summary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Random Forest model provides a robust solution for automating the classification of disaster-related tweets.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enhances efficiency and effectiveness for disaster response teams.</a:t>
            </a:r>
          </a:p>
          <a:p>
            <a:r>
              <a:rPr lang="en-US" b="1" dirty="0"/>
              <a:t>Impact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Reduces the manual effort required to filter relevant information.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Provides timely and accurate information to responders.</a:t>
            </a:r>
          </a:p>
          <a:p>
            <a:r>
              <a:rPr lang="en-US" b="1" dirty="0"/>
              <a:t>Future Work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Model Improvement</a:t>
            </a:r>
            <a:r>
              <a:rPr lang="en-US" dirty="0"/>
              <a:t>: Further tuning and optimization.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Feature Expansion</a:t>
            </a:r>
            <a:r>
              <a:rPr lang="en-US" dirty="0"/>
              <a:t>: Incorporate more features for better accuracy.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Deployment</a:t>
            </a:r>
            <a:r>
              <a:rPr lang="en-US" dirty="0"/>
              <a:t>: Integrate with real-time social media feeds for live monitoring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0186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726</TotalTime>
  <Words>627</Words>
  <Application>Microsoft Office PowerPoint</Application>
  <PresentationFormat>On-screen Show (16:9)</PresentationFormat>
  <Paragraphs>74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Title: Disaster Response Tweet Classification Using Random Forest Subtitle: An Analytical Approach to Automate Relevance Detection Date: 14 July 2024 Presenter: Anurag Gopalakrishnan  </vt:lpstr>
      <vt:lpstr>Problem Statement</vt:lpstr>
      <vt:lpstr>Unique Idea Brief (Solution)</vt:lpstr>
      <vt:lpstr>Features Offered</vt:lpstr>
      <vt:lpstr>Process flow</vt:lpstr>
      <vt:lpstr>Architecture Diagram</vt:lpstr>
      <vt:lpstr>Technologies used</vt:lpstr>
      <vt:lpstr>Team members and contribution: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Title: Disaster Response Tweet Classification Using Random Forest Subtitle: An Analytical Approach to Automate Relevance Detection Date: [Current Date] Presenter: [Your Name] </dc:title>
  <dc:creator>Ajeya Krishna</dc:creator>
  <cp:lastModifiedBy>anurag gopalakrishnan</cp:lastModifiedBy>
  <cp:revision>9</cp:revision>
  <dcterms:created xsi:type="dcterms:W3CDTF">2024-07-13T07:01:52Z</dcterms:created>
  <dcterms:modified xsi:type="dcterms:W3CDTF">2024-07-13T19:09:10Z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2024-07-01T00:00:00Z</vt:filetime>
  </property>
  <property fmtid="{D5CDD505-2E9C-101B-9397-08002B2CF9AE}" pid="3" name="Creator">
    <vt:lpwstr>Microsoft® PowerPoint® 2021</vt:lpwstr>
  </property>
  <property fmtid="{D5CDD505-2E9C-101B-9397-08002B2CF9AE}" pid="4" name="LastSaved">
    <vt:filetime>2024-07-13T00:00:00Z</vt:filetime>
  </property>
</Properties>
</file>