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3D0B8-BB5C-4306-9A29-87510969201D}" v="14" dt="2020-05-22T07:30:05.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EAF67677-4D98-455E-9454-C9CC298CB41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3321266-AA14-41CE-BA80-53C5392C062E}">
      <dgm:prSet/>
      <dgm:spPr/>
      <dgm:t>
        <a:bodyPr/>
        <a:lstStyle/>
        <a:p>
          <a:r>
            <a:rPr lang="en-US"/>
            <a:t>Data: To solve this problem we will need: List of neighborhoods in Toronto. Latitude and Longitude of the neighborhood Venue data of Indian restaurant.</a:t>
          </a:r>
        </a:p>
      </dgm:t>
    </dgm:pt>
    <dgm:pt modelId="{A6EE9706-8D71-47DE-8D30-5D8E6B733EFE}" type="parTrans" cxnId="{BF753D8D-92A1-4563-95B4-2F67E9232536}">
      <dgm:prSet/>
      <dgm:spPr/>
      <dgm:t>
        <a:bodyPr/>
        <a:lstStyle/>
        <a:p>
          <a:endParaRPr lang="en-US"/>
        </a:p>
      </dgm:t>
    </dgm:pt>
    <dgm:pt modelId="{9E50181B-9E84-44CE-8333-F3DF53843A98}" type="sibTrans" cxnId="{BF753D8D-92A1-4563-95B4-2F67E9232536}">
      <dgm:prSet/>
      <dgm:spPr/>
      <dgm:t>
        <a:bodyPr/>
        <a:lstStyle/>
        <a:p>
          <a:endParaRPr lang="en-US"/>
        </a:p>
      </dgm:t>
    </dgm:pt>
    <dgm:pt modelId="{D9816121-A407-49DE-BB3C-4524CB924F77}">
      <dgm:prSet/>
      <dgm:spPr/>
      <dgm:t>
        <a:bodyPr/>
        <a:lstStyle/>
        <a:p>
          <a:r>
            <a:rPr lang="en-US"/>
            <a:t>Extracting Data: Scrapping Toronto Neighborhood via Wikipedia Getting Latitude and Longitude via geocoder package Venue Data from the four square API </a:t>
          </a:r>
        </a:p>
      </dgm:t>
    </dgm:pt>
    <dgm:pt modelId="{8782C927-C2F0-492A-9880-A2C373A9C7E9}" type="parTrans" cxnId="{7E077808-D81E-47E5-9EC4-1039BA9D2DC4}">
      <dgm:prSet/>
      <dgm:spPr/>
      <dgm:t>
        <a:bodyPr/>
        <a:lstStyle/>
        <a:p>
          <a:endParaRPr lang="en-US"/>
        </a:p>
      </dgm:t>
    </dgm:pt>
    <dgm:pt modelId="{B06DFA44-B245-43D1-BD3D-A5AD0DBBE0FE}" type="sibTrans" cxnId="{7E077808-D81E-47E5-9EC4-1039BA9D2DC4}">
      <dgm:prSet/>
      <dgm:spPr/>
      <dgm:t>
        <a:bodyPr/>
        <a:lstStyle/>
        <a:p>
          <a:endParaRPr lang="en-US"/>
        </a:p>
      </dgm:t>
    </dgm:pt>
    <dgm:pt modelId="{CC7F2082-6626-45F8-9C46-64C43CF986F5}" type="pres">
      <dgm:prSet presAssocID="{EAF67677-4D98-455E-9454-C9CC298CB412}" presName="root" presStyleCnt="0">
        <dgm:presLayoutVars>
          <dgm:dir/>
          <dgm:resizeHandles val="exact"/>
        </dgm:presLayoutVars>
      </dgm:prSet>
      <dgm:spPr/>
    </dgm:pt>
    <dgm:pt modelId="{9F2FFF18-191C-444E-AD18-0E93FC21FAA2}" type="pres">
      <dgm:prSet presAssocID="{93321266-AA14-41CE-BA80-53C5392C062E}" presName="compNode" presStyleCnt="0"/>
      <dgm:spPr/>
    </dgm:pt>
    <dgm:pt modelId="{B880F11C-24DF-45AC-97B8-A91805D22258}" type="pres">
      <dgm:prSet presAssocID="{93321266-AA14-41CE-BA80-53C5392C062E}" presName="bgRect" presStyleLbl="bgShp" presStyleIdx="0" presStyleCnt="2"/>
      <dgm:spPr/>
    </dgm:pt>
    <dgm:pt modelId="{E12F70A1-9F61-400A-85FE-45DEAAAAF696}" type="pres">
      <dgm:prSet presAssocID="{93321266-AA14-41CE-BA80-53C5392C062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B0650A9A-AF50-4096-8C76-3AC26A77FE0D}" type="pres">
      <dgm:prSet presAssocID="{93321266-AA14-41CE-BA80-53C5392C062E}" presName="spaceRect" presStyleCnt="0"/>
      <dgm:spPr/>
    </dgm:pt>
    <dgm:pt modelId="{584ABDDA-7EAD-498E-83E5-94A349B54652}" type="pres">
      <dgm:prSet presAssocID="{93321266-AA14-41CE-BA80-53C5392C062E}" presName="parTx" presStyleLbl="revTx" presStyleIdx="0" presStyleCnt="2">
        <dgm:presLayoutVars>
          <dgm:chMax val="0"/>
          <dgm:chPref val="0"/>
        </dgm:presLayoutVars>
      </dgm:prSet>
      <dgm:spPr/>
    </dgm:pt>
    <dgm:pt modelId="{046577F9-D3A2-4264-97B0-1809554CDA73}" type="pres">
      <dgm:prSet presAssocID="{9E50181B-9E84-44CE-8333-F3DF53843A98}" presName="sibTrans" presStyleCnt="0"/>
      <dgm:spPr/>
    </dgm:pt>
    <dgm:pt modelId="{6C9F7E58-3395-4958-A28D-638802A7589C}" type="pres">
      <dgm:prSet presAssocID="{D9816121-A407-49DE-BB3C-4524CB924F77}" presName="compNode" presStyleCnt="0"/>
      <dgm:spPr/>
    </dgm:pt>
    <dgm:pt modelId="{1691A528-A004-461C-B26D-B2290D015C26}" type="pres">
      <dgm:prSet presAssocID="{D9816121-A407-49DE-BB3C-4524CB924F77}" presName="bgRect" presStyleLbl="bgShp" presStyleIdx="1" presStyleCnt="2"/>
      <dgm:spPr/>
    </dgm:pt>
    <dgm:pt modelId="{DF276DB7-4AAD-49C4-998B-E81A05086BE9}" type="pres">
      <dgm:prSet presAssocID="{D9816121-A407-49DE-BB3C-4524CB924F7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r"/>
        </a:ext>
      </dgm:extLst>
    </dgm:pt>
    <dgm:pt modelId="{9C56515E-A031-4428-A043-50790953C5ED}" type="pres">
      <dgm:prSet presAssocID="{D9816121-A407-49DE-BB3C-4524CB924F77}" presName="spaceRect" presStyleCnt="0"/>
      <dgm:spPr/>
    </dgm:pt>
    <dgm:pt modelId="{AA8C3319-E11D-46E0-A119-1EF4BB7BFEF4}" type="pres">
      <dgm:prSet presAssocID="{D9816121-A407-49DE-BB3C-4524CB924F77}" presName="parTx" presStyleLbl="revTx" presStyleIdx="1" presStyleCnt="2">
        <dgm:presLayoutVars>
          <dgm:chMax val="0"/>
          <dgm:chPref val="0"/>
        </dgm:presLayoutVars>
      </dgm:prSet>
      <dgm:spPr/>
    </dgm:pt>
  </dgm:ptLst>
  <dgm:cxnLst>
    <dgm:cxn modelId="{7E077808-D81E-47E5-9EC4-1039BA9D2DC4}" srcId="{EAF67677-4D98-455E-9454-C9CC298CB412}" destId="{D9816121-A407-49DE-BB3C-4524CB924F77}" srcOrd="1" destOrd="0" parTransId="{8782C927-C2F0-492A-9880-A2C373A9C7E9}" sibTransId="{B06DFA44-B245-43D1-BD3D-A5AD0DBBE0FE}"/>
    <dgm:cxn modelId="{8C0E0116-D7C3-47EF-BF2B-F5D4764697FC}" type="presOf" srcId="{D9816121-A407-49DE-BB3C-4524CB924F77}" destId="{AA8C3319-E11D-46E0-A119-1EF4BB7BFEF4}" srcOrd="0" destOrd="0" presId="urn:microsoft.com/office/officeart/2018/2/layout/IconVerticalSolidList"/>
    <dgm:cxn modelId="{BF753D8D-92A1-4563-95B4-2F67E9232536}" srcId="{EAF67677-4D98-455E-9454-C9CC298CB412}" destId="{93321266-AA14-41CE-BA80-53C5392C062E}" srcOrd="0" destOrd="0" parTransId="{A6EE9706-8D71-47DE-8D30-5D8E6B733EFE}" sibTransId="{9E50181B-9E84-44CE-8333-F3DF53843A98}"/>
    <dgm:cxn modelId="{98A3D99A-5294-445A-A815-82A46D0B240C}" type="presOf" srcId="{93321266-AA14-41CE-BA80-53C5392C062E}" destId="{584ABDDA-7EAD-498E-83E5-94A349B54652}" srcOrd="0" destOrd="0" presId="urn:microsoft.com/office/officeart/2018/2/layout/IconVerticalSolidList"/>
    <dgm:cxn modelId="{CF3397A1-A9CC-4EB2-9F65-30A36E1D8AC5}" type="presOf" srcId="{EAF67677-4D98-455E-9454-C9CC298CB412}" destId="{CC7F2082-6626-45F8-9C46-64C43CF986F5}" srcOrd="0" destOrd="0" presId="urn:microsoft.com/office/officeart/2018/2/layout/IconVerticalSolidList"/>
    <dgm:cxn modelId="{CA6E65AA-BA5B-40A2-B5B5-CEB2C4A38998}" type="presParOf" srcId="{CC7F2082-6626-45F8-9C46-64C43CF986F5}" destId="{9F2FFF18-191C-444E-AD18-0E93FC21FAA2}" srcOrd="0" destOrd="0" presId="urn:microsoft.com/office/officeart/2018/2/layout/IconVerticalSolidList"/>
    <dgm:cxn modelId="{CC1106CD-EADB-4D3F-9F88-BF114FC54DF8}" type="presParOf" srcId="{9F2FFF18-191C-444E-AD18-0E93FC21FAA2}" destId="{B880F11C-24DF-45AC-97B8-A91805D22258}" srcOrd="0" destOrd="0" presId="urn:microsoft.com/office/officeart/2018/2/layout/IconVerticalSolidList"/>
    <dgm:cxn modelId="{BB2A53E2-69D8-469A-A669-680743897AE6}" type="presParOf" srcId="{9F2FFF18-191C-444E-AD18-0E93FC21FAA2}" destId="{E12F70A1-9F61-400A-85FE-45DEAAAAF696}" srcOrd="1" destOrd="0" presId="urn:microsoft.com/office/officeart/2018/2/layout/IconVerticalSolidList"/>
    <dgm:cxn modelId="{EFDAA7A9-D1D2-4BBD-86CC-45B669951FFC}" type="presParOf" srcId="{9F2FFF18-191C-444E-AD18-0E93FC21FAA2}" destId="{B0650A9A-AF50-4096-8C76-3AC26A77FE0D}" srcOrd="2" destOrd="0" presId="urn:microsoft.com/office/officeart/2018/2/layout/IconVerticalSolidList"/>
    <dgm:cxn modelId="{D0A1E14A-5972-4432-8C12-9CF3B932443F}" type="presParOf" srcId="{9F2FFF18-191C-444E-AD18-0E93FC21FAA2}" destId="{584ABDDA-7EAD-498E-83E5-94A349B54652}" srcOrd="3" destOrd="0" presId="urn:microsoft.com/office/officeart/2018/2/layout/IconVerticalSolidList"/>
    <dgm:cxn modelId="{0395986E-2A6A-4CCA-8386-9F31D209686D}" type="presParOf" srcId="{CC7F2082-6626-45F8-9C46-64C43CF986F5}" destId="{046577F9-D3A2-4264-97B0-1809554CDA73}" srcOrd="1" destOrd="0" presId="urn:microsoft.com/office/officeart/2018/2/layout/IconVerticalSolidList"/>
    <dgm:cxn modelId="{90F5385A-A251-4D7A-9DE3-215F9A9441E4}" type="presParOf" srcId="{CC7F2082-6626-45F8-9C46-64C43CF986F5}" destId="{6C9F7E58-3395-4958-A28D-638802A7589C}" srcOrd="2" destOrd="0" presId="urn:microsoft.com/office/officeart/2018/2/layout/IconVerticalSolidList"/>
    <dgm:cxn modelId="{333B8EC9-8E10-4375-9635-21E480EB47EA}" type="presParOf" srcId="{6C9F7E58-3395-4958-A28D-638802A7589C}" destId="{1691A528-A004-461C-B26D-B2290D015C26}" srcOrd="0" destOrd="0" presId="urn:microsoft.com/office/officeart/2018/2/layout/IconVerticalSolidList"/>
    <dgm:cxn modelId="{FFE2E709-8468-4E21-8E22-99718D62563B}" type="presParOf" srcId="{6C9F7E58-3395-4958-A28D-638802A7589C}" destId="{DF276DB7-4AAD-49C4-998B-E81A05086BE9}" srcOrd="1" destOrd="0" presId="urn:microsoft.com/office/officeart/2018/2/layout/IconVerticalSolidList"/>
    <dgm:cxn modelId="{2DBD0FB1-1A32-413F-B021-53F179C72E7F}" type="presParOf" srcId="{6C9F7E58-3395-4958-A28D-638802A7589C}" destId="{9C56515E-A031-4428-A043-50790953C5ED}" srcOrd="2" destOrd="0" presId="urn:microsoft.com/office/officeart/2018/2/layout/IconVerticalSolidList"/>
    <dgm:cxn modelId="{96832BCD-F0F6-4938-B67E-5C03B3C2DCDE}" type="presParOf" srcId="{6C9F7E58-3395-4958-A28D-638802A7589C}" destId="{AA8C3319-E11D-46E0-A119-1EF4BB7BFE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2E9188-A061-47D0-9785-A4DE466E0026}"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8EC54F60-D230-4BCF-9230-5BD3815F9F2F}">
      <dgm:prSet/>
      <dgm:spPr/>
      <dgm:t>
        <a:bodyPr/>
        <a:lstStyle/>
        <a:p>
          <a:pPr>
            <a:defRPr cap="all"/>
          </a:pPr>
          <a:r>
            <a:rPr lang="en-US"/>
            <a:t>List of neighborhood in Toronto: https://en.wikipedia.org/wiki/List_of_postal_codes_of_Canada:_M </a:t>
          </a:r>
        </a:p>
      </dgm:t>
    </dgm:pt>
    <dgm:pt modelId="{4CD9D519-618A-4AED-AFD6-6D0713BFF571}" type="parTrans" cxnId="{6D72221B-9BBB-40CE-94FC-BCE7259DDB9E}">
      <dgm:prSet/>
      <dgm:spPr/>
      <dgm:t>
        <a:bodyPr/>
        <a:lstStyle/>
        <a:p>
          <a:endParaRPr lang="en-US"/>
        </a:p>
      </dgm:t>
    </dgm:pt>
    <dgm:pt modelId="{4B753ACC-2A72-4FA1-B253-FD49DF79C2C2}" type="sibTrans" cxnId="{6D72221B-9BBB-40CE-94FC-BCE7259DDB9E}">
      <dgm:prSet/>
      <dgm:spPr/>
      <dgm:t>
        <a:bodyPr/>
        <a:lstStyle/>
        <a:p>
          <a:endParaRPr lang="en-US"/>
        </a:p>
      </dgm:t>
    </dgm:pt>
    <dgm:pt modelId="{6364A871-5E51-45FE-8766-08CD99D8B3A2}">
      <dgm:prSet/>
      <dgm:spPr/>
      <dgm:t>
        <a:bodyPr/>
        <a:lstStyle/>
        <a:p>
          <a:pPr>
            <a:defRPr cap="all"/>
          </a:pPr>
          <a:r>
            <a:rPr lang="en-US"/>
            <a:t>ForeSquare Developer API: https://foursquare.com/developers</a:t>
          </a:r>
        </a:p>
      </dgm:t>
    </dgm:pt>
    <dgm:pt modelId="{DA8A04F7-E63B-4643-9F12-E00499B62A88}" type="parTrans" cxnId="{E307E4A0-2B49-4A5D-A3F5-560BF66FA2B3}">
      <dgm:prSet/>
      <dgm:spPr/>
      <dgm:t>
        <a:bodyPr/>
        <a:lstStyle/>
        <a:p>
          <a:endParaRPr lang="en-US"/>
        </a:p>
      </dgm:t>
    </dgm:pt>
    <dgm:pt modelId="{3A940AF3-2C6B-4024-ABE2-F3C7DD84C0FE}" type="sibTrans" cxnId="{E307E4A0-2B49-4A5D-A3F5-560BF66FA2B3}">
      <dgm:prSet/>
      <dgm:spPr/>
      <dgm:t>
        <a:bodyPr/>
        <a:lstStyle/>
        <a:p>
          <a:endParaRPr lang="en-US"/>
        </a:p>
      </dgm:t>
    </dgm:pt>
    <dgm:pt modelId="{8686AD9E-B9D8-4237-8635-2944B13F8BF1}" type="pres">
      <dgm:prSet presAssocID="{0C2E9188-A061-47D0-9785-A4DE466E0026}" presName="root" presStyleCnt="0">
        <dgm:presLayoutVars>
          <dgm:dir/>
          <dgm:resizeHandles val="exact"/>
        </dgm:presLayoutVars>
      </dgm:prSet>
      <dgm:spPr/>
    </dgm:pt>
    <dgm:pt modelId="{9975CC55-2A46-4ECC-9FEC-2EF8157BB82A}" type="pres">
      <dgm:prSet presAssocID="{8EC54F60-D230-4BCF-9230-5BD3815F9F2F}" presName="compNode" presStyleCnt="0"/>
      <dgm:spPr/>
    </dgm:pt>
    <dgm:pt modelId="{F947AA92-1CD2-4041-B932-1251A2E885EC}" type="pres">
      <dgm:prSet presAssocID="{8EC54F60-D230-4BCF-9230-5BD3815F9F2F}" presName="iconBgRect" presStyleLbl="bgShp" presStyleIdx="0" presStyleCnt="2"/>
      <dgm:spPr/>
    </dgm:pt>
    <dgm:pt modelId="{E47AC228-BFE3-4841-901B-A0ADC0CA62C8}" type="pres">
      <dgm:prSet presAssocID="{8EC54F60-D230-4BCF-9230-5BD3815F9F2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urban scene"/>
        </a:ext>
      </dgm:extLst>
    </dgm:pt>
    <dgm:pt modelId="{4A119ECA-B715-405D-A1B6-A8DEACFD2CAB}" type="pres">
      <dgm:prSet presAssocID="{8EC54F60-D230-4BCF-9230-5BD3815F9F2F}" presName="spaceRect" presStyleCnt="0"/>
      <dgm:spPr/>
    </dgm:pt>
    <dgm:pt modelId="{9221AF66-418F-484E-9BD7-1FED957D0961}" type="pres">
      <dgm:prSet presAssocID="{8EC54F60-D230-4BCF-9230-5BD3815F9F2F}" presName="textRect" presStyleLbl="revTx" presStyleIdx="0" presStyleCnt="2">
        <dgm:presLayoutVars>
          <dgm:chMax val="1"/>
          <dgm:chPref val="1"/>
        </dgm:presLayoutVars>
      </dgm:prSet>
      <dgm:spPr/>
    </dgm:pt>
    <dgm:pt modelId="{7232D51D-A93E-4F72-B9CA-0CF05A7E7F5A}" type="pres">
      <dgm:prSet presAssocID="{4B753ACC-2A72-4FA1-B253-FD49DF79C2C2}" presName="sibTrans" presStyleCnt="0"/>
      <dgm:spPr/>
    </dgm:pt>
    <dgm:pt modelId="{0870D50F-686C-4B67-A416-A0A72548307C}" type="pres">
      <dgm:prSet presAssocID="{6364A871-5E51-45FE-8766-08CD99D8B3A2}" presName="compNode" presStyleCnt="0"/>
      <dgm:spPr/>
    </dgm:pt>
    <dgm:pt modelId="{9F2A00FC-7B65-4FFF-AB48-8BE90D9B230A}" type="pres">
      <dgm:prSet presAssocID="{6364A871-5E51-45FE-8766-08CD99D8B3A2}" presName="iconBgRect" presStyleLbl="bgShp" presStyleIdx="1" presStyleCnt="2"/>
      <dgm:spPr/>
    </dgm:pt>
    <dgm:pt modelId="{9165B7D0-D8B7-4577-9380-E572A6E76FA7}" type="pres">
      <dgm:prSet presAssocID="{6364A871-5E51-45FE-8766-08CD99D8B3A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5D60364-D3D3-4950-BDDD-361D1326698D}" type="pres">
      <dgm:prSet presAssocID="{6364A871-5E51-45FE-8766-08CD99D8B3A2}" presName="spaceRect" presStyleCnt="0"/>
      <dgm:spPr/>
    </dgm:pt>
    <dgm:pt modelId="{337839C2-978E-4E85-BB7D-E1F3149E9759}" type="pres">
      <dgm:prSet presAssocID="{6364A871-5E51-45FE-8766-08CD99D8B3A2}" presName="textRect" presStyleLbl="revTx" presStyleIdx="1" presStyleCnt="2">
        <dgm:presLayoutVars>
          <dgm:chMax val="1"/>
          <dgm:chPref val="1"/>
        </dgm:presLayoutVars>
      </dgm:prSet>
      <dgm:spPr/>
    </dgm:pt>
  </dgm:ptLst>
  <dgm:cxnLst>
    <dgm:cxn modelId="{6D72221B-9BBB-40CE-94FC-BCE7259DDB9E}" srcId="{0C2E9188-A061-47D0-9785-A4DE466E0026}" destId="{8EC54F60-D230-4BCF-9230-5BD3815F9F2F}" srcOrd="0" destOrd="0" parTransId="{4CD9D519-618A-4AED-AFD6-6D0713BFF571}" sibTransId="{4B753ACC-2A72-4FA1-B253-FD49DF79C2C2}"/>
    <dgm:cxn modelId="{74D7A43B-F720-4B75-BE70-B02C317D9634}" type="presOf" srcId="{0C2E9188-A061-47D0-9785-A4DE466E0026}" destId="{8686AD9E-B9D8-4237-8635-2944B13F8BF1}" srcOrd="0" destOrd="0" presId="urn:microsoft.com/office/officeart/2018/5/layout/IconCircleLabelList"/>
    <dgm:cxn modelId="{FA57F667-08B2-4AFA-92DA-8E45C4ED98DB}" type="presOf" srcId="{8EC54F60-D230-4BCF-9230-5BD3815F9F2F}" destId="{9221AF66-418F-484E-9BD7-1FED957D0961}" srcOrd="0" destOrd="0" presId="urn:microsoft.com/office/officeart/2018/5/layout/IconCircleLabelList"/>
    <dgm:cxn modelId="{E307E4A0-2B49-4A5D-A3F5-560BF66FA2B3}" srcId="{0C2E9188-A061-47D0-9785-A4DE466E0026}" destId="{6364A871-5E51-45FE-8766-08CD99D8B3A2}" srcOrd="1" destOrd="0" parTransId="{DA8A04F7-E63B-4643-9F12-E00499B62A88}" sibTransId="{3A940AF3-2C6B-4024-ABE2-F3C7DD84C0FE}"/>
    <dgm:cxn modelId="{69089DFF-886E-4B9B-BDAA-F2704F0F9BA3}" type="presOf" srcId="{6364A871-5E51-45FE-8766-08CD99D8B3A2}" destId="{337839C2-978E-4E85-BB7D-E1F3149E9759}" srcOrd="0" destOrd="0" presId="urn:microsoft.com/office/officeart/2018/5/layout/IconCircleLabelList"/>
    <dgm:cxn modelId="{0999B3DB-D35B-4626-94EF-3ECA17CE87A6}" type="presParOf" srcId="{8686AD9E-B9D8-4237-8635-2944B13F8BF1}" destId="{9975CC55-2A46-4ECC-9FEC-2EF8157BB82A}" srcOrd="0" destOrd="0" presId="urn:microsoft.com/office/officeart/2018/5/layout/IconCircleLabelList"/>
    <dgm:cxn modelId="{5EC61942-DE00-41FD-9889-377E13C738A3}" type="presParOf" srcId="{9975CC55-2A46-4ECC-9FEC-2EF8157BB82A}" destId="{F947AA92-1CD2-4041-B932-1251A2E885EC}" srcOrd="0" destOrd="0" presId="urn:microsoft.com/office/officeart/2018/5/layout/IconCircleLabelList"/>
    <dgm:cxn modelId="{C6E157F6-5FEF-4F49-81DE-A531941E0BE5}" type="presParOf" srcId="{9975CC55-2A46-4ECC-9FEC-2EF8157BB82A}" destId="{E47AC228-BFE3-4841-901B-A0ADC0CA62C8}" srcOrd="1" destOrd="0" presId="urn:microsoft.com/office/officeart/2018/5/layout/IconCircleLabelList"/>
    <dgm:cxn modelId="{3BF91056-233A-454B-80FE-8230C41CF204}" type="presParOf" srcId="{9975CC55-2A46-4ECC-9FEC-2EF8157BB82A}" destId="{4A119ECA-B715-405D-A1B6-A8DEACFD2CAB}" srcOrd="2" destOrd="0" presId="urn:microsoft.com/office/officeart/2018/5/layout/IconCircleLabelList"/>
    <dgm:cxn modelId="{8CF13E7D-1700-40B2-88C4-C7D8377C5905}" type="presParOf" srcId="{9975CC55-2A46-4ECC-9FEC-2EF8157BB82A}" destId="{9221AF66-418F-484E-9BD7-1FED957D0961}" srcOrd="3" destOrd="0" presId="urn:microsoft.com/office/officeart/2018/5/layout/IconCircleLabelList"/>
    <dgm:cxn modelId="{5A380D24-B6CA-4041-9016-C166A00AE803}" type="presParOf" srcId="{8686AD9E-B9D8-4237-8635-2944B13F8BF1}" destId="{7232D51D-A93E-4F72-B9CA-0CF05A7E7F5A}" srcOrd="1" destOrd="0" presId="urn:microsoft.com/office/officeart/2018/5/layout/IconCircleLabelList"/>
    <dgm:cxn modelId="{D0461599-264D-40C3-89FE-DA3C12653C9A}" type="presParOf" srcId="{8686AD9E-B9D8-4237-8635-2944B13F8BF1}" destId="{0870D50F-686C-4B67-A416-A0A72548307C}" srcOrd="2" destOrd="0" presId="urn:microsoft.com/office/officeart/2018/5/layout/IconCircleLabelList"/>
    <dgm:cxn modelId="{836D2BF9-3CE7-46B2-BE76-0B81AD39712B}" type="presParOf" srcId="{0870D50F-686C-4B67-A416-A0A72548307C}" destId="{9F2A00FC-7B65-4FFF-AB48-8BE90D9B230A}" srcOrd="0" destOrd="0" presId="urn:microsoft.com/office/officeart/2018/5/layout/IconCircleLabelList"/>
    <dgm:cxn modelId="{E7B24343-D930-49D8-A120-020287D50BE4}" type="presParOf" srcId="{0870D50F-686C-4B67-A416-A0A72548307C}" destId="{9165B7D0-D8B7-4577-9380-E572A6E76FA7}" srcOrd="1" destOrd="0" presId="urn:microsoft.com/office/officeart/2018/5/layout/IconCircleLabelList"/>
    <dgm:cxn modelId="{45445ABD-7056-424B-A65F-8C8F8AB7531F}" type="presParOf" srcId="{0870D50F-686C-4B67-A416-A0A72548307C}" destId="{95D60364-D3D3-4950-BDDD-361D1326698D}" srcOrd="2" destOrd="0" presId="urn:microsoft.com/office/officeart/2018/5/layout/IconCircleLabelList"/>
    <dgm:cxn modelId="{28A27784-6525-479A-BED4-D0395BC8437B}" type="presParOf" srcId="{0870D50F-686C-4B67-A416-A0A72548307C}" destId="{337839C2-978E-4E85-BB7D-E1F3149E975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80F11C-24DF-45AC-97B8-A91805D22258}">
      <dsp:nvSpPr>
        <dsp:cNvPr id="0" name=""/>
        <dsp:cNvSpPr/>
      </dsp:nvSpPr>
      <dsp:spPr>
        <a:xfrm>
          <a:off x="0" y="745053"/>
          <a:ext cx="10506456" cy="13754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2F70A1-9F61-400A-85FE-45DEAAAAF696}">
      <dsp:nvSpPr>
        <dsp:cNvPr id="0" name=""/>
        <dsp:cNvSpPr/>
      </dsp:nvSpPr>
      <dsp:spPr>
        <a:xfrm>
          <a:off x="416083" y="1054537"/>
          <a:ext cx="756516" cy="7565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4ABDDA-7EAD-498E-83E5-94A349B54652}">
      <dsp:nvSpPr>
        <dsp:cNvPr id="0" name=""/>
        <dsp:cNvSpPr/>
      </dsp:nvSpPr>
      <dsp:spPr>
        <a:xfrm>
          <a:off x="1588683" y="745053"/>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marL="0" lvl="0" indent="0" algn="l" defTabSz="1111250">
            <a:lnSpc>
              <a:spcPct val="90000"/>
            </a:lnSpc>
            <a:spcBef>
              <a:spcPct val="0"/>
            </a:spcBef>
            <a:spcAft>
              <a:spcPct val="35000"/>
            </a:spcAft>
            <a:buNone/>
          </a:pPr>
          <a:r>
            <a:rPr lang="en-US" sz="2500" kern="1200"/>
            <a:t>Data: To solve this problem we will need: List of neighborhoods in Toronto. Latitude and Longitude of the neighborhood Venue data of Indian restaurant.</a:t>
          </a:r>
        </a:p>
      </dsp:txBody>
      <dsp:txXfrm>
        <a:off x="1588683" y="745053"/>
        <a:ext cx="8917772" cy="1375483"/>
      </dsp:txXfrm>
    </dsp:sp>
    <dsp:sp modelId="{1691A528-A004-461C-B26D-B2290D015C26}">
      <dsp:nvSpPr>
        <dsp:cNvPr id="0" name=""/>
        <dsp:cNvSpPr/>
      </dsp:nvSpPr>
      <dsp:spPr>
        <a:xfrm>
          <a:off x="0" y="2464408"/>
          <a:ext cx="10506456" cy="137548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276DB7-4AAD-49C4-998B-E81A05086BE9}">
      <dsp:nvSpPr>
        <dsp:cNvPr id="0" name=""/>
        <dsp:cNvSpPr/>
      </dsp:nvSpPr>
      <dsp:spPr>
        <a:xfrm>
          <a:off x="416083" y="2773892"/>
          <a:ext cx="756516" cy="7565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8C3319-E11D-46E0-A119-1EF4BB7BFEF4}">
      <dsp:nvSpPr>
        <dsp:cNvPr id="0" name=""/>
        <dsp:cNvSpPr/>
      </dsp:nvSpPr>
      <dsp:spPr>
        <a:xfrm>
          <a:off x="1588683" y="2464408"/>
          <a:ext cx="8917772" cy="13754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572" tIns="145572" rIns="145572" bIns="145572" numCol="1" spcCol="1270" anchor="ctr" anchorCtr="0">
          <a:noAutofit/>
        </a:bodyPr>
        <a:lstStyle/>
        <a:p>
          <a:pPr marL="0" lvl="0" indent="0" algn="l" defTabSz="1111250">
            <a:lnSpc>
              <a:spcPct val="90000"/>
            </a:lnSpc>
            <a:spcBef>
              <a:spcPct val="0"/>
            </a:spcBef>
            <a:spcAft>
              <a:spcPct val="35000"/>
            </a:spcAft>
            <a:buNone/>
          </a:pPr>
          <a:r>
            <a:rPr lang="en-US" sz="2500" kern="1200"/>
            <a:t>Extracting Data: Scrapping Toronto Neighborhood via Wikipedia Getting Latitude and Longitude via geocoder package Venue Data from the four square API </a:t>
          </a:r>
        </a:p>
      </dsp:txBody>
      <dsp:txXfrm>
        <a:off x="1588683" y="2464408"/>
        <a:ext cx="8917772" cy="13754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7AA92-1CD2-4041-B932-1251A2E885EC}">
      <dsp:nvSpPr>
        <dsp:cNvPr id="0" name=""/>
        <dsp:cNvSpPr/>
      </dsp:nvSpPr>
      <dsp:spPr>
        <a:xfrm>
          <a:off x="2044800" y="378761"/>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AC228-BFE3-4841-901B-A0ADC0CA62C8}">
      <dsp:nvSpPr>
        <dsp:cNvPr id="0" name=""/>
        <dsp:cNvSpPr/>
      </dsp:nvSpPr>
      <dsp:spPr>
        <a:xfrm>
          <a:off x="2512800" y="846761"/>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21AF66-418F-484E-9BD7-1FED957D0961}">
      <dsp:nvSpPr>
        <dsp:cNvPr id="0" name=""/>
        <dsp:cNvSpPr/>
      </dsp:nvSpPr>
      <dsp:spPr>
        <a:xfrm>
          <a:off x="134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List of neighborhood in Toronto: https://en.wikipedia.org/wiki/List_of_postal_codes_of_Canada:_M </a:t>
          </a:r>
        </a:p>
      </dsp:txBody>
      <dsp:txXfrm>
        <a:off x="1342800" y="3258762"/>
        <a:ext cx="3600000" cy="720000"/>
      </dsp:txXfrm>
    </dsp:sp>
    <dsp:sp modelId="{9F2A00FC-7B65-4FFF-AB48-8BE90D9B230A}">
      <dsp:nvSpPr>
        <dsp:cNvPr id="0" name=""/>
        <dsp:cNvSpPr/>
      </dsp:nvSpPr>
      <dsp:spPr>
        <a:xfrm>
          <a:off x="6274800" y="378761"/>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65B7D0-D8B7-4577-9380-E572A6E76FA7}">
      <dsp:nvSpPr>
        <dsp:cNvPr id="0" name=""/>
        <dsp:cNvSpPr/>
      </dsp:nvSpPr>
      <dsp:spPr>
        <a:xfrm>
          <a:off x="6742800" y="846761"/>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7839C2-978E-4E85-BB7D-E1F3149E9759}">
      <dsp:nvSpPr>
        <dsp:cNvPr id="0" name=""/>
        <dsp:cNvSpPr/>
      </dsp:nvSpPr>
      <dsp:spPr>
        <a:xfrm>
          <a:off x="5572800" y="325876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ForeSquare Developer API: https://foursquare.com/developers</a:t>
          </a:r>
        </a:p>
      </dsp:txBody>
      <dsp:txXfrm>
        <a:off x="5572800" y="325876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037AA4D-2DF8-4137-B17D-C71F614EC365}"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2362945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37AA4D-2DF8-4137-B17D-C71F614EC365}"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1805931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37AA4D-2DF8-4137-B17D-C71F614EC365}"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1822530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37AA4D-2DF8-4137-B17D-C71F614EC365}"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68927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7AA4D-2DF8-4137-B17D-C71F614EC365}" type="datetimeFigureOut">
              <a:rPr lang="en-US" smtClean="0"/>
              <a:t>5/22/2020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395295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37AA4D-2DF8-4137-B17D-C71F614EC365}"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139339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37AA4D-2DF8-4137-B17D-C71F614EC365}" type="datetimeFigureOut">
              <a:rPr lang="en-US" smtClean="0"/>
              <a:t>5/22/2020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989165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37AA4D-2DF8-4137-B17D-C71F614EC365}" type="datetimeFigureOut">
              <a:rPr lang="en-US" smtClean="0"/>
              <a:t>5/22/2020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884958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7AA4D-2DF8-4137-B17D-C71F614EC365}" type="datetimeFigureOut">
              <a:rPr lang="en-US" smtClean="0"/>
              <a:t>5/22/2020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96410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7AA4D-2DF8-4137-B17D-C71F614EC365}"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366216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37AA4D-2DF8-4137-B17D-C71F614EC365}" type="datetimeFigureOut">
              <a:rPr lang="en-US" smtClean="0"/>
              <a:t>5/22/2020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EF1FE0-29FF-43A5-A071-464FE8C18D8F}" type="slidenum">
              <a:rPr lang="en-US" smtClean="0"/>
              <a:t>‹#›</a:t>
            </a:fld>
            <a:endParaRPr lang="en-US"/>
          </a:p>
        </p:txBody>
      </p:sp>
    </p:spTree>
    <p:extLst>
      <p:ext uri="{BB962C8B-B14F-4D97-AF65-F5344CB8AC3E}">
        <p14:creationId xmlns:p14="http://schemas.microsoft.com/office/powerpoint/2010/main" val="3599187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37AA4D-2DF8-4137-B17D-C71F614EC365}" type="datetimeFigureOut">
              <a:rPr lang="en-US" smtClean="0"/>
              <a:t>5/22/2020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F1FE0-29FF-43A5-A071-464FE8C18D8F}" type="slidenum">
              <a:rPr lang="en-US" smtClean="0"/>
              <a:t>‹#›</a:t>
            </a:fld>
            <a:endParaRPr lang="en-US"/>
          </a:p>
        </p:txBody>
      </p:sp>
    </p:spTree>
    <p:extLst>
      <p:ext uri="{BB962C8B-B14F-4D97-AF65-F5344CB8AC3E}">
        <p14:creationId xmlns:p14="http://schemas.microsoft.com/office/powerpoint/2010/main" val="2023111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848465" y="3298722"/>
            <a:ext cx="8495070" cy="1784402"/>
          </a:xfrm>
        </p:spPr>
        <p:txBody>
          <a:bodyPr anchor="b">
            <a:normAutofit/>
          </a:bodyPr>
          <a:lstStyle/>
          <a:p>
            <a:r>
              <a:rPr lang="en-US" sz="3800">
                <a:solidFill>
                  <a:srgbClr val="FFFFFF"/>
                </a:solidFill>
              </a:rPr>
              <a:t>Using Machine Learning to find Locations to Open an Indian Restaurant in Toronto, Canada.</a:t>
            </a:r>
          </a:p>
        </p:txBody>
      </p:sp>
      <p:sp>
        <p:nvSpPr>
          <p:cNvPr id="3" name="Subtitle 2"/>
          <p:cNvSpPr>
            <a:spLocks noGrp="1"/>
          </p:cNvSpPr>
          <p:nvPr>
            <p:ph type="subTitle" idx="1"/>
          </p:nvPr>
        </p:nvSpPr>
        <p:spPr>
          <a:xfrm>
            <a:off x="1848465" y="5258851"/>
            <a:ext cx="8495070" cy="904005"/>
          </a:xfrm>
        </p:spPr>
        <p:txBody>
          <a:bodyPr>
            <a:normAutofit/>
          </a:bodyPr>
          <a:lstStyle/>
          <a:p>
            <a:endParaRPr lang="en-US">
              <a:solidFill>
                <a:srgbClr val="FFFFFF"/>
              </a:solidFill>
            </a:endParaRPr>
          </a:p>
        </p:txBody>
      </p:sp>
      <p:sp>
        <p:nvSpPr>
          <p:cNvPr id="12" name="Oval 11">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Japanese Dolls">
            <a:extLst>
              <a:ext uri="{FF2B5EF4-FFF2-40B4-BE49-F238E27FC236}">
                <a16:creationId xmlns:a16="http://schemas.microsoft.com/office/drawing/2014/main" id="{B516300D-CF0F-4F38-B472-EBC1D30529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212143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963877"/>
            <a:ext cx="3494362" cy="4930246"/>
          </a:xfrm>
        </p:spPr>
        <p:txBody>
          <a:bodyPr>
            <a:normAutofit/>
          </a:bodyPr>
          <a:lstStyle/>
          <a:p>
            <a:pPr algn="r"/>
            <a:r>
              <a:rPr lang="en-US">
                <a:solidFill>
                  <a:schemeClr val="accent1"/>
                </a:solidFill>
              </a:rPr>
              <a:t>Introduction: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6031" y="963877"/>
            <a:ext cx="6377769" cy="4930246"/>
          </a:xfrm>
        </p:spPr>
        <p:txBody>
          <a:bodyPr anchor="ctr">
            <a:normAutofit/>
          </a:bodyPr>
          <a:lstStyle/>
          <a:p>
            <a:r>
              <a:rPr lang="en-US" sz="2400"/>
              <a:t>For this Capstone Project I am creating model for a restauranteur to open an Indian Restaurant in Toronto, Canada. </a:t>
            </a:r>
          </a:p>
          <a:p>
            <a:r>
              <a:rPr lang="en-US" sz="2400"/>
              <a:t>Indian food is very popular in Canada because a large number of immigrants. </a:t>
            </a:r>
          </a:p>
          <a:p>
            <a:r>
              <a:rPr lang="en-US" sz="2400"/>
              <a:t>As a restaurateur I must be convinced that my restaurant will make profit in the competition. </a:t>
            </a:r>
          </a:p>
          <a:p>
            <a:r>
              <a:rPr lang="en-US" sz="2400"/>
              <a:t>With this purpose, I will use machine learning techniques to find an ideal location to start my restaurant.</a:t>
            </a:r>
          </a:p>
        </p:txBody>
      </p:sp>
    </p:spTree>
    <p:extLst>
      <p:ext uri="{BB962C8B-B14F-4D97-AF65-F5344CB8AC3E}">
        <p14:creationId xmlns:p14="http://schemas.microsoft.com/office/powerpoint/2010/main" val="3130756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Business Problem</a:t>
            </a:r>
          </a:p>
        </p:txBody>
      </p:sp>
      <p:sp>
        <p:nvSpPr>
          <p:cNvPr id="3" name="Content Placeholder 2"/>
          <p:cNvSpPr>
            <a:spLocks noGrp="1"/>
          </p:cNvSpPr>
          <p:nvPr>
            <p:ph idx="1"/>
          </p:nvPr>
        </p:nvSpPr>
        <p:spPr>
          <a:xfrm>
            <a:off x="5194300" y="533400"/>
            <a:ext cx="6470650" cy="4151313"/>
          </a:xfrm>
        </p:spPr>
        <p:txBody>
          <a:bodyPr wrap="square" anchor="t">
            <a:normAutofit/>
          </a:bodyPr>
          <a:lstStyle/>
          <a:p>
            <a:r>
              <a:rPr lang="en-US" dirty="0"/>
              <a:t>This purpose of this project is to find an ideal location to start an Indian restaurant in Canada. In this project classification methods will be used to address the problem of finding an ideal location.</a:t>
            </a:r>
          </a:p>
        </p:txBody>
      </p:sp>
      <p:sp>
        <p:nvSpPr>
          <p:cNvPr id="4" name="TextBox 3"/>
          <p:cNvSpPr txBox="1"/>
          <p:nvPr/>
        </p:nvSpPr>
        <p:spPr>
          <a:xfrm>
            <a:off x="5194300" y="5080000"/>
            <a:ext cx="6470650" cy="1252538"/>
          </a:xfrm>
          <a:prstGeom prst="rect">
            <a:avLst/>
          </a:prstGeom>
          <a:noFill/>
        </p:spPr>
        <p:txBody>
          <a:bodyPr wrap="square" rtlCol="0" anchor="t">
            <a:normAutofit/>
          </a:bodyPr>
          <a:lstStyle/>
          <a:p>
            <a:pPr marL="285750" indent="-285750">
              <a:spcAft>
                <a:spcPts val="600"/>
              </a:spcAft>
              <a:buFont typeface="Arial" panose="020B0604020202020204" pitchFamily="34" charset="0"/>
              <a:buChar char="•"/>
            </a:pPr>
            <a:r>
              <a:rPr lang="en-US" sz="2800"/>
              <a:t>Restaurateur who wants to start an Indian restaurant in Toronto.</a:t>
            </a:r>
          </a:p>
        </p:txBody>
      </p:sp>
      <p:sp>
        <p:nvSpPr>
          <p:cNvPr id="5" name="TextBox 4"/>
          <p:cNvSpPr txBox="1"/>
          <p:nvPr/>
        </p:nvSpPr>
        <p:spPr>
          <a:xfrm>
            <a:off x="5194300" y="4767263"/>
            <a:ext cx="6470650" cy="230188"/>
          </a:xfrm>
          <a:prstGeom prst="rect">
            <a:avLst/>
          </a:prstGeom>
          <a:noFill/>
        </p:spPr>
        <p:txBody>
          <a:bodyPr wrap="square" rtlCol="0" anchor="t">
            <a:noAutofit/>
          </a:bodyPr>
          <a:lstStyle/>
          <a:p>
            <a:pPr>
              <a:lnSpc>
                <a:spcPct val="90000"/>
              </a:lnSpc>
              <a:spcAft>
                <a:spcPts val="600"/>
              </a:spcAft>
            </a:pPr>
            <a:r>
              <a:rPr lang="en-US" dirty="0">
                <a:latin typeface="+mj-lt"/>
              </a:rPr>
              <a:t>Target Audience</a:t>
            </a:r>
            <a:endParaRPr lang="en-US" dirty="0">
              <a:latin typeface="+mj-lt"/>
              <a:cs typeface="Calibri Light"/>
            </a:endParaRPr>
          </a:p>
        </p:txBody>
      </p:sp>
    </p:spTree>
    <p:extLst>
      <p:ext uri="{BB962C8B-B14F-4D97-AF65-F5344CB8AC3E}">
        <p14:creationId xmlns:p14="http://schemas.microsoft.com/office/powerpoint/2010/main" val="956275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1312"/>
            <a:ext cx="10506456" cy="1010264"/>
          </a:xfrm>
        </p:spPr>
        <p:txBody>
          <a:bodyPr anchor="ctr">
            <a:normAutofit/>
          </a:bodyPr>
          <a:lstStyle/>
          <a:p>
            <a:r>
              <a:rPr lang="en-US" dirty="0"/>
              <a:t>Data/ Extracting Data</a:t>
            </a:r>
          </a:p>
        </p:txBody>
      </p:sp>
      <p:sp>
        <p:nvSpPr>
          <p:cNvPr id="11" name="Rectangle 10">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8B48D5CD-B800-48FF-A5DF-2148250D3D2A}"/>
              </a:ext>
            </a:extLst>
          </p:cNvPr>
          <p:cNvGraphicFramePr>
            <a:graphicFrameLocks noGrp="1"/>
          </p:cNvGraphicFramePr>
          <p:nvPr>
            <p:ph idx="1"/>
            <p:extLst>
              <p:ext uri="{D42A27DB-BD31-4B8C-83A1-F6EECF244321}">
                <p14:modId xmlns:p14="http://schemas.microsoft.com/office/powerpoint/2010/main" val="2623706816"/>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53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37" y="957695"/>
            <a:ext cx="3494362" cy="4930246"/>
          </a:xfrm>
        </p:spPr>
        <p:txBody>
          <a:bodyPr>
            <a:normAutofit/>
          </a:bodyPr>
          <a:lstStyle/>
          <a:p>
            <a:pPr algn="r"/>
            <a:r>
              <a:rPr lang="en-US">
                <a:solidFill>
                  <a:schemeClr val="accent1"/>
                </a:solidFill>
              </a:rPr>
              <a:t>Results</a:t>
            </a:r>
          </a:p>
        </p:txBody>
      </p:sp>
      <p:sp>
        <p:nvSpPr>
          <p:cNvPr id="3" name="Content Placeholder 2"/>
          <p:cNvSpPr>
            <a:spLocks noGrp="1"/>
          </p:cNvSpPr>
          <p:nvPr>
            <p:ph idx="1"/>
          </p:nvPr>
        </p:nvSpPr>
        <p:spPr>
          <a:xfrm>
            <a:off x="857266" y="963877"/>
            <a:ext cx="6377769" cy="4930246"/>
          </a:xfrm>
        </p:spPr>
        <p:txBody>
          <a:bodyPr anchor="ctr">
            <a:normAutofit/>
          </a:bodyPr>
          <a:lstStyle/>
          <a:p>
            <a:r>
              <a:rPr lang="en-US" sz="2400" dirty="0"/>
              <a:t>The results show different number of Indian restaurant in different neighborhoods. These neighborhoods are classified into 3 clusters; each cluster represents the number of Indian restaurants in different neighborhood.</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308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859437" y="957695"/>
            <a:ext cx="3494362" cy="4930246"/>
          </a:xfrm>
        </p:spPr>
        <p:txBody>
          <a:bodyPr>
            <a:normAutofit/>
          </a:bodyPr>
          <a:lstStyle/>
          <a:p>
            <a:pPr algn="r"/>
            <a:r>
              <a:rPr lang="en-US" sz="3400">
                <a:solidFill>
                  <a:schemeClr val="accent1"/>
                </a:solidFill>
              </a:rPr>
              <a:t>Recommendation</a:t>
            </a:r>
          </a:p>
        </p:txBody>
      </p:sp>
      <p:sp>
        <p:nvSpPr>
          <p:cNvPr id="3" name="Content Placeholder 2"/>
          <p:cNvSpPr>
            <a:spLocks noGrp="1"/>
          </p:cNvSpPr>
          <p:nvPr>
            <p:ph idx="1"/>
          </p:nvPr>
        </p:nvSpPr>
        <p:spPr>
          <a:xfrm>
            <a:off x="857266" y="963877"/>
            <a:ext cx="6377769" cy="4930246"/>
          </a:xfrm>
        </p:spPr>
        <p:txBody>
          <a:bodyPr vert="horz" lIns="91440" tIns="45720" rIns="91440" bIns="45720" rtlCol="0" anchor="ctr">
            <a:normAutofit/>
          </a:bodyPr>
          <a:lstStyle/>
          <a:p>
            <a:r>
              <a:rPr lang="en-US" sz="2400"/>
              <a:t>As we can see that the lowest number of Indian restaurants are in cluster 1. Hence, the competition is low in cluster 1 to open an Indian restaurant. Hence, it would be profitable to start an Indian restaurant at cluster 1 from a data standpoint. The restaurant should be open at The Danforth West, Riverdale because of less clustering. </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48571" y="2209249"/>
            <a:ext cx="0" cy="2506648"/>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939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65199" y="851517"/>
            <a:ext cx="5130795" cy="1461778"/>
          </a:xfrm>
        </p:spPr>
        <p:txBody>
          <a:bodyPr>
            <a:normAutofit/>
          </a:bodyPr>
          <a:lstStyle/>
          <a:p>
            <a:r>
              <a:rPr lang="en-US" sz="4000"/>
              <a:t>Conclusion</a:t>
            </a:r>
          </a:p>
        </p:txBody>
      </p:sp>
      <p:sp>
        <p:nvSpPr>
          <p:cNvPr id="3" name="Content Placeholder 2"/>
          <p:cNvSpPr>
            <a:spLocks noGrp="1"/>
          </p:cNvSpPr>
          <p:nvPr>
            <p:ph idx="1"/>
          </p:nvPr>
        </p:nvSpPr>
        <p:spPr>
          <a:xfrm>
            <a:off x="965200" y="2470248"/>
            <a:ext cx="4048344" cy="3536236"/>
          </a:xfrm>
        </p:spPr>
        <p:txBody>
          <a:bodyPr>
            <a:normAutofit/>
          </a:bodyPr>
          <a:lstStyle/>
          <a:p>
            <a:r>
              <a:rPr lang="en-US" sz="2400"/>
              <a:t>In this Capstone project, I have introduced the business problem, extracted the data from various sources and created a k-means algorithm and gave my suggestion on the problem using the data and clustering methodology.</a:t>
            </a:r>
          </a:p>
        </p:txBody>
      </p:sp>
    </p:spTree>
    <p:extLst>
      <p:ext uri="{BB962C8B-B14F-4D97-AF65-F5344CB8AC3E}">
        <p14:creationId xmlns:p14="http://schemas.microsoft.com/office/powerpoint/2010/main" val="312848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256032"/>
            <a:ext cx="10506456" cy="1014984"/>
          </a:xfrm>
        </p:spPr>
        <p:txBody>
          <a:bodyPr anchor="b">
            <a:normAutofit/>
          </a:bodyPr>
          <a:lstStyle/>
          <a:p>
            <a:r>
              <a:rPr lang="en-US" dirty="0"/>
              <a:t>References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4A530DE-E74E-4ECB-90D6-FCEA3D0FE9C6}"/>
              </a:ext>
            </a:extLst>
          </p:cNvPr>
          <p:cNvGraphicFramePr>
            <a:graphicFrameLocks noGrp="1"/>
          </p:cNvGraphicFramePr>
          <p:nvPr>
            <p:ph idx="1"/>
            <p:extLst>
              <p:ext uri="{D42A27DB-BD31-4B8C-83A1-F6EECF244321}">
                <p14:modId xmlns:p14="http://schemas.microsoft.com/office/powerpoint/2010/main" val="161947972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1369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Words>
  <Application>Microsoft Office PowerPoint</Application>
  <PresentationFormat>Widescreen</PresentationFormat>
  <Paragraphs>22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Using Machine Learning to find Locations to Open an Indian Restaurant in Toronto, Canada.</vt:lpstr>
      <vt:lpstr>Introduction: </vt:lpstr>
      <vt:lpstr>Business Problem</vt:lpstr>
      <vt:lpstr>Data/ Extracting Data</vt:lpstr>
      <vt:lpstr>Results</vt:lpstr>
      <vt:lpstr>Recommendation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Machine Learning to find Locations to Open an Indian Restaurant in Toronto, Canada.</dc:title>
  <dc:creator>kanhaiya agrawal</dc:creator>
  <cp:lastModifiedBy>kanhaiya agrawal</cp:lastModifiedBy>
  <cp:revision>18</cp:revision>
  <dcterms:created xsi:type="dcterms:W3CDTF">2020-05-22T07:25:15Z</dcterms:created>
  <dcterms:modified xsi:type="dcterms:W3CDTF">2020-05-22T07:32:24Z</dcterms:modified>
</cp:coreProperties>
</file>