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452" r:id="rId6"/>
    <p:sldId id="270" r:id="rId7"/>
    <p:sldId id="264" r:id="rId8"/>
    <p:sldId id="266" r:id="rId9"/>
    <p:sldId id="260"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228" autoAdjust="0"/>
  </p:normalViewPr>
  <p:slideViewPr>
    <p:cSldViewPr snapToGrid="0">
      <p:cViewPr varScale="1">
        <p:scale>
          <a:sx n="61" d="100"/>
          <a:sy n="61"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A035-A525-4FC9-AF5E-079414B2FE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041524-9A89-459B-82DD-EFCD426A82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FE86E-7A4F-4859-820D-6AE465DAB112}"/>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5" name="Footer Placeholder 4">
            <a:extLst>
              <a:ext uri="{FF2B5EF4-FFF2-40B4-BE49-F238E27FC236}">
                <a16:creationId xmlns:a16="http://schemas.microsoft.com/office/drawing/2014/main" id="{23C2A8A4-88F7-45C8-94F5-A982AB789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F9869-5B77-4EA3-B2C3-DA9D4DB0906D}"/>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243409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E831-3016-4486-85EA-967E830A53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01C1C-97F8-48E6-A625-E224513033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933FD-4250-4A51-812D-A6E7870C8B5B}"/>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5" name="Footer Placeholder 4">
            <a:extLst>
              <a:ext uri="{FF2B5EF4-FFF2-40B4-BE49-F238E27FC236}">
                <a16:creationId xmlns:a16="http://schemas.microsoft.com/office/drawing/2014/main" id="{728ECB18-F94A-4F11-A112-FD585C0B3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855AE-1BFC-443D-BF20-8C57086986A7}"/>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230803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3B0D2-170A-483A-9B27-8531B6FA27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2C6519-A0E7-4F0D-8C52-FD14B0643C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F1C68-515B-4853-A0AF-48F962C64D20}"/>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5" name="Footer Placeholder 4">
            <a:extLst>
              <a:ext uri="{FF2B5EF4-FFF2-40B4-BE49-F238E27FC236}">
                <a16:creationId xmlns:a16="http://schemas.microsoft.com/office/drawing/2014/main" id="{9141E709-E638-4509-BD4E-948CCC3E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16485-BEC2-4E53-8D35-B08FCF2D0023}"/>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217927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002C-3896-4569-B1E8-D1BFDE82C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DBB81-3A6F-4A3C-88CF-154BBC05CA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0FF42-2A44-4F7A-933B-10915BAD89A4}"/>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5" name="Footer Placeholder 4">
            <a:extLst>
              <a:ext uri="{FF2B5EF4-FFF2-40B4-BE49-F238E27FC236}">
                <a16:creationId xmlns:a16="http://schemas.microsoft.com/office/drawing/2014/main" id="{B01FC7A7-E081-4C67-B445-B6244E061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87463-3C57-4CF7-A880-88D7A1B147F0}"/>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334835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411A-DF38-4366-B1FE-BFB826E4D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D1684-577B-4B9C-A07D-5BA4C6EB0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A693E-B87D-4CBB-ABED-8408C560CD2C}"/>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5" name="Footer Placeholder 4">
            <a:extLst>
              <a:ext uri="{FF2B5EF4-FFF2-40B4-BE49-F238E27FC236}">
                <a16:creationId xmlns:a16="http://schemas.microsoft.com/office/drawing/2014/main" id="{C98B3F1F-84F6-4DC5-8C67-FF65EC90F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ADE43-BB11-415C-A2A0-74303CA6481F}"/>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186012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76AA-2378-493C-8DA5-927FB45E4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61CECE-D870-4553-BFA2-C0EA789B81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7764CC-47FC-4739-B560-8D4F530163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43CF33-1243-49A7-8C23-393C243680AD}"/>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6" name="Footer Placeholder 5">
            <a:extLst>
              <a:ext uri="{FF2B5EF4-FFF2-40B4-BE49-F238E27FC236}">
                <a16:creationId xmlns:a16="http://schemas.microsoft.com/office/drawing/2014/main" id="{DAD3599F-8D36-4EAA-BC19-E58D45426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AC56D-4F57-4796-91F5-0B6594E30AE4}"/>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141632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EAB5-7515-47DB-8501-50661E399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E8BD60-E677-471C-BB01-52CFA9724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A2438-9B2B-4AFD-B22C-259C61B59B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ED8ACE-BA3A-4104-927B-3597337EC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8786D0-EFE2-42F8-BEB9-6F6332D65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FB92E2-C816-4877-B385-0AF1F1F4543E}"/>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8" name="Footer Placeholder 7">
            <a:extLst>
              <a:ext uri="{FF2B5EF4-FFF2-40B4-BE49-F238E27FC236}">
                <a16:creationId xmlns:a16="http://schemas.microsoft.com/office/drawing/2014/main" id="{88B63EEE-4169-4568-895B-65C953BE19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05071-96E8-445B-A1FC-C96C650502B4}"/>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118387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B237-2C40-4394-84F1-5F6092EEBA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3C2995-8AF8-47C2-BC74-2ECE0075DCD0}"/>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4" name="Footer Placeholder 3">
            <a:extLst>
              <a:ext uri="{FF2B5EF4-FFF2-40B4-BE49-F238E27FC236}">
                <a16:creationId xmlns:a16="http://schemas.microsoft.com/office/drawing/2014/main" id="{BD085369-DB7F-4C24-9D1D-FF9B26AFE5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589EE9-76BD-4BA2-B885-D02F365E4908}"/>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196226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136C5-4071-4901-BDDF-D60C7BC21A4B}"/>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3" name="Footer Placeholder 2">
            <a:extLst>
              <a:ext uri="{FF2B5EF4-FFF2-40B4-BE49-F238E27FC236}">
                <a16:creationId xmlns:a16="http://schemas.microsoft.com/office/drawing/2014/main" id="{759C3F3B-CC9C-49FE-B981-A99B0CACC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54BBF3-B08C-40AE-95BC-9A8604707A0C}"/>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36791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5F93-5067-4BD5-9F2C-355AE1AA9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97E7CB-B946-48EB-B59E-9EB724F7A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E4BC2-2500-4A06-B074-50CDD308C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B7C00-3092-4B6F-9F24-D3E52FA6B2A5}"/>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6" name="Footer Placeholder 5">
            <a:extLst>
              <a:ext uri="{FF2B5EF4-FFF2-40B4-BE49-F238E27FC236}">
                <a16:creationId xmlns:a16="http://schemas.microsoft.com/office/drawing/2014/main" id="{99A27E37-777B-4F77-9877-C5E8EA5B3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62C1B-D04A-48AB-AC00-F6A05D7C9987}"/>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331756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3EF6-3599-474D-9DB3-E2349ADF3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10324F-4BB2-4D4C-8509-89FF7C8900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F47C8-2726-48AF-AD31-F72CC2EF6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4DAC3-EDAF-4AB0-9BBD-DFAD199CFF21}"/>
              </a:ext>
            </a:extLst>
          </p:cNvPr>
          <p:cNvSpPr>
            <a:spLocks noGrp="1"/>
          </p:cNvSpPr>
          <p:nvPr>
            <p:ph type="dt" sz="half" idx="10"/>
          </p:nvPr>
        </p:nvSpPr>
        <p:spPr/>
        <p:txBody>
          <a:bodyPr/>
          <a:lstStyle/>
          <a:p>
            <a:fld id="{A2DB6731-E6B7-4A68-A323-A2BCE95DF823}" type="datetimeFigureOut">
              <a:rPr lang="en-US" smtClean="0"/>
              <a:t>12/12/2020</a:t>
            </a:fld>
            <a:endParaRPr lang="en-US"/>
          </a:p>
        </p:txBody>
      </p:sp>
      <p:sp>
        <p:nvSpPr>
          <p:cNvPr id="6" name="Footer Placeholder 5">
            <a:extLst>
              <a:ext uri="{FF2B5EF4-FFF2-40B4-BE49-F238E27FC236}">
                <a16:creationId xmlns:a16="http://schemas.microsoft.com/office/drawing/2014/main" id="{76D1315C-81DD-418E-AD31-4F7E4682C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94855-690E-42B1-9967-B05AB2D8727F}"/>
              </a:ext>
            </a:extLst>
          </p:cNvPr>
          <p:cNvSpPr>
            <a:spLocks noGrp="1"/>
          </p:cNvSpPr>
          <p:nvPr>
            <p:ph type="sldNum" sz="quarter" idx="12"/>
          </p:nvPr>
        </p:nvSpPr>
        <p:spPr/>
        <p:txBody>
          <a:bodyPr/>
          <a:lstStyle/>
          <a:p>
            <a:fld id="{82A66074-696C-42C8-BE65-CC0D0A533FF2}" type="slidenum">
              <a:rPr lang="en-US" smtClean="0"/>
              <a:t>‹#›</a:t>
            </a:fld>
            <a:endParaRPr lang="en-US"/>
          </a:p>
        </p:txBody>
      </p:sp>
    </p:spTree>
    <p:extLst>
      <p:ext uri="{BB962C8B-B14F-4D97-AF65-F5344CB8AC3E}">
        <p14:creationId xmlns:p14="http://schemas.microsoft.com/office/powerpoint/2010/main" val="46347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3D021-4A6F-492E-810C-EA8135F19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D349CF-0F7D-4A01-9A3A-62299ECF6C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2E6D5-EB98-4307-A46E-B2D0805D0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B6731-E6B7-4A68-A323-A2BCE95DF823}" type="datetimeFigureOut">
              <a:rPr lang="en-US" smtClean="0"/>
              <a:t>12/12/2020</a:t>
            </a:fld>
            <a:endParaRPr lang="en-US"/>
          </a:p>
        </p:txBody>
      </p:sp>
      <p:sp>
        <p:nvSpPr>
          <p:cNvPr id="5" name="Footer Placeholder 4">
            <a:extLst>
              <a:ext uri="{FF2B5EF4-FFF2-40B4-BE49-F238E27FC236}">
                <a16:creationId xmlns:a16="http://schemas.microsoft.com/office/drawing/2014/main" id="{1671CE34-BD66-4E6F-AA75-CD01855F4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EAA97C-AC4C-4A7E-902D-FF0DB65A8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66074-696C-42C8-BE65-CC0D0A533FF2}" type="slidenum">
              <a:rPr lang="en-US" smtClean="0"/>
              <a:t>‹#›</a:t>
            </a:fld>
            <a:endParaRPr lang="en-US"/>
          </a:p>
        </p:txBody>
      </p:sp>
    </p:spTree>
    <p:extLst>
      <p:ext uri="{BB962C8B-B14F-4D97-AF65-F5344CB8AC3E}">
        <p14:creationId xmlns:p14="http://schemas.microsoft.com/office/powerpoint/2010/main" val="230729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ight Triangle 7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F6D24A58-CED2-4D8E-B7A0-CB0142DC6329}"/>
              </a:ext>
            </a:extLst>
          </p:cNvPr>
          <p:cNvSpPr/>
          <p:nvPr/>
        </p:nvSpPr>
        <p:spPr>
          <a:xfrm>
            <a:off x="9683995" y="5618375"/>
            <a:ext cx="2184565" cy="91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Anurag </a:t>
            </a:r>
            <a:r>
              <a:rPr lang="en-US" dirty="0" err="1"/>
              <a:t>Ambuja</a:t>
            </a:r>
            <a:endParaRPr lang="en-US" dirty="0"/>
          </a:p>
        </p:txBody>
      </p:sp>
      <p:sp>
        <p:nvSpPr>
          <p:cNvPr id="3" name="TextBox 2">
            <a:extLst>
              <a:ext uri="{FF2B5EF4-FFF2-40B4-BE49-F238E27FC236}">
                <a16:creationId xmlns:a16="http://schemas.microsoft.com/office/drawing/2014/main" id="{557816AA-D51A-4D63-B366-F482C3BEFE14}"/>
              </a:ext>
            </a:extLst>
          </p:cNvPr>
          <p:cNvSpPr txBox="1"/>
          <p:nvPr/>
        </p:nvSpPr>
        <p:spPr>
          <a:xfrm>
            <a:off x="4073306" y="2598003"/>
            <a:ext cx="2021840" cy="830997"/>
          </a:xfrm>
          <a:prstGeom prst="rect">
            <a:avLst/>
          </a:prstGeom>
          <a:noFill/>
        </p:spPr>
        <p:txBody>
          <a:bodyPr wrap="square" rtlCol="0">
            <a:spAutoFit/>
          </a:bodyPr>
          <a:lstStyle/>
          <a:p>
            <a:pPr algn="ctr"/>
            <a:r>
              <a:rPr lang="en-US" sz="4800" dirty="0"/>
              <a:t>Sorting </a:t>
            </a:r>
          </a:p>
        </p:txBody>
      </p:sp>
      <p:pic>
        <p:nvPicPr>
          <p:cNvPr id="9" name="Picture 2" descr="Understanding Bubble Sort Algorithm in Javascript. - DEV">
            <a:extLst>
              <a:ext uri="{FF2B5EF4-FFF2-40B4-BE49-F238E27FC236}">
                <a16:creationId xmlns:a16="http://schemas.microsoft.com/office/drawing/2014/main" id="{AF04E84F-C283-4F4A-AF89-1C8C28CE3B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3308" y="1799526"/>
            <a:ext cx="5462546" cy="307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26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0" name="Rectangle 7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1" name="Freeform: Shape 7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42" name="Right Triangle 7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38" name="Picture 2" descr="Ask Questions to Improve Your Leadership">
            <a:extLst>
              <a:ext uri="{FF2B5EF4-FFF2-40B4-BE49-F238E27FC236}">
                <a16:creationId xmlns:a16="http://schemas.microsoft.com/office/drawing/2014/main" id="{E436FCBE-6997-4BAD-B3D5-1630CE05E6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1684" y="918546"/>
            <a:ext cx="6647667"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82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33A12-6900-4808-97D1-B9297DCC16A1}"/>
              </a:ext>
            </a:extLst>
          </p:cNvPr>
          <p:cNvSpPr txBox="1"/>
          <p:nvPr/>
        </p:nvSpPr>
        <p:spPr>
          <a:xfrm>
            <a:off x="433634" y="263951"/>
            <a:ext cx="10996366" cy="7205049"/>
          </a:xfrm>
          <a:prstGeom prst="rect">
            <a:avLst/>
          </a:prstGeom>
          <a:noFill/>
        </p:spPr>
        <p:txBody>
          <a:bodyPr wrap="square">
            <a:spAutoFit/>
          </a:bodyPr>
          <a:lstStyle/>
          <a:p>
            <a:pPr algn="l"/>
            <a:r>
              <a:rPr lang="en-US" sz="4000" b="1" i="0" u="sng" dirty="0">
                <a:solidFill>
                  <a:srgbClr val="000000"/>
                </a:solidFill>
                <a:effectLst/>
              </a:rPr>
              <a:t>Sorting</a:t>
            </a:r>
            <a:r>
              <a:rPr lang="en-US" sz="4000" b="1" i="0" dirty="0">
                <a:solidFill>
                  <a:srgbClr val="000000"/>
                </a:solidFill>
                <a:effectLst/>
              </a:rPr>
              <a:t> </a:t>
            </a:r>
            <a:r>
              <a:rPr lang="en-US" sz="4000" b="1" u="sng" dirty="0">
                <a:solidFill>
                  <a:srgbClr val="000000"/>
                </a:solidFill>
              </a:rPr>
              <a:t>A</a:t>
            </a:r>
            <a:r>
              <a:rPr lang="en-US" sz="4000" b="1" i="0" u="sng" dirty="0">
                <a:solidFill>
                  <a:srgbClr val="000000"/>
                </a:solidFill>
                <a:effectLst/>
              </a:rPr>
              <a:t>lgorithm</a:t>
            </a:r>
          </a:p>
          <a:p>
            <a:endParaRPr lang="en-US" b="1" i="0" u="sng" dirty="0">
              <a:solidFill>
                <a:srgbClr val="202122"/>
              </a:solidFill>
              <a:effectLst/>
              <a:latin typeface="Arial" panose="020B0604020202020204" pitchFamily="34" charset="0"/>
            </a:endParaRPr>
          </a:p>
          <a:p>
            <a:pPr marL="285750" indent="-285750">
              <a:lnSpc>
                <a:spcPct val="90000"/>
              </a:lnSpc>
              <a:buFont typeface="Arial" panose="020B0604020202020204" pitchFamily="34" charset="0"/>
              <a:buChar char="•"/>
            </a:pPr>
            <a:r>
              <a:rPr lang="en-US" altLang="en-US" sz="2000" dirty="0"/>
              <a:t>To arrange a set of items in sequence. </a:t>
            </a:r>
          </a:p>
          <a:p>
            <a:pPr marL="285750" indent="-285750">
              <a:lnSpc>
                <a:spcPct val="90000"/>
              </a:lnSpc>
              <a:buFont typeface="Arial" panose="020B0604020202020204" pitchFamily="34" charset="0"/>
              <a:buChar char="•"/>
            </a:pPr>
            <a:r>
              <a:rPr lang="en-US" altLang="en-US" sz="2000" dirty="0"/>
              <a:t>It is estimated that 25~50% of all computing power is used for sorting activities. </a:t>
            </a:r>
          </a:p>
          <a:p>
            <a:pPr marL="285750" indent="-285750">
              <a:lnSpc>
                <a:spcPct val="90000"/>
              </a:lnSpc>
              <a:buFont typeface="Arial" panose="020B0604020202020204" pitchFamily="34" charset="0"/>
              <a:buChar char="•"/>
            </a:pPr>
            <a:r>
              <a:rPr lang="en-US" sz="2000" dirty="0">
                <a:solidFill>
                  <a:srgbClr val="202122"/>
                </a:solidFill>
              </a:rPr>
              <a:t>Most frequently used orders are numerical order and lexicographical order.</a:t>
            </a:r>
            <a:endParaRPr lang="en-US" altLang="en-US" sz="2000" dirty="0"/>
          </a:p>
          <a:p>
            <a:pPr marL="285750" indent="-285750">
              <a:lnSpc>
                <a:spcPct val="90000"/>
              </a:lnSpc>
              <a:buFont typeface="Arial" panose="020B0604020202020204" pitchFamily="34" charset="0"/>
              <a:buChar char="•"/>
            </a:pPr>
            <a:r>
              <a:rPr lang="en-US" altLang="en-US" sz="2000" dirty="0"/>
              <a:t>Possible reasons: </a:t>
            </a:r>
          </a:p>
          <a:p>
            <a:pPr marL="800100" lvl="1" indent="-342900">
              <a:lnSpc>
                <a:spcPct val="90000"/>
              </a:lnSpc>
              <a:buFont typeface="+mj-lt"/>
              <a:buAutoNum type="arabicPeriod"/>
            </a:pPr>
            <a:r>
              <a:rPr lang="en-US" altLang="en-US" sz="2000" dirty="0"/>
              <a:t>Many applications require sorting; </a:t>
            </a:r>
          </a:p>
          <a:p>
            <a:pPr marL="800100" lvl="1" indent="-342900">
              <a:lnSpc>
                <a:spcPct val="90000"/>
              </a:lnSpc>
              <a:buFont typeface="+mj-lt"/>
              <a:buAutoNum type="arabicPeriod"/>
            </a:pPr>
            <a:r>
              <a:rPr lang="en-US" altLang="en-US" sz="2000" dirty="0"/>
              <a:t>Many applications use inefficient sorting algorithms.</a:t>
            </a:r>
          </a:p>
          <a:p>
            <a:pPr marL="285750" indent="-285750">
              <a:lnSpc>
                <a:spcPct val="90000"/>
              </a:lnSpc>
              <a:buFont typeface="Arial" panose="020B0604020202020204" pitchFamily="34" charset="0"/>
              <a:buChar char="•"/>
            </a:pPr>
            <a:endParaRPr lang="en-US" altLang="en-US" dirty="0"/>
          </a:p>
          <a:p>
            <a:endParaRPr lang="en-US" b="0" i="0" dirty="0">
              <a:solidFill>
                <a:srgbClr val="202122"/>
              </a:solidFill>
              <a:effectLst/>
              <a:latin typeface="Arial" panose="020B0604020202020204" pitchFamily="34" charset="0"/>
            </a:endParaRPr>
          </a:p>
          <a:p>
            <a:r>
              <a:rPr lang="en-US" altLang="en-US" b="1" u="sng" dirty="0"/>
              <a:t>Sorting Applications</a:t>
            </a:r>
          </a:p>
          <a:p>
            <a:endParaRPr lang="en-US" b="0" i="0" dirty="0">
              <a:solidFill>
                <a:srgbClr val="202122"/>
              </a:solidFill>
              <a:effectLst/>
              <a:latin typeface="Arial" panose="020B0604020202020204" pitchFamily="34" charset="0"/>
            </a:endParaRPr>
          </a:p>
          <a:p>
            <a:pPr marL="285750" indent="-285750">
              <a:buFont typeface="Arial" panose="020B0604020202020204" pitchFamily="34" charset="0"/>
              <a:buChar char="•"/>
            </a:pPr>
            <a:r>
              <a:rPr lang="en-US" altLang="en-US" sz="2000" dirty="0"/>
              <a:t>To prepare a list of student ID, names, and scores in a table</a:t>
            </a:r>
          </a:p>
          <a:p>
            <a:r>
              <a:rPr lang="en-US" altLang="en-US" sz="2000" dirty="0"/>
              <a:t>      (sorted by ID or name) for easy checking.</a:t>
            </a:r>
          </a:p>
          <a:p>
            <a:pPr marL="285750" indent="-285750">
              <a:buFont typeface="Arial" panose="020B0604020202020204" pitchFamily="34" charset="0"/>
              <a:buChar char="•"/>
            </a:pPr>
            <a:r>
              <a:rPr lang="en-US" altLang="en-US" sz="2000" dirty="0"/>
              <a:t>To prepare a list of scores before letter grade assignment. </a:t>
            </a:r>
          </a:p>
          <a:p>
            <a:pPr marL="285750" indent="-285750">
              <a:buFont typeface="Arial" panose="020B0604020202020204" pitchFamily="34" charset="0"/>
              <a:buChar char="•"/>
            </a:pPr>
            <a:r>
              <a:rPr lang="en-US" altLang="en-US" sz="2000" dirty="0"/>
              <a:t>To produce a list of horses after a race (sorted by the finishing times) for payoff calculation. </a:t>
            </a:r>
          </a:p>
          <a:p>
            <a:pPr marL="285750" indent="-285750">
              <a:buFont typeface="Arial" panose="020B0604020202020204" pitchFamily="34" charset="0"/>
              <a:buChar char="•"/>
            </a:pPr>
            <a:r>
              <a:rPr lang="en-US" altLang="en-US" sz="2000" dirty="0"/>
              <a:t>To prepare an originally unsorted array for ordered binary searching. </a:t>
            </a: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solidFill>
                <a:srgbClr val="202122"/>
              </a:solidFill>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solidFill>
                <a:srgbClr val="202122"/>
              </a:solidFill>
              <a:latin typeface="Arial" panose="020B0604020202020204" pitchFamily="34" charset="0"/>
            </a:endParaRPr>
          </a:p>
          <a:p>
            <a:br>
              <a:rPr lang="en-US" b="0" i="0" dirty="0">
                <a:solidFill>
                  <a:srgbClr val="202122"/>
                </a:solidFill>
                <a:effectLst/>
                <a:latin typeface="Arial" panose="020B0604020202020204" pitchFamily="34" charset="0"/>
              </a:rPr>
            </a:br>
            <a:endParaRPr lang="en-US" dirty="0"/>
          </a:p>
        </p:txBody>
      </p:sp>
      <p:graphicFrame>
        <p:nvGraphicFramePr>
          <p:cNvPr id="4" name="Object 5">
            <a:extLst>
              <a:ext uri="{FF2B5EF4-FFF2-40B4-BE49-F238E27FC236}">
                <a16:creationId xmlns:a16="http://schemas.microsoft.com/office/drawing/2014/main" id="{709E2071-1D2F-448D-8A42-C7F01E45BC0B}"/>
              </a:ext>
            </a:extLst>
          </p:cNvPr>
          <p:cNvGraphicFramePr>
            <a:graphicFrameLocks noChangeAspect="1"/>
          </p:cNvGraphicFramePr>
          <p:nvPr>
            <p:extLst>
              <p:ext uri="{D42A27DB-BD31-4B8C-83A1-F6EECF244321}">
                <p14:modId xmlns:p14="http://schemas.microsoft.com/office/powerpoint/2010/main" val="1484973419"/>
              </p:ext>
            </p:extLst>
          </p:nvPr>
        </p:nvGraphicFramePr>
        <p:xfrm>
          <a:off x="9426274" y="416694"/>
          <a:ext cx="1560512" cy="1676400"/>
        </p:xfrm>
        <a:graphic>
          <a:graphicData uri="http://schemas.openxmlformats.org/presentationml/2006/ole">
            <mc:AlternateContent xmlns:mc="http://schemas.openxmlformats.org/markup-compatibility/2006">
              <mc:Choice xmlns:v="urn:schemas-microsoft-com:vml" Requires="v">
                <p:oleObj spid="_x0000_s11272" name="Clip" r:id="rId3" imgW="707040" imgH="759960" progId="MS_ClipArt_Gallery.2">
                  <p:embed/>
                </p:oleObj>
              </mc:Choice>
              <mc:Fallback>
                <p:oleObj name="Clip" r:id="rId3" imgW="707040" imgH="759960" progId="MS_ClipArt_Gallery.2">
                  <p:embed/>
                  <p:pic>
                    <p:nvPicPr>
                      <p:cNvPr id="399365" name="Object 5">
                        <a:extLst>
                          <a:ext uri="{FF2B5EF4-FFF2-40B4-BE49-F238E27FC236}">
                            <a16:creationId xmlns:a16="http://schemas.microsoft.com/office/drawing/2014/main" id="{45AAD8F7-19C2-4593-A8C5-F6A802F9F8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6274" y="416694"/>
                        <a:ext cx="1560512"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2615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E1E15-9D0F-40ED-A84D-299ED4673C93}"/>
              </a:ext>
            </a:extLst>
          </p:cNvPr>
          <p:cNvSpPr txBox="1"/>
          <p:nvPr/>
        </p:nvSpPr>
        <p:spPr>
          <a:xfrm>
            <a:off x="549112" y="465783"/>
            <a:ext cx="10946701" cy="7263527"/>
          </a:xfrm>
          <a:prstGeom prst="rect">
            <a:avLst/>
          </a:prstGeom>
          <a:noFill/>
        </p:spPr>
        <p:txBody>
          <a:bodyPr wrap="square">
            <a:spAutoFit/>
          </a:bodyPr>
          <a:lstStyle/>
          <a:p>
            <a:pPr algn="l"/>
            <a:r>
              <a:rPr lang="en-US" sz="2400" b="1" u="sng" dirty="0">
                <a:solidFill>
                  <a:srgbClr val="000000"/>
                </a:solidFill>
              </a:rPr>
              <a:t>Classification</a:t>
            </a:r>
            <a:r>
              <a:rPr lang="en-US" sz="2400" b="1" i="0" dirty="0">
                <a:solidFill>
                  <a:srgbClr val="000000"/>
                </a:solidFill>
                <a:effectLst/>
              </a:rPr>
              <a:t>: </a:t>
            </a:r>
          </a:p>
          <a:p>
            <a:pPr algn="l"/>
            <a:endParaRPr lang="en-US" b="1" i="0" dirty="0">
              <a:solidFill>
                <a:srgbClr val="202122"/>
              </a:solidFill>
              <a:effectLst/>
            </a:endParaRPr>
          </a:p>
          <a:p>
            <a:pPr marL="742950" lvl="1" indent="-285750">
              <a:buFont typeface="Arial" panose="020B0604020202020204" pitchFamily="34" charset="0"/>
              <a:buChar char="•"/>
            </a:pPr>
            <a:r>
              <a:rPr lang="en-US" sz="2000" i="0" dirty="0">
                <a:solidFill>
                  <a:srgbClr val="000000"/>
                </a:solidFill>
                <a:effectLst/>
              </a:rPr>
              <a:t>Computational complexity</a:t>
            </a:r>
            <a:endParaRPr lang="en-US" sz="2000" dirty="0">
              <a:solidFill>
                <a:srgbClr val="202122"/>
              </a:solidFill>
            </a:endParaRPr>
          </a:p>
          <a:p>
            <a:pPr marL="742950" lvl="1" indent="-285750">
              <a:buFont typeface="Arial" panose="020B0604020202020204" pitchFamily="34" charset="0"/>
              <a:buChar char="•"/>
            </a:pPr>
            <a:endParaRPr lang="en-US" sz="2000" i="0" dirty="0">
              <a:solidFill>
                <a:srgbClr val="202122"/>
              </a:solidFill>
              <a:effectLst/>
            </a:endParaRPr>
          </a:p>
          <a:p>
            <a:pPr marL="742950" lvl="1" indent="-285750">
              <a:buFont typeface="Arial" panose="020B0604020202020204" pitchFamily="34" charset="0"/>
              <a:buChar char="•"/>
            </a:pPr>
            <a:r>
              <a:rPr lang="en-US" sz="2000" i="0" dirty="0">
                <a:solidFill>
                  <a:srgbClr val="000000"/>
                </a:solidFill>
                <a:effectLst/>
              </a:rPr>
              <a:t>Memory usage</a:t>
            </a:r>
            <a:endParaRPr lang="en-US" sz="2000" dirty="0">
              <a:solidFill>
                <a:srgbClr val="202122"/>
              </a:solidFill>
            </a:endParaRPr>
          </a:p>
          <a:p>
            <a:pPr marL="742950" lvl="1" indent="-285750">
              <a:buFont typeface="Arial" panose="020B0604020202020204" pitchFamily="34" charset="0"/>
              <a:buChar char="•"/>
            </a:pPr>
            <a:endParaRPr lang="en-US" sz="2000" i="0" dirty="0">
              <a:solidFill>
                <a:srgbClr val="202122"/>
              </a:solidFill>
              <a:effectLst/>
            </a:endParaRPr>
          </a:p>
          <a:p>
            <a:pPr marL="742950" lvl="1" indent="-285750">
              <a:buFont typeface="Arial" panose="020B0604020202020204" pitchFamily="34" charset="0"/>
              <a:buChar char="•"/>
            </a:pPr>
            <a:r>
              <a:rPr lang="en-US" sz="2000" i="0" dirty="0">
                <a:solidFill>
                  <a:srgbClr val="000000"/>
                </a:solidFill>
                <a:effectLst/>
              </a:rPr>
              <a:t>Recursion</a:t>
            </a:r>
            <a:endParaRPr lang="en-US" sz="2000" dirty="0">
              <a:solidFill>
                <a:srgbClr val="202122"/>
              </a:solidFill>
            </a:endParaRPr>
          </a:p>
          <a:p>
            <a:pPr marL="742950" lvl="1" indent="-285750">
              <a:buFont typeface="Arial" panose="020B0604020202020204" pitchFamily="34" charset="0"/>
              <a:buChar char="•"/>
            </a:pPr>
            <a:endParaRPr lang="en-US" sz="2000" i="0" dirty="0">
              <a:solidFill>
                <a:srgbClr val="202122"/>
              </a:solidFill>
              <a:effectLst/>
            </a:endParaRPr>
          </a:p>
          <a:p>
            <a:pPr marL="742950" lvl="1" indent="-285750">
              <a:buFont typeface="Arial" panose="020B0604020202020204" pitchFamily="34" charset="0"/>
              <a:buChar char="•"/>
            </a:pPr>
            <a:r>
              <a:rPr lang="en-US" sz="2000" i="0" dirty="0">
                <a:solidFill>
                  <a:srgbClr val="000000"/>
                </a:solidFill>
                <a:effectLst/>
              </a:rPr>
              <a:t>Stability</a:t>
            </a:r>
            <a:endParaRPr lang="en-US" sz="2000" dirty="0">
              <a:solidFill>
                <a:srgbClr val="202122"/>
              </a:solidFill>
            </a:endParaRPr>
          </a:p>
          <a:p>
            <a:pPr marL="742950" lvl="1" indent="-285750">
              <a:buFont typeface="Arial" panose="020B0604020202020204" pitchFamily="34" charset="0"/>
              <a:buChar char="•"/>
            </a:pPr>
            <a:endParaRPr lang="en-US" sz="2000" i="0" dirty="0">
              <a:solidFill>
                <a:srgbClr val="202122"/>
              </a:solidFill>
              <a:effectLst/>
            </a:endParaRPr>
          </a:p>
          <a:p>
            <a:pPr marL="742950" lvl="1" indent="-285750">
              <a:buFont typeface="Arial" panose="020B0604020202020204" pitchFamily="34" charset="0"/>
              <a:buChar char="•"/>
            </a:pPr>
            <a:r>
              <a:rPr lang="en-US" sz="2000" i="0" dirty="0">
                <a:solidFill>
                  <a:srgbClr val="000000"/>
                </a:solidFill>
                <a:effectLst/>
              </a:rPr>
              <a:t>General method: insertion, exchange, selection, merging, etc. </a:t>
            </a:r>
            <a:endParaRPr lang="en-US" sz="2000" dirty="0">
              <a:solidFill>
                <a:srgbClr val="202122"/>
              </a:solidFill>
            </a:endParaRPr>
          </a:p>
          <a:p>
            <a:pPr marL="742950" lvl="1" indent="-285750">
              <a:buFont typeface="Arial" panose="020B0604020202020204" pitchFamily="34" charset="0"/>
              <a:buChar char="•"/>
            </a:pPr>
            <a:endParaRPr lang="en-US" sz="2000" i="0" dirty="0">
              <a:solidFill>
                <a:srgbClr val="202122"/>
              </a:solidFill>
              <a:effectLst/>
            </a:endParaRPr>
          </a:p>
          <a:p>
            <a:pPr marL="742950" lvl="1" indent="-285750">
              <a:buFont typeface="Arial" panose="020B0604020202020204" pitchFamily="34" charset="0"/>
              <a:buChar char="•"/>
            </a:pPr>
            <a:r>
              <a:rPr lang="en-US" sz="2000" i="0" dirty="0">
                <a:solidFill>
                  <a:srgbClr val="000000"/>
                </a:solidFill>
                <a:effectLst/>
              </a:rPr>
              <a:t>Whether the algorithm is serial or parallel. The remainder of this discussion almost exclusively concentrates upon serial algorithms and assumes serial operation.</a:t>
            </a:r>
          </a:p>
          <a:p>
            <a:pPr lvl="1"/>
            <a:endParaRPr lang="en-US" sz="2000" i="0" dirty="0">
              <a:solidFill>
                <a:srgbClr val="000000"/>
              </a:solidFill>
              <a:effectLst/>
            </a:endParaRPr>
          </a:p>
          <a:p>
            <a:pPr marL="742950" lvl="1" indent="-285750">
              <a:buFont typeface="Arial" panose="020B0604020202020204" pitchFamily="34" charset="0"/>
              <a:buChar char="•"/>
            </a:pPr>
            <a:r>
              <a:rPr lang="en-US" sz="2000" i="0" dirty="0">
                <a:solidFill>
                  <a:srgbClr val="000000"/>
                </a:solidFill>
                <a:effectLst/>
              </a:rPr>
              <a:t>Adaptability</a:t>
            </a:r>
          </a:p>
          <a:p>
            <a:pPr algn="l"/>
            <a:endParaRPr lang="en-US" sz="2400" b="1" dirty="0">
              <a:solidFill>
                <a:srgbClr val="000000"/>
              </a:solidFill>
            </a:endParaRPr>
          </a:p>
          <a:p>
            <a:pPr algn="l"/>
            <a:endParaRPr lang="en-US" sz="2400" b="1" i="0" dirty="0">
              <a:solidFill>
                <a:srgbClr val="000000"/>
              </a:solidFill>
              <a:effectLst/>
            </a:endParaRPr>
          </a:p>
          <a:p>
            <a:pPr algn="l"/>
            <a:endParaRPr lang="en-US" sz="2400" b="1" dirty="0">
              <a:solidFill>
                <a:srgbClr val="000000"/>
              </a:solidFill>
            </a:endParaRPr>
          </a:p>
          <a:p>
            <a:pPr algn="l"/>
            <a:endParaRPr lang="en-US" sz="2400" b="1" i="0" dirty="0">
              <a:solidFill>
                <a:srgbClr val="000000"/>
              </a:solidFill>
              <a:effectLst/>
            </a:endParaRPr>
          </a:p>
          <a:p>
            <a:pPr algn="l"/>
            <a:endParaRPr lang="en-US" sz="2400" b="1" dirty="0">
              <a:solidFill>
                <a:srgbClr val="000000"/>
              </a:solidFill>
            </a:endParaRPr>
          </a:p>
          <a:p>
            <a:pPr algn="l"/>
            <a:endParaRPr lang="en-US" sz="2400" b="1" i="0" dirty="0">
              <a:solidFill>
                <a:srgbClr val="000000"/>
              </a:solidFill>
              <a:effectLst/>
            </a:endParaRPr>
          </a:p>
        </p:txBody>
      </p:sp>
      <p:pic>
        <p:nvPicPr>
          <p:cNvPr id="3074" name="Picture 2" descr="Stability in sorting algorithms - GeeksforGeeks">
            <a:extLst>
              <a:ext uri="{FF2B5EF4-FFF2-40B4-BE49-F238E27FC236}">
                <a16:creationId xmlns:a16="http://schemas.microsoft.com/office/drawing/2014/main" id="{27F897BA-D09B-4F70-AEDD-DCEFE17E7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382" y="557457"/>
            <a:ext cx="3249806" cy="168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68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85C4F-E7DE-4A5C-8C69-812CB67A43F3}"/>
              </a:ext>
            </a:extLst>
          </p:cNvPr>
          <p:cNvSpPr txBox="1"/>
          <p:nvPr/>
        </p:nvSpPr>
        <p:spPr>
          <a:xfrm>
            <a:off x="754144" y="1263191"/>
            <a:ext cx="9087440" cy="7325082"/>
          </a:xfrm>
          <a:prstGeom prst="rect">
            <a:avLst/>
          </a:prstGeom>
          <a:noFill/>
        </p:spPr>
        <p:txBody>
          <a:bodyPr wrap="square">
            <a:spAutoFit/>
          </a:bodyPr>
          <a:lstStyle/>
          <a:p>
            <a:pPr algn="l"/>
            <a:r>
              <a:rPr lang="en-US" sz="3600" b="1" i="0" u="sng" dirty="0">
                <a:solidFill>
                  <a:srgbClr val="202124"/>
                </a:solidFill>
                <a:effectLst/>
              </a:rPr>
              <a:t>Bubble Sort</a:t>
            </a:r>
          </a:p>
          <a:p>
            <a:pPr algn="l"/>
            <a:endParaRPr lang="en-US" sz="2000" b="1" u="sng" dirty="0">
              <a:solidFill>
                <a:srgbClr val="202124"/>
              </a:solidFill>
            </a:endParaRPr>
          </a:p>
          <a:p>
            <a:pPr marL="285750" indent="-285750">
              <a:buFont typeface="Arial" panose="020B0604020202020204" pitchFamily="34" charset="0"/>
              <a:buChar char="•"/>
            </a:pPr>
            <a:r>
              <a:rPr lang="en-US" altLang="en-US" sz="2000" dirty="0"/>
              <a:t>Bubble sort examines the array from start to finish,</a:t>
            </a:r>
          </a:p>
          <a:p>
            <a:r>
              <a:rPr lang="en-US" altLang="en-US" sz="2000" dirty="0"/>
              <a:t>     comparing elements as it goes. </a:t>
            </a:r>
          </a:p>
          <a:p>
            <a:pPr marL="285750" indent="-285750">
              <a:buFont typeface="Arial" panose="020B0604020202020204" pitchFamily="34" charset="0"/>
              <a:buChar char="•"/>
            </a:pPr>
            <a:r>
              <a:rPr lang="en-US" altLang="en-US" sz="2000" dirty="0"/>
              <a:t>Any time it finds a larger element before a smaller element, </a:t>
            </a:r>
          </a:p>
          <a:p>
            <a:r>
              <a:rPr lang="en-US" altLang="en-US" sz="2000" dirty="0"/>
              <a:t>     it swaps the two. </a:t>
            </a:r>
          </a:p>
          <a:p>
            <a:pPr marL="285750" indent="-285750">
              <a:buFont typeface="Arial" panose="020B0604020202020204" pitchFamily="34" charset="0"/>
              <a:buChar char="•"/>
            </a:pPr>
            <a:r>
              <a:rPr lang="en-US" altLang="en-US" sz="2000" dirty="0"/>
              <a:t>In this way, the larger elements are passed towards the end. </a:t>
            </a:r>
          </a:p>
          <a:p>
            <a:pPr marL="285750" indent="-285750">
              <a:buFont typeface="Arial" panose="020B0604020202020204" pitchFamily="34" charset="0"/>
              <a:buChar char="•"/>
            </a:pPr>
            <a:r>
              <a:rPr lang="en-US" altLang="en-US" sz="2000" dirty="0"/>
              <a:t>The largest element of the array therefore "bubbles“</a:t>
            </a:r>
          </a:p>
          <a:p>
            <a:r>
              <a:rPr lang="en-US" altLang="en-US" sz="2000" dirty="0"/>
              <a:t>     to the end of the array. </a:t>
            </a:r>
          </a:p>
          <a:p>
            <a:pPr marL="285750" indent="-285750">
              <a:buFont typeface="Arial" panose="020B0604020202020204" pitchFamily="34" charset="0"/>
              <a:buChar char="•"/>
            </a:pPr>
            <a:r>
              <a:rPr lang="en-US" altLang="en-US" sz="2000" dirty="0"/>
              <a:t>Then it repeats the process for the unsorted portion</a:t>
            </a:r>
          </a:p>
          <a:p>
            <a:r>
              <a:rPr lang="en-US" altLang="en-US" sz="2000" dirty="0"/>
              <a:t>     of the array until the whole array is sorted. </a:t>
            </a:r>
          </a:p>
          <a:p>
            <a:pPr algn="l"/>
            <a:endParaRPr lang="en-US" b="1" i="0" u="sng" dirty="0">
              <a:solidFill>
                <a:srgbClr val="202124"/>
              </a:solidFill>
              <a:effectLst/>
            </a:endParaRPr>
          </a:p>
          <a:p>
            <a:pPr algn="l"/>
            <a:r>
              <a:rPr lang="en-US" b="1" i="0" dirty="0">
                <a:solidFill>
                  <a:srgbClr val="202124"/>
                </a:solidFill>
                <a:effectLst/>
              </a:rPr>
              <a:t>Example</a:t>
            </a:r>
            <a:r>
              <a:rPr lang="en-US" b="0" i="0" dirty="0">
                <a:solidFill>
                  <a:srgbClr val="202124"/>
                </a:solidFill>
                <a:effectLst/>
              </a:rPr>
              <a:t>: First Pass: ( 5 1 4 2 8 ) –&gt; ( 1 5 4 2 8 ), Here, algorithm compares the first two elements, and swaps since 5 &gt; 1</a:t>
            </a:r>
          </a:p>
          <a:p>
            <a:pPr algn="l"/>
            <a:endParaRPr lang="en-US" dirty="0">
              <a:solidFill>
                <a:srgbClr val="202124"/>
              </a:solidFill>
            </a:endParaRPr>
          </a:p>
          <a:p>
            <a:pPr algn="l"/>
            <a:endParaRPr lang="en-US" b="0" i="0" dirty="0">
              <a:solidFill>
                <a:srgbClr val="404040"/>
              </a:solidFill>
              <a:effectLst/>
              <a:latin typeface="Lora"/>
            </a:endParaRPr>
          </a:p>
          <a:p>
            <a:pPr algn="l"/>
            <a:endParaRPr lang="en-US" dirty="0">
              <a:solidFill>
                <a:srgbClr val="404040"/>
              </a:solidFill>
              <a:latin typeface="Lora"/>
            </a:endParaRPr>
          </a:p>
          <a:p>
            <a:pPr algn="l"/>
            <a:endParaRPr lang="en-US" dirty="0">
              <a:solidFill>
                <a:srgbClr val="202124"/>
              </a:solidFill>
            </a:endParaRPr>
          </a:p>
          <a:p>
            <a:pPr algn="l"/>
            <a:endParaRPr lang="en-US" b="0" i="0" dirty="0">
              <a:solidFill>
                <a:srgbClr val="202124"/>
              </a:solidFill>
              <a:effectLst/>
            </a:endParaRPr>
          </a:p>
          <a:p>
            <a:pPr algn="l"/>
            <a:endParaRPr lang="en-US" dirty="0">
              <a:solidFill>
                <a:srgbClr val="202124"/>
              </a:solidFill>
            </a:endParaRPr>
          </a:p>
          <a:p>
            <a:pPr algn="l"/>
            <a:endParaRPr lang="en-US" b="0" i="0" dirty="0">
              <a:solidFill>
                <a:srgbClr val="202124"/>
              </a:solidFill>
              <a:effectLst/>
            </a:endParaRPr>
          </a:p>
          <a:p>
            <a:pPr algn="l"/>
            <a:endParaRPr lang="en-US" dirty="0">
              <a:solidFill>
                <a:srgbClr val="202124"/>
              </a:solidFill>
            </a:endParaRPr>
          </a:p>
          <a:p>
            <a:pPr algn="l"/>
            <a:endParaRPr lang="en-US" b="0" i="0" dirty="0">
              <a:solidFill>
                <a:srgbClr val="202124"/>
              </a:solidFill>
              <a:effectLst/>
            </a:endParaRPr>
          </a:p>
          <a:p>
            <a:pPr algn="l"/>
            <a:endParaRPr lang="en-US" b="0" i="0" dirty="0">
              <a:solidFill>
                <a:srgbClr val="202124"/>
              </a:solidFill>
              <a:effectLst/>
            </a:endParaRPr>
          </a:p>
        </p:txBody>
      </p:sp>
      <p:pic>
        <p:nvPicPr>
          <p:cNvPr id="4" name="Picture 2" descr="image alt">
            <a:extLst>
              <a:ext uri="{FF2B5EF4-FFF2-40B4-BE49-F238E27FC236}">
                <a16:creationId xmlns:a16="http://schemas.microsoft.com/office/drawing/2014/main" id="{6B67F605-AE5C-477C-8B88-E89F677DA3E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99238" y="1641196"/>
            <a:ext cx="2740817" cy="2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2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3628" name="Group 476">
            <a:extLst>
              <a:ext uri="{FF2B5EF4-FFF2-40B4-BE49-F238E27FC236}">
                <a16:creationId xmlns:a16="http://schemas.microsoft.com/office/drawing/2014/main" id="{DC582034-2D5C-4AFC-B4DE-26720E6428DE}"/>
              </a:ext>
            </a:extLst>
          </p:cNvPr>
          <p:cNvGraphicFramePr>
            <a:graphicFrameLocks noGrp="1"/>
          </p:cNvGraphicFramePr>
          <p:nvPr>
            <p:extLst>
              <p:ext uri="{D42A27DB-BD31-4B8C-83A1-F6EECF244321}">
                <p14:modId xmlns:p14="http://schemas.microsoft.com/office/powerpoint/2010/main" val="2605569078"/>
              </p:ext>
            </p:extLst>
          </p:nvPr>
        </p:nvGraphicFramePr>
        <p:xfrm>
          <a:off x="2102069" y="-2"/>
          <a:ext cx="7598978" cy="6736080"/>
        </p:xfrm>
        <a:graphic>
          <a:graphicData uri="http://schemas.openxmlformats.org/drawingml/2006/table">
            <a:tbl>
              <a:tblPr/>
              <a:tblGrid>
                <a:gridCol w="2417857">
                  <a:extLst>
                    <a:ext uri="{9D8B030D-6E8A-4147-A177-3AD203B41FA5}">
                      <a16:colId xmlns:a16="http://schemas.microsoft.com/office/drawing/2014/main" val="1659673642"/>
                    </a:ext>
                  </a:extLst>
                </a:gridCol>
                <a:gridCol w="621734">
                  <a:extLst>
                    <a:ext uri="{9D8B030D-6E8A-4147-A177-3AD203B41FA5}">
                      <a16:colId xmlns:a16="http://schemas.microsoft.com/office/drawing/2014/main" val="3592482135"/>
                    </a:ext>
                  </a:extLst>
                </a:gridCol>
                <a:gridCol w="621734">
                  <a:extLst>
                    <a:ext uri="{9D8B030D-6E8A-4147-A177-3AD203B41FA5}">
                      <a16:colId xmlns:a16="http://schemas.microsoft.com/office/drawing/2014/main" val="368000634"/>
                    </a:ext>
                  </a:extLst>
                </a:gridCol>
                <a:gridCol w="690817">
                  <a:extLst>
                    <a:ext uri="{9D8B030D-6E8A-4147-A177-3AD203B41FA5}">
                      <a16:colId xmlns:a16="http://schemas.microsoft.com/office/drawing/2014/main" val="594779281"/>
                    </a:ext>
                  </a:extLst>
                </a:gridCol>
                <a:gridCol w="621734">
                  <a:extLst>
                    <a:ext uri="{9D8B030D-6E8A-4147-A177-3AD203B41FA5}">
                      <a16:colId xmlns:a16="http://schemas.microsoft.com/office/drawing/2014/main" val="319415202"/>
                    </a:ext>
                  </a:extLst>
                </a:gridCol>
                <a:gridCol w="690817">
                  <a:extLst>
                    <a:ext uri="{9D8B030D-6E8A-4147-A177-3AD203B41FA5}">
                      <a16:colId xmlns:a16="http://schemas.microsoft.com/office/drawing/2014/main" val="1328746700"/>
                    </a:ext>
                  </a:extLst>
                </a:gridCol>
                <a:gridCol w="621734">
                  <a:extLst>
                    <a:ext uri="{9D8B030D-6E8A-4147-A177-3AD203B41FA5}">
                      <a16:colId xmlns:a16="http://schemas.microsoft.com/office/drawing/2014/main" val="3804972844"/>
                    </a:ext>
                  </a:extLst>
                </a:gridCol>
                <a:gridCol w="682181">
                  <a:extLst>
                    <a:ext uri="{9D8B030D-6E8A-4147-A177-3AD203B41FA5}">
                      <a16:colId xmlns:a16="http://schemas.microsoft.com/office/drawing/2014/main" val="1562206677"/>
                    </a:ext>
                  </a:extLst>
                </a:gridCol>
                <a:gridCol w="630370">
                  <a:extLst>
                    <a:ext uri="{9D8B030D-6E8A-4147-A177-3AD203B41FA5}">
                      <a16:colId xmlns:a16="http://schemas.microsoft.com/office/drawing/2014/main" val="2182753586"/>
                    </a:ext>
                  </a:extLst>
                </a:gridCol>
              </a:tblGrid>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Before sorting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2647546"/>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outer=7, inner=0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99731011"/>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outer=7, inner=1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86033899"/>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outer=7, inner=2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7757695"/>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outer=7, inner=3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57815766"/>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outer=7, inner=4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dirty="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dirty="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57778521"/>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outer=7, inner=6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941312083"/>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outer=6, inner=1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4287256387"/>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outer=6, inner=2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3230663603"/>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outer=6, inner=3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3697982868"/>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outer=6, inner=5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dirty="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dirty="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652300989"/>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outer=5, inner=1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3306139238"/>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outer=5, inner=2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1896130237"/>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outer=5, inner=4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3152327172"/>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outer=4, inner=0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279354234"/>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altLang="en-US" sz="2000" b="1" i="0" u="none" strike="noStrike" cap="none" normalizeH="0" baseline="0">
                        <a:ln>
                          <a:noFill/>
                        </a:ln>
                        <a:solidFill>
                          <a:srgbClr val="00FF00"/>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altLang="en-US" sz="2000" b="1" i="0" u="none" strike="noStrike" cap="none" normalizeH="0" baseline="0">
                        <a:ln>
                          <a:noFill/>
                        </a:ln>
                        <a:solidFill>
                          <a:srgbClr val="A2C1FE"/>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altLang="en-US" sz="2000" b="1" i="0" u="none" strike="noStrike" cap="none" normalizeH="0" baseline="0">
                        <a:ln>
                          <a:noFill/>
                        </a:ln>
                        <a:solidFill>
                          <a:srgbClr val="00DFCA"/>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altLang="en-US" sz="2000" b="1" i="0" u="none" strike="noStrike" cap="none" normalizeH="0" baseline="0">
                        <a:ln>
                          <a:noFill/>
                        </a:ln>
                        <a:solidFill>
                          <a:srgbClr val="FFCCFF"/>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altLang="en-US" sz="2000" b="1" i="0" u="none" strike="noStrike" cap="none" normalizeH="0" baseline="0">
                        <a:ln>
                          <a:noFill/>
                        </a:ln>
                        <a:solidFill>
                          <a:srgbClr val="D49FFF"/>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altLang="en-US" sz="2000" b="1" i="0" u="none" strike="noStrike" cap="none" normalizeH="0" baseline="0">
                        <a:ln>
                          <a:noFill/>
                        </a:ln>
                        <a:solidFill>
                          <a:srgbClr val="FF9966"/>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altLang="en-US" sz="2000" b="1" i="0" u="none" strike="noStrike" cap="none" normalizeH="0" baseline="0">
                        <a:ln>
                          <a:noFill/>
                        </a:ln>
                        <a:solidFill>
                          <a:srgbClr val="FAFD00"/>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altLang="en-US" sz="20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32153650"/>
                  </a:ext>
                </a:extLst>
              </a:tr>
              <a:tr h="352962">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chemeClr val="tx1"/>
                          </a:solidFill>
                          <a:effectLst/>
                          <a:latin typeface="Arial" panose="020B0604020202020204" pitchFamily="34" charset="0"/>
                        </a:rPr>
                        <a:t>outer=1, inner=0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A2C1FE"/>
                          </a:solidFill>
                          <a:effectLst/>
                          <a:latin typeface="Arial" panose="020B060402020202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FF00"/>
                          </a:solidFill>
                          <a:effectLst/>
                          <a:latin typeface="Arial" panose="020B0604020202020204"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00DFCA"/>
                          </a:solidFill>
                          <a:effectLst/>
                          <a:latin typeface="Arial" panose="020B0604020202020204"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CCFF"/>
                          </a:solidFill>
                          <a:effectLst/>
                          <a:latin typeface="Arial" panose="020B0604020202020204"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D49FFF"/>
                          </a:solidFill>
                          <a:effectLst/>
                          <a:latin typeface="Arial" panose="020B0604020202020204" pitchFamily="34"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F9966"/>
                          </a:solidFill>
                          <a:effectLst/>
                          <a:latin typeface="Arial" panose="020B0604020202020204" pitchFamily="34"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a:ln>
                            <a:noFill/>
                          </a:ln>
                          <a:solidFill>
                            <a:srgbClr val="FAFD00"/>
                          </a:solidFill>
                          <a:effectLst/>
                          <a:latin typeface="Arial" panose="020B0604020202020204"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tc>
                  <a:txBody>
                    <a:bodyPr/>
                    <a:lstStyle>
                      <a:lvl1pPr>
                        <a:defRPr sz="2400">
                          <a:solidFill>
                            <a:schemeClr val="tx1"/>
                          </a:solidFill>
                          <a:latin typeface="Arial" panose="020B0604020202020204" pitchFamily="34" charset="0"/>
                        </a:defRPr>
                      </a:lvl1pPr>
                      <a:lvl2pPr>
                        <a:buClr>
                          <a:schemeClr val="folHlink"/>
                        </a:buClr>
                        <a:buSzPct val="80000"/>
                        <a:defRPr sz="2000">
                          <a:solidFill>
                            <a:schemeClr val="tx1"/>
                          </a:solidFill>
                          <a:latin typeface="Arial" panose="020B0604020202020204" pitchFamily="34" charset="0"/>
                        </a:defRPr>
                      </a:lvl2pPr>
                      <a:lvl3pPr>
                        <a:buClr>
                          <a:schemeClr val="tx1"/>
                        </a:buClr>
                        <a:defRPr>
                          <a:solidFill>
                            <a:schemeClr val="tx1"/>
                          </a:solidFill>
                          <a:latin typeface="Arial" panose="020B0604020202020204" pitchFamily="34" charset="0"/>
                        </a:defRPr>
                      </a:lvl3pPr>
                      <a:lvl4pPr>
                        <a:buSzPct val="65000"/>
                        <a:defRPr>
                          <a:solidFill>
                            <a:schemeClr val="tx1"/>
                          </a:solidFill>
                          <a:latin typeface="Arial" panose="020B0604020202020204" pitchFamily="34" charset="0"/>
                        </a:defRPr>
                      </a:lvl4pPr>
                      <a:lvl5pPr>
                        <a:buClr>
                          <a:schemeClr val="folHlink"/>
                        </a:buClr>
                        <a:buSzPct val="80000"/>
                        <a:defRPr>
                          <a:solidFill>
                            <a:schemeClr val="tx1"/>
                          </a:solidFill>
                          <a:latin typeface="Arial" panose="020B0604020202020204" pitchFamily="34" charset="0"/>
                        </a:defRPr>
                      </a:lvl5pPr>
                      <a:lvl6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6pPr>
                      <a:lvl7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7pPr>
                      <a:lvl8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8pPr>
                      <a:lvl9pPr eaLnBrk="0" fontAlgn="base" hangingPunct="0">
                        <a:spcBef>
                          <a:spcPct val="20000"/>
                        </a:spcBef>
                        <a:spcAft>
                          <a:spcPct val="0"/>
                        </a:spcAft>
                        <a:buClr>
                          <a:schemeClr val="folHlink"/>
                        </a:buClr>
                        <a:buSzPct val="80000"/>
                        <a:buFont typeface="Monotype Sorts"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6699">
                        <a:alpha val="50000"/>
                      </a:srgbClr>
                    </a:solidFill>
                  </a:tcPr>
                </a:tc>
                <a:extLst>
                  <a:ext uri="{0D108BD9-81ED-4DB2-BD59-A6C34878D82A}">
                    <a16:rowId xmlns:a16="http://schemas.microsoft.com/office/drawing/2014/main" val="112952215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85C4F-E7DE-4A5C-8C69-812CB67A43F3}"/>
              </a:ext>
            </a:extLst>
          </p:cNvPr>
          <p:cNvSpPr txBox="1"/>
          <p:nvPr/>
        </p:nvSpPr>
        <p:spPr>
          <a:xfrm>
            <a:off x="810638" y="332310"/>
            <a:ext cx="6942056" cy="8063746"/>
          </a:xfrm>
          <a:prstGeom prst="rect">
            <a:avLst/>
          </a:prstGeom>
          <a:noFill/>
        </p:spPr>
        <p:txBody>
          <a:bodyPr wrap="square">
            <a:spAutoFit/>
          </a:bodyPr>
          <a:lstStyle/>
          <a:p>
            <a:r>
              <a:rPr lang="en-US" sz="3600" b="1" i="0" u="sng" dirty="0">
                <a:solidFill>
                  <a:srgbClr val="202124"/>
                </a:solidFill>
                <a:effectLst/>
              </a:rPr>
              <a:t>Bubble Sort</a:t>
            </a:r>
          </a:p>
          <a:p>
            <a:endParaRPr lang="en-US" sz="2000" b="1" u="sng" dirty="0">
              <a:solidFill>
                <a:srgbClr val="202124"/>
              </a:solidFill>
            </a:endParaRPr>
          </a:p>
          <a:p>
            <a:pPr marL="285750" indent="-285750">
              <a:buFont typeface="Arial" panose="020B0604020202020204" pitchFamily="34" charset="0"/>
              <a:buChar char="•"/>
            </a:pPr>
            <a:r>
              <a:rPr lang="en-US" altLang="en-US" sz="2000" dirty="0"/>
              <a:t>Bubble sort works on the same general principle as shaking a soft drink bottle. </a:t>
            </a:r>
          </a:p>
          <a:p>
            <a:pPr marL="285750" indent="-285750">
              <a:buFont typeface="Arial" panose="020B0604020202020204" pitchFamily="34" charset="0"/>
              <a:buChar char="•"/>
            </a:pPr>
            <a:r>
              <a:rPr lang="en-US" altLang="en-US" sz="2000" dirty="0"/>
              <a:t>Right after shaking, the contents are a mixture of bubbles and soft drink, distributed randomly. </a:t>
            </a:r>
          </a:p>
          <a:p>
            <a:pPr marL="285750" indent="-285750">
              <a:buFont typeface="Arial" panose="020B0604020202020204" pitchFamily="34" charset="0"/>
              <a:buChar char="•"/>
            </a:pPr>
            <a:r>
              <a:rPr lang="en-US" altLang="en-US" sz="2000" dirty="0"/>
              <a:t>Because bubbles are lighter than the soft drink, they rise to the surface, displacing the soft drink downwards. </a:t>
            </a:r>
          </a:p>
          <a:p>
            <a:pPr marL="285750" indent="-285750">
              <a:buFont typeface="Arial" panose="020B0604020202020204" pitchFamily="34" charset="0"/>
              <a:buChar char="•"/>
            </a:pPr>
            <a:r>
              <a:rPr lang="en-US" altLang="en-US" sz="2000" dirty="0"/>
              <a:t>This is how bubble sort got its name, because the smaller elements "float" to the top, while the larger elements "sink" to the bottom. </a:t>
            </a:r>
          </a:p>
          <a:p>
            <a:endParaRPr lang="en-US" dirty="0">
              <a:solidFill>
                <a:srgbClr val="202124"/>
              </a:solidFill>
            </a:endParaRPr>
          </a:p>
          <a:p>
            <a:endParaRPr lang="en-US" dirty="0">
              <a:solidFill>
                <a:srgbClr val="202124"/>
              </a:solidFill>
            </a:endParaRPr>
          </a:p>
          <a:p>
            <a:r>
              <a:rPr lang="en-US" sz="2000" b="1" dirty="0">
                <a:solidFill>
                  <a:srgbClr val="292929"/>
                </a:solidFill>
              </a:rPr>
              <a:t>Bubble sort</a:t>
            </a:r>
            <a:r>
              <a:rPr lang="en-US" sz="2000" dirty="0">
                <a:solidFill>
                  <a:srgbClr val="292929"/>
                </a:solidFill>
              </a:rPr>
              <a:t> is blissfully simplistic, as in it’s the simplest sorting algorithm. It earns that title by repeatedly iterating over your data structure, comparing pairs in adjacent spaces and swapping them throughout each iteration. It’s usually used as an intro to sorting algorithms, however, is quite popular in computer graphics because it can capture tiny swap errors.</a:t>
            </a:r>
          </a:p>
          <a:p>
            <a:endParaRPr lang="en-US" dirty="0">
              <a:solidFill>
                <a:srgbClr val="202124"/>
              </a:solidFill>
            </a:endParaRPr>
          </a:p>
          <a:p>
            <a:endParaRPr lang="en-US" b="0" i="0" dirty="0">
              <a:solidFill>
                <a:srgbClr val="202124"/>
              </a:solidFill>
              <a:effectLst/>
            </a:endParaRPr>
          </a:p>
          <a:p>
            <a:endParaRPr lang="en-US" dirty="0">
              <a:solidFill>
                <a:srgbClr val="202124"/>
              </a:solidFill>
            </a:endParaRPr>
          </a:p>
          <a:p>
            <a:endParaRPr lang="en-US" b="0" i="0" dirty="0">
              <a:solidFill>
                <a:srgbClr val="202124"/>
              </a:solidFill>
              <a:effectLst/>
            </a:endParaRPr>
          </a:p>
          <a:p>
            <a:endParaRPr lang="en-US" dirty="0">
              <a:solidFill>
                <a:srgbClr val="202124"/>
              </a:solidFill>
            </a:endParaRPr>
          </a:p>
          <a:p>
            <a:endParaRPr lang="en-US" b="0" i="0" dirty="0">
              <a:solidFill>
                <a:srgbClr val="202124"/>
              </a:solidFill>
              <a:effectLst/>
            </a:endParaRPr>
          </a:p>
          <a:p>
            <a:endParaRPr lang="en-US" b="0" i="0" dirty="0">
              <a:solidFill>
                <a:srgbClr val="202124"/>
              </a:solidFill>
              <a:effectLst/>
            </a:endParaRPr>
          </a:p>
        </p:txBody>
      </p:sp>
      <p:pic>
        <p:nvPicPr>
          <p:cNvPr id="4" name="Picture 2" descr="image alt">
            <a:extLst>
              <a:ext uri="{FF2B5EF4-FFF2-40B4-BE49-F238E27FC236}">
                <a16:creationId xmlns:a16="http://schemas.microsoft.com/office/drawing/2014/main" id="{AB937EE5-7D1D-495F-9645-FB2ECBB1A90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736479" y="2252419"/>
            <a:ext cx="2740817" cy="2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58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A85B50-B617-4478-AAED-E50D4BBE4367}"/>
              </a:ext>
            </a:extLst>
          </p:cNvPr>
          <p:cNvSpPr txBox="1"/>
          <p:nvPr/>
        </p:nvSpPr>
        <p:spPr>
          <a:xfrm>
            <a:off x="301658" y="537328"/>
            <a:ext cx="10256363" cy="3416320"/>
          </a:xfrm>
          <a:prstGeom prst="rect">
            <a:avLst/>
          </a:prstGeom>
          <a:noFill/>
        </p:spPr>
        <p:txBody>
          <a:bodyPr wrap="square">
            <a:spAutoFit/>
          </a:bodyPr>
          <a:lstStyle/>
          <a:p>
            <a:r>
              <a:rPr lang="en-US" sz="2400" b="0" i="0" dirty="0">
                <a:solidFill>
                  <a:srgbClr val="404040"/>
                </a:solidFill>
                <a:effectLst/>
              </a:rPr>
              <a:t>Python implementation:</a:t>
            </a:r>
          </a:p>
          <a:p>
            <a:endParaRPr lang="en-US" sz="2400" dirty="0">
              <a:solidFill>
                <a:srgbClr val="404040"/>
              </a:solidFill>
            </a:endParaRPr>
          </a:p>
          <a:p>
            <a:endParaRPr lang="en-US" sz="2400" dirty="0">
              <a:solidFill>
                <a:srgbClr val="404040"/>
              </a:solidFill>
            </a:endParaRPr>
          </a:p>
          <a:p>
            <a:endParaRPr lang="en-US" sz="2400" dirty="0">
              <a:solidFill>
                <a:srgbClr val="404040"/>
              </a:solidFill>
            </a:endParaRPr>
          </a:p>
          <a:p>
            <a:endParaRPr lang="en-US" sz="2400" dirty="0">
              <a:solidFill>
                <a:srgbClr val="404040"/>
              </a:solidFill>
            </a:endParaRPr>
          </a:p>
          <a:p>
            <a:endParaRPr lang="en-US" sz="2400" dirty="0">
              <a:solidFill>
                <a:srgbClr val="404040"/>
              </a:solidFill>
            </a:endParaRPr>
          </a:p>
          <a:p>
            <a:endParaRPr lang="en-US" sz="2400" dirty="0">
              <a:solidFill>
                <a:srgbClr val="404040"/>
              </a:solidFill>
            </a:endParaRPr>
          </a:p>
          <a:p>
            <a:endParaRPr lang="en-US" sz="2400" dirty="0">
              <a:solidFill>
                <a:srgbClr val="404040"/>
              </a:solidFill>
            </a:endParaRPr>
          </a:p>
          <a:p>
            <a:endParaRPr lang="en-US" sz="2400" dirty="0"/>
          </a:p>
        </p:txBody>
      </p:sp>
      <p:pic>
        <p:nvPicPr>
          <p:cNvPr id="5" name="Picture 4">
            <a:extLst>
              <a:ext uri="{FF2B5EF4-FFF2-40B4-BE49-F238E27FC236}">
                <a16:creationId xmlns:a16="http://schemas.microsoft.com/office/drawing/2014/main" id="{B6D5B00C-467E-4DF9-A96D-749C401B8178}"/>
              </a:ext>
            </a:extLst>
          </p:cNvPr>
          <p:cNvPicPr>
            <a:picLocks noChangeAspect="1"/>
          </p:cNvPicPr>
          <p:nvPr/>
        </p:nvPicPr>
        <p:blipFill>
          <a:blip r:embed="rId2"/>
          <a:stretch>
            <a:fillRect/>
          </a:stretch>
        </p:blipFill>
        <p:spPr>
          <a:xfrm>
            <a:off x="375230" y="1099226"/>
            <a:ext cx="8810625" cy="3352800"/>
          </a:xfrm>
          <a:prstGeom prst="rect">
            <a:avLst/>
          </a:prstGeom>
        </p:spPr>
      </p:pic>
    </p:spTree>
    <p:extLst>
      <p:ext uri="{BB962C8B-B14F-4D97-AF65-F5344CB8AC3E}">
        <p14:creationId xmlns:p14="http://schemas.microsoft.com/office/powerpoint/2010/main" val="15209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2" name="Rectangle 15">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717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3" name="Picture 17">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54" name="Freeform: Shape 19">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A0BE31C1-8C0D-42A6-BCA8-8AE3B59A1E3E}"/>
              </a:ext>
            </a:extLst>
          </p:cNvPr>
          <p:cNvPicPr>
            <a:picLocks noChangeAspect="1"/>
          </p:cNvPicPr>
          <p:nvPr/>
        </p:nvPicPr>
        <p:blipFill>
          <a:blip r:embed="rId3"/>
          <a:stretch>
            <a:fillRect/>
          </a:stretch>
        </p:blipFill>
        <p:spPr>
          <a:xfrm>
            <a:off x="4614381" y="1176793"/>
            <a:ext cx="2706146" cy="4548146"/>
          </a:xfrm>
          <a:prstGeom prst="rect">
            <a:avLst/>
          </a:prstGeom>
        </p:spPr>
      </p:pic>
      <p:pic>
        <p:nvPicPr>
          <p:cNvPr id="10242" name="Picture 2">
            <a:extLst>
              <a:ext uri="{FF2B5EF4-FFF2-40B4-BE49-F238E27FC236}">
                <a16:creationId xmlns:a16="http://schemas.microsoft.com/office/drawing/2014/main" id="{89882069-3689-45B3-9740-1EB67EE9E6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955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01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image alt">
            <a:extLst>
              <a:ext uri="{FF2B5EF4-FFF2-40B4-BE49-F238E27FC236}">
                <a16:creationId xmlns:a16="http://schemas.microsoft.com/office/drawing/2014/main" id="{6A34A340-F2F5-4F52-98EF-26DFCB91CF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36181" y="1286333"/>
            <a:ext cx="5462546" cy="432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122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690</Words>
  <Application>Microsoft Office PowerPoint</Application>
  <PresentationFormat>Widescreen</PresentationFormat>
  <Paragraphs>231</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Calibri Light</vt:lpstr>
      <vt:lpstr>Lora</vt:lpstr>
      <vt:lpstr>Monotype Sorts</vt:lpstr>
      <vt:lpstr>Office Theme</vt:lpstr>
      <vt:lpstr>Microsoft Clip 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Khare, Saumya (ADV D AA DTS DIGI IT CSSDEVOPS)</dc:creator>
  <cp:lastModifiedBy>Anurag Ambuja</cp:lastModifiedBy>
  <cp:revision>9</cp:revision>
  <dcterms:created xsi:type="dcterms:W3CDTF">2020-12-11T18:23:51Z</dcterms:created>
  <dcterms:modified xsi:type="dcterms:W3CDTF">2020-12-11T20:03:27Z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59b6cd5-d141-4a33-8bf1-0ca04484304f_Enabled">
    <vt:lpwstr>true</vt:lpwstr>
  </property>
  <property fmtid="{D5CDD505-2E9C-101B-9397-08002B2CF9AE}" pid="3" name="MSIP_Label_a59b6cd5-d141-4a33-8bf1-0ca04484304f_SetDate">
    <vt:lpwstr>2020-12-11T18:24:10Z</vt:lpwstr>
  </property>
  <property fmtid="{D5CDD505-2E9C-101B-9397-08002B2CF9AE}" pid="4" name="MSIP_Label_a59b6cd5-d141-4a33-8bf1-0ca04484304f_Method">
    <vt:lpwstr>Standard</vt:lpwstr>
  </property>
  <property fmtid="{D5CDD505-2E9C-101B-9397-08002B2CF9AE}" pid="5" name="MSIP_Label_a59b6cd5-d141-4a33-8bf1-0ca04484304f_Name">
    <vt:lpwstr>restricted-default</vt:lpwstr>
  </property>
  <property fmtid="{D5CDD505-2E9C-101B-9397-08002B2CF9AE}" pid="6" name="MSIP_Label_a59b6cd5-d141-4a33-8bf1-0ca04484304f_SiteId">
    <vt:lpwstr>38ae3bcd-9579-4fd4-adda-b42e1495d55a</vt:lpwstr>
  </property>
  <property fmtid="{D5CDD505-2E9C-101B-9397-08002B2CF9AE}" pid="7" name="MSIP_Label_a59b6cd5-d141-4a33-8bf1-0ca04484304f_ActionId">
    <vt:lpwstr>003a152c-bd88-4630-add4-df706c4d8069</vt:lpwstr>
  </property>
  <property fmtid="{D5CDD505-2E9C-101B-9397-08002B2CF9AE}" pid="8" name="MSIP_Label_a59b6cd5-d141-4a33-8bf1-0ca04484304f_ContentBits">
    <vt:lpwstr>0</vt:lpwstr>
  </property>
  <property fmtid="{D5CDD505-2E9C-101B-9397-08002B2CF9AE}" pid="9" name="Document_Confidentiality">
    <vt:lpwstr>Restricted</vt:lpwstr>
  </property>
</Properties>
</file>