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8" r:id="rId3"/>
    <p:sldId id="316" r:id="rId4"/>
    <p:sldId id="342" r:id="rId5"/>
    <p:sldId id="297" r:id="rId6"/>
    <p:sldId id="299" r:id="rId7"/>
    <p:sldId id="300" r:id="rId8"/>
    <p:sldId id="301" r:id="rId9"/>
    <p:sldId id="303" r:id="rId10"/>
    <p:sldId id="308" r:id="rId11"/>
    <p:sldId id="309" r:id="rId12"/>
    <p:sldId id="307" r:id="rId13"/>
    <p:sldId id="310" r:id="rId14"/>
    <p:sldId id="311" r:id="rId15"/>
    <p:sldId id="343" r:id="rId16"/>
    <p:sldId id="317" r:id="rId17"/>
    <p:sldId id="318" r:id="rId18"/>
    <p:sldId id="335" r:id="rId19"/>
    <p:sldId id="336" r:id="rId20"/>
    <p:sldId id="337" r:id="rId21"/>
    <p:sldId id="344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4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E57254"/>
    <a:srgbClr val="D9D9D9"/>
    <a:srgbClr val="A75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/>
    <p:restoredTop sz="79374"/>
  </p:normalViewPr>
  <p:slideViewPr>
    <p:cSldViewPr snapToGrid="0" snapToObjects="1">
      <p:cViewPr varScale="1">
        <p:scale>
          <a:sx n="72" d="100"/>
          <a:sy n="7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4" d="100"/>
          <a:sy n="144" d="100"/>
        </p:scale>
        <p:origin x="44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1" i="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Futura Condensed ExtraBold" charset="0"/>
                <a:ea typeface="Futura Condensed ExtraBold" charset="0"/>
                <a:cs typeface="Futura Condensed ExtraBold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5899-C7BE-D143-81F6-00D643E8F2FC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3EED-A376-2945-9C94-44650EF9653D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2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96D-B248-6642-978B-C5AE17C79E52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9" y="99629"/>
            <a:ext cx="10058400" cy="1450757"/>
          </a:xfrm>
        </p:spPr>
        <p:txBody>
          <a:bodyPr>
            <a:normAutofit/>
          </a:bodyPr>
          <a:lstStyle>
            <a:lvl1pPr marL="0">
              <a:defRPr sz="5400" b="1" i="0">
                <a:latin typeface="Futura Condensed ExtraBold" charset="0"/>
                <a:ea typeface="Futura Condensed ExtraBold" charset="0"/>
                <a:cs typeface="Futura Condensed ExtraBold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023360"/>
          </a:xfrm>
        </p:spPr>
        <p:txBody>
          <a:bodyPr>
            <a:normAutofit/>
          </a:bodyPr>
          <a:lstStyle>
            <a:lvl1pPr>
              <a:defRPr sz="3400">
                <a:latin typeface="Futura Medium" charset="0"/>
                <a:ea typeface="Futura Medium" charset="0"/>
                <a:cs typeface="Futura Medium" charset="0"/>
              </a:defRPr>
            </a:lvl1pPr>
            <a:lvl2pPr>
              <a:defRPr sz="3200" b="0" i="0"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3AC7-17EC-B349-8097-3994DDA73642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91CC-B908-EE49-B99C-D7F6B7832123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7BD0-CF2F-8044-9A90-3AC4EF516A1F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92AA-2B27-894F-9A45-7D6FC82C2A84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2E0-FB70-5B4C-81ED-D1C86C0DB183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7578953B-8C84-A145-9B05-4ACF7B871A3B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58C8-3379-9F4D-B8DB-95BBECAE90BD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B2A8F5-4BF8-8549-B5CF-97DE397F4134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jnwa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en/master/" TargetMode="External"/><Relationship Id="rId2" Type="http://schemas.openxmlformats.org/officeDocument/2006/relationships/hyperlink" Target="https://docs.python.org/2/library/urllib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apy.org/" TargetMode="External"/><Relationship Id="rId5" Type="http://schemas.openxmlformats.org/officeDocument/2006/relationships/hyperlink" Target="http://lxml.de/)" TargetMode="External"/><Relationship Id="rId4" Type="http://schemas.openxmlformats.org/officeDocument/2006/relationships/hyperlink" Target="https://www.crummy.com/software/BeautifulSoup/)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274pH3aG79GWoct2aYi4fkFDdZqvdCb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rive.google.com/open?id=1274pH3aG79GWoct2aYi4fkFDdZqvdCb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made/dedupe" TargetMode="External"/><Relationship Id="rId2" Type="http://schemas.openxmlformats.org/officeDocument/2006/relationships/hyperlink" Target="http://pandas.pydata.org/pandas-docs/version/0.17.1/missing_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ifacta.com/" TargetMode="External"/><Relationship Id="rId5" Type="http://schemas.openxmlformats.org/officeDocument/2006/relationships/hyperlink" Target="http://refinepro.com/" TargetMode="External"/><Relationship Id="rId4" Type="http://schemas.openxmlformats.org/officeDocument/2006/relationships/hyperlink" Target="http://openrefine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dibook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a/scholar?cluster=3738306890680168220&amp;hl=en&amp;as_sdt=0,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a/scholar?cluster=4162722090288196219&amp;hl=en&amp;as_sdt=0,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ta.vancouver.ca" TargetMode="External"/><Relationship Id="rId2" Type="http://schemas.openxmlformats.org/officeDocument/2006/relationships/hyperlink" Target="https://www.programmablewe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.go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29342"/>
            <a:ext cx="10957560" cy="3566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733</a:t>
            </a:r>
            <a:br>
              <a:rPr lang="en-US" altLang="zh-CN" dirty="0"/>
            </a:b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by: </a:t>
            </a:r>
          </a:p>
          <a:p>
            <a:r>
              <a:rPr lang="en-US" altLang="zh-CN" dirty="0"/>
              <a:t>Jiannan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5407669"/>
            <a:ext cx="3219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https://www.cs.sfu.ca/~jnwang/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CSV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storing tabular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50" y="2834147"/>
            <a:ext cx="4797937" cy="2828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27" y="3210757"/>
            <a:ext cx="5276491" cy="14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3725" y="1819350"/>
            <a:ext cx="11559938" cy="4023360"/>
          </a:xfrm>
        </p:spPr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storing nested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(array,</a:t>
            </a:r>
            <a:r>
              <a:rPr lang="zh-CN" altLang="en-US" dirty="0"/>
              <a:t> 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5" y="2803340"/>
            <a:ext cx="5455001" cy="280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94" y="3367473"/>
            <a:ext cx="5499100" cy="12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9" y="1914601"/>
            <a:ext cx="10058400" cy="4910313"/>
          </a:xfrm>
        </p:spPr>
        <p:txBody>
          <a:bodyPr>
            <a:normAutofit/>
          </a:bodyPr>
          <a:lstStyle/>
          <a:p>
            <a:r>
              <a:rPr lang="en-US" altLang="zh-CN" b="1" dirty="0"/>
              <a:t>Open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pages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urllib2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https://docs.python.org/2/library/urllib2.html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http://docs.python-requests.org/en/master/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altLang="zh-CN" b="1" dirty="0"/>
              <a:t>Parse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pages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Beautiful Soup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https://www.crummy.com/software/BeautifulSoup/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lxml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5"/>
              </a:rPr>
              <a:t>http://lxml.de/)</a:t>
            </a:r>
            <a:endParaRPr lang="en-US" altLang="zh-CN" dirty="0"/>
          </a:p>
          <a:p>
            <a:pPr lvl="0">
              <a:buClr>
                <a:srgbClr val="E48312"/>
              </a:buClr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Putting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everything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together</a:t>
            </a:r>
          </a:p>
          <a:p>
            <a:pPr lvl="1">
              <a:buClr>
                <a:srgbClr val="E48312"/>
              </a:buClr>
            </a:pPr>
            <a:r>
              <a:rPr lang="en-US" altLang="zh-CN" dirty="0" err="1"/>
              <a:t>Scrapy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6"/>
              </a:rPr>
              <a:t>https://scrapy.org/</a:t>
            </a:r>
            <a:r>
              <a:rPr lang="en-US" altLang="zh-CN" dirty="0"/>
              <a:t>)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scrape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6"/>
            <a:ext cx="10058400" cy="5030629"/>
          </a:xfrm>
        </p:spPr>
        <p:txBody>
          <a:bodyPr>
            <a:norm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Check to see if CSV, JSON, or XML version of an HTML page are available – better to use those</a:t>
            </a:r>
          </a:p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</a:t>
            </a:r>
          </a:p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Check to see if there is a Python library that provides structured access (e.g., </a:t>
            </a:r>
            <a:r>
              <a:rPr lang="en-US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tweetPy</a:t>
            </a: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)  </a:t>
            </a:r>
          </a:p>
          <a:p>
            <a:endParaRPr lang="en-US" sz="24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Check that you have permission to scrape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4252" y="5937056"/>
            <a:ext cx="4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hlinkClick r:id="rId2"/>
              </a:rPr>
              <a:t>Deb Nolan.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Web Scraping &amp; XML/Xpath</a:t>
            </a:r>
            <a:r>
              <a:rPr lang="en-US" altLang="zh-CN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scrape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2" y="1947687"/>
            <a:ext cx="11094717" cy="42766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Be careful to not to overburden the site with your requests</a:t>
            </a:r>
            <a:endParaRPr lang="en-US" sz="18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Test code on small requests</a:t>
            </a:r>
            <a:endParaRPr lang="en-US" sz="18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Save the results of each request so you don’t have to repeat the request unnecessarily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CAPTCHA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4252" y="5937056"/>
            <a:ext cx="4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hlinkClick r:id="rId2"/>
              </a:rPr>
              <a:t>Deb Nolan.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Web Scraping &amp; XML/Xpath</a:t>
            </a:r>
            <a:r>
              <a:rPr lang="en-US" altLang="zh-CN" dirty="0"/>
              <a:t>”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396AE7-8905-5E4D-A135-A13A6A88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54" y="4627473"/>
            <a:ext cx="5480198" cy="1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3729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Collection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Cleaning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sz="3000" dirty="0">
                <a:solidFill>
                  <a:schemeClr val="tx1"/>
                </a:solidFill>
              </a:rPr>
              <a:t>Dirty Data Problems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Data Cleaning Tools</a:t>
            </a:r>
          </a:p>
          <a:p>
            <a:pPr lvl="1"/>
            <a:r>
              <a:rPr lang="en-US" altLang="zh-CN" sz="3000" dirty="0">
                <a:solidFill>
                  <a:schemeClr val="tx1"/>
                </a:solidFill>
              </a:rPr>
              <a:t>Example: Outlier Detection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0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Dirty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From Stanford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Integration</a:t>
            </a:r>
            <a:r>
              <a:rPr lang="zh-CN" altLang="en-US" sz="4000"/>
              <a:t> </a:t>
            </a:r>
            <a:r>
              <a:rPr lang="en-US" sz="4000"/>
              <a:t>Course</a:t>
            </a:r>
            <a:r>
              <a:rPr lang="en-US" sz="4000" dirty="0"/>
              <a:t>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Parsing 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Missing 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Different representations (</a:t>
            </a:r>
            <a:r>
              <a:rPr lang="en-US" altLang="zh-CN" sz="3400" dirty="0" err="1"/>
              <a:t>iphone</a:t>
            </a:r>
            <a:r>
              <a:rPr lang="zh-CN" altLang="en-US" sz="3400" dirty="0"/>
              <a:t> </a:t>
            </a:r>
            <a:r>
              <a:rPr lang="en-US" sz="3400" dirty="0"/>
              <a:t>2 vs </a:t>
            </a:r>
            <a:r>
              <a:rPr lang="en-US" altLang="zh-CN" sz="3400" dirty="0" err="1"/>
              <a:t>iphone</a:t>
            </a:r>
            <a:r>
              <a:rPr lang="zh-CN" altLang="en-US" sz="3400" dirty="0"/>
              <a:t> </a:t>
            </a:r>
            <a:r>
              <a:rPr lang="en-US" altLang="zh-CN" sz="3400" dirty="0"/>
              <a:t>2</a:t>
            </a:r>
            <a:r>
              <a:rPr lang="en-US" altLang="zh-CN" sz="3400" baseline="30000" dirty="0"/>
              <a:t>nd</a:t>
            </a:r>
            <a:r>
              <a:rPr lang="zh-CN" altLang="en-US" sz="3400" dirty="0"/>
              <a:t> </a:t>
            </a:r>
            <a:r>
              <a:rPr lang="en-US" altLang="zh-CN" sz="3400" dirty="0"/>
              <a:t>generation</a:t>
            </a:r>
            <a:r>
              <a:rPr lang="en-US" sz="3400" dirty="0"/>
              <a:t>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Formatting issues – especially 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Outliers (age = 120)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C6D9-9652-DA44-AFB6-14186CE1433F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7411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hlinkClick r:id="rId2"/>
              </a:rPr>
              <a:t>Missing</a:t>
            </a:r>
            <a:r>
              <a:rPr lang="zh-CN" altLang="en-US" sz="2400" dirty="0">
                <a:hlinkClick r:id="rId2"/>
              </a:rPr>
              <a:t> </a:t>
            </a:r>
            <a:r>
              <a:rPr lang="en-US" altLang="zh-CN" sz="2400" dirty="0">
                <a:hlinkClick r:id="rId2"/>
              </a:rPr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(Pandas)</a:t>
            </a:r>
            <a:endParaRPr lang="zh-CN" altLang="en-US" sz="2400" dirty="0"/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hlinkClick r:id="rId3"/>
              </a:rPr>
              <a:t>Deduplication</a:t>
            </a:r>
            <a:r>
              <a:rPr lang="zh-CN" altLang="en-US" sz="2400" dirty="0">
                <a:hlinkClick r:id="rId3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Dedup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0">
              <a:buClr>
                <a:srgbClr val="E48312"/>
              </a:buClr>
            </a:pP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Open-source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Software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http://openrefine.org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Service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5"/>
              </a:rPr>
              <a:t>RefinePro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Wrangler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Stanford/Berkeley Wrangler research project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Commercialized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6"/>
              </a:rPr>
              <a:t>Trifacta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2578-5B6B-3C40-9ECA-3D89AED8F592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employees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4589" y="2961749"/>
            <a:ext cx="78420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1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20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21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21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22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26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33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35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36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37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39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42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45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47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54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57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61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62</a:t>
            </a:r>
            <a:endParaRPr 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2695" y="4142715"/>
                <a:ext cx="4068274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Mean</a:t>
                </a:r>
                <a:r>
                  <a:rPr lang="zh-CN" altLang="en-US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:r>
                  <a:rPr lang="en-US" altLang="zh-CN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=</a:t>
                </a:r>
                <a:r>
                  <a:rPr lang="zh-CN" altLang="en-US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fPr>
                      <m:num>
                        <m: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sz="2800" i="1" smtClean="0"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i</m:t>
                        </m:r>
                        <m: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Futura Condensed Medium" charset="0"/>
                                <a:cs typeface="Futura Condensed Medium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=37</m:t>
                        </m:r>
                      </m:e>
                    </m:nary>
                  </m:oMath>
                </a14:m>
                <a:endParaRPr lang="en-US" altLang="zh-CN" sz="2800" dirty="0">
                  <a:latin typeface="Futura Condensed Medium" charset="0"/>
                  <a:ea typeface="Futura Condensed Medium" charset="0"/>
                  <a:cs typeface="Futura Condensed Medium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5" y="4142715"/>
                <a:ext cx="4068274" cy="712631"/>
              </a:xfrm>
              <a:prstGeom prst="rect">
                <a:avLst/>
              </a:prstGeom>
              <a:blipFill rotWithShape="0">
                <a:blip r:embed="rId2"/>
                <a:stretch>
                  <a:fillRect l="-2994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2695" y="5222921"/>
                <a:ext cx="4587281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Stddev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Futura Condensed Medium" charset="0"/>
                                <a:cs typeface="Futura Condensed Medium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Futura Condensed Medium" charset="0"/>
                                <a:cs typeface="Futura Condensed Medium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i</m:t>
                            </m:r>
                            <m: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Futura Condensed Medium" charset="0"/>
                                    <a:cs typeface="Futura Condensed Medium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Futura Condensed Medium" charset="0"/>
                                        <a:cs typeface="Futura Condensed Medium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Futura Condensed Medium" charset="0"/>
                                        <a:cs typeface="Futura Condensed Medium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Futura Condensed Medium" charset="0"/>
                                        <a:cs typeface="Futura Condensed Medium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mean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=16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Futura Condensed Medium" charset="0"/>
                  <a:ea typeface="Futura Condensed Medium" charset="0"/>
                  <a:cs typeface="Futura Condensed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5" y="5222921"/>
                <a:ext cx="4587281" cy="843885"/>
              </a:xfrm>
              <a:prstGeom prst="rect">
                <a:avLst/>
              </a:prstGeom>
              <a:blipFill rotWithShape="0">
                <a:blip r:embed="rId3"/>
                <a:stretch>
                  <a:fillRect l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8103" y="4761256"/>
                <a:ext cx="4678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[37−2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16,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37+2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16]</m:t>
                    </m:r>
                  </m:oMath>
                </a14:m>
                <a:r>
                  <a:rPr lang="en-US" sz="2400" dirty="0"/>
                  <a:t> =  [4, 70]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103" y="4761256"/>
                <a:ext cx="467858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72" t="-10526" r="-91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299411" y="2913622"/>
            <a:ext cx="657726" cy="663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employees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4589" y="2961749"/>
            <a:ext cx="83630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1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20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21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21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22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26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33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35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36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37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39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42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45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47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54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57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61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62  400</a:t>
            </a:r>
            <a:endParaRPr 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2695" y="4142715"/>
                <a:ext cx="4068274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Mean</a:t>
                </a:r>
                <a:r>
                  <a:rPr lang="zh-CN" altLang="en-US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:r>
                  <a:rPr lang="en-US" altLang="zh-CN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=</a:t>
                </a:r>
                <a:r>
                  <a:rPr lang="zh-CN" altLang="en-US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2800" i="1" smtClean="0"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fPr>
                      <m:num>
                        <m: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sz="2800" i="1" smtClean="0"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i</m:t>
                        </m:r>
                        <m: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Futura Condensed Medium" charset="0"/>
                                <a:cs typeface="Futura Condensed Medium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800" b="0" i="0" smtClean="0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=56</m:t>
                        </m:r>
                      </m:e>
                    </m:nary>
                  </m:oMath>
                </a14:m>
                <a:endParaRPr lang="en-US" altLang="zh-CN" sz="2800" dirty="0">
                  <a:latin typeface="Futura Condensed Medium" charset="0"/>
                  <a:ea typeface="Futura Condensed Medium" charset="0"/>
                  <a:cs typeface="Futura Condensed Medium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5" y="4142715"/>
                <a:ext cx="4068274" cy="712631"/>
              </a:xfrm>
              <a:prstGeom prst="rect">
                <a:avLst/>
              </a:prstGeom>
              <a:blipFill rotWithShape="0">
                <a:blip r:embed="rId2"/>
                <a:stretch>
                  <a:fillRect l="-2994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2695" y="5222921"/>
                <a:ext cx="4524765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Stddev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Futura Condensed Medium" charset="0"/>
                                <a:cs typeface="Futura Condensed Medium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Futura Condensed Medium" charset="0"/>
                                <a:cs typeface="Futura Condensed Medium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i</m:t>
                            </m:r>
                            <m: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Futura Condensed Medium" charset="0"/>
                                    <a:cs typeface="Futura Condensed Medium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Futura Condensed Medium" charset="0"/>
                                        <a:cs typeface="Futura Condensed Medium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Futura Condensed Medium" charset="0"/>
                                        <a:cs typeface="Futura Condensed Medium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Futura Condensed Medium" charset="0"/>
                                        <a:cs typeface="Futura Condensed Medium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mean</m:t>
                                </m:r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Futura Condensed Medium" charset="0"/>
                                    <a:cs typeface="Futura Condensed Medium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=83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Futura Condensed Medium" charset="0"/>
                  <a:ea typeface="Futura Condensed Medium" charset="0"/>
                  <a:cs typeface="Futura Condensed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5" y="5222921"/>
                <a:ext cx="4524765" cy="843885"/>
              </a:xfrm>
              <a:prstGeom prst="rect">
                <a:avLst/>
              </a:prstGeom>
              <a:blipFill rotWithShape="0">
                <a:blip r:embed="rId3"/>
                <a:stretch>
                  <a:fillRect l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26483" y="4761256"/>
                <a:ext cx="5409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[56−2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83,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 56+2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83]</m:t>
                    </m:r>
                  </m:oMath>
                </a14:m>
                <a:r>
                  <a:rPr lang="en-US" sz="2400" dirty="0"/>
                  <a:t> =  [-109, 221]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3" y="4761256"/>
                <a:ext cx="540955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5" t="-102632" r="-676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9299922" y="2891475"/>
            <a:ext cx="657726" cy="663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Bottleneck!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754292"/>
            <a:ext cx="11094720" cy="475318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Doing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data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science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like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cooking</a:t>
            </a:r>
            <a:endParaRPr lang="zh-CN" altLang="en-US" sz="3200" b="1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6041" y="4522199"/>
            <a:ext cx="15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Futura Medium" charset="0"/>
                <a:ea typeface="Futura Medium" charset="0"/>
                <a:cs typeface="Futura Medium" charset="0"/>
              </a:rPr>
              <a:t>Collection</a:t>
            </a:r>
            <a:endParaRPr lang="en-US" sz="2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621" y="4527281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Futura Medium" charset="0"/>
                <a:ea typeface="Futura Medium" charset="0"/>
                <a:cs typeface="Futura Medium" charset="0"/>
              </a:rPr>
              <a:t>Cleaning</a:t>
            </a:r>
            <a:endParaRPr lang="en-US" sz="2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148" y="4495197"/>
            <a:ext cx="1723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Futura Medium" charset="0"/>
                <a:ea typeface="Futura Medium" charset="0"/>
                <a:cs typeface="Futura Medium" charset="0"/>
              </a:rPr>
              <a:t>Integration</a:t>
            </a:r>
            <a:endParaRPr lang="en-US" sz="2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3212" y="4451497"/>
            <a:ext cx="1331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Futura Medium" charset="0"/>
                <a:ea typeface="Futura Medium" charset="0"/>
                <a:cs typeface="Futura Medium" charset="0"/>
              </a:rPr>
              <a:t>Analysis</a:t>
            </a:r>
            <a:endParaRPr lang="en-US" sz="2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29" y="3208713"/>
            <a:ext cx="1995363" cy="1286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20" y="3295236"/>
            <a:ext cx="1984307" cy="12269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52" y="3295236"/>
            <a:ext cx="1735476" cy="1156261"/>
          </a:xfrm>
          <a:prstGeom prst="rect">
            <a:avLst/>
          </a:prstGeom>
        </p:spPr>
      </p:pic>
      <p:sp>
        <p:nvSpPr>
          <p:cNvPr id="16" name="Left Brace 15"/>
          <p:cNvSpPr/>
          <p:nvPr/>
        </p:nvSpPr>
        <p:spPr>
          <a:xfrm rot="16200000">
            <a:off x="4466065" y="1835546"/>
            <a:ext cx="481109" cy="6851640"/>
          </a:xfrm>
          <a:prstGeom prst="leftBrace">
            <a:avLst>
              <a:gd name="adj1" fmla="val 716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16216" y="5549508"/>
            <a:ext cx="589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How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much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time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will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be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spent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on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the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preparation?</a:t>
            </a:r>
            <a:endParaRPr lang="en-US" sz="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72" y="3338445"/>
            <a:ext cx="1648326" cy="11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employees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4589" y="2961749"/>
            <a:ext cx="83630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1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20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21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21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22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26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33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35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36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37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39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42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45 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47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54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57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61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cs-CZ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62  400</a:t>
            </a:r>
            <a:endParaRPr 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2695" y="4142715"/>
                <a:ext cx="40682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Median =</a:t>
                </a:r>
                <a:r>
                  <a:rPr lang="zh-CN" altLang="en-US" sz="2800" dirty="0"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median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Futura Condensed Medium" charset="0"/>
                                <a:cs typeface="Futura Condensed Medium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  <a:ea typeface="Futura Condensed Medium" charset="0"/>
                                <a:cs typeface="Futura Condensed Medium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=37</m:t>
                    </m:r>
                  </m:oMath>
                </a14:m>
                <a:endParaRPr lang="en-US" altLang="zh-CN" sz="2800" dirty="0">
                  <a:latin typeface="Futura Condensed Medium" charset="0"/>
                  <a:ea typeface="Futura Condensed Medium" charset="0"/>
                  <a:cs typeface="Futura Condensed Medium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5" y="4142715"/>
                <a:ext cx="4068274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99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2695" y="5222921"/>
                <a:ext cx="57892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800" dirty="0">
                    <a:solidFill>
                      <a:srgbClr val="000000"/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rPr>
                  <a:t>MAD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median</m:t>
                    </m:r>
                    <m:r>
                      <a:rPr lang="en-US" altLang="zh-CN" sz="2800" b="0" i="0" smtClean="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(|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0" smtClean="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median</m:t>
                    </m:r>
                    <m:r>
                      <a:rPr lang="en-US" altLang="zh-CN" sz="2800" b="0" i="0" smtClean="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Futura Condensed Medium" charset="0"/>
                            <a:cs typeface="Futura Condensed Medium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  <a:ea typeface="Futura Condensed Medium" charset="0"/>
                            <a:cs typeface="Futura Condensed Medium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0" smtClean="0"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)|</m:t>
                    </m:r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charset="0"/>
                        <a:ea typeface="Futura Condensed Medium" charset="0"/>
                        <a:cs typeface="Futura Condensed Medium" charset="0"/>
                      </a:rPr>
                      <m:t>=15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latin typeface="Futura Condensed Medium" charset="0"/>
                  <a:ea typeface="Futura Condensed Medium" charset="0"/>
                  <a:cs typeface="Futura Condensed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5" y="5222921"/>
                <a:ext cx="578921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105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2442" y="4446731"/>
                <a:ext cx="48485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[37−2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15,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 37+2</m:t>
                    </m:r>
                    <m:r>
                      <a:rPr lang="zh-CN" alt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15]</m:t>
                    </m:r>
                  </m:oMath>
                </a14:m>
                <a:r>
                  <a:rPr lang="en-US" sz="2400" dirty="0"/>
                  <a:t> =  [7, 67]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442" y="4446731"/>
                <a:ext cx="484850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32" t="-102632" r="-881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9299922" y="2891475"/>
            <a:ext cx="657726" cy="663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65726" y="2902694"/>
            <a:ext cx="657726" cy="663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3729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Collection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Integration</a:t>
            </a:r>
          </a:p>
          <a:p>
            <a:pPr lvl="1"/>
            <a:r>
              <a:rPr lang="en-US" dirty="0"/>
              <a:t>Data Integration Problem</a:t>
            </a:r>
          </a:p>
          <a:p>
            <a:pPr lvl="1"/>
            <a:r>
              <a:rPr lang="en-US" dirty="0"/>
              <a:t>Three Steps (Schema Matching, Entity Resolution, Data Fusion)</a:t>
            </a:r>
          </a:p>
          <a:p>
            <a:pPr lvl="1"/>
            <a:r>
              <a:rPr lang="en-US" dirty="0"/>
              <a:t>Example: Entity Resolution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8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Integration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2C34-1626-524A-A606-D30862026BFB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97280" y="2289543"/>
          <a:ext cx="36954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Michael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805436" y="2329970"/>
          <a:ext cx="39781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Background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Mike</a:t>
                      </a:r>
                      <a:r>
                        <a:rPr lang="zh-CN" altLang="en-US" baseline="0"/>
                        <a:t> </a:t>
                      </a:r>
                      <a:r>
                        <a:rPr lang="en-US" altLang="zh-CN" baseline="0"/>
                        <a:t>Jordan</a:t>
                      </a:r>
                      <a:r>
                        <a:rPr lang="zh-CN" altLang="en-US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C++,</a:t>
                      </a:r>
                      <a:r>
                        <a:rPr lang="zh-CN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CS,</a:t>
                      </a:r>
                      <a:r>
                        <a:rPr lang="zh-CN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Kobe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Business,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2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58089" y="1874546"/>
            <a:ext cx="29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 err="1"/>
              <a:t>CourSys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5904" y="1920211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survey)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831018" y="5127252"/>
          <a:ext cx="477638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Background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Michael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effectLst/>
                        </a:rPr>
                        <a:t>C++,</a:t>
                      </a:r>
                      <a:r>
                        <a:rPr lang="zh-CN" altLang="en-US" sz="1800" kern="1200" dirty="0">
                          <a:effectLst/>
                        </a:rPr>
                        <a:t> </a:t>
                      </a:r>
                      <a:r>
                        <a:rPr lang="en-US" altLang="zh-CN" sz="1800" kern="1200" dirty="0">
                          <a:effectLst/>
                        </a:rPr>
                        <a:t>CS,</a:t>
                      </a:r>
                      <a:r>
                        <a:rPr lang="zh-CN" altLang="en-US" sz="1800" kern="1200" dirty="0">
                          <a:effectLst/>
                        </a:rPr>
                        <a:t> </a:t>
                      </a:r>
                      <a:r>
                        <a:rPr lang="en-US" altLang="zh-CN" sz="1800" kern="1200" dirty="0"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effectLst/>
                        </a:rPr>
                        <a:t> </a:t>
                      </a:r>
                      <a:r>
                        <a:rPr lang="en-US" altLang="zh-CN" sz="1800" kern="1200" dirty="0">
                          <a:effectLst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Kobe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Business,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3909848" y="3659583"/>
            <a:ext cx="4599141" cy="10070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Integration???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2"/>
            <a:endCxn id="14" idx="1"/>
          </p:cNvCxnSpPr>
          <p:nvPr/>
        </p:nvCxnSpPr>
        <p:spPr>
          <a:xfrm>
            <a:off x="2944999" y="3396983"/>
            <a:ext cx="1638378" cy="41007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4" idx="7"/>
          </p:cNvCxnSpPr>
          <p:nvPr/>
        </p:nvCxnSpPr>
        <p:spPr>
          <a:xfrm flipH="1">
            <a:off x="7835460" y="3437410"/>
            <a:ext cx="959065" cy="369646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4"/>
            <a:endCxn id="13" idx="0"/>
          </p:cNvCxnSpPr>
          <p:nvPr/>
        </p:nvCxnSpPr>
        <p:spPr>
          <a:xfrm>
            <a:off x="6209419" y="4666590"/>
            <a:ext cx="9789" cy="46066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23459" y="549630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Integrated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Integration: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337"/>
            <a:ext cx="9859754" cy="4606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Creating a global schema</a:t>
            </a:r>
            <a:endParaRPr lang="zh-CN" alt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Mapping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local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schemas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global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schema</a:t>
            </a:r>
            <a:endParaRPr lang="zh-CN" altLang="en-US" sz="2600" dirty="0"/>
          </a:p>
          <a:p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learn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detail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later</a:t>
            </a:r>
            <a:endParaRPr lang="zh-CN" alt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Fusion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Resolving conflicts based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some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confidence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scores</a:t>
            </a:r>
            <a:endParaRPr lang="zh-CN" alt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more?</a:t>
            </a:r>
            <a:r>
              <a:rPr lang="zh-CN" altLang="en-US" dirty="0"/>
              <a:t> </a:t>
            </a:r>
          </a:p>
          <a:p>
            <a:pPr lvl="1">
              <a:buClr>
                <a:srgbClr val="E48312"/>
              </a:buClr>
            </a:pPr>
            <a:r>
              <a:rPr lang="en-US" sz="2600" dirty="0" err="1"/>
              <a:t>Anhai</a:t>
            </a:r>
            <a:r>
              <a:rPr lang="en-US" sz="2600" dirty="0"/>
              <a:t> Doan, </a:t>
            </a:r>
            <a:r>
              <a:rPr lang="en-US" sz="2600" dirty="0" err="1"/>
              <a:t>Alon</a:t>
            </a:r>
            <a:r>
              <a:rPr lang="en-US" sz="2600" dirty="0"/>
              <a:t> Y. Halevy, Zachary Ives. </a:t>
            </a:r>
            <a:r>
              <a:rPr lang="en-US" sz="2600" dirty="0">
                <a:hlinkClick r:id="rId2"/>
              </a:rPr>
              <a:t>Principles of Data Integration</a:t>
            </a:r>
            <a:r>
              <a:rPr lang="en-US" sz="2600" dirty="0"/>
              <a:t>. Morgan Kaufmann Publishers, 2012.</a:t>
            </a:r>
          </a:p>
          <a:p>
            <a:pPr lvl="1">
              <a:buClr>
                <a:srgbClr val="E48312"/>
              </a:buClr>
            </a:pP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E698-3D9C-2C41-8CA4-CD7CEBCAFF41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Entity</a:t>
            </a:r>
            <a:r>
              <a:rPr lang="zh-CN" altLang="en-US"/>
              <a:t> </a:t>
            </a:r>
            <a:r>
              <a:rPr lang="en-US" altLang="zh-CN"/>
              <a:t>Resolution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A8ED-76CF-1D44-AD90-F48F634D2867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1177" y="2261456"/>
            <a:ext cx="7140778" cy="3674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377045" y="4806807"/>
            <a:ext cx="418352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33916" y="2336160"/>
            <a:ext cx="564775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86316" y="3534442"/>
            <a:ext cx="591669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05538" y="3534442"/>
            <a:ext cx="992094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05538" y="2336160"/>
            <a:ext cx="1021976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098B-A214-EA49-B031-57C2674B7D99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97280" y="2382634"/>
          <a:ext cx="6947646" cy="25085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ID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Product Name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Price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</a:t>
                      </a:r>
                      <a:r>
                        <a:rPr lang="en-US" sz="1800" baseline="-25000" dirty="0"/>
                        <a:t>1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iPad</a:t>
                      </a:r>
                      <a:r>
                        <a:rPr lang="en-US" sz="1800" dirty="0"/>
                        <a:t> Two 16GB </a:t>
                      </a:r>
                      <a:r>
                        <a:rPr lang="en-US" sz="1800" dirty="0" err="1"/>
                        <a:t>WiFi</a:t>
                      </a:r>
                      <a:r>
                        <a:rPr lang="en-US" sz="1800" baseline="0" dirty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$490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</a:t>
                      </a:r>
                      <a:r>
                        <a:rPr lang="en-US" sz="1800" baseline="-25000" dirty="0"/>
                        <a:t>2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iPad</a:t>
                      </a:r>
                      <a:r>
                        <a:rPr lang="en-US" sz="1800" dirty="0"/>
                        <a:t> 2nd generation 16GB </a:t>
                      </a:r>
                      <a:r>
                        <a:rPr lang="en-US" sz="1800" dirty="0" err="1"/>
                        <a:t>WiFi</a:t>
                      </a:r>
                      <a:r>
                        <a:rPr lang="en-US" sz="1800" baseline="0" dirty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$469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</a:t>
                      </a:r>
                      <a:r>
                        <a:rPr lang="en-US" sz="1800" baseline="-25000" dirty="0"/>
                        <a:t>3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iPhone 4th generation</a:t>
                      </a:r>
                      <a:r>
                        <a:rPr lang="en-US" sz="1800" baseline="0" dirty="0"/>
                        <a:t> White 16GB 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$545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</a:t>
                      </a:r>
                      <a:r>
                        <a:rPr lang="en-US" altLang="zh-CN" sz="1800" baseline="-25000" dirty="0"/>
                        <a:t>4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Apple iPhone 3rd generation Black 16GB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$375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</a:t>
                      </a:r>
                      <a:r>
                        <a:rPr lang="en-US" altLang="zh-CN" sz="1800" baseline="-25000" dirty="0"/>
                        <a:t>5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Apple iPhone 4 16GB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$520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08989" y="363690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, (r</a:t>
            </a:r>
            <a:r>
              <a:rPr lang="en-US" sz="2400" baseline="-25000" dirty="0"/>
              <a:t>3</a:t>
            </a:r>
            <a:r>
              <a:rPr lang="en-US" sz="2400" dirty="0"/>
              <a:t>, r</a:t>
            </a:r>
            <a:r>
              <a:rPr lang="en-US" altLang="zh-CN" sz="2400" baseline="-25000" dirty="0"/>
              <a:t>5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20892" y="363690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(r</a:t>
            </a:r>
            <a:r>
              <a:rPr lang="en-US" sz="2400" baseline="-25000" dirty="0"/>
              <a:t>1</a:t>
            </a:r>
            <a:r>
              <a:rPr lang="en-US" sz="2400" dirty="0"/>
              <a:t>, r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Similarity-based</a:t>
                </a:r>
                <a:endParaRPr lang="zh-CN" altLang="en-US" b="1" dirty="0"/>
              </a:p>
              <a:p>
                <a:pPr lvl="1"/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Similarity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=|</m:t>
                    </m:r>
                    <m:f>
                      <m:fPr>
                        <m:ctrlPr>
                          <a:rPr lang="bg-BG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Threshold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0.8)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r>
                  <a:rPr lang="en-US" altLang="zh-CN" b="1" dirty="0"/>
                  <a:t>Learning-based</a:t>
                </a:r>
                <a:endParaRPr lang="zh-CN" altLang="en-US" b="1" dirty="0"/>
              </a:p>
              <a:p>
                <a:pPr lvl="1"/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Represent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pair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of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records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2" t="-3636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6E3-D4EB-9447-889C-46B563C920A1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1277" y="3821104"/>
            <a:ext cx="4135106" cy="75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47CD60"/>
                </a:solidFill>
              </a:rPr>
              <a:t>Jaccard</a:t>
            </a:r>
            <a:r>
              <a:rPr lang="en-US" altLang="zh-CN" b="1" dirty="0">
                <a:solidFill>
                  <a:srgbClr val="47CD60"/>
                </a:solidFill>
              </a:rPr>
              <a:t>(r1, r2) = 0.9 </a:t>
            </a:r>
            <a:r>
              <a:rPr lang="zh-CN" altLang="en-US" b="1" dirty="0">
                <a:solidFill>
                  <a:srgbClr val="47CD60"/>
                </a:solidFill>
              </a:rPr>
              <a:t>≥ </a:t>
            </a:r>
            <a:r>
              <a:rPr lang="en-US" altLang="zh-CN" b="1" dirty="0">
                <a:solidFill>
                  <a:srgbClr val="47CD60"/>
                </a:solidFill>
              </a:rPr>
              <a:t>0.8  </a:t>
            </a:r>
            <a:r>
              <a:rPr lang="zh-CN" altLang="en-US" b="1" dirty="0">
                <a:solidFill>
                  <a:srgbClr val="47CD60"/>
                </a:solidFill>
              </a:rPr>
              <a:t> </a:t>
            </a:r>
            <a:r>
              <a:rPr lang="en-US" altLang="zh-CN" b="1" dirty="0">
                <a:solidFill>
                  <a:srgbClr val="47CD60"/>
                </a:solidFill>
              </a:rPr>
              <a:t>Matching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3BAED6"/>
                </a:solidFill>
              </a:rPr>
              <a:t>Jaccard</a:t>
            </a:r>
            <a:r>
              <a:rPr lang="en-US" altLang="zh-CN" b="1" dirty="0">
                <a:solidFill>
                  <a:srgbClr val="3BAED6"/>
                </a:solidFill>
              </a:rPr>
              <a:t>(r4, r8) = 0.1 &lt;  0.8   Non-matching</a:t>
            </a:r>
            <a:endParaRPr lang="zh-CN" altLang="en-US" b="1" dirty="0">
              <a:solidFill>
                <a:srgbClr val="3BAED6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099795" y="4578234"/>
            <a:ext cx="2315882" cy="1586205"/>
            <a:chOff x="2420471" y="5225105"/>
            <a:chExt cx="2315882" cy="1586205"/>
          </a:xfrm>
        </p:grpSpPr>
        <p:cxnSp>
          <p:nvCxnSpPr>
            <p:cNvPr id="11" name="直接连接符 11"/>
            <p:cNvCxnSpPr/>
            <p:nvPr/>
          </p:nvCxnSpPr>
          <p:spPr>
            <a:xfrm flipH="1">
              <a:off x="2882485" y="5225105"/>
              <a:ext cx="747177" cy="1586205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435412" y="5225105"/>
              <a:ext cx="1" cy="1379849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420471" y="6611495"/>
              <a:ext cx="2315882" cy="1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3326166" y="5707456"/>
              <a:ext cx="774413" cy="551192"/>
              <a:chOff x="5719521" y="5458852"/>
              <a:chExt cx="774413" cy="551192"/>
            </a:xfrm>
          </p:grpSpPr>
          <p:sp>
            <p:nvSpPr>
              <p:cNvPr id="21" name="椭圆 6"/>
              <p:cNvSpPr>
                <a:spLocks noChangeAspect="1"/>
              </p:cNvSpPr>
              <p:nvPr/>
            </p:nvSpPr>
            <p:spPr>
              <a:xfrm>
                <a:off x="6269526" y="54588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6"/>
              <p:cNvSpPr>
                <a:spLocks noChangeAspect="1"/>
              </p:cNvSpPr>
              <p:nvPr/>
            </p:nvSpPr>
            <p:spPr>
              <a:xfrm>
                <a:off x="6421926" y="551356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6"/>
              <p:cNvSpPr>
                <a:spLocks noChangeAspect="1"/>
              </p:cNvSpPr>
              <p:nvPr/>
            </p:nvSpPr>
            <p:spPr>
              <a:xfrm>
                <a:off x="628352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6"/>
              <p:cNvSpPr>
                <a:spLocks noChangeAspect="1"/>
              </p:cNvSpPr>
              <p:nvPr/>
            </p:nvSpPr>
            <p:spPr>
              <a:xfrm>
                <a:off x="6421926" y="566009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6"/>
              <p:cNvSpPr>
                <a:spLocks noChangeAspect="1"/>
              </p:cNvSpPr>
              <p:nvPr/>
            </p:nvSpPr>
            <p:spPr>
              <a:xfrm>
                <a:off x="6291670" y="5733367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6"/>
              <p:cNvSpPr>
                <a:spLocks noChangeAspect="1"/>
              </p:cNvSpPr>
              <p:nvPr/>
            </p:nvSpPr>
            <p:spPr>
              <a:xfrm>
                <a:off x="6161414" y="5586829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6"/>
              <p:cNvSpPr>
                <a:spLocks noChangeAspect="1"/>
              </p:cNvSpPr>
              <p:nvPr/>
            </p:nvSpPr>
            <p:spPr>
              <a:xfrm>
                <a:off x="6413785" y="583920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6"/>
              <p:cNvSpPr>
                <a:spLocks noChangeAspect="1"/>
              </p:cNvSpPr>
              <p:nvPr/>
            </p:nvSpPr>
            <p:spPr>
              <a:xfrm>
                <a:off x="6161414" y="572522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6"/>
              <p:cNvSpPr>
                <a:spLocks noChangeAspect="1"/>
              </p:cNvSpPr>
              <p:nvPr/>
            </p:nvSpPr>
            <p:spPr>
              <a:xfrm>
                <a:off x="6161414" y="5863623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6"/>
              <p:cNvSpPr>
                <a:spLocks noChangeAspect="1"/>
              </p:cNvSpPr>
              <p:nvPr/>
            </p:nvSpPr>
            <p:spPr>
              <a:xfrm>
                <a:off x="6023017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6"/>
              <p:cNvSpPr>
                <a:spLocks noChangeAspect="1"/>
              </p:cNvSpPr>
              <p:nvPr/>
            </p:nvSpPr>
            <p:spPr>
              <a:xfrm>
                <a:off x="587647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6"/>
              <p:cNvSpPr>
                <a:spLocks noChangeAspect="1"/>
              </p:cNvSpPr>
              <p:nvPr/>
            </p:nvSpPr>
            <p:spPr>
              <a:xfrm>
                <a:off x="6088145" y="548099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6"/>
              <p:cNvSpPr>
                <a:spLocks noChangeAspect="1"/>
              </p:cNvSpPr>
              <p:nvPr/>
            </p:nvSpPr>
            <p:spPr>
              <a:xfrm>
                <a:off x="5966030" y="571708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6"/>
              <p:cNvSpPr>
                <a:spLocks noChangeAspect="1"/>
              </p:cNvSpPr>
              <p:nvPr/>
            </p:nvSpPr>
            <p:spPr>
              <a:xfrm>
                <a:off x="5852056" y="547285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6"/>
              <p:cNvSpPr>
                <a:spLocks noChangeAspect="1"/>
              </p:cNvSpPr>
              <p:nvPr/>
            </p:nvSpPr>
            <p:spPr>
              <a:xfrm>
                <a:off x="6307952" y="593689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6"/>
              <p:cNvSpPr>
                <a:spLocks noChangeAspect="1"/>
              </p:cNvSpPr>
              <p:nvPr/>
            </p:nvSpPr>
            <p:spPr>
              <a:xfrm>
                <a:off x="6039299" y="5847341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6"/>
              <p:cNvSpPr>
                <a:spLocks noChangeAspect="1"/>
              </p:cNvSpPr>
              <p:nvPr/>
            </p:nvSpPr>
            <p:spPr>
              <a:xfrm>
                <a:off x="5857918" y="574737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6"/>
              <p:cNvSpPr>
                <a:spLocks noChangeAspect="1"/>
              </p:cNvSpPr>
              <p:nvPr/>
            </p:nvSpPr>
            <p:spPr>
              <a:xfrm>
                <a:off x="5719521" y="584506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6"/>
              <p:cNvSpPr>
                <a:spLocks noChangeAspect="1"/>
              </p:cNvSpPr>
              <p:nvPr/>
            </p:nvSpPr>
            <p:spPr>
              <a:xfrm>
                <a:off x="5857918" y="589390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29565" y="5719180"/>
              <a:ext cx="381366" cy="211549"/>
              <a:chOff x="5222920" y="5470576"/>
              <a:chExt cx="381366" cy="211549"/>
            </a:xfrm>
          </p:grpSpPr>
          <p:sp>
            <p:nvSpPr>
              <p:cNvPr id="16" name="椭圆 6"/>
              <p:cNvSpPr>
                <a:spLocks noChangeAspect="1"/>
              </p:cNvSpPr>
              <p:nvPr/>
            </p:nvSpPr>
            <p:spPr>
              <a:xfrm>
                <a:off x="5532278" y="5584550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6"/>
              <p:cNvSpPr>
                <a:spLocks noChangeAspect="1"/>
              </p:cNvSpPr>
              <p:nvPr/>
            </p:nvSpPr>
            <p:spPr>
              <a:xfrm>
                <a:off x="5393881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6"/>
              <p:cNvSpPr>
                <a:spLocks noChangeAspect="1"/>
              </p:cNvSpPr>
              <p:nvPr/>
            </p:nvSpPr>
            <p:spPr>
              <a:xfrm>
                <a:off x="5247343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6"/>
              <p:cNvSpPr>
                <a:spLocks noChangeAspect="1"/>
              </p:cNvSpPr>
              <p:nvPr/>
            </p:nvSpPr>
            <p:spPr>
              <a:xfrm>
                <a:off x="5459009" y="5478717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6"/>
              <p:cNvSpPr>
                <a:spLocks noChangeAspect="1"/>
              </p:cNvSpPr>
              <p:nvPr/>
            </p:nvSpPr>
            <p:spPr>
              <a:xfrm>
                <a:off x="5222920" y="5470576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Jaccard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8786-60B5-554F-A4DF-4212F5F2A4D8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Given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table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and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threshold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problem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aims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find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all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record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pairs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)∈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such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r</m:t>
                        </m:r>
                        <m:r>
                          <a:rPr lang="en-US" altLang="zh-CN" sz="28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s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63" t="-5696" b="-170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naïve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needs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comparisons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 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991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Filtering-and-Verification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Removing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Computing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Jaccard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survived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12AE-5792-CC4E-BC21-511A47545F8F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339492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“obviously</a:t>
            </a:r>
            <a:r>
              <a:rPr lang="zh-CN" altLang="en-US" dirty="0"/>
              <a:t> </a:t>
            </a:r>
            <a:r>
              <a:rPr lang="en-US" altLang="zh-CN" dirty="0"/>
              <a:t>dissimilar</a:t>
            </a:r>
            <a:r>
              <a:rPr lang="zh-CN" altLang="en-US" dirty="0"/>
              <a:t> </a:t>
            </a:r>
            <a:r>
              <a:rPr lang="en-US" altLang="zh-CN" dirty="0"/>
              <a:t>pairs”?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records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word.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case,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their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Jaccard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zero,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thus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returned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result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can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safely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filtered.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efficiently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word?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help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understand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solution,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let’s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first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consider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simplified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version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problem,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assumes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each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contains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word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C58A-2EE0-1349-87DD-D65E8EC32CE7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37290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0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simplified version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26407" y="2954877"/>
          <a:ext cx="1579705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Apple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Apple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Banana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Orange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Banana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D37-3876-FD4E-8CA5-0582BF71B402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word.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filtering.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879" y="300644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79" y="350254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386" y="404908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3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893" y="459562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4</a:t>
            </a:r>
            <a:endParaRPr lang="en-US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6400" y="506333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5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3523" y="3037278"/>
            <a:ext cx="606214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SELECT</a:t>
            </a:r>
            <a:r>
              <a:rPr lang="zh-CN" altLang="en-US" sz="2400" dirty="0"/>
              <a:t> </a:t>
            </a:r>
            <a:r>
              <a:rPr lang="en-US" altLang="zh-CN" sz="2400" dirty="0"/>
              <a:t>T1.id,</a:t>
            </a:r>
            <a:r>
              <a:rPr lang="zh-CN" altLang="en-US" sz="2400" dirty="0"/>
              <a:t> </a:t>
            </a:r>
            <a:r>
              <a:rPr lang="en-US" altLang="zh-CN" sz="2400" dirty="0"/>
              <a:t>T2.id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zh-CN" altLang="en-US" sz="2400" dirty="0"/>
              <a:t> </a:t>
            </a:r>
            <a:r>
              <a:rPr lang="en-US" altLang="zh-CN" sz="2400" dirty="0"/>
              <a:t>T1,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zh-CN" altLang="en-US" sz="2400" dirty="0"/>
              <a:t> </a:t>
            </a:r>
            <a:r>
              <a:rPr lang="en-US" altLang="zh-CN" sz="2400" dirty="0"/>
              <a:t>T2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WHERE</a:t>
            </a:r>
            <a:r>
              <a:rPr lang="zh-CN" altLang="en-US" sz="2400" dirty="0"/>
              <a:t> </a:t>
            </a:r>
            <a:r>
              <a:rPr lang="en-US" altLang="zh-CN" sz="2400" dirty="0"/>
              <a:t>T1.word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T2.word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T1.id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T2.id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0477" y="581433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Output:</a:t>
            </a:r>
            <a:r>
              <a:rPr lang="zh-CN" altLang="en-US" sz="2400" b="1" dirty="0"/>
              <a:t> </a:t>
            </a:r>
            <a:r>
              <a:rPr lang="en-US" altLang="zh-CN" sz="2400" dirty="0"/>
              <a:t>(r1,</a:t>
            </a:r>
            <a:r>
              <a:rPr lang="zh-CN" altLang="en-US" sz="2400" dirty="0"/>
              <a:t> </a:t>
            </a:r>
            <a:r>
              <a:rPr lang="en-US" altLang="zh-CN" sz="2400" dirty="0"/>
              <a:t>r2),</a:t>
            </a:r>
            <a:r>
              <a:rPr lang="zh-CN" altLang="en-US" sz="2400" dirty="0"/>
              <a:t> </a:t>
            </a:r>
            <a:r>
              <a:rPr lang="en-US" altLang="zh-CN" sz="2400" dirty="0"/>
              <a:t>(r3,</a:t>
            </a:r>
            <a:r>
              <a:rPr lang="zh-CN" altLang="en-US" sz="2400" dirty="0"/>
              <a:t> </a:t>
            </a:r>
            <a:r>
              <a:rPr lang="en-US" altLang="zh-CN" sz="2400" dirty="0"/>
              <a:t>r5)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5082" y="5180902"/>
                <a:ext cx="441537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Does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require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comparisons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?</a:t>
                </a:r>
                <a:r>
                  <a:rPr lang="zh-CN" altLang="en-US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082" y="5180902"/>
                <a:ext cx="4415376" cy="470000"/>
              </a:xfrm>
              <a:prstGeom prst="rect">
                <a:avLst/>
              </a:prstGeom>
              <a:blipFill rotWithShape="0">
                <a:blip r:embed="rId2"/>
                <a:stretch>
                  <a:fillRect l="-2210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3181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words.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CCB7-5E92-F943-BEB9-9AA54BB4B5AC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1154278" y="3453024"/>
          <a:ext cx="2251078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Apple,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Orange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Apple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Banana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Orange,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Apple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Banana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2750" y="35045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22750" y="400069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33257" y="454723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3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764" y="509377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4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271" y="556148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5</a:t>
            </a:r>
            <a:endParaRPr lang="en-US" sz="2800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1831" y="4802395"/>
            <a:ext cx="938658" cy="780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59396" y="4347180"/>
            <a:ext cx="913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Flatten</a:t>
            </a:r>
            <a:endParaRPr lang="en-US" sz="2000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/>
          </p:nvPr>
        </p:nvGraphicFramePr>
        <p:xfrm>
          <a:off x="5300484" y="2522287"/>
          <a:ext cx="1411520" cy="3774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Apple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Banana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Banana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92223" y="252228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92495" y="300984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9622" y="412375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3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03351" y="518988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8093" y="57048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5</a:t>
            </a:r>
            <a:endParaRPr lang="en-US" sz="28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19622" y="356680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endParaRPr 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9625" y="464859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2103" y="3566804"/>
            <a:ext cx="46769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thought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b="1" u="sng" dirty="0"/>
              <a:t>inverted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index</a:t>
            </a:r>
            <a:r>
              <a:rPr lang="zh-CN" altLang="en-US" sz="2000" b="1" u="sng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old</a:t>
            </a:r>
            <a:r>
              <a:rPr lang="zh-CN" altLang="en-US" sz="2000" dirty="0"/>
              <a:t> </a:t>
            </a:r>
            <a:r>
              <a:rPr lang="en-US" altLang="zh-CN" sz="2000" dirty="0"/>
              <a:t>table.</a:t>
            </a:r>
            <a:endParaRPr lang="zh-CN" alt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339509" y="4347180"/>
            <a:ext cx="468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b="1" u="sng" dirty="0"/>
              <a:t>Run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the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previous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SQL</a:t>
            </a:r>
            <a:r>
              <a:rPr lang="zh-CN" altLang="en-US" b="1" u="sng" dirty="0"/>
              <a:t> </a:t>
            </a:r>
            <a:r>
              <a:rPr lang="en-US" altLang="zh-CN" b="1" u="sng" dirty="0"/>
              <a:t>on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this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new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table</a:t>
            </a:r>
            <a:r>
              <a:rPr lang="zh-CN" altLang="en-US" b="1" u="sng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redundant</a:t>
            </a:r>
            <a:r>
              <a:rPr lang="zh-CN" altLang="en-US" dirty="0"/>
              <a:t> </a:t>
            </a:r>
            <a:r>
              <a:rPr lang="en-US" altLang="zh-CN" dirty="0"/>
              <a:t>pairs.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6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 build="allAtOnce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satisfied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efficiency?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Exploring</a:t>
            </a:r>
            <a:r>
              <a:rPr lang="zh-CN" altLang="en-US" dirty="0"/>
              <a:t> </a:t>
            </a:r>
            <a:r>
              <a:rPr lang="en-US" altLang="zh-CN" dirty="0"/>
              <a:t>stronger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 the record pairs that share </a:t>
            </a:r>
            <a:r>
              <a:rPr lang="en-US" altLang="zh-CN" sz="2400" dirty="0">
                <a:solidFill>
                  <a:srgbClr val="FF0000"/>
                </a:solidFill>
              </a:rPr>
              <a:t>zero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token 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one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token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is-I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…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tokens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Challenges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develop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efficient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these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stronger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conditions?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D948-EFAE-4A40-8F1F-879A4508DD90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7437" y="5241110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Jiannan Wang, </a:t>
            </a:r>
            <a:r>
              <a:rPr lang="en-US" altLang="zh-CN" dirty="0" err="1"/>
              <a:t>Guoliang</a:t>
            </a:r>
            <a:r>
              <a:rPr lang="en-US" altLang="zh-CN" dirty="0"/>
              <a:t> Li, </a:t>
            </a:r>
            <a:r>
              <a:rPr lang="en-US" altLang="zh-CN" dirty="0" err="1"/>
              <a:t>Jianhua</a:t>
            </a:r>
            <a:r>
              <a:rPr lang="en-US" altLang="zh-CN" dirty="0"/>
              <a:t> Feng. </a:t>
            </a:r>
            <a:endParaRPr lang="zh-CN" altLang="en-US" dirty="0"/>
          </a:p>
          <a:p>
            <a:r>
              <a:rPr lang="en-US" altLang="zh-CN" dirty="0">
                <a:hlinkClick r:id="rId2"/>
              </a:rPr>
              <a:t>Can We Beat The Prefix Filtering? An Adaptive Framework for Similarity Join and Search. </a:t>
            </a:r>
            <a:r>
              <a:rPr lang="en-US" altLang="zh-CN" dirty="0"/>
              <a:t>SIGMOD 2012:85-96.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satisfied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quality?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TF-IDF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Use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weighted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Jaccard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WJaccard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r>
                  <a:rPr lang="en-US" altLang="zh-CN" dirty="0"/>
                  <a:t>Learning-based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Model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classification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problem</a:t>
                </a:r>
                <a:endPara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How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generate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vectors?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</a:p>
              <a:p>
                <a:pPr lvl="1">
                  <a:buClr>
                    <a:srgbClr val="E48312"/>
                  </a:buClr>
                </a:pP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endParaRPr lang="zh-CN" altLang="en-US" dirty="0"/>
              </a:p>
              <a:p>
                <a:r>
                  <a:rPr lang="en-US" altLang="zh-CN" dirty="0"/>
                  <a:t>Crowdsourcing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Build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hybrid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human-machine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system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(like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Iron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Man)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for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  <a:blipFill rotWithShape="0">
                <a:blip r:embed="rId3"/>
                <a:stretch>
                  <a:fillRect l="-1273" t="-4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0E90-00BE-6D47-8B23-DA610545AA96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4227" y="4424972"/>
            <a:ext cx="6955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M. </a:t>
            </a:r>
            <a:r>
              <a:rPr lang="en-US" sz="2000" dirty="0" err="1"/>
              <a:t>Bilenko</a:t>
            </a:r>
            <a:r>
              <a:rPr lang="en-US" sz="2000" dirty="0"/>
              <a:t> and R. J. Mooney. </a:t>
            </a:r>
            <a:r>
              <a:rPr lang="en-US" sz="2000" dirty="0">
                <a:hlinkClick r:id="rId4"/>
              </a:rPr>
              <a:t>Adaptive duplicate detection using learnable string similarity measures</a:t>
            </a:r>
            <a:r>
              <a:rPr lang="en-US" sz="2000" dirty="0"/>
              <a:t>. In KDD, pages 39–48, 2003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985" y="0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8410-0500-544F-B79F-FB0072154FA8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3"/>
            <a:ext cx="9939688" cy="416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E48312"/>
              </a:buClr>
              <a:buNone/>
            </a:pPr>
            <a:r>
              <a:rPr lang="en-US" altLang="zh-CN" sz="3200" b="1" dirty="0"/>
              <a:t>Data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Collection</a:t>
            </a:r>
            <a:endParaRPr lang="zh-CN" altLang="en-US" sz="3200" b="1" dirty="0"/>
          </a:p>
          <a:p>
            <a:pPr lvl="1"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Where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collect,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Collect</a:t>
            </a:r>
          </a:p>
          <a:p>
            <a:pPr lvl="1">
              <a:buClr>
                <a:srgbClr val="E48312"/>
              </a:buClr>
            </a:pPr>
            <a:endParaRPr lang="zh-CN" altLang="en-US" sz="2800" dirty="0"/>
          </a:p>
          <a:p>
            <a:pPr marL="0" indent="0">
              <a:buClr>
                <a:srgbClr val="E48312"/>
              </a:buClr>
              <a:buNone/>
            </a:pP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Cleaning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sz="2800" dirty="0"/>
              <a:t>Dirty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Problems,</a:t>
            </a:r>
            <a:r>
              <a:rPr lang="zh-CN" altLang="en-US" sz="2800" dirty="0"/>
              <a:t> </a:t>
            </a:r>
            <a:r>
              <a:rPr lang="en-US" altLang="zh-CN" sz="2800" dirty="0"/>
              <a:t>Data-cleaning</a:t>
            </a:r>
            <a:r>
              <a:rPr lang="zh-CN" altLang="en-US" sz="2800" dirty="0"/>
              <a:t> </a:t>
            </a:r>
            <a:r>
              <a:rPr lang="en-US" altLang="zh-CN" sz="2800" dirty="0"/>
              <a:t>tools</a:t>
            </a:r>
          </a:p>
          <a:p>
            <a:pPr lvl="1">
              <a:buClr>
                <a:srgbClr val="E48312"/>
              </a:buClr>
            </a:pPr>
            <a:endParaRPr lang="zh-CN" altLang="en-US" sz="2800" dirty="0"/>
          </a:p>
          <a:p>
            <a:pPr marL="0" indent="0">
              <a:buClr>
                <a:srgbClr val="E48312"/>
              </a:buClr>
              <a:buNone/>
            </a:pP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Integration</a:t>
            </a:r>
            <a:endParaRPr lang="zh-CN" altLang="en-US" b="1" dirty="0"/>
          </a:p>
          <a:p>
            <a:pPr lvl="1">
              <a:buClr>
                <a:srgbClr val="E48312"/>
              </a:buClr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Schema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Mapping,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Entity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Resolution,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Fusion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02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for a 1</a:t>
            </a:r>
            <a:r>
              <a:rPr lang="mr-IN" dirty="0"/>
              <a:t>–</a:t>
            </a:r>
            <a:r>
              <a:rPr lang="en-US" dirty="0"/>
              <a:t>year Data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roup</a:t>
            </a:r>
            <a:r>
              <a:rPr lang="en-US" dirty="0"/>
              <a:t> 1</a:t>
            </a:r>
            <a:r>
              <a:rPr lang="en-US" altLang="zh-CN" dirty="0"/>
              <a:t>,2</a:t>
            </a:r>
            <a:r>
              <a:rPr lang="en-US" dirty="0"/>
              <a:t>. SFU President Office</a:t>
            </a:r>
          </a:p>
          <a:p>
            <a:r>
              <a:rPr lang="en-US" altLang="zh-CN" dirty="0"/>
              <a:t>Group</a:t>
            </a:r>
            <a:r>
              <a:rPr lang="en-US" dirty="0"/>
              <a:t> </a:t>
            </a:r>
            <a:r>
              <a:rPr lang="en-US" altLang="zh-CN" dirty="0"/>
              <a:t>3,4</a:t>
            </a:r>
            <a:r>
              <a:rPr lang="en-US" dirty="0"/>
              <a:t>. BC Government</a:t>
            </a:r>
          </a:p>
          <a:p>
            <a:r>
              <a:rPr lang="en-US" altLang="zh-CN" dirty="0"/>
              <a:t>Group</a:t>
            </a:r>
            <a:r>
              <a:rPr lang="en-US" dirty="0"/>
              <a:t> </a:t>
            </a:r>
            <a:r>
              <a:rPr lang="en-US" altLang="zh-CN" dirty="0"/>
              <a:t>5,6</a:t>
            </a:r>
            <a:r>
              <a:rPr lang="en-US" dirty="0"/>
              <a:t>. Justin Trudeau Campaign Team</a:t>
            </a:r>
          </a:p>
          <a:p>
            <a:r>
              <a:rPr lang="en-US" altLang="zh-CN" dirty="0"/>
              <a:t>Group</a:t>
            </a:r>
            <a:r>
              <a:rPr lang="en-US" dirty="0"/>
              <a:t> </a:t>
            </a:r>
            <a:r>
              <a:rPr lang="en-US" altLang="zh-CN" dirty="0"/>
              <a:t>7,8</a:t>
            </a:r>
            <a:r>
              <a:rPr lang="en-US" dirty="0"/>
              <a:t>. Vancouver Hockey Team</a:t>
            </a:r>
          </a:p>
          <a:p>
            <a:r>
              <a:rPr lang="en-US" altLang="zh-CN" dirty="0"/>
              <a:t>Group</a:t>
            </a:r>
            <a:r>
              <a:rPr lang="en-US" dirty="0"/>
              <a:t> </a:t>
            </a:r>
            <a:r>
              <a:rPr lang="en-US" altLang="zh-CN" dirty="0"/>
              <a:t>9,10</a:t>
            </a:r>
            <a:r>
              <a:rPr lang="en-US" dirty="0"/>
              <a:t>. BC Children's Hospital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3729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Data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Collection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Where to collect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How to collect</a:t>
            </a:r>
          </a:p>
          <a:p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9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66446" y="1889164"/>
            <a:ext cx="9960343" cy="475318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Internal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Data</a:t>
            </a:r>
            <a:endParaRPr lang="zh-CN" altLang="en-US" sz="3200" b="1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(Tabular</a:t>
            </a:r>
            <a:r>
              <a:rPr lang="zh-CN" altLang="en-US" dirty="0"/>
              <a:t> </a:t>
            </a:r>
            <a:r>
              <a:rPr lang="en-US" altLang="zh-CN" dirty="0"/>
              <a:t>Data)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(Text</a:t>
            </a:r>
            <a:r>
              <a:rPr lang="zh-CN" altLang="en-US" dirty="0"/>
              <a:t> </a:t>
            </a:r>
            <a:r>
              <a:rPr lang="en-US" altLang="zh-CN" dirty="0"/>
              <a:t>Files)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Documents</a:t>
            </a:r>
            <a:r>
              <a:rPr lang="zh-CN" altLang="en-US" dirty="0"/>
              <a:t> </a:t>
            </a:r>
            <a:r>
              <a:rPr lang="en-US" altLang="zh-CN" dirty="0"/>
              <a:t>(Word,</a:t>
            </a:r>
            <a:r>
              <a:rPr lang="zh-CN" altLang="en-US" dirty="0"/>
              <a:t> </a:t>
            </a:r>
            <a:r>
              <a:rPr lang="en-US" altLang="zh-CN" dirty="0"/>
              <a:t>Excel,</a:t>
            </a:r>
            <a:r>
              <a:rPr lang="zh-CN" altLang="en-US" dirty="0"/>
              <a:t> </a:t>
            </a:r>
            <a:r>
              <a:rPr lang="en-US" altLang="zh-CN" dirty="0"/>
              <a:t>PDF)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Multimedia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(Video,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Image)</a:t>
            </a:r>
          </a:p>
          <a:p>
            <a:pPr lvl="1">
              <a:lnSpc>
                <a:spcPct val="110000"/>
              </a:lnSpc>
            </a:pPr>
            <a:endParaRPr lang="zh-CN" alt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24763" y="1889164"/>
            <a:ext cx="9902026" cy="4753187"/>
          </a:xfrm>
        </p:spPr>
        <p:txBody>
          <a:bodyPr>
            <a:normAutofit/>
          </a:bodyPr>
          <a:lstStyle/>
          <a:p>
            <a:pPr lvl="0">
              <a:buClr>
                <a:srgbClr val="E48312"/>
              </a:buClr>
            </a:pP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External</a:t>
            </a: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endParaRPr lang="is-IS" sz="32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https://www.programmableweb.com/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 action="ppaction://hlinkfile"/>
              </a:rPr>
              <a:t>data.vancouver.ca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www.data.gov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Wikidata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Freebase)</a:t>
            </a:r>
          </a:p>
        </p:txBody>
      </p:sp>
    </p:spTree>
    <p:extLst>
      <p:ext uri="{BB962C8B-B14F-4D97-AF65-F5344CB8AC3E}">
        <p14:creationId xmlns:p14="http://schemas.microsoft.com/office/powerpoint/2010/main" val="112101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99" y="4211939"/>
            <a:ext cx="2745682" cy="148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49112" y="3403854"/>
            <a:ext cx="233442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38" lvl="0" indent="-91438" defTabSz="914377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340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Structured</a:t>
            </a:r>
            <a:endParaRPr lang="en-US" altLang="zh-CN" sz="3400" dirty="0">
              <a:solidFill>
                <a:srgbClr val="000000">
                  <a:lumMod val="75000"/>
                  <a:lumOff val="25000"/>
                </a:srgb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00732" y="3403854"/>
            <a:ext cx="3426644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38" lvl="0" indent="-91438" algn="ctr" defTabSz="914377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34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Semi-structured</a:t>
            </a:r>
            <a:r>
              <a:rPr lang="zh-CN" altLang="en-US" sz="34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endParaRPr lang="en-US" altLang="zh-CN" sz="3400" dirty="0">
              <a:solidFill>
                <a:srgbClr val="000000">
                  <a:lumMod val="75000"/>
                  <a:lumOff val="25000"/>
                </a:srgb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3793" y="3403853"/>
            <a:ext cx="294676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38" lvl="0" indent="-91438" algn="ctr" defTabSz="914377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zh-CN" sz="34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Unstructured</a:t>
            </a:r>
            <a:r>
              <a:rPr lang="zh-CN" altLang="en-US" sz="34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endParaRPr lang="en-US" altLang="zh-CN" sz="3400" dirty="0">
              <a:solidFill>
                <a:srgbClr val="000000">
                  <a:lumMod val="75000"/>
                  <a:lumOff val="25000"/>
                </a:srgb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5037" y="4200965"/>
            <a:ext cx="3675489" cy="1502520"/>
            <a:chOff x="752132" y="4241772"/>
            <a:chExt cx="3971492" cy="17507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72" t="12761" r="-66" b="25877"/>
            <a:stretch/>
          </p:blipFill>
          <p:spPr>
            <a:xfrm>
              <a:off x="1852087" y="4241772"/>
              <a:ext cx="2871537" cy="14782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61" r="76942" b="25877"/>
            <a:stretch/>
          </p:blipFill>
          <p:spPr>
            <a:xfrm>
              <a:off x="752132" y="4243104"/>
              <a:ext cx="1099955" cy="14782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752132" y="4243104"/>
              <a:ext cx="3971492" cy="1749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93" y="4043164"/>
            <a:ext cx="3258703" cy="19005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55325" y="1726389"/>
            <a:ext cx="109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Data</a:t>
            </a:r>
            <a:endParaRPr lang="en-US" sz="32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5" name="Elbow Connector 24"/>
          <p:cNvCxnSpPr>
            <a:endCxn id="9" idx="0"/>
          </p:cNvCxnSpPr>
          <p:nvPr/>
        </p:nvCxnSpPr>
        <p:spPr>
          <a:xfrm rot="10800000" flipV="1">
            <a:off x="1916324" y="2540570"/>
            <a:ext cx="4485017" cy="8632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10" idx="0"/>
          </p:cNvCxnSpPr>
          <p:nvPr/>
        </p:nvCxnSpPr>
        <p:spPr>
          <a:xfrm>
            <a:off x="6401340" y="2311164"/>
            <a:ext cx="12714" cy="1092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1" idx="0"/>
          </p:cNvCxnSpPr>
          <p:nvPr/>
        </p:nvCxnSpPr>
        <p:spPr>
          <a:xfrm>
            <a:off x="6414054" y="2540570"/>
            <a:ext cx="3623124" cy="86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3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7"/>
            <a:ext cx="10058400" cy="451210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Data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Discovery</a:t>
            </a:r>
          </a:p>
          <a:p>
            <a:pPr lvl="1"/>
            <a:r>
              <a:rPr lang="zh-CN" altLang="en-US" sz="3000" dirty="0"/>
              <a:t> </a:t>
            </a:r>
            <a:r>
              <a:rPr lang="en-US" altLang="zh-CN" sz="3000" dirty="0"/>
              <a:t>How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altLang="zh-CN" sz="3000" dirty="0"/>
              <a:t>find</a:t>
            </a:r>
            <a:r>
              <a:rPr lang="zh-CN" altLang="en-US" sz="3000" dirty="0"/>
              <a:t> </a:t>
            </a:r>
            <a:r>
              <a:rPr lang="en-US" altLang="zh-CN" sz="3000" dirty="0"/>
              <a:t>related</a:t>
            </a:r>
            <a:r>
              <a:rPr lang="zh-CN" altLang="en-US" sz="3000" dirty="0"/>
              <a:t> </a:t>
            </a:r>
            <a:r>
              <a:rPr lang="en-US" altLang="zh-CN" sz="3000" dirty="0"/>
              <a:t>data?</a:t>
            </a:r>
          </a:p>
          <a:p>
            <a:pPr lvl="1"/>
            <a:endParaRPr lang="en-US" altLang="zh-CN" sz="3000" dirty="0"/>
          </a:p>
          <a:p>
            <a:r>
              <a:rPr lang="en-US" altLang="zh-CN" sz="3200" b="1" dirty="0"/>
              <a:t>Data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Privacy</a:t>
            </a:r>
          </a:p>
          <a:p>
            <a:pPr lvl="1">
              <a:buClr>
                <a:srgbClr val="E48312"/>
              </a:buClr>
            </a:pP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protect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user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privacy?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Security</a:t>
            </a:r>
          </a:p>
          <a:p>
            <a:pPr lvl="1">
              <a:buClr>
                <a:srgbClr val="E48312"/>
              </a:buClr>
            </a:pP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avoid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breach?</a:t>
            </a:r>
            <a:r>
              <a:rPr lang="zh-CN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383155" y="3667839"/>
            <a:ext cx="3787539" cy="968330"/>
          </a:xfrm>
          <a:prstGeom prst="wedgeRoundRectCallout">
            <a:avLst>
              <a:gd name="adj1" fmla="val -86429"/>
              <a:gd name="adj2" fmla="val 156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charset="0"/>
              <a:buChar char="•"/>
            </a:pP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Data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masking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Differential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privacy</a:t>
            </a:r>
            <a:endParaRPr lang="en-US" sz="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383155" y="1947687"/>
            <a:ext cx="3787539" cy="1014716"/>
          </a:xfrm>
          <a:prstGeom prst="wedgeRoundRectCallout">
            <a:avLst>
              <a:gd name="adj1" fmla="val -96497"/>
              <a:gd name="adj2" fmla="val 20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Domain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knowledge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retrieval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skills</a:t>
            </a:r>
            <a:endParaRPr lang="en-US" sz="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383155" y="5301607"/>
            <a:ext cx="4461308" cy="882858"/>
          </a:xfrm>
          <a:prstGeom prst="wedgeRoundRectCallout">
            <a:avLst>
              <a:gd name="adj1" fmla="val -78494"/>
              <a:gd name="adj2" fmla="val 298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Follow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data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access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rules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Encrypt highly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confidential</a:t>
            </a:r>
            <a:r>
              <a:rPr lang="zh-CN" altLang="en-US" sz="2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000" dirty="0">
                <a:latin typeface="Futura Medium" charset="0"/>
                <a:ea typeface="Futura Medium" charset="0"/>
                <a:cs typeface="Futura Medium" charset="0"/>
              </a:rPr>
              <a:t>data</a:t>
            </a:r>
            <a:endParaRPr lang="en-US" sz="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3" y="1947686"/>
            <a:ext cx="10058400" cy="4877227"/>
          </a:xfrm>
        </p:spPr>
        <p:txBody>
          <a:bodyPr/>
          <a:lstStyle/>
          <a:p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CSV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endParaRPr lang="en-US" b="1" dirty="0"/>
          </a:p>
          <a:p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JSON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</a:p>
          <a:p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HDFS</a:t>
            </a:r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S3</a:t>
            </a:r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59B-B420-0444-9FC9-448941C5B82A}" type="datetime1">
              <a:rPr lang="en-US" smtClean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6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9254</TotalTime>
  <Words>1769</Words>
  <Application>Microsoft Macintosh PowerPoint</Application>
  <PresentationFormat>Widescreen</PresentationFormat>
  <Paragraphs>437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Futura Condensed ExtraBold</vt:lpstr>
      <vt:lpstr>Futura Condensed Medium</vt:lpstr>
      <vt:lpstr>Futura Medium</vt:lpstr>
      <vt:lpstr>Helvetica</vt:lpstr>
      <vt:lpstr>Retrospect</vt:lpstr>
      <vt:lpstr>CMPT 733 Data Preparation</vt:lpstr>
      <vt:lpstr>Data Preparation is the Bottleneck!</vt:lpstr>
      <vt:lpstr>Outline</vt:lpstr>
      <vt:lpstr>Outline</vt:lpstr>
      <vt:lpstr>Where to Collect?</vt:lpstr>
      <vt:lpstr>Where to Collect?</vt:lpstr>
      <vt:lpstr>Data Classification</vt:lpstr>
      <vt:lpstr>Challenges</vt:lpstr>
      <vt:lpstr>Getting Data</vt:lpstr>
      <vt:lpstr>Load Data From CSV Files</vt:lpstr>
      <vt:lpstr>Load Data From JSON Files</vt:lpstr>
      <vt:lpstr>Web Scraping</vt:lpstr>
      <vt:lpstr>Before you scrape</vt:lpstr>
      <vt:lpstr>If you do scrape</vt:lpstr>
      <vt:lpstr>Outline</vt:lpstr>
      <vt:lpstr>Dirty Data Problems</vt:lpstr>
      <vt:lpstr>Data Cleaning Tools</vt:lpstr>
      <vt:lpstr>Outlier Detection</vt:lpstr>
      <vt:lpstr>Outlier Detection</vt:lpstr>
      <vt:lpstr>Outlier Detection</vt:lpstr>
      <vt:lpstr>Outline</vt:lpstr>
      <vt:lpstr>Data Integration Problem</vt:lpstr>
      <vt:lpstr>Data Integration: Three Steps</vt:lpstr>
      <vt:lpstr>Entity Resolution</vt:lpstr>
      <vt:lpstr>Output of Entity Resolution</vt:lpstr>
      <vt:lpstr>Entity Resolution Techniques</vt:lpstr>
      <vt:lpstr>Similarity-based</vt:lpstr>
      <vt:lpstr>Filtering-and-Verification</vt:lpstr>
      <vt:lpstr>How Does Filtering Work?</vt:lpstr>
      <vt:lpstr>A simplified version</vt:lpstr>
      <vt:lpstr>A general case</vt:lpstr>
      <vt:lpstr>Not satisfied with efficiency?</vt:lpstr>
      <vt:lpstr>Not satisfied with result quality?</vt:lpstr>
      <vt:lpstr>Summary</vt:lpstr>
      <vt:lpstr>Plan for a 1–year Data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330</cp:revision>
  <dcterms:created xsi:type="dcterms:W3CDTF">2015-12-16T22:20:54Z</dcterms:created>
  <dcterms:modified xsi:type="dcterms:W3CDTF">2019-01-14T08:42:06Z</dcterms:modified>
</cp:coreProperties>
</file>