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d2e6f94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d2e6f94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TEMPLATE SLIDE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2e6f94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2e6f94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Reason for shorter formats of ingestion</a:t>
            </a:r>
            <a:endParaRPr/>
          </a:p>
          <a:p>
            <a:pPr indent="-298450" lvl="0" marL="457200" rtl="0" algn="l">
              <a:spcBef>
                <a:spcPts val="0"/>
              </a:spcBef>
              <a:spcAft>
                <a:spcPts val="0"/>
              </a:spcAft>
              <a:buSzPts val="1100"/>
              <a:buChar char="●"/>
            </a:pPr>
            <a:r>
              <a:rPr lang="en"/>
              <a:t>How </a:t>
            </a:r>
            <a:r>
              <a:rPr lang="en"/>
              <a:t>the project idea came into picture</a:t>
            </a:r>
            <a:endParaRPr/>
          </a:p>
          <a:p>
            <a:pPr indent="-298450" lvl="0" marL="457200" rtl="0" algn="l">
              <a:spcBef>
                <a:spcPts val="0"/>
              </a:spcBef>
              <a:spcAft>
                <a:spcPts val="0"/>
              </a:spcAft>
              <a:buSzPts val="1100"/>
              <a:buChar char="●"/>
            </a:pPr>
            <a:r>
              <a:rPr lang="en"/>
              <a:t>What is this project</a:t>
            </a:r>
            <a:endParaRPr/>
          </a:p>
          <a:p>
            <a:pPr indent="-298450" lvl="0" marL="457200" rtl="0" algn="l">
              <a:spcBef>
                <a:spcPts val="0"/>
              </a:spcBef>
              <a:spcAft>
                <a:spcPts val="0"/>
              </a:spcAft>
              <a:buSzPts val="1100"/>
              <a:buChar char="●"/>
            </a:pPr>
            <a:r>
              <a:rPr lang="en"/>
              <a:t>Why to summarize, coherence with trend</a:t>
            </a:r>
            <a:endParaRPr/>
          </a:p>
          <a:p>
            <a:pPr indent="-298450" lvl="0" marL="457200" rtl="0" algn="l">
              <a:spcBef>
                <a:spcPts val="0"/>
              </a:spcBef>
              <a:spcAft>
                <a:spcPts val="0"/>
              </a:spcAft>
              <a:buSzPts val="1100"/>
              <a:buChar char="●"/>
            </a:pPr>
            <a:r>
              <a:rPr lang="en"/>
              <a:t>Users of app and tech stack.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68b80d6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68b80d6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So why build this?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We’re living in a time of information overload—tons of content, limited time. People often click on promising headlines only to find low-quality or misleading content that doesn't deliver.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Many sites use emotional language or rhetorical tricks to keep users engaged, but it wastes time and hurts trust and reliability of a site. This is true whether it be clickbait or actual inadvertent misinformation.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On top of that, manual fact-checking like opening new tabs to understand terms or verify claims is slow and inefficient.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Our solution is to summarize and contextualize content right where you’re reading it. This helps with saving the user’s time because they won’t have to leave the site and can get a summary without much friction.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Think of it as the digital equivalent of the first pass in the academic 'Three-Pass Approach' which means just enough information to quickly decide if deeper reading is worthwhile.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68b80d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68b80d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d2e6f94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d2e6f94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68b80d6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68b80d6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dee97d5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dee97d5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Next up, let’s look at some of the areas we could expand this tool in the future.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First, recent work by Fang et al. (2025) shows that an ensemble of LLMs—rather than a single model—produces summaries that align more closely with human judgments, especially for long, information-dense documents.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In our next iteration, we hope to implement their centralized topology where two or more LLMs each draft a summary, then a third LLM acts as a judge to determine the best summary.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sz="1000">
                <a:solidFill>
                  <a:schemeClr val="dk1"/>
                </a:solidFill>
              </a:rPr>
            </a:br>
            <a:r>
              <a:rPr lang="en" sz="1000">
                <a:solidFill>
                  <a:schemeClr val="dk1"/>
                </a:solidFill>
              </a:rPr>
              <a:t>Building on top of that, we also would want to expand to other domains, particularly targeting long form, complex documents like scientific research articles and legal documents. Each LLM agent will be responsible for drafting the summaries for individual document chunks, then the centralized judge LLM will be responsible for synthesizing the individual summaries into one cohesive summary. Optionally, we can have multi round refinement to hit quality and consistency targets.</a:t>
            </a:r>
            <a:endParaRPr sz="1000">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68b80d6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68b80d6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80900"/>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sz="3700">
                <a:solidFill>
                  <a:srgbClr val="000000"/>
                </a:solidFill>
              </a:rPr>
              <a:t>Text Summarization Plugin using LLMs</a:t>
            </a:r>
            <a:endParaRPr sz="3700">
              <a:solidFill>
                <a:schemeClr val="l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Group 26</a:t>
            </a:r>
            <a:endParaRPr/>
          </a:p>
          <a:p>
            <a:pPr indent="0" lvl="0" marL="0" rtl="0" algn="ctr">
              <a:spcBef>
                <a:spcPts val="0"/>
              </a:spcBef>
              <a:spcAft>
                <a:spcPts val="0"/>
              </a:spcAft>
              <a:buNone/>
            </a:pPr>
            <a:r>
              <a:rPr lang="en"/>
              <a:t>Anurag Choudhary, Hammad Ali, Manu Ravichandrakumar, Sahil Bhende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1" name="Google Shape;61;p14"/>
          <p:cNvSpPr txBox="1"/>
          <p:nvPr>
            <p:ph idx="1" type="body"/>
          </p:nvPr>
        </p:nvSpPr>
        <p:spPr>
          <a:xfrm>
            <a:off x="220025" y="1017725"/>
            <a:ext cx="8520600" cy="3416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1200"/>
              </a:spcBef>
              <a:spcAft>
                <a:spcPts val="0"/>
              </a:spcAft>
              <a:buClr>
                <a:schemeClr val="lt2"/>
              </a:buClr>
              <a:buSzPts val="2000"/>
              <a:buChar char="●"/>
            </a:pPr>
            <a:r>
              <a:rPr lang="en" sz="1300">
                <a:highlight>
                  <a:schemeClr val="lt1"/>
                </a:highlight>
              </a:rPr>
              <a:t>What is this?</a:t>
            </a:r>
            <a:br>
              <a:rPr lang="en" sz="1300">
                <a:highlight>
                  <a:schemeClr val="lt1"/>
                </a:highlight>
              </a:rPr>
            </a:br>
            <a:r>
              <a:rPr lang="en" sz="1300">
                <a:highlight>
                  <a:schemeClr val="lt1"/>
                </a:highlight>
              </a:rPr>
              <a:t>	- A Chrome extension that summarizes the content of any web page using Large Language Models (LLMs).</a:t>
            </a:r>
            <a:br>
              <a:rPr lang="en" sz="1300">
                <a:highlight>
                  <a:schemeClr val="lt1"/>
                </a:highlight>
              </a:rPr>
            </a:br>
            <a:endParaRPr sz="1300">
              <a:highlight>
                <a:schemeClr val="lt1"/>
              </a:highlight>
            </a:endParaRPr>
          </a:p>
          <a:p>
            <a:pPr indent="-355600" lvl="0" marL="457200" rtl="0" algn="l">
              <a:lnSpc>
                <a:spcPct val="95000"/>
              </a:lnSpc>
              <a:spcBef>
                <a:spcPts val="0"/>
              </a:spcBef>
              <a:spcAft>
                <a:spcPts val="0"/>
              </a:spcAft>
              <a:buClr>
                <a:schemeClr val="lt2"/>
              </a:buClr>
              <a:buSzPts val="2000"/>
              <a:buChar char="●"/>
            </a:pPr>
            <a:r>
              <a:rPr lang="en" sz="1300">
                <a:highlight>
                  <a:schemeClr val="lt1"/>
                </a:highlight>
              </a:rPr>
              <a:t>Why summarization?</a:t>
            </a:r>
            <a:br>
              <a:rPr lang="en" sz="1300">
                <a:highlight>
                  <a:schemeClr val="lt1"/>
                </a:highlight>
              </a:rPr>
            </a:br>
            <a:r>
              <a:rPr lang="en" sz="1300">
                <a:highlight>
                  <a:schemeClr val="lt1"/>
                </a:highlight>
              </a:rPr>
              <a:t>	- Helps users quickly determine whether an article is worth reading.</a:t>
            </a:r>
            <a:br>
              <a:rPr lang="en" sz="1300">
                <a:highlight>
                  <a:schemeClr val="lt1"/>
                </a:highlight>
              </a:rPr>
            </a:br>
            <a:endParaRPr sz="1300">
              <a:highlight>
                <a:schemeClr val="lt1"/>
              </a:highlight>
            </a:endParaRPr>
          </a:p>
          <a:p>
            <a:pPr indent="-355600" lvl="0" marL="457200" rtl="0" algn="l">
              <a:lnSpc>
                <a:spcPct val="95000"/>
              </a:lnSpc>
              <a:spcBef>
                <a:spcPts val="0"/>
              </a:spcBef>
              <a:spcAft>
                <a:spcPts val="0"/>
              </a:spcAft>
              <a:buClr>
                <a:schemeClr val="lt2"/>
              </a:buClr>
              <a:buSzPts val="2000"/>
              <a:buChar char="●"/>
            </a:pPr>
            <a:r>
              <a:rPr lang="en" sz="1300">
                <a:highlight>
                  <a:schemeClr val="lt1"/>
                </a:highlight>
              </a:rPr>
              <a:t>How it works:</a:t>
            </a:r>
            <a:br>
              <a:rPr lang="en" sz="1300">
                <a:highlight>
                  <a:schemeClr val="lt1"/>
                </a:highlight>
              </a:rPr>
            </a:br>
            <a:r>
              <a:rPr lang="en" sz="1300">
                <a:highlight>
                  <a:schemeClr val="lt1"/>
                </a:highlight>
              </a:rPr>
              <a:t>	- Extracts text → builds prompt → sends to LLM API → displays summary inline.</a:t>
            </a:r>
            <a:br>
              <a:rPr lang="en" sz="1300">
                <a:highlight>
                  <a:schemeClr val="lt1"/>
                </a:highlight>
              </a:rPr>
            </a:br>
            <a:endParaRPr sz="1300">
              <a:highlight>
                <a:schemeClr val="lt1"/>
              </a:highlight>
            </a:endParaRPr>
          </a:p>
          <a:p>
            <a:pPr indent="-355600" lvl="0" marL="457200" rtl="0" algn="l">
              <a:lnSpc>
                <a:spcPct val="95000"/>
              </a:lnSpc>
              <a:spcBef>
                <a:spcPts val="0"/>
              </a:spcBef>
              <a:spcAft>
                <a:spcPts val="0"/>
              </a:spcAft>
              <a:buClr>
                <a:schemeClr val="lt2"/>
              </a:buClr>
              <a:buSzPts val="2000"/>
              <a:buChar char="●"/>
            </a:pPr>
            <a:r>
              <a:rPr lang="en" sz="1300">
                <a:highlight>
                  <a:schemeClr val="lt1"/>
                </a:highlight>
              </a:rPr>
              <a:t>Who is it for?</a:t>
            </a:r>
            <a:br>
              <a:rPr lang="en" sz="1300">
                <a:highlight>
                  <a:schemeClr val="lt1"/>
                </a:highlight>
              </a:rPr>
            </a:br>
            <a:r>
              <a:rPr lang="en" sz="1300">
                <a:highlight>
                  <a:schemeClr val="lt1"/>
                </a:highlight>
              </a:rPr>
              <a:t>	- Students, researchers, journalists, and casual readers consuming web-based content.</a:t>
            </a:r>
            <a:br>
              <a:rPr lang="en" sz="1300">
                <a:highlight>
                  <a:schemeClr val="lt1"/>
                </a:highlight>
              </a:rPr>
            </a:br>
            <a:endParaRPr sz="1300">
              <a:highlight>
                <a:schemeClr val="lt1"/>
              </a:highlight>
            </a:endParaRPr>
          </a:p>
          <a:p>
            <a:pPr indent="-355600" lvl="0" marL="457200" rtl="0" algn="l">
              <a:lnSpc>
                <a:spcPct val="95000"/>
              </a:lnSpc>
              <a:spcBef>
                <a:spcPts val="0"/>
              </a:spcBef>
              <a:spcAft>
                <a:spcPts val="0"/>
              </a:spcAft>
              <a:buClr>
                <a:schemeClr val="lt2"/>
              </a:buClr>
              <a:buSzPts val="2000"/>
              <a:buChar char="●"/>
            </a:pPr>
            <a:r>
              <a:rPr lang="en" sz="1300">
                <a:highlight>
                  <a:schemeClr val="lt1"/>
                </a:highlight>
              </a:rPr>
              <a:t>Tech Stack:</a:t>
            </a:r>
            <a:br>
              <a:rPr lang="en" sz="1300">
                <a:highlight>
                  <a:schemeClr val="lt1"/>
                </a:highlight>
              </a:rPr>
            </a:br>
            <a:r>
              <a:rPr lang="en" sz="1300">
                <a:highlight>
                  <a:schemeClr val="lt1"/>
                </a:highlight>
              </a:rPr>
              <a:t>	- JavaScript/Type</a:t>
            </a:r>
            <a:r>
              <a:rPr lang="en" sz="1300"/>
              <a:t>Script, Chrome Manifest V3, OpenAI / Gemini APIs, optional TTS and IR modules.</a:t>
            </a:r>
            <a:endParaRPr sz="1300"/>
          </a:p>
          <a:p>
            <a:pPr indent="0" lvl="0" marL="457200" rtl="0" algn="l">
              <a:lnSpc>
                <a:spcPct val="9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327654" lvl="0" marL="457200" rtl="0" algn="l">
              <a:spcBef>
                <a:spcPts val="0"/>
              </a:spcBef>
              <a:spcAft>
                <a:spcPts val="0"/>
              </a:spcAft>
              <a:buSzPct val="100000"/>
              <a:buChar char="●"/>
            </a:pPr>
            <a:r>
              <a:rPr lang="en" sz="2836"/>
              <a:t>Users face content overload and often don’t have time to read full articles.</a:t>
            </a:r>
            <a:endParaRPr sz="2836"/>
          </a:p>
          <a:p>
            <a:pPr indent="-327654" lvl="0" marL="457200" rtl="0" algn="l">
              <a:spcBef>
                <a:spcPts val="0"/>
              </a:spcBef>
              <a:spcAft>
                <a:spcPts val="0"/>
              </a:spcAft>
              <a:buSzPct val="100000"/>
              <a:buChar char="●"/>
            </a:pPr>
            <a:r>
              <a:rPr lang="en" sz="2836"/>
              <a:t>Web content often includes misleading or clickbait headlines; full articles may not deliver on the promise.</a:t>
            </a:r>
            <a:endParaRPr sz="2836"/>
          </a:p>
          <a:p>
            <a:pPr indent="-327654" lvl="0" marL="457200" rtl="0" algn="l">
              <a:spcBef>
                <a:spcPts val="0"/>
              </a:spcBef>
              <a:spcAft>
                <a:spcPts val="0"/>
              </a:spcAft>
              <a:buSzPct val="100000"/>
              <a:buChar char="●"/>
            </a:pPr>
            <a:r>
              <a:rPr lang="en" sz="2836"/>
              <a:t>Many articles use rhetorical tricks and vague language to mislead or emotionally influence readers.</a:t>
            </a:r>
            <a:endParaRPr sz="2836"/>
          </a:p>
          <a:p>
            <a:pPr indent="-327654" lvl="0" marL="457200" rtl="0" algn="l">
              <a:spcBef>
                <a:spcPts val="0"/>
              </a:spcBef>
              <a:spcAft>
                <a:spcPts val="0"/>
              </a:spcAft>
              <a:buSzPct val="100000"/>
              <a:buChar char="●"/>
            </a:pPr>
            <a:r>
              <a:rPr lang="en" sz="2836"/>
              <a:t>Time wasted reading low-quality or irrelevant articles.</a:t>
            </a:r>
            <a:endParaRPr sz="2836"/>
          </a:p>
          <a:p>
            <a:pPr indent="-327654" lvl="0" marL="457200" rtl="0" algn="l">
              <a:spcBef>
                <a:spcPts val="0"/>
              </a:spcBef>
              <a:spcAft>
                <a:spcPts val="0"/>
              </a:spcAft>
              <a:buSzPct val="100000"/>
              <a:buChar char="●"/>
            </a:pPr>
            <a:r>
              <a:rPr lang="en" sz="2836"/>
              <a:t>Manually opening new tabs to fact-check or get definitions</a:t>
            </a:r>
            <a:br>
              <a:rPr lang="en" sz="1100"/>
            </a:br>
            <a:endParaRPr sz="1100"/>
          </a:p>
          <a:p>
            <a:pPr indent="0" lvl="0" marL="0" rtl="0" algn="l">
              <a:spcBef>
                <a:spcPts val="1200"/>
              </a:spcBef>
              <a:spcAft>
                <a:spcPts val="0"/>
              </a:spcAft>
              <a:buNone/>
            </a:pPr>
            <a:r>
              <a:rPr lang="en" sz="3020"/>
              <a:t>Our Solution - Give users a fast, reliable, in-page summary + contextual info to make informed reading decisions, without leaving the page.</a:t>
            </a:r>
            <a:endParaRPr sz="3020"/>
          </a:p>
          <a:p>
            <a:pPr indent="0" lvl="0" marL="0" rtl="0" algn="l">
              <a:spcBef>
                <a:spcPts val="1200"/>
              </a:spcBef>
              <a:spcAft>
                <a:spcPts val="1200"/>
              </a:spcAft>
              <a:buNone/>
            </a:pPr>
            <a:r>
              <a:rPr lang="en" sz="3020"/>
              <a:t>Inspiration - Mirrors the first pass in the "Three-Pass Approach" to reading academic papers, get the gist before diving deeper.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056" lvl="0" marL="457200" rtl="0" algn="l">
              <a:lnSpc>
                <a:spcPct val="95000"/>
              </a:lnSpc>
              <a:spcBef>
                <a:spcPts val="0"/>
              </a:spcBef>
              <a:spcAft>
                <a:spcPts val="0"/>
              </a:spcAft>
              <a:buSzPts val="1488"/>
              <a:buChar char="●"/>
            </a:pPr>
            <a:r>
              <a:rPr lang="en" sz="1487"/>
              <a:t>One-Click Summarization - Summarizes the main content of textual web page using LLMs</a:t>
            </a:r>
            <a:br>
              <a:rPr lang="en" sz="1487"/>
            </a:br>
            <a:endParaRPr sz="1487"/>
          </a:p>
          <a:p>
            <a:pPr indent="-323056" lvl="0" marL="457200" rtl="0" algn="l">
              <a:lnSpc>
                <a:spcPct val="95000"/>
              </a:lnSpc>
              <a:spcBef>
                <a:spcPts val="0"/>
              </a:spcBef>
              <a:spcAft>
                <a:spcPts val="0"/>
              </a:spcAft>
              <a:buSzPts val="1488"/>
              <a:buChar char="●"/>
            </a:pPr>
            <a:r>
              <a:rPr lang="en" sz="1487"/>
              <a:t>Multi-LLM Support -</a:t>
            </a:r>
            <a:r>
              <a:rPr i="1" lang="en" sz="1487"/>
              <a:t> </a:t>
            </a:r>
            <a:r>
              <a:rPr lang="en" sz="1487"/>
              <a:t>Easily switch between or add LLM providers via API key settings.</a:t>
            </a:r>
            <a:br>
              <a:rPr lang="en" sz="1487"/>
            </a:br>
            <a:endParaRPr sz="1487"/>
          </a:p>
          <a:p>
            <a:pPr indent="-323056" lvl="0" marL="457200" rtl="0" algn="l">
              <a:lnSpc>
                <a:spcPct val="95000"/>
              </a:lnSpc>
              <a:spcBef>
                <a:spcPts val="0"/>
              </a:spcBef>
              <a:spcAft>
                <a:spcPts val="0"/>
              </a:spcAft>
              <a:buSzPts val="1488"/>
              <a:buChar char="●"/>
            </a:pPr>
            <a:r>
              <a:rPr lang="en" sz="1487"/>
              <a:t>Customizable Output - </a:t>
            </a:r>
            <a:r>
              <a:rPr lang="en" sz="1487"/>
              <a:t>Users can set a word limit and add custom prompt instructions to tailor tone or focus (e.g., emphasize dates, use bullet points).</a:t>
            </a:r>
            <a:br>
              <a:rPr lang="en" sz="1487"/>
            </a:br>
            <a:endParaRPr sz="1487"/>
          </a:p>
          <a:p>
            <a:pPr indent="-323056" lvl="0" marL="457200" rtl="0" algn="l">
              <a:lnSpc>
                <a:spcPct val="95000"/>
              </a:lnSpc>
              <a:spcBef>
                <a:spcPts val="0"/>
              </a:spcBef>
              <a:spcAft>
                <a:spcPts val="0"/>
              </a:spcAft>
              <a:buSzPts val="1488"/>
              <a:buChar char="●"/>
            </a:pPr>
            <a:r>
              <a:rPr lang="en" sz="1487"/>
              <a:t>Related Articles &amp; Definitions - Retrieves contextually relevant articles and inline definitions for key terms.</a:t>
            </a:r>
            <a:br>
              <a:rPr lang="en" sz="1487"/>
            </a:br>
            <a:endParaRPr sz="1487"/>
          </a:p>
          <a:p>
            <a:pPr indent="-323056" lvl="0" marL="457200" rtl="0" algn="l">
              <a:lnSpc>
                <a:spcPct val="95000"/>
              </a:lnSpc>
              <a:spcBef>
                <a:spcPts val="0"/>
              </a:spcBef>
              <a:spcAft>
                <a:spcPts val="0"/>
              </a:spcAft>
              <a:buSzPts val="1488"/>
              <a:buChar char="●"/>
            </a:pPr>
            <a:r>
              <a:rPr lang="en" sz="1487"/>
              <a:t>Text-to-Speech (TTS)</a:t>
            </a:r>
            <a:r>
              <a:rPr i="1" lang="en" sz="1487"/>
              <a:t> - </a:t>
            </a:r>
            <a:r>
              <a:rPr lang="en" sz="1487"/>
              <a:t>Reads the summary aloud for improved accessibility and hands-free use.</a:t>
            </a:r>
            <a:br>
              <a:rPr lang="en" sz="1487"/>
            </a:br>
            <a:endParaRPr sz="1487"/>
          </a:p>
          <a:p>
            <a:pPr indent="-323056" lvl="0" marL="457200" rtl="0" algn="l">
              <a:lnSpc>
                <a:spcPct val="95000"/>
              </a:lnSpc>
              <a:spcBef>
                <a:spcPts val="0"/>
              </a:spcBef>
              <a:spcAft>
                <a:spcPts val="0"/>
              </a:spcAft>
              <a:buSzPts val="1488"/>
              <a:buChar char="●"/>
            </a:pPr>
            <a:r>
              <a:rPr lang="en" sz="1487"/>
              <a:t>Non-Intrusive In-Page Overlay - Displays results without opening new tabs or disrupting the reading flow.</a:t>
            </a:r>
            <a:endParaRPr sz="142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High-Level Architecture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80" name="Google Shape;80;p17" title="WebSummarizerSystemArchitecture.png"/>
          <p:cNvPicPr preferRelativeResize="0"/>
          <p:nvPr/>
        </p:nvPicPr>
        <p:blipFill>
          <a:blip r:embed="rId3">
            <a:alphaModFix/>
          </a:blip>
          <a:stretch>
            <a:fillRect/>
          </a:stretch>
        </p:blipFill>
        <p:spPr>
          <a:xfrm>
            <a:off x="311700" y="1091175"/>
            <a:ext cx="8243049" cy="3687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Workflow Demo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Demo of the browser plugin</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 LLM Summarization</a:t>
            </a:r>
            <a:endParaRPr/>
          </a:p>
          <a:p>
            <a:pPr indent="-342900" lvl="0" marL="457200" rtl="0" algn="l">
              <a:spcBef>
                <a:spcPts val="0"/>
              </a:spcBef>
              <a:spcAft>
                <a:spcPts val="0"/>
              </a:spcAft>
              <a:buSzPts val="1800"/>
              <a:buChar char="●"/>
            </a:pPr>
            <a:r>
              <a:rPr lang="en"/>
              <a:t>Implement Fang et al. (2025)’s centralized topology</a:t>
            </a:r>
            <a:endParaRPr/>
          </a:p>
          <a:p>
            <a:pPr indent="-317500" lvl="1" marL="914400" rtl="0" algn="l">
              <a:spcBef>
                <a:spcPts val="0"/>
              </a:spcBef>
              <a:spcAft>
                <a:spcPts val="0"/>
              </a:spcAft>
              <a:buSzPts val="1400"/>
              <a:buChar char="○"/>
            </a:pPr>
            <a:r>
              <a:rPr lang="en"/>
              <a:t>Each model generates its own draft.</a:t>
            </a:r>
            <a:endParaRPr/>
          </a:p>
          <a:p>
            <a:pPr indent="-317500" lvl="1" marL="914400" rtl="0" algn="l">
              <a:spcBef>
                <a:spcPts val="0"/>
              </a:spcBef>
              <a:spcAft>
                <a:spcPts val="0"/>
              </a:spcAft>
              <a:buSzPts val="1400"/>
              <a:buChar char="○"/>
            </a:pPr>
            <a:r>
              <a:rPr lang="en"/>
              <a:t>a “judge” LLM ranks or merges drafts into a single cohesive summary.</a:t>
            </a:r>
            <a:endParaRPr/>
          </a:p>
          <a:p>
            <a:pPr indent="0" lvl="0" marL="0" rtl="0" algn="l">
              <a:spcBef>
                <a:spcPts val="1200"/>
              </a:spcBef>
              <a:spcAft>
                <a:spcPts val="0"/>
              </a:spcAft>
              <a:buNone/>
            </a:pPr>
            <a:r>
              <a:rPr lang="en"/>
              <a:t>Expand to Other Domains</a:t>
            </a:r>
            <a:endParaRPr/>
          </a:p>
          <a:p>
            <a:pPr indent="-342900" lvl="0" marL="457200" rtl="0" algn="l">
              <a:spcBef>
                <a:spcPts val="1200"/>
              </a:spcBef>
              <a:spcAft>
                <a:spcPts val="0"/>
              </a:spcAft>
              <a:buSzPts val="1800"/>
              <a:buChar char="●"/>
            </a:pPr>
            <a:r>
              <a:rPr lang="en"/>
              <a:t>Target long form, complex texts (e.g. research articles, legal documents)</a:t>
            </a:r>
            <a:endParaRPr/>
          </a:p>
          <a:p>
            <a:pPr indent="-317500" lvl="1" marL="914400" rtl="0" algn="l">
              <a:spcBef>
                <a:spcPts val="0"/>
              </a:spcBef>
              <a:spcAft>
                <a:spcPts val="0"/>
              </a:spcAft>
              <a:buSzPts val="1400"/>
              <a:buChar char="○"/>
            </a:pPr>
            <a:r>
              <a:rPr lang="en"/>
              <a:t>Individual document chunks to each LLM.</a:t>
            </a:r>
            <a:endParaRPr/>
          </a:p>
          <a:p>
            <a:pPr indent="-317500" lvl="1" marL="914400" rtl="0" algn="l">
              <a:spcBef>
                <a:spcPts val="0"/>
              </a:spcBef>
              <a:spcAft>
                <a:spcPts val="0"/>
              </a:spcAft>
              <a:buSzPts val="1400"/>
              <a:buChar char="○"/>
            </a:pPr>
            <a:r>
              <a:rPr lang="en"/>
              <a:t>Centralized framework where one LLM synthesizes all the individual summaries.</a:t>
            </a:r>
            <a:endParaRPr/>
          </a:p>
          <a:p>
            <a:pPr indent="-317500" lvl="1" marL="914400" rtl="0" algn="l">
              <a:spcBef>
                <a:spcPts val="0"/>
              </a:spcBef>
              <a:spcAft>
                <a:spcPts val="0"/>
              </a:spcAft>
              <a:buSzPts val="1400"/>
              <a:buChar char="○"/>
            </a:pPr>
            <a:r>
              <a:rPr lang="en"/>
              <a:t>Multi round refinement to hit quality &amp; consistency targets.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65975" y="1243050"/>
            <a:ext cx="8520600" cy="265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solidFill>
                  <a:schemeClr val="lt2"/>
                </a:solidFill>
              </a:rPr>
              <a:t>Thank you</a:t>
            </a:r>
            <a:endParaRPr sz="50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