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
  </p:notesMasterIdLst>
  <p:sldIdLst>
    <p:sldId id="256" r:id="rId2"/>
    <p:sldId id="257" r:id="rId3"/>
    <p:sldId id="302" r:id="rId4"/>
    <p:sldId id="258" r:id="rId5"/>
    <p:sldId id="259" r:id="rId6"/>
    <p:sldId id="261" r:id="rId7"/>
    <p:sldId id="262" r:id="rId8"/>
    <p:sldId id="303" r:id="rId9"/>
    <p:sldId id="304" r:id="rId10"/>
    <p:sldId id="305" r:id="rId11"/>
    <p:sldId id="306" r:id="rId12"/>
    <p:sldId id="307" r:id="rId13"/>
    <p:sldId id="317" r:id="rId14"/>
    <p:sldId id="284" r:id="rId15"/>
    <p:sldId id="309" r:id="rId16"/>
    <p:sldId id="287" r:id="rId17"/>
    <p:sldId id="294" r:id="rId18"/>
    <p:sldId id="295" r:id="rId19"/>
    <p:sldId id="296" r:id="rId20"/>
    <p:sldId id="297" r:id="rId21"/>
    <p:sldId id="298" r:id="rId22"/>
    <p:sldId id="299" r:id="rId23"/>
    <p:sldId id="300" r:id="rId24"/>
    <p:sldId id="301" r:id="rId25"/>
    <p:sldId id="311" r:id="rId26"/>
    <p:sldId id="292" r:id="rId27"/>
    <p:sldId id="313" r:id="rId28"/>
    <p:sldId id="314" r:id="rId29"/>
    <p:sldId id="293" r:id="rId30"/>
    <p:sldId id="272"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58" autoAdjust="0"/>
    <p:restoredTop sz="94660"/>
  </p:normalViewPr>
  <p:slideViewPr>
    <p:cSldViewPr>
      <p:cViewPr varScale="1">
        <p:scale>
          <a:sx n="82" d="100"/>
          <a:sy n="82" d="100"/>
        </p:scale>
        <p:origin x="1574"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81C697-EDAF-4DD6-B1A6-C7A44CEE63DD}" type="datetimeFigureOut">
              <a:rPr lang="en-US" smtClean="0"/>
              <a:pPr/>
              <a:t>5/15/2025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832C26-0E86-4589-9581-D01ED4F7FBB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832C26-0E86-4589-9581-D01ED4F7FBBC}"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1D8BD707-D9CF-40AE-B4C6-C98DA3205C09}" type="datetimeFigureOut">
              <a:rPr lang="en-US" smtClean="0"/>
              <a:pPr/>
              <a:t>5/15/2025</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1D8BD707-D9CF-40AE-B4C6-C98DA3205C09}" type="datetimeFigureOut">
              <a:rPr lang="en-US" smtClean="0"/>
              <a:pPr/>
              <a:t>5/15/2025</a:t>
            </a:fld>
            <a:endParaRPr lang="en-US"/>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D8BD707-D9CF-40AE-B4C6-C98DA3205C09}" type="datetimeFigureOut">
              <a:rPr lang="en-US" smtClean="0"/>
              <a:pPr/>
              <a:t>5/15/2025</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5/15/2025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5/15/2025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1D8BD707-D9CF-40AE-B4C6-C98DA3205C09}" type="datetimeFigureOut">
              <a:rPr lang="en-US" smtClean="0"/>
              <a:pPr/>
              <a:t>5/15/2025</a:t>
            </a:fld>
            <a:endParaRPr lang="en-US"/>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D8BD707-D9CF-40AE-B4C6-C98DA3205C09}" type="datetimeFigureOut">
              <a:rPr lang="en-US" smtClean="0"/>
              <a:pPr/>
              <a:t>5/15/2025</a:t>
            </a:fld>
            <a:endParaRPr lang="en-US"/>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1D8BD707-D9CF-40AE-B4C6-C98DA3205C09}" type="datetimeFigureOut">
              <a:rPr lang="en-US" smtClean="0"/>
              <a:pPr/>
              <a:t>5/15/2025</a:t>
            </a:fld>
            <a:endParaRPr lang="en-US"/>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D8BD707-D9CF-40AE-B4C6-C98DA3205C09}" type="datetimeFigureOut">
              <a:rPr lang="en-US" smtClean="0"/>
              <a:pPr/>
              <a:t>5/15/2025</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en.wikipedia.org/wiki/Health_informatics" TargetMode="External"/><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hyperlink" Target="http://en.wikipedia.org/wiki/Hospital"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5000" y="1219200"/>
            <a:ext cx="5715000" cy="1012825"/>
          </a:xfrm>
        </p:spPr>
        <p:txBody>
          <a:bodyPr>
            <a:normAutofit/>
          </a:bodyPr>
          <a:lstStyle/>
          <a:p>
            <a:pPr algn="ctr"/>
            <a:r>
              <a:rPr lang="en-US" sz="4800" b="1" dirty="0">
                <a:solidFill>
                  <a:schemeClr val="accent3">
                    <a:lumMod val="50000"/>
                  </a:schemeClr>
                </a:solidFill>
                <a:latin typeface="BatangChe" pitchFamily="49" charset="-127"/>
                <a:ea typeface="BatangChe" pitchFamily="49" charset="-127"/>
              </a:rPr>
              <a:t>PROJECT REPORT</a:t>
            </a:r>
            <a:endParaRPr lang="en-US" sz="6000" dirty="0">
              <a:solidFill>
                <a:schemeClr val="accent3">
                  <a:lumMod val="50000"/>
                </a:schemeClr>
              </a:solidFill>
              <a:latin typeface="BatangChe" pitchFamily="49" charset="-127"/>
              <a:ea typeface="BatangChe" pitchFamily="49" charset="-127"/>
            </a:endParaRPr>
          </a:p>
        </p:txBody>
      </p:sp>
      <p:sp>
        <p:nvSpPr>
          <p:cNvPr id="3" name="Subtitle 2"/>
          <p:cNvSpPr>
            <a:spLocks noGrp="1"/>
          </p:cNvSpPr>
          <p:nvPr>
            <p:ph type="subTitle" idx="1"/>
          </p:nvPr>
        </p:nvSpPr>
        <p:spPr>
          <a:xfrm>
            <a:off x="1737360" y="3200400"/>
            <a:ext cx="7178040" cy="1143000"/>
          </a:xfrm>
        </p:spPr>
        <p:txBody>
          <a:bodyPr>
            <a:normAutofit fontScale="32500" lnSpcReduction="20000"/>
          </a:bodyPr>
          <a:lstStyle/>
          <a:p>
            <a:pPr algn="ctr"/>
            <a:r>
              <a:rPr lang="en-US" sz="7000" b="1" dirty="0">
                <a:solidFill>
                  <a:schemeClr val="accent4">
                    <a:lumMod val="50000"/>
                  </a:schemeClr>
                </a:solidFill>
                <a:latin typeface="Bookman Old Style" pitchFamily="18" charset="0"/>
              </a:rPr>
              <a:t>HOSPITAL MANAGEMENT SYSTEM</a:t>
            </a:r>
            <a:endParaRPr lang="en-US" sz="7000" dirty="0">
              <a:solidFill>
                <a:schemeClr val="accent4">
                  <a:lumMod val="50000"/>
                </a:schemeClr>
              </a:solidFill>
              <a:latin typeface="Bookman Old Style" pitchFamily="18" charset="0"/>
            </a:endParaRPr>
          </a:p>
          <a:p>
            <a:pPr algn="ctr"/>
            <a:endParaRPr lang="en-US" sz="4400" b="1" i="1" dirty="0">
              <a:solidFill>
                <a:schemeClr val="accent4">
                  <a:lumMod val="50000"/>
                </a:schemeClr>
              </a:solidFill>
              <a:latin typeface="Bookman Old Style" pitchFamily="18" charset="0"/>
            </a:endParaRPr>
          </a:p>
          <a:p>
            <a:r>
              <a:rPr lang="en-US" sz="2800" b="1" dirty="0"/>
              <a:t>					        </a:t>
            </a:r>
          </a:p>
          <a:p>
            <a:r>
              <a:rPr lang="en-US" sz="2800" b="1" dirty="0"/>
              <a:t>				</a:t>
            </a:r>
            <a:endParaRPr lang="en-US" sz="4400" b="1" i="1" dirty="0">
              <a:solidFill>
                <a:schemeClr val="accent4">
                  <a:lumMod val="50000"/>
                </a:schemeClr>
              </a:solidFill>
              <a:latin typeface="Bookman Old Style" pitchFamily="18" charset="0"/>
            </a:endParaRPr>
          </a:p>
          <a:p>
            <a:pPr algn="ctr"/>
            <a:endParaRPr lang="en-US" dirty="0">
              <a:solidFill>
                <a:schemeClr val="accent4">
                  <a:lumMod val="50000"/>
                </a:schemeClr>
              </a:solidFill>
              <a:latin typeface="Bookman Old Style" pitchFamily="18" charset="0"/>
            </a:endParaRPr>
          </a:p>
          <a:p>
            <a:pPr algn="ctr"/>
            <a:endParaRPr lang="en-US" sz="4400" b="1" dirty="0">
              <a:solidFill>
                <a:schemeClr val="accent2">
                  <a:lumMod val="50000"/>
                </a:schemeClr>
              </a:solidFill>
              <a:latin typeface="Bookman Old Style" pitchFamily="18" charset="0"/>
              <a:ea typeface="BatangChe" pitchFamily="49" charset="-127"/>
            </a:endParaRPr>
          </a:p>
        </p:txBody>
      </p:sp>
      <p:sp>
        <p:nvSpPr>
          <p:cNvPr id="4" name="TextBox 3"/>
          <p:cNvSpPr txBox="1"/>
          <p:nvPr/>
        </p:nvSpPr>
        <p:spPr>
          <a:xfrm>
            <a:off x="4267200" y="4572000"/>
            <a:ext cx="4191000" cy="2031325"/>
          </a:xfrm>
          <a:prstGeom prst="rect">
            <a:avLst/>
          </a:prstGeom>
          <a:noFill/>
        </p:spPr>
        <p:txBody>
          <a:bodyPr wrap="square" rtlCol="0">
            <a:spAutoFit/>
          </a:bodyPr>
          <a:lstStyle/>
          <a:p>
            <a:r>
              <a:rPr lang="en-US" b="1" dirty="0"/>
              <a:t>Submitted By:</a:t>
            </a:r>
          </a:p>
          <a:p>
            <a:r>
              <a:rPr lang="en-US" dirty="0"/>
              <a:t>                     </a:t>
            </a:r>
            <a:r>
              <a:rPr lang="en-US" b="1" dirty="0"/>
              <a:t>Anurag Ranjan</a:t>
            </a:r>
          </a:p>
          <a:p>
            <a:r>
              <a:rPr lang="en-US" b="1" dirty="0"/>
              <a:t>	      Digvijay Kumar</a:t>
            </a:r>
          </a:p>
          <a:p>
            <a:r>
              <a:rPr lang="en-US" b="1" dirty="0"/>
              <a:t>                    Piyush Mishra</a:t>
            </a:r>
          </a:p>
          <a:p>
            <a:r>
              <a:rPr lang="en-US" b="1" dirty="0"/>
              <a:t>                    Sudhanshu Ranjan</a:t>
            </a:r>
            <a:endParaRPr lang="en-US" dirty="0"/>
          </a:p>
          <a:p>
            <a:endParaRPr lang="en-US" dirty="0"/>
          </a:p>
          <a:p>
            <a:endParaRPr lang="en-US" dirty="0"/>
          </a:p>
        </p:txBody>
      </p:sp>
    </p:spTree>
  </p:cSld>
  <p:clrMapOvr>
    <a:masterClrMapping/>
  </p:clrMapOvr>
  <p:transition spd="slow" advTm="3000">
    <p:wheel spokes="8"/>
    <p:sndAc>
      <p:stSnd>
        <p:snd r:embed="rId3" name="laser.wav"/>
      </p:stSnd>
    </p:sndAc>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462213" y="1052513"/>
            <a:ext cx="4219575" cy="47529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2476500" y="1262063"/>
            <a:ext cx="4191000" cy="43338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2566988" y="2190750"/>
            <a:ext cx="4010025" cy="24765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srcRect/>
          <a:stretch>
            <a:fillRect/>
          </a:stretch>
        </p:blipFill>
        <p:spPr bwMode="auto">
          <a:xfrm>
            <a:off x="2438400" y="1052513"/>
            <a:ext cx="4267200" cy="47529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srcRect/>
          <a:stretch>
            <a:fillRect/>
          </a:stretch>
        </p:blipFill>
        <p:spPr bwMode="auto">
          <a:xfrm>
            <a:off x="1524000" y="1295400"/>
            <a:ext cx="5265738" cy="296386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2971800" y="1447800"/>
            <a:ext cx="3657600" cy="2160587"/>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ChangeArrowheads="1"/>
          </p:cNvSpPr>
          <p:nvPr/>
        </p:nvSpPr>
        <p:spPr bwMode="auto">
          <a:xfrm>
            <a:off x="0" y="2905125"/>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1266" name="Picture 2"/>
          <p:cNvPicPr>
            <a:picLocks noChangeAspect="1" noChangeArrowheads="1"/>
          </p:cNvPicPr>
          <p:nvPr/>
        </p:nvPicPr>
        <p:blipFill>
          <a:blip r:embed="rId2"/>
          <a:srcRect/>
          <a:stretch>
            <a:fillRect/>
          </a:stretch>
        </p:blipFill>
        <p:spPr bwMode="auto">
          <a:xfrm>
            <a:off x="1676400" y="1219200"/>
            <a:ext cx="5280025" cy="35052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962400" y="228600"/>
            <a:ext cx="9144000" cy="4924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7107" name="Rectangle 3"/>
          <p:cNvSpPr>
            <a:spLocks noChangeArrowheads="1"/>
          </p:cNvSpPr>
          <p:nvPr/>
        </p:nvSpPr>
        <p:spPr bwMode="auto">
          <a:xfrm>
            <a:off x="0" y="3743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2290" name="Picture 2"/>
          <p:cNvPicPr>
            <a:picLocks noChangeAspect="1" noChangeArrowheads="1"/>
          </p:cNvPicPr>
          <p:nvPr/>
        </p:nvPicPr>
        <p:blipFill>
          <a:blip r:embed="rId2"/>
          <a:srcRect/>
          <a:stretch>
            <a:fillRect/>
          </a:stretch>
        </p:blipFill>
        <p:spPr bwMode="auto">
          <a:xfrm>
            <a:off x="1905000" y="1143000"/>
            <a:ext cx="5265738" cy="3421062"/>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962400" y="457200"/>
            <a:ext cx="9144000" cy="4924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48131" name="Rectangle 3"/>
          <p:cNvSpPr>
            <a:spLocks noChangeArrowheads="1"/>
          </p:cNvSpPr>
          <p:nvPr/>
        </p:nvSpPr>
        <p:spPr bwMode="auto">
          <a:xfrm>
            <a:off x="0" y="3200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3314" name="Picture 2"/>
          <p:cNvPicPr>
            <a:picLocks noChangeAspect="1" noChangeArrowheads="1"/>
          </p:cNvPicPr>
          <p:nvPr/>
        </p:nvPicPr>
        <p:blipFill>
          <a:blip r:embed="rId2"/>
          <a:srcRect/>
          <a:stretch>
            <a:fillRect/>
          </a:stretch>
        </p:blipFill>
        <p:spPr bwMode="auto">
          <a:xfrm>
            <a:off x="1752600" y="1219200"/>
            <a:ext cx="5280025" cy="38100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ChangeArrowheads="1"/>
          </p:cNvSpPr>
          <p:nvPr/>
        </p:nvSpPr>
        <p:spPr bwMode="auto">
          <a:xfrm>
            <a:off x="0" y="242887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4338" name="Picture 2"/>
          <p:cNvPicPr>
            <a:picLocks noChangeAspect="1" noChangeArrowheads="1"/>
          </p:cNvPicPr>
          <p:nvPr/>
        </p:nvPicPr>
        <p:blipFill>
          <a:blip r:embed="rId2"/>
          <a:srcRect/>
          <a:stretch>
            <a:fillRect/>
          </a:stretch>
        </p:blipFill>
        <p:spPr bwMode="auto">
          <a:xfrm>
            <a:off x="1981200" y="1295400"/>
            <a:ext cx="5280025" cy="34353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0"/>
            <a:ext cx="7498080" cy="1143000"/>
          </a:xfrm>
        </p:spPr>
        <p:txBody>
          <a:bodyPr>
            <a:normAutofit/>
          </a:bodyPr>
          <a:lstStyle/>
          <a:p>
            <a:pPr algn="ctr"/>
            <a:r>
              <a:rPr lang="en-US" sz="4000" b="1" dirty="0">
                <a:solidFill>
                  <a:srgbClr val="0070C0"/>
                </a:solidFill>
                <a:latin typeface="Algerian" pitchFamily="82" charset="0"/>
              </a:rPr>
              <a:t>INTRODUCTION</a:t>
            </a:r>
            <a:r>
              <a:rPr lang="en-US" sz="3600" b="1" dirty="0">
                <a:solidFill>
                  <a:srgbClr val="0070C0"/>
                </a:solidFill>
                <a:latin typeface="Algerian" pitchFamily="82" charset="0"/>
              </a:rPr>
              <a:t> OF PROJECT</a:t>
            </a:r>
            <a:endParaRPr lang="en-US" sz="3600" dirty="0">
              <a:solidFill>
                <a:srgbClr val="0070C0"/>
              </a:solidFill>
              <a:latin typeface="Algerian" pitchFamily="82" charset="0"/>
            </a:endParaRPr>
          </a:p>
        </p:txBody>
      </p:sp>
      <p:sp>
        <p:nvSpPr>
          <p:cNvPr id="3" name="Content Placeholder 2"/>
          <p:cNvSpPr>
            <a:spLocks noGrp="1"/>
          </p:cNvSpPr>
          <p:nvPr>
            <p:ph sz="quarter" idx="1"/>
          </p:nvPr>
        </p:nvSpPr>
        <p:spPr>
          <a:xfrm>
            <a:off x="1371600" y="1143000"/>
            <a:ext cx="7498080" cy="4800600"/>
          </a:xfrm>
        </p:spPr>
        <p:txBody>
          <a:bodyPr>
            <a:noAutofit/>
          </a:bodyPr>
          <a:lstStyle/>
          <a:p>
            <a:r>
              <a:rPr lang="en-US" b="1" baseline="-25000" dirty="0"/>
              <a:t>Hospital management system</a:t>
            </a:r>
            <a:r>
              <a:rPr lang="en-US" baseline="-25000" dirty="0"/>
              <a:t> (</a:t>
            </a:r>
            <a:r>
              <a:rPr lang="en-US" b="1" baseline="-25000" dirty="0"/>
              <a:t>HMS</a:t>
            </a:r>
            <a:r>
              <a:rPr lang="en-US" baseline="-25000" dirty="0"/>
              <a:t>) is an element of </a:t>
            </a:r>
            <a:r>
              <a:rPr lang="en-US" baseline="-25000" dirty="0">
                <a:hlinkClick r:id="rId3" tooltip="Health informatics"/>
              </a:rPr>
              <a:t>health informatics</a:t>
            </a:r>
            <a:r>
              <a:rPr lang="en-US" baseline="-25000" dirty="0"/>
              <a:t> that focuses mainly on the administrational needs of </a:t>
            </a:r>
            <a:r>
              <a:rPr lang="en-US" baseline="-25000" dirty="0">
                <a:hlinkClick r:id="rId4" tooltip="Hospital"/>
              </a:rPr>
              <a:t>hospitals</a:t>
            </a:r>
            <a:r>
              <a:rPr lang="en-US" baseline="-25000" dirty="0"/>
              <a:t>. I have used java as a front-end and oracle as a back-end.</a:t>
            </a:r>
          </a:p>
          <a:p>
            <a:r>
              <a:rPr lang="en-US" dirty="0"/>
              <a:t>This software is developed for Hospital Management System for handling works of Patient related records electronically.  This system is made for work in place of manual system for Patient related management with an electronic speed and accuracy. </a:t>
            </a:r>
            <a:endParaRPr lang="en-US" baseline="-25000" dirty="0">
              <a:effectLst>
                <a:outerShdw blurRad="50800" dist="38100" algn="tr" rotWithShape="0">
                  <a:prstClr val="black">
                    <a:alpha val="40000"/>
                  </a:prstClr>
                </a:outerShdw>
              </a:effectLst>
            </a:endParaRPr>
          </a:p>
        </p:txBody>
      </p:sp>
    </p:spTree>
  </p:cSld>
  <p:clrMapOvr>
    <a:masterClrMapping/>
  </p:clrMapOvr>
  <p:transition spd="slow" advTm="3000">
    <p:checker/>
    <p:sndAc>
      <p:stSnd>
        <p:snd r:embed="rId2" name="laser.wav"/>
      </p:stSnd>
    </p:sndAc>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ChangeArrowheads="1"/>
          </p:cNvSpPr>
          <p:nvPr/>
        </p:nvSpPr>
        <p:spPr bwMode="auto">
          <a:xfrm>
            <a:off x="0" y="31813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026" name="Picture 22"/>
          <p:cNvPicPr>
            <a:picLocks noChangeAspect="1" noChangeArrowheads="1"/>
          </p:cNvPicPr>
          <p:nvPr/>
        </p:nvPicPr>
        <p:blipFill>
          <a:blip r:embed="rId2"/>
          <a:srcRect/>
          <a:stretch>
            <a:fillRect/>
          </a:stretch>
        </p:blipFill>
        <p:spPr bwMode="auto">
          <a:xfrm>
            <a:off x="1447800" y="1524000"/>
            <a:ext cx="5278438" cy="35115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ChangeArrowheads="1"/>
          </p:cNvSpPr>
          <p:nvPr/>
        </p:nvSpPr>
        <p:spPr bwMode="auto">
          <a:xfrm>
            <a:off x="0" y="31623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6386" name="Picture 2"/>
          <p:cNvPicPr>
            <a:picLocks noChangeAspect="1" noChangeArrowheads="1"/>
          </p:cNvPicPr>
          <p:nvPr/>
        </p:nvPicPr>
        <p:blipFill>
          <a:blip r:embed="rId2"/>
          <a:srcRect/>
          <a:stretch>
            <a:fillRect/>
          </a:stretch>
        </p:blipFill>
        <p:spPr bwMode="auto">
          <a:xfrm>
            <a:off x="1600200" y="1219200"/>
            <a:ext cx="5418138" cy="328295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ChangeArrowheads="1"/>
          </p:cNvSpPr>
          <p:nvPr/>
        </p:nvSpPr>
        <p:spPr bwMode="auto">
          <a:xfrm>
            <a:off x="0" y="3362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7410" name="Picture 2"/>
          <p:cNvPicPr>
            <a:picLocks noChangeAspect="1" noChangeArrowheads="1"/>
          </p:cNvPicPr>
          <p:nvPr/>
        </p:nvPicPr>
        <p:blipFill>
          <a:blip r:embed="rId2"/>
          <a:srcRect/>
          <a:stretch>
            <a:fillRect/>
          </a:stretch>
        </p:blipFill>
        <p:spPr bwMode="auto">
          <a:xfrm>
            <a:off x="1149350" y="1385888"/>
            <a:ext cx="5486400" cy="3725862"/>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886200" y="762000"/>
            <a:ext cx="9144000" cy="4924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53251" name="Rectangle 3"/>
          <p:cNvSpPr>
            <a:spLocks noChangeArrowheads="1"/>
          </p:cNvSpPr>
          <p:nvPr/>
        </p:nvSpPr>
        <p:spPr bwMode="auto">
          <a:xfrm>
            <a:off x="0" y="28194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18434" name="Picture 2"/>
          <p:cNvPicPr>
            <a:picLocks noChangeAspect="1" noChangeArrowheads="1"/>
          </p:cNvPicPr>
          <p:nvPr/>
        </p:nvPicPr>
        <p:blipFill>
          <a:blip r:embed="rId2"/>
          <a:srcRect/>
          <a:stretch>
            <a:fillRect/>
          </a:stretch>
        </p:blipFill>
        <p:spPr bwMode="auto">
          <a:xfrm>
            <a:off x="1752600" y="1143000"/>
            <a:ext cx="5280025" cy="33242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ChangeArrowheads="1"/>
          </p:cNvSpPr>
          <p:nvPr/>
        </p:nvSpPr>
        <p:spPr bwMode="auto">
          <a:xfrm>
            <a:off x="0" y="35147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6" name="TextBox 5"/>
          <p:cNvSpPr txBox="1"/>
          <p:nvPr/>
        </p:nvSpPr>
        <p:spPr>
          <a:xfrm>
            <a:off x="3124200" y="533400"/>
            <a:ext cx="2209800" cy="369332"/>
          </a:xfrm>
          <a:prstGeom prst="rect">
            <a:avLst/>
          </a:prstGeom>
          <a:noFill/>
        </p:spPr>
        <p:txBody>
          <a:bodyPr wrap="square" rtlCol="0">
            <a:spAutoFit/>
          </a:bodyPr>
          <a:lstStyle/>
          <a:p>
            <a:r>
              <a:rPr lang="en-US" dirty="0"/>
              <a:t>Patient report</a:t>
            </a:r>
          </a:p>
        </p:txBody>
      </p:sp>
      <p:pic>
        <p:nvPicPr>
          <p:cNvPr id="19458" name="Picture 2"/>
          <p:cNvPicPr>
            <a:picLocks noChangeAspect="1" noChangeArrowheads="1"/>
          </p:cNvPicPr>
          <p:nvPr/>
        </p:nvPicPr>
        <p:blipFill>
          <a:blip r:embed="rId2"/>
          <a:srcRect/>
          <a:stretch>
            <a:fillRect/>
          </a:stretch>
        </p:blipFill>
        <p:spPr bwMode="auto">
          <a:xfrm>
            <a:off x="1981200" y="1828800"/>
            <a:ext cx="5265738" cy="369887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24200" y="762000"/>
            <a:ext cx="2057400" cy="369332"/>
          </a:xfrm>
          <a:prstGeom prst="rect">
            <a:avLst/>
          </a:prstGeom>
          <a:noFill/>
        </p:spPr>
        <p:txBody>
          <a:bodyPr wrap="square" rtlCol="0">
            <a:spAutoFit/>
          </a:bodyPr>
          <a:lstStyle/>
          <a:p>
            <a:r>
              <a:rPr lang="en-US" dirty="0"/>
              <a:t>Bill report</a:t>
            </a:r>
          </a:p>
        </p:txBody>
      </p:sp>
      <p:pic>
        <p:nvPicPr>
          <p:cNvPr id="20482" name="Picture 2"/>
          <p:cNvPicPr>
            <a:picLocks noChangeAspect="1" noChangeArrowheads="1"/>
          </p:cNvPicPr>
          <p:nvPr/>
        </p:nvPicPr>
        <p:blipFill>
          <a:blip r:embed="rId2"/>
          <a:srcRect/>
          <a:stretch>
            <a:fillRect/>
          </a:stretch>
        </p:blipFill>
        <p:spPr bwMode="auto">
          <a:xfrm>
            <a:off x="1981200" y="1828800"/>
            <a:ext cx="5280025" cy="3630612"/>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u="sng" dirty="0"/>
              <a:t>TESTING</a:t>
            </a:r>
            <a:br>
              <a:rPr lang="en-US" dirty="0"/>
            </a:br>
            <a:r>
              <a:rPr lang="en-US" dirty="0"/>
              <a:t> </a:t>
            </a:r>
          </a:p>
        </p:txBody>
      </p:sp>
      <p:sp>
        <p:nvSpPr>
          <p:cNvPr id="3" name="Content Placeholder 2"/>
          <p:cNvSpPr>
            <a:spLocks noGrp="1"/>
          </p:cNvSpPr>
          <p:nvPr>
            <p:ph sz="quarter" idx="1"/>
          </p:nvPr>
        </p:nvSpPr>
        <p:spPr>
          <a:xfrm>
            <a:off x="1435608" y="1447800"/>
            <a:ext cx="7403592" cy="2667000"/>
          </a:xfrm>
        </p:spPr>
        <p:txBody>
          <a:bodyPr>
            <a:normAutofit fontScale="62500" lnSpcReduction="20000"/>
          </a:bodyPr>
          <a:lstStyle/>
          <a:p>
            <a:pPr>
              <a:buNone/>
            </a:pPr>
            <a:r>
              <a:rPr lang="en-US" dirty="0"/>
              <a:t> 	</a:t>
            </a:r>
            <a:r>
              <a:rPr lang="en-IN" sz="3400" dirty="0"/>
              <a:t>Testing is a measuring instrument for software quality with the unit of measurement being the number of defects found during testing.</a:t>
            </a:r>
            <a:endParaRPr lang="en-US" sz="3400" dirty="0"/>
          </a:p>
          <a:p>
            <a:r>
              <a:rPr lang="en-IN" sz="3400" dirty="0">
                <a:latin typeface="Times New Roman" pitchFamily="18" charset="0"/>
                <a:cs typeface="Times New Roman" pitchFamily="18" charset="0"/>
              </a:rPr>
              <a:t>Unit testing</a:t>
            </a:r>
          </a:p>
          <a:p>
            <a:r>
              <a:rPr lang="en-IN" sz="3400" dirty="0">
                <a:latin typeface="Times New Roman" pitchFamily="18" charset="0"/>
                <a:cs typeface="Times New Roman" pitchFamily="18" charset="0"/>
              </a:rPr>
              <a:t>Integration testing</a:t>
            </a:r>
          </a:p>
          <a:p>
            <a:r>
              <a:rPr lang="en-IN" sz="3400" dirty="0">
                <a:latin typeface="Times New Roman" pitchFamily="18" charset="0"/>
                <a:cs typeface="Times New Roman" pitchFamily="18" charset="0"/>
              </a:rPr>
              <a:t>Black box testing</a:t>
            </a:r>
          </a:p>
          <a:p>
            <a:r>
              <a:rPr lang="en-IN" sz="3400" dirty="0">
                <a:latin typeface="Times New Roman" pitchFamily="18" charset="0"/>
                <a:cs typeface="Times New Roman" pitchFamily="18" charset="0"/>
              </a:rPr>
              <a:t>White box testing</a:t>
            </a:r>
          </a:p>
          <a:p>
            <a:r>
              <a:rPr lang="en-IN" sz="3400" dirty="0">
                <a:latin typeface="Times New Roman" pitchFamily="18" charset="0"/>
                <a:cs typeface="Times New Roman" pitchFamily="18" charset="0"/>
              </a:rPr>
              <a:t>Acceptance testing</a:t>
            </a:r>
          </a:p>
          <a:p>
            <a:endParaRPr lang="en-US" sz="2400" dirty="0"/>
          </a:p>
          <a:p>
            <a:pPr>
              <a:buNone/>
            </a:pPr>
            <a:endParaRPr lang="en-US" dirty="0"/>
          </a:p>
          <a:p>
            <a:pPr>
              <a:buNone/>
            </a:pPr>
            <a:endParaRPr lang="en-US" dirty="0"/>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dirty="0"/>
              <a:t>LIMITATION OF THE PROJECT</a:t>
            </a:r>
            <a:br>
              <a:rPr lang="en-US" dirty="0"/>
            </a:br>
            <a:endParaRPr lang="en-US" dirty="0"/>
          </a:p>
        </p:txBody>
      </p:sp>
      <p:sp>
        <p:nvSpPr>
          <p:cNvPr id="3" name="Content Placeholder 2"/>
          <p:cNvSpPr>
            <a:spLocks noGrp="1"/>
          </p:cNvSpPr>
          <p:nvPr>
            <p:ph sz="quarter" idx="1"/>
          </p:nvPr>
        </p:nvSpPr>
        <p:spPr/>
        <p:txBody>
          <a:bodyPr/>
          <a:lstStyle/>
          <a:p>
            <a:pPr lvl="0"/>
            <a:r>
              <a:rPr lang="en-US" dirty="0"/>
              <a:t>Limited time period.</a:t>
            </a:r>
          </a:p>
          <a:p>
            <a:pPr lvl="0"/>
            <a:r>
              <a:rPr lang="en-US" dirty="0"/>
              <a:t>Project tested only windows platform.</a:t>
            </a:r>
          </a:p>
          <a:p>
            <a:pPr lvl="0"/>
            <a:r>
              <a:rPr lang="en-US" dirty="0"/>
              <a:t>Due to the time limitation some of the features that could have been explored have not been used.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t>SCOPE OF FUTURE APPLICATION</a:t>
            </a:r>
            <a:br>
              <a:rPr lang="en-US" dirty="0"/>
            </a:br>
            <a:endParaRPr lang="en-US" dirty="0"/>
          </a:p>
        </p:txBody>
      </p:sp>
      <p:sp>
        <p:nvSpPr>
          <p:cNvPr id="3" name="Content Placeholder 2"/>
          <p:cNvSpPr>
            <a:spLocks noGrp="1"/>
          </p:cNvSpPr>
          <p:nvPr>
            <p:ph sz="quarter" idx="1"/>
          </p:nvPr>
        </p:nvSpPr>
        <p:spPr/>
        <p:txBody>
          <a:bodyPr>
            <a:normAutofit/>
          </a:bodyPr>
          <a:lstStyle/>
          <a:p>
            <a:pPr lvl="0"/>
            <a:r>
              <a:rPr lang="en-US" baseline="-25000" dirty="0"/>
              <a:t>Hierarchy modification/additional capabilities are inbuilt in the system.</a:t>
            </a:r>
            <a:endParaRPr lang="en-US" baseline="-25000" dirty="0">
              <a:effectLst>
                <a:outerShdw blurRad="50800" dist="38100" algn="tr" rotWithShape="0">
                  <a:prstClr val="black">
                    <a:alpha val="40000"/>
                  </a:prstClr>
                </a:outerShdw>
              </a:effectLst>
            </a:endParaRPr>
          </a:p>
          <a:p>
            <a:pPr lvl="0"/>
            <a:r>
              <a:rPr lang="en-US" baseline="-25000" dirty="0"/>
              <a:t>Dynamic screens according to requirement can be introduced any time.</a:t>
            </a:r>
            <a:endParaRPr lang="en-US" baseline="-25000" dirty="0">
              <a:effectLst>
                <a:outerShdw blurRad="50800" dist="38100" algn="tr" rotWithShape="0">
                  <a:prstClr val="black">
                    <a:alpha val="40000"/>
                  </a:prstClr>
                </a:outerShdw>
              </a:effectLst>
            </a:endParaRPr>
          </a:p>
          <a:p>
            <a:pPr lvl="0"/>
            <a:r>
              <a:rPr lang="en-US" baseline="-25000" dirty="0"/>
              <a:t>System is very flexible for further modifications.</a:t>
            </a:r>
            <a:endParaRPr lang="en-US" baseline="-25000" dirty="0">
              <a:effectLst>
                <a:outerShdw blurRad="50800" dist="38100" algn="tr" rotWithShape="0">
                  <a:prstClr val="black">
                    <a:alpha val="40000"/>
                  </a:prstClr>
                </a:outerShdw>
              </a:effectLst>
            </a:endParaRPr>
          </a:p>
          <a:p>
            <a:pPr lvl="0"/>
            <a:r>
              <a:rPr lang="en-US" baseline="-25000" dirty="0"/>
              <a:t>With very little modification, it can be deployed for use in other hospital system.</a:t>
            </a:r>
            <a:endParaRPr lang="en-US" baseline="-25000" dirty="0">
              <a:effectLst>
                <a:outerShdw blurRad="50800" dist="38100" algn="tr" rotWithShape="0">
                  <a:prstClr val="black">
                    <a:alpha val="40000"/>
                  </a:prstClr>
                </a:outerShdw>
              </a:effectLst>
            </a:endParaRP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BIBLIOGRAPHY</a:t>
            </a:r>
          </a:p>
        </p:txBody>
      </p:sp>
      <p:sp>
        <p:nvSpPr>
          <p:cNvPr id="3" name="Content Placeholder 2"/>
          <p:cNvSpPr>
            <a:spLocks noGrp="1"/>
          </p:cNvSpPr>
          <p:nvPr>
            <p:ph sz="quarter" idx="1"/>
          </p:nvPr>
        </p:nvSpPr>
        <p:spPr/>
        <p:txBody>
          <a:bodyPr>
            <a:normAutofit/>
          </a:bodyPr>
          <a:lstStyle/>
          <a:p>
            <a:pPr>
              <a:buNone/>
            </a:pPr>
            <a:r>
              <a:rPr lang="en-US" sz="2400" b="1" baseline="-25000" dirty="0"/>
              <a:t>Books:</a:t>
            </a:r>
            <a:endParaRPr lang="en-US" sz="2400" baseline="-25000" dirty="0">
              <a:effectLst>
                <a:outerShdw blurRad="50800" dist="38100" algn="tr" rotWithShape="0">
                  <a:prstClr val="black">
                    <a:alpha val="40000"/>
                  </a:prstClr>
                </a:outerShdw>
              </a:effectLst>
            </a:endParaRPr>
          </a:p>
          <a:p>
            <a:pPr lvl="0"/>
            <a:r>
              <a:rPr lang="en-US" baseline="-25000" dirty="0"/>
              <a:t>SYSTEM ANALYSIS AND DESIGN – E. M. AWARD</a:t>
            </a:r>
            <a:endParaRPr lang="en-US" baseline="-25000" dirty="0">
              <a:effectLst>
                <a:outerShdw blurRad="50800" dist="38100" algn="tr" rotWithShape="0">
                  <a:prstClr val="black">
                    <a:alpha val="40000"/>
                  </a:prstClr>
                </a:outerShdw>
              </a:effectLst>
            </a:endParaRPr>
          </a:p>
          <a:p>
            <a:pPr lvl="0"/>
            <a:r>
              <a:rPr lang="en-US" baseline="-25000" dirty="0"/>
              <a:t>JAVA – E.BALAGURUSWAMY</a:t>
            </a:r>
            <a:endParaRPr lang="en-US" baseline="-25000" dirty="0">
              <a:effectLst>
                <a:outerShdw blurRad="50800" dist="38100" algn="tr" rotWithShape="0">
                  <a:prstClr val="black">
                    <a:alpha val="40000"/>
                  </a:prstClr>
                </a:outerShdw>
              </a:effectLst>
            </a:endParaRPr>
          </a:p>
          <a:p>
            <a:pPr lvl="0"/>
            <a:r>
              <a:rPr lang="en-US" baseline="-25000" dirty="0"/>
              <a:t>ORACLE PL/SQL PROGRAMMING – O’REILLY SERIES</a:t>
            </a:r>
            <a:endParaRPr lang="en-US" baseline="-25000" dirty="0">
              <a:effectLst>
                <a:outerShdw blurRad="50800" dist="38100" algn="tr" rotWithShape="0">
                  <a:prstClr val="black">
                    <a:alpha val="40000"/>
                  </a:prstClr>
                </a:outerShdw>
              </a:effectLst>
            </a:endParaRPr>
          </a:p>
          <a:p>
            <a:pPr lvl="0"/>
            <a:r>
              <a:rPr lang="en-US" baseline="-25000" dirty="0"/>
              <a:t>AN INTRODUCTION TO DATABASE SYSTEMS – C.J. DATE</a:t>
            </a:r>
            <a:endParaRPr lang="en-US" baseline="-25000" dirty="0">
              <a:effectLst>
                <a:outerShdw blurRad="50800" dist="38100" algn="tr" rotWithShape="0">
                  <a:prstClr val="black">
                    <a:alpha val="40000"/>
                  </a:prstClr>
                </a:outerShdw>
              </a:effectLst>
            </a:endParaRPr>
          </a:p>
          <a:p>
            <a:pPr lvl="0"/>
            <a:r>
              <a:rPr lang="en-US" baseline="-25000" dirty="0"/>
              <a:t>JAVA2 PLATFORM UNLEASHED (SAMS) TECHMEDIA-JAWORSKI.</a:t>
            </a:r>
            <a:endParaRPr lang="en-US" baseline="-25000" dirty="0">
              <a:effectLst>
                <a:outerShdw blurRad="50800" dist="38100" algn="tr" rotWithShape="0">
                  <a:prstClr val="black">
                    <a:alpha val="40000"/>
                  </a:prstClr>
                </a:outerShdw>
              </a:effectLst>
            </a:endParaRPr>
          </a:p>
          <a:p>
            <a:pPr lvl="0"/>
            <a:r>
              <a:rPr lang="en-US" baseline="-25000" dirty="0"/>
              <a:t>DATABASE SYSTEM CONCEPTS FIFTH EDITION –SILBERSCHATZ KORTH SUDARSHAN.</a:t>
            </a:r>
            <a:endParaRPr lang="en-US" baseline="-25000" dirty="0">
              <a:effectLst>
                <a:outerShdw blurRad="50800" dist="38100" algn="tr" rotWithShape="0">
                  <a:prstClr val="black">
                    <a:alpha val="40000"/>
                  </a:prstClr>
                </a:outerShdw>
              </a:effectLst>
            </a:endParaRPr>
          </a:p>
          <a:p>
            <a:pPr>
              <a:buNone/>
            </a:pPr>
            <a:endParaRPr lang="en-US" sz="2800" dirty="0"/>
          </a:p>
          <a:p>
            <a:pPr>
              <a:buNone/>
            </a:pPr>
            <a:endParaRPr lang="en-US" sz="2800" dirty="0"/>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sz="quarter" idx="1"/>
          </p:nvPr>
        </p:nvSpPr>
        <p:spPr/>
        <p:txBody>
          <a:bodyPr>
            <a:normAutofit fontScale="92500" lnSpcReduction="10000"/>
          </a:bodyPr>
          <a:lstStyle/>
          <a:p>
            <a:r>
              <a:rPr lang="en-US" baseline="-25000" dirty="0"/>
              <a:t>Since, large numbers of patients have faith this Hospital; therefore, it is not easy to keep records of all the patients manually. Specially, manipulation and maintenance of records aren’t easy. So, it was required to develop an automated system for it to assist the organization to work easily and efficiently. Automated system provides electronic speed and accuracy so it takes less time for manipulation and maintenance of records.</a:t>
            </a:r>
            <a:endParaRPr lang="en-US" baseline="-25000" dirty="0">
              <a:effectLst>
                <a:outerShdw blurRad="50800" dist="38100" algn="tr" rotWithShape="0">
                  <a:prstClr val="black">
                    <a:alpha val="40000"/>
                  </a:prstClr>
                </a:outerShdw>
              </a:effectLst>
            </a:endParaRPr>
          </a:p>
          <a:p>
            <a:r>
              <a:rPr lang="en-US" baseline="-25000" dirty="0"/>
              <a:t>My job is to develop such type of automated system . For this, the organization maintains manual registers, such as</a:t>
            </a:r>
            <a:endParaRPr lang="en-US" baseline="-25000" dirty="0">
              <a:effectLst>
                <a:outerShdw blurRad="50800" dist="38100" algn="tr" rotWithShape="0">
                  <a:prstClr val="black">
                    <a:alpha val="40000"/>
                  </a:prstClr>
                </a:outerShdw>
              </a:effectLst>
            </a:endParaRPr>
          </a:p>
          <a:p>
            <a:pPr lvl="0"/>
            <a:r>
              <a:rPr lang="en-US" b="1" baseline="-25000" dirty="0"/>
              <a:t>Bed Detail:</a:t>
            </a:r>
            <a:r>
              <a:rPr lang="en-US" baseline="-25000" dirty="0"/>
              <a:t> This is to store the details of bed which are available in the Hospital  </a:t>
            </a:r>
            <a:endParaRPr lang="en-US" baseline="-25000" dirty="0">
              <a:effectLst>
                <a:outerShdw blurRad="50800" dist="38100" algn="tr" rotWithShape="0">
                  <a:prstClr val="black">
                    <a:alpha val="40000"/>
                  </a:prstClr>
                </a:outerShdw>
              </a:effectLst>
            </a:endParaRPr>
          </a:p>
          <a:p>
            <a:pPr lvl="0"/>
            <a:r>
              <a:rPr lang="en-US" b="1" baseline="-25000" dirty="0"/>
              <a:t>Dept Detail:</a:t>
            </a:r>
            <a:r>
              <a:rPr lang="en-US" baseline="-25000" dirty="0"/>
              <a:t> This is to store the details of department And Its Charge working in this organization </a:t>
            </a:r>
            <a:endParaRPr lang="en-US" baseline="-25000" dirty="0">
              <a:effectLst>
                <a:outerShdw blurRad="50800" dist="38100" algn="tr" rotWithShape="0">
                  <a:prstClr val="black">
                    <a:alpha val="40000"/>
                  </a:prstClr>
                </a:outerShdw>
              </a:effectLst>
            </a:endParaRPr>
          </a:p>
          <a:p>
            <a:pPr lvl="0"/>
            <a:r>
              <a:rPr lang="en-US" b="1" baseline="-25000" dirty="0"/>
              <a:t>Test Detail:</a:t>
            </a:r>
            <a:r>
              <a:rPr lang="en-US" baseline="-25000" dirty="0"/>
              <a:t> This table is used to store the information about the Tests who are registered in the organization to work in Nursing Home.</a:t>
            </a:r>
            <a:endParaRPr lang="en-US" baseline="-25000" dirty="0">
              <a:effectLst>
                <a:outerShdw blurRad="50800" dist="38100" algn="tr" rotWithShape="0">
                  <a:prstClr val="black">
                    <a:alpha val="40000"/>
                  </a:prstClr>
                </a:outerShdw>
              </a:effectLst>
            </a:endParaRPr>
          </a:p>
          <a:p>
            <a:pPr lvl="0"/>
            <a:r>
              <a:rPr lang="en-US" b="1" baseline="-25000" dirty="0"/>
              <a:t>Employee Detail:</a:t>
            </a:r>
            <a:r>
              <a:rPr lang="en-US" baseline="-25000" dirty="0"/>
              <a:t> This Table is used to store the details of the Employee for the Works in the hospital</a:t>
            </a:r>
            <a:endParaRPr lang="en-US" baseline="-25000" dirty="0">
              <a:effectLst>
                <a:outerShdw blurRad="50800" dist="38100" algn="tr" rotWithShape="0">
                  <a:prstClr val="black">
                    <a:alpha val="40000"/>
                  </a:prstClr>
                </a:outerShdw>
              </a:effectLst>
            </a:endParaRPr>
          </a:p>
          <a:p>
            <a:pPr lvl="0"/>
            <a:r>
              <a:rPr lang="en-US" b="1" baseline="-25000" dirty="0"/>
              <a:t>Patient Detail :</a:t>
            </a:r>
            <a:r>
              <a:rPr lang="en-US" baseline="-25000" dirty="0"/>
              <a:t>  This is to store the details of Patient to be entered.</a:t>
            </a:r>
            <a:endParaRPr lang="en-US" baseline="-25000" dirty="0">
              <a:effectLst>
                <a:outerShdw blurRad="50800" dist="38100" algn="tr" rotWithShape="0">
                  <a:prstClr val="black">
                    <a:alpha val="40000"/>
                  </a:prstClr>
                </a:outerShdw>
              </a:effectLst>
            </a:endParaRPr>
          </a:p>
          <a:p>
            <a:pPr lvl="0"/>
            <a:r>
              <a:rPr lang="en-US" b="1" baseline="-25000" dirty="0"/>
              <a:t>Doctor Detail:</a:t>
            </a:r>
            <a:r>
              <a:rPr lang="en-US" baseline="-25000" dirty="0"/>
              <a:t> This is to store the details of the doctor &amp; its specialization. </a:t>
            </a:r>
            <a:endParaRPr lang="en-US" baseline="-25000" dirty="0">
              <a:effectLst>
                <a:outerShdw blurRad="50800" dist="38100" algn="tr" rotWithShape="0">
                  <a:prstClr val="black">
                    <a:alpha val="40000"/>
                  </a:prstClr>
                </a:outerShdw>
              </a:effectLst>
            </a:endParaRPr>
          </a:p>
          <a:p>
            <a:pPr lvl="0"/>
            <a:r>
              <a:rPr lang="en-US" b="1" baseline="-25000" dirty="0"/>
              <a:t>Final bill Detail:</a:t>
            </a:r>
            <a:r>
              <a:rPr lang="en-US" baseline="-25000" dirty="0"/>
              <a:t>  This register is maintained for storing information about the bill Detail in the hospital and their charges.</a:t>
            </a:r>
            <a:endParaRPr lang="en-US" baseline="-25000" dirty="0">
              <a:effectLst>
                <a:outerShdw blurRad="50800" dist="38100" algn="tr" rotWithShape="0">
                  <a:prstClr val="black">
                    <a:alpha val="40000"/>
                  </a:prstClr>
                </a:outerShdw>
              </a:effectLs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05200" y="3124200"/>
            <a:ext cx="4572000" cy="1200329"/>
          </a:xfrm>
          <a:prstGeom prst="rect">
            <a:avLst/>
          </a:prstGeom>
          <a:noFill/>
        </p:spPr>
        <p:txBody>
          <a:bodyPr wrap="square" rtlCol="0">
            <a:spAutoFit/>
          </a:bodyPr>
          <a:lstStyle/>
          <a:p>
            <a:r>
              <a:rPr lang="en-US" sz="7200" dirty="0">
                <a:solidFill>
                  <a:schemeClr val="accent1"/>
                </a:solidFill>
              </a:rPr>
              <a:t>THANKS</a:t>
            </a:r>
          </a:p>
        </p:txBody>
      </p:sp>
    </p:spTree>
  </p:cSld>
  <p:clrMapOvr>
    <a:masterClrMapping/>
  </p:clrMapOvr>
  <p:transition spd="slow" advTm="3000">
    <p:wedge/>
    <p:sndAc>
      <p:stSnd>
        <p:snd r:embed="rId2" name="laser.wav"/>
      </p:stSnd>
    </p:sndAc>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i="1" u="sng" cap="small" dirty="0">
                <a:effectLst>
                  <a:outerShdw blurRad="38100" dist="38100" dir="2700000" algn="tl">
                    <a:srgbClr val="000000">
                      <a:alpha val="43137"/>
                    </a:srgbClr>
                  </a:outerShdw>
                </a:effectLst>
              </a:rPr>
              <a:t>PROJECT CATEGORY</a:t>
            </a:r>
            <a:endParaRPr lang="en-US" b="1" i="1" dirty="0">
              <a:effectLst>
                <a:outerShdw blurRad="38100" dist="38100" dir="2700000" algn="tl">
                  <a:srgbClr val="000000">
                    <a:alpha val="43137"/>
                  </a:srgbClr>
                </a:outerShdw>
              </a:effectLst>
            </a:endParaRPr>
          </a:p>
        </p:txBody>
      </p:sp>
      <p:sp>
        <p:nvSpPr>
          <p:cNvPr id="3" name="Content Placeholder 2"/>
          <p:cNvSpPr>
            <a:spLocks noGrp="1"/>
          </p:cNvSpPr>
          <p:nvPr>
            <p:ph sz="quarter" idx="1"/>
          </p:nvPr>
        </p:nvSpPr>
        <p:spPr>
          <a:xfrm>
            <a:off x="1447800" y="1447800"/>
            <a:ext cx="7239000" cy="4953000"/>
          </a:xfrm>
        </p:spPr>
        <p:txBody>
          <a:bodyPr>
            <a:noAutofit/>
          </a:bodyPr>
          <a:lstStyle/>
          <a:p>
            <a:r>
              <a:rPr lang="en-US" sz="1100" b="1" dirty="0"/>
              <a:t>FRONT END-JAVA (SWING)</a:t>
            </a:r>
            <a:endParaRPr lang="en-US" sz="1100" dirty="0"/>
          </a:p>
          <a:p>
            <a:r>
              <a:rPr lang="en-IN" sz="1100" b="1" dirty="0"/>
              <a:t>Introduction of Java:-</a:t>
            </a:r>
            <a:endParaRPr lang="en-US" sz="1100" dirty="0"/>
          </a:p>
          <a:p>
            <a:r>
              <a:rPr lang="en-IN" sz="1100" dirty="0"/>
              <a:t>Java is pure object oriented programming language, which has derived C syntax and C++ object oriented programming features. Is compiled and interpreted language and is platform independent and can do graphics, networking, multithreading. It was initially called as OAK. Java was conceived by James Gosling, Patrick </a:t>
            </a:r>
            <a:r>
              <a:rPr lang="en-IN" sz="1100" dirty="0" err="1"/>
              <a:t>Naughton</a:t>
            </a:r>
            <a:r>
              <a:rPr lang="en-IN" sz="1100" dirty="0"/>
              <a:t>, Chris </a:t>
            </a:r>
            <a:r>
              <a:rPr lang="en-IN" sz="1100" dirty="0" err="1"/>
              <a:t>Warth</a:t>
            </a:r>
            <a:r>
              <a:rPr lang="en-IN" sz="1100" dirty="0"/>
              <a:t>, Ed Frank, and Mike Sheridan at Sun Microsystems, Inc. in 1991. Java can used to create two types of programs: application and applets. </a:t>
            </a:r>
          </a:p>
          <a:p>
            <a:pPr>
              <a:buNone/>
            </a:pPr>
            <a:r>
              <a:rPr lang="en-IN" sz="1100" b="1" dirty="0"/>
              <a:t>Java Features</a:t>
            </a:r>
          </a:p>
          <a:p>
            <a:r>
              <a:rPr lang="en-IN" sz="1100" dirty="0"/>
              <a:t>Simple</a:t>
            </a:r>
          </a:p>
          <a:p>
            <a:r>
              <a:rPr lang="en-IN" sz="1100" dirty="0"/>
              <a:t>Secure</a:t>
            </a:r>
          </a:p>
          <a:p>
            <a:r>
              <a:rPr lang="en-IN" sz="1100" dirty="0"/>
              <a:t>Platform independent</a:t>
            </a:r>
          </a:p>
          <a:p>
            <a:r>
              <a:rPr lang="en-IN" sz="1100" dirty="0"/>
              <a:t>Multithreading</a:t>
            </a:r>
          </a:p>
          <a:p>
            <a:r>
              <a:rPr lang="en-IN" sz="1100" dirty="0"/>
              <a:t>Distributed</a:t>
            </a:r>
          </a:p>
          <a:p>
            <a:r>
              <a:rPr lang="en-IN" sz="1100" dirty="0"/>
              <a:t>Dynamic</a:t>
            </a:r>
          </a:p>
          <a:p>
            <a:r>
              <a:rPr lang="en-US" sz="1400" b="1" dirty="0"/>
              <a:t>Back-end : Oracle10g</a:t>
            </a:r>
            <a:endParaRPr lang="en-US" sz="1400" dirty="0"/>
          </a:p>
          <a:p>
            <a:r>
              <a:rPr lang="en-US" sz="1400" b="1" dirty="0"/>
              <a:t>About Oracle 10g</a:t>
            </a:r>
            <a:endParaRPr lang="en-US" sz="1400" dirty="0"/>
          </a:p>
          <a:p>
            <a:r>
              <a:rPr lang="en-IN" sz="1400" dirty="0"/>
              <a:t>Oracle 10g is an RDBMS package developed by Oracle Corporation. This RDBMS package can manage any type of data in a well designed manner. Oracle is structured query language (SQL), is the set of commands that all program and users must use to access data within the Oracle Database. </a:t>
            </a:r>
            <a:endParaRPr lang="en-US" sz="1400" dirty="0"/>
          </a:p>
        </p:txBody>
      </p:sp>
    </p:spTree>
  </p:cSld>
  <p:clrMapOvr>
    <a:masterClrMapping/>
  </p:clrMapOvr>
  <p:transition spd="slow" advTm="3000">
    <p:sndAc>
      <p:stSnd>
        <p:snd r:embed="rId2" name="laser.wav"/>
      </p:stSnd>
    </p:sndAc>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u="sng" dirty="0">
                <a:latin typeface="Bookman Old Style" pitchFamily="18" charset="0"/>
              </a:rPr>
              <a:t>PLATFORM TO BE USED</a:t>
            </a:r>
          </a:p>
        </p:txBody>
      </p:sp>
      <p:sp>
        <p:nvSpPr>
          <p:cNvPr id="3" name="Content Placeholder 2"/>
          <p:cNvSpPr>
            <a:spLocks noGrp="1"/>
          </p:cNvSpPr>
          <p:nvPr>
            <p:ph sz="quarter" idx="1"/>
          </p:nvPr>
        </p:nvSpPr>
        <p:spPr>
          <a:xfrm>
            <a:off x="1435608" y="1447800"/>
            <a:ext cx="7022592" cy="4495800"/>
          </a:xfrm>
        </p:spPr>
        <p:txBody>
          <a:bodyPr>
            <a:normAutofit/>
          </a:bodyPr>
          <a:lstStyle/>
          <a:p>
            <a:pPr lvl="0">
              <a:buClr>
                <a:srgbClr val="3891A7"/>
              </a:buClr>
            </a:pPr>
            <a:r>
              <a:rPr lang="en-US" sz="1100" b="1" dirty="0">
                <a:solidFill>
                  <a:prstClr val="black"/>
                </a:solidFill>
              </a:rPr>
              <a:t>s/w USED</a:t>
            </a:r>
            <a:endParaRPr lang="en-US" sz="1100" dirty="0">
              <a:solidFill>
                <a:prstClr val="black"/>
              </a:solidFill>
            </a:endParaRPr>
          </a:p>
          <a:p>
            <a:pPr lvl="0">
              <a:buClr>
                <a:srgbClr val="3891A7"/>
              </a:buClr>
            </a:pPr>
            <a:r>
              <a:rPr lang="en-IN" sz="1100" cap="all" dirty="0" err="1">
                <a:solidFill>
                  <a:prstClr val="black"/>
                </a:solidFill>
              </a:rPr>
              <a:t>ApPLICATION</a:t>
            </a:r>
            <a:r>
              <a:rPr lang="en-IN" sz="1100" cap="all" dirty="0">
                <a:solidFill>
                  <a:prstClr val="black"/>
                </a:solidFill>
              </a:rPr>
              <a:t>			: HOSPITAL management system</a:t>
            </a:r>
            <a:endParaRPr lang="en-US" sz="1100" dirty="0">
              <a:solidFill>
                <a:prstClr val="black"/>
              </a:solidFill>
            </a:endParaRPr>
          </a:p>
          <a:p>
            <a:pPr lvl="0">
              <a:buClr>
                <a:srgbClr val="3891A7"/>
              </a:buClr>
            </a:pPr>
            <a:r>
              <a:rPr lang="en-IN" sz="1100" cap="all" dirty="0">
                <a:solidFill>
                  <a:prstClr val="black"/>
                </a:solidFill>
              </a:rPr>
              <a:t>operating SYSTEM</a:t>
            </a:r>
            <a:r>
              <a:rPr lang="en-IN" sz="1100" dirty="0">
                <a:solidFill>
                  <a:prstClr val="black"/>
                </a:solidFill>
              </a:rPr>
              <a:t>  		: WINDOWS 2007 (64-BIT)</a:t>
            </a:r>
            <a:endParaRPr lang="en-US" sz="1100" dirty="0">
              <a:solidFill>
                <a:prstClr val="black"/>
              </a:solidFill>
            </a:endParaRPr>
          </a:p>
          <a:p>
            <a:pPr lvl="0">
              <a:buClr>
                <a:srgbClr val="3891A7"/>
              </a:buClr>
            </a:pPr>
            <a:r>
              <a:rPr lang="en-IN" sz="1100" dirty="0">
                <a:solidFill>
                  <a:prstClr val="black"/>
                </a:solidFill>
              </a:rPr>
              <a:t>FRONT END /GUI TOOLS		 : JAVA 1.6</a:t>
            </a:r>
            <a:endParaRPr lang="en-US" sz="1100" dirty="0">
              <a:solidFill>
                <a:prstClr val="black"/>
              </a:solidFill>
            </a:endParaRPr>
          </a:p>
          <a:p>
            <a:pPr lvl="0">
              <a:buClr>
                <a:srgbClr val="3891A7"/>
              </a:buClr>
            </a:pPr>
            <a:r>
              <a:rPr lang="en-IN" sz="1100" dirty="0">
                <a:solidFill>
                  <a:prstClr val="black"/>
                </a:solidFill>
              </a:rPr>
              <a:t>RDBMS/BACK END			 : ORACLE 10g</a:t>
            </a:r>
          </a:p>
          <a:p>
            <a:pPr lvl="0">
              <a:buClr>
                <a:srgbClr val="3891A7"/>
              </a:buClr>
            </a:pPr>
            <a:r>
              <a:rPr lang="en-IN" sz="1100" b="1" dirty="0">
                <a:solidFill>
                  <a:prstClr val="black"/>
                </a:solidFill>
              </a:rPr>
              <a:t>H/W USED</a:t>
            </a:r>
          </a:p>
          <a:p>
            <a:pPr lvl="0">
              <a:buClr>
                <a:srgbClr val="3891A7"/>
              </a:buClr>
            </a:pPr>
            <a:r>
              <a:rPr lang="en-IN" sz="1100" b="1" dirty="0">
                <a:solidFill>
                  <a:prstClr val="black"/>
                </a:solidFill>
              </a:rPr>
              <a:t>RAM : 4 GB</a:t>
            </a:r>
          </a:p>
          <a:p>
            <a:pPr lvl="0">
              <a:buClr>
                <a:srgbClr val="3891A7"/>
              </a:buClr>
            </a:pPr>
            <a:r>
              <a:rPr lang="en-IN" sz="1100" b="1" dirty="0">
                <a:solidFill>
                  <a:prstClr val="black"/>
                </a:solidFill>
              </a:rPr>
              <a:t>HARD DISK: 500 GB</a:t>
            </a:r>
          </a:p>
          <a:p>
            <a:pPr>
              <a:buClr>
                <a:srgbClr val="3891A7"/>
              </a:buClr>
            </a:pPr>
            <a:r>
              <a:rPr lang="en-US" sz="1800" baseline="-25000" dirty="0"/>
              <a:t>Intel Core i3</a:t>
            </a:r>
            <a:endParaRPr lang="en-US" sz="1800" baseline="-25000" dirty="0">
              <a:effectLst>
                <a:outerShdw blurRad="50800" dist="38100" algn="tr" rotWithShape="0">
                  <a:prstClr val="black">
                    <a:alpha val="40000"/>
                  </a:prstClr>
                </a:outerShdw>
              </a:effectLst>
            </a:endParaRPr>
          </a:p>
          <a:p>
            <a:pPr lvl="0">
              <a:buClr>
                <a:srgbClr val="3891A7"/>
              </a:buClr>
            </a:pPr>
            <a:endParaRPr lang="en-IN" sz="1100" b="1" dirty="0">
              <a:solidFill>
                <a:prstClr val="black"/>
              </a:solidFill>
            </a:endParaRPr>
          </a:p>
          <a:p>
            <a:pPr lvl="0">
              <a:buClr>
                <a:srgbClr val="3891A7"/>
              </a:buClr>
            </a:pPr>
            <a:endParaRPr lang="en-US" sz="1100" dirty="0">
              <a:solidFill>
                <a:prstClr val="black"/>
              </a:solidFill>
            </a:endParaRPr>
          </a:p>
        </p:txBody>
      </p:sp>
    </p:spTree>
  </p:cSld>
  <p:clrMapOvr>
    <a:masterClrMapping/>
  </p:clrMapOvr>
  <p:transition spd="slow" advTm="3000">
    <p:wedge/>
    <p:sndAc>
      <p:stSnd>
        <p:snd r:embed="rId2" name="laser.wav"/>
      </p:stSnd>
    </p:sndAc>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b="1" dirty="0"/>
              <a:t>DATA FLOW DIAGRAM</a:t>
            </a:r>
            <a:br>
              <a:rPr lang="en-US" sz="3200" dirty="0"/>
            </a:br>
            <a:endParaRPr lang="en-US" sz="3600" dirty="0"/>
          </a:p>
        </p:txBody>
      </p:sp>
      <p:sp>
        <p:nvSpPr>
          <p:cNvPr id="1027" name="Text Box 3"/>
          <p:cNvSpPr txBox="1">
            <a:spLocks noGrp="1" noChangeArrowheads="1"/>
          </p:cNvSpPr>
          <p:nvPr>
            <p:ph sz="quarter" idx="1"/>
          </p:nvPr>
        </p:nvSpPr>
        <p:spPr bwMode="auto">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100" b="1" i="0" u="sng" strike="noStrike" cap="none" normalizeH="0" baseline="0" dirty="0">
              <a:ln>
                <a:noFill/>
              </a:ln>
              <a:solidFill>
                <a:schemeClr val="tx1"/>
              </a:solidFill>
              <a:effectLst>
                <a:outerShdw blurRad="38100" dist="38100" dir="2700000" algn="tl">
                  <a:srgbClr val="C0C0C0"/>
                </a:outerShdw>
              </a:effectLst>
              <a:latin typeface="Verdana"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lang="en-US" sz="1100" b="1" u="sng" dirty="0">
              <a:effectLst>
                <a:outerShdw blurRad="38100" dist="38100" dir="2700000" algn="tl">
                  <a:srgbClr val="C0C0C0"/>
                </a:outerShdw>
              </a:effectLst>
              <a:latin typeface="Verdana"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100" b="1" i="0" u="sng" strike="noStrike" cap="none" normalizeH="0" baseline="0" dirty="0">
              <a:ln>
                <a:noFill/>
              </a:ln>
              <a:solidFill>
                <a:schemeClr val="tx1"/>
              </a:solidFill>
              <a:effectLst>
                <a:outerShdw blurRad="38100" dist="38100" dir="2700000" algn="tl">
                  <a:srgbClr val="C0C0C0"/>
                </a:outerShdw>
              </a:effectLst>
              <a:latin typeface="Verdana"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lang="en-US" sz="1100" b="1" u="sng" dirty="0">
              <a:effectLst>
                <a:outerShdw blurRad="38100" dist="38100" dir="2700000" algn="tl">
                  <a:srgbClr val="C0C0C0"/>
                </a:outerShdw>
              </a:effectLst>
              <a:latin typeface="Verdana"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100" b="1" i="0" u="sng" strike="noStrike" cap="none" normalizeH="0" baseline="0" dirty="0">
              <a:ln>
                <a:noFill/>
              </a:ln>
              <a:solidFill>
                <a:schemeClr val="tx1"/>
              </a:solidFill>
              <a:effectLst>
                <a:outerShdw blurRad="38100" dist="38100" dir="2700000" algn="tl">
                  <a:srgbClr val="C0C0C0"/>
                </a:outerShdw>
              </a:effectLst>
              <a:latin typeface="Verdana"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lang="en-US" sz="1100" b="1" u="sng" dirty="0">
              <a:effectLst>
                <a:outerShdw blurRad="38100" dist="38100" dir="2700000" algn="tl">
                  <a:srgbClr val="C0C0C0"/>
                </a:outerShdw>
              </a:effectLst>
              <a:latin typeface="Verdana"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100" b="1" i="0" u="sng" strike="noStrike" cap="none" normalizeH="0" baseline="0" dirty="0">
              <a:ln>
                <a:noFill/>
              </a:ln>
              <a:solidFill>
                <a:schemeClr val="tx1"/>
              </a:solidFill>
              <a:effectLst>
                <a:outerShdw blurRad="38100" dist="38100" dir="2700000" algn="tl">
                  <a:srgbClr val="C0C0C0"/>
                </a:outerShdw>
              </a:effectLst>
              <a:latin typeface="Verdana"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lang="en-US" sz="1100" b="1" u="sng" dirty="0">
              <a:effectLst>
                <a:outerShdw blurRad="38100" dist="38100" dir="2700000" algn="tl">
                  <a:srgbClr val="C0C0C0"/>
                </a:outerShdw>
              </a:effectLst>
              <a:latin typeface="Verdana"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100" b="1" i="0" u="sng" strike="noStrike" cap="none" normalizeH="0" baseline="0" dirty="0">
              <a:ln>
                <a:noFill/>
              </a:ln>
              <a:solidFill>
                <a:schemeClr val="tx1"/>
              </a:solidFill>
              <a:effectLst>
                <a:outerShdw blurRad="38100" dist="38100" dir="2700000" algn="tl">
                  <a:srgbClr val="C0C0C0"/>
                </a:outerShdw>
              </a:effectLst>
              <a:latin typeface="Verdana" pitchFamily="34" charset="0"/>
              <a:cs typeface="Arial" pitchFamily="34" charset="0"/>
            </a:endParaRPr>
          </a:p>
          <a:p>
            <a:pPr marL="0" marR="0" lvl="0" indent="0" algn="ctr" defTabSz="914400" rtl="0" eaLnBrk="1" fontAlgn="base" latinLnBrk="0" hangingPunct="1">
              <a:lnSpc>
                <a:spcPct val="100000"/>
              </a:lnSpc>
              <a:spcBef>
                <a:spcPct val="0"/>
              </a:spcBef>
              <a:spcAft>
                <a:spcPts val="100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6631" name="Rectangle 7"/>
          <p:cNvSpPr>
            <a:spLocks noChangeArrowheads="1"/>
          </p:cNvSpPr>
          <p:nvPr/>
        </p:nvSpPr>
        <p:spPr bwMode="auto">
          <a:xfrm>
            <a:off x="1600200" y="1066800"/>
            <a:ext cx="9220200" cy="184666"/>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200" b="1" i="0" u="none" strike="noStrike" cap="none" normalizeH="0" baseline="0" dirty="0">
                <a:ln>
                  <a:noFill/>
                </a:ln>
                <a:solidFill>
                  <a:schemeClr val="tx1"/>
                </a:solidFill>
                <a:effectLst/>
                <a:latin typeface="Book Antiqua" pitchFamily="18" charset="0"/>
                <a:cs typeface="Times New Roman" pitchFamily="18" charset="0"/>
              </a:rPr>
              <a:t>                  </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6635" name="Rectangle 11"/>
          <p:cNvSpPr>
            <a:spLocks noChangeArrowheads="1"/>
          </p:cNvSpPr>
          <p:nvPr/>
        </p:nvSpPr>
        <p:spPr bwMode="auto">
          <a:xfrm>
            <a:off x="0" y="4572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pic>
        <p:nvPicPr>
          <p:cNvPr id="3" name="Picture 2"/>
          <p:cNvPicPr>
            <a:picLocks noChangeAspect="1" noChangeArrowheads="1"/>
          </p:cNvPicPr>
          <p:nvPr/>
        </p:nvPicPr>
        <p:blipFill>
          <a:blip r:embed="rId3"/>
          <a:srcRect/>
          <a:stretch>
            <a:fillRect/>
          </a:stretch>
        </p:blipFill>
        <p:spPr bwMode="auto">
          <a:xfrm>
            <a:off x="2281238" y="2009775"/>
            <a:ext cx="4581525" cy="2838450"/>
          </a:xfrm>
          <a:prstGeom prst="rect">
            <a:avLst/>
          </a:prstGeom>
          <a:noFill/>
          <a:ln w="9525">
            <a:noFill/>
            <a:miter lim="800000"/>
            <a:headEnd/>
            <a:tailEnd/>
          </a:ln>
          <a:effectLst/>
        </p:spPr>
      </p:pic>
    </p:spTree>
  </p:cSld>
  <p:clrMapOvr>
    <a:masterClrMapping/>
  </p:clrMapOvr>
  <p:transition spd="slow" advTm="3000">
    <p:wipe dir="u"/>
    <p:sndAc>
      <p:stSnd>
        <p:snd r:embed="rId2" name="laser.wav"/>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352800" y="457200"/>
            <a:ext cx="2819400" cy="369332"/>
          </a:xfrm>
          <a:prstGeom prst="rect">
            <a:avLst/>
          </a:prstGeom>
          <a:noFill/>
        </p:spPr>
        <p:txBody>
          <a:bodyPr wrap="square" rtlCol="0">
            <a:spAutoFit/>
          </a:bodyPr>
          <a:lstStyle/>
          <a:p>
            <a:r>
              <a:rPr lang="en-US" dirty="0"/>
              <a:t>First Level DFD</a:t>
            </a:r>
          </a:p>
        </p:txBody>
      </p:sp>
      <p:pic>
        <p:nvPicPr>
          <p:cNvPr id="2" name="Picture 2"/>
          <p:cNvPicPr>
            <a:picLocks noChangeAspect="1" noChangeArrowheads="1"/>
          </p:cNvPicPr>
          <p:nvPr/>
        </p:nvPicPr>
        <p:blipFill>
          <a:blip r:embed="rId3"/>
          <a:srcRect/>
          <a:stretch>
            <a:fillRect/>
          </a:stretch>
        </p:blipFill>
        <p:spPr bwMode="auto">
          <a:xfrm>
            <a:off x="2495550" y="857250"/>
            <a:ext cx="4152900" cy="5143500"/>
          </a:xfrm>
          <a:prstGeom prst="rect">
            <a:avLst/>
          </a:prstGeom>
          <a:noFill/>
          <a:ln w="9525">
            <a:noFill/>
            <a:miter lim="800000"/>
            <a:headEnd/>
            <a:tailEnd/>
          </a:ln>
          <a:effectLst/>
        </p:spPr>
      </p:pic>
    </p:spTree>
  </p:cSld>
  <p:clrMapOvr>
    <a:masterClrMapping/>
  </p:clrMapOvr>
  <p:transition spd="slow" advTm="3000">
    <p:wipe dir="d"/>
    <p:sndAc>
      <p:stSnd>
        <p:snd r:embed="rId2" name="laser.wav"/>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2286000" y="1004888"/>
            <a:ext cx="4572000" cy="4848225"/>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srcRect/>
          <a:stretch>
            <a:fillRect/>
          </a:stretch>
        </p:blipFill>
        <p:spPr bwMode="auto">
          <a:xfrm>
            <a:off x="2490788" y="1338263"/>
            <a:ext cx="4162425" cy="4181475"/>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950</TotalTime>
  <Words>767</Words>
  <Application>Microsoft Office PowerPoint</Application>
  <PresentationFormat>On-screen Show (4:3)</PresentationFormat>
  <Paragraphs>89</Paragraphs>
  <Slides>30</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BatangChe</vt:lpstr>
      <vt:lpstr>Algerian</vt:lpstr>
      <vt:lpstr>Arial</vt:lpstr>
      <vt:lpstr>Book Antiqua</vt:lpstr>
      <vt:lpstr>Bookman Old Style</vt:lpstr>
      <vt:lpstr>Calibri</vt:lpstr>
      <vt:lpstr>Century Schoolbook</vt:lpstr>
      <vt:lpstr>Times New Roman</vt:lpstr>
      <vt:lpstr>Verdana</vt:lpstr>
      <vt:lpstr>Wingdings</vt:lpstr>
      <vt:lpstr>Wingdings 2</vt:lpstr>
      <vt:lpstr>Oriel</vt:lpstr>
      <vt:lpstr>PROJECT REPORT</vt:lpstr>
      <vt:lpstr>INTRODUCTION OF PROJECT</vt:lpstr>
      <vt:lpstr>OBJECTIVES</vt:lpstr>
      <vt:lpstr>PROJECT CATEGORY</vt:lpstr>
      <vt:lpstr>PLATFORM TO BE USED</vt:lpstr>
      <vt:lpstr>DATA FLOW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TESTING  </vt:lpstr>
      <vt:lpstr>LIMITATION OF THE PROJECT </vt:lpstr>
      <vt:lpstr>SCOPE OF FUTURE APPLICATION </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Toshiba</dc:creator>
  <cp:lastModifiedBy>Anurag Ranjan</cp:lastModifiedBy>
  <cp:revision>131</cp:revision>
  <dcterms:created xsi:type="dcterms:W3CDTF">2006-08-16T00:00:00Z</dcterms:created>
  <dcterms:modified xsi:type="dcterms:W3CDTF">2025-05-15T07:53:09Z</dcterms:modified>
</cp:coreProperties>
</file>