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698500" y="86320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697871" y="1852810"/>
            <a:ext cx="11609058" cy="3302001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41897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/>
            </a:lvl1pPr>
            <a:lvl2pPr marL="0" indent="457200">
              <a:spcBef>
                <a:spcPts val="1300"/>
              </a:spcBef>
              <a:buSzTx/>
              <a:buNone/>
              <a:defRPr spc="-38" sz="3800"/>
            </a:lvl2pPr>
            <a:lvl3pPr marL="0" indent="914400">
              <a:spcBef>
                <a:spcPts val="1300"/>
              </a:spcBef>
              <a:buSzTx/>
              <a:buNone/>
              <a:defRPr spc="-38" sz="3800"/>
            </a:lvl3pPr>
            <a:lvl4pPr marL="0" indent="1371600">
              <a:spcBef>
                <a:spcPts val="1300"/>
              </a:spcBef>
              <a:buSzTx/>
              <a:buNone/>
              <a:defRPr spc="-38" sz="3800"/>
            </a:lvl4pPr>
            <a:lvl5pPr marL="0" indent="1828800">
              <a:spcBef>
                <a:spcPts val="1300"/>
              </a:spcBef>
              <a:buSzTx/>
              <a:buNone/>
              <a:defRPr spc="-38" sz="38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b="1" spc="-38" sz="38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698500" y="572574"/>
            <a:ext cx="11607800" cy="5637406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Attribution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Attribution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6548549" y="5099843"/>
            <a:ext cx="5952902" cy="3962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5214707" y="647700"/>
            <a:ext cx="16967201" cy="842980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6553200" y="698500"/>
            <a:ext cx="5956300" cy="39646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824550" y="-232551"/>
            <a:ext cx="15056595" cy="100496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1447800" y="0"/>
            <a:ext cx="1593546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71591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idx="21"/>
          </p:nvPr>
        </p:nvSpPr>
        <p:spPr>
          <a:xfrm>
            <a:off x="5245100" y="673100"/>
            <a:ext cx="8382202" cy="838854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</p:spPr>
        <p:txBody>
          <a:bodyPr numCol="2" spcCol="589358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698500" y="3479800"/>
            <a:ext cx="5105400" cy="55880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825500" y="647700"/>
            <a:ext cx="16967200" cy="84298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698500" y="3479800"/>
            <a:ext cx="5105400" cy="55880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698500" y="3479800"/>
            <a:ext cx="5105400" cy="55880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698500" y="2956892"/>
            <a:ext cx="11607800" cy="609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hyperlink" Target="https://doi.org/10.48550/arXiv.2203.01594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doi.org/10.21203/rs.3.rs-1282936/v1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nurag Deshmane (2001CS08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Anurag Deshmane (2001CS08)</a:t>
            </a:r>
          </a:p>
        </p:txBody>
      </p:sp>
      <p:sp>
        <p:nvSpPr>
          <p:cNvPr id="172" name="InceptionV3 with GRU-Based Attention Framework and Transformer for Image Caption Generation"/>
          <p:cNvSpPr txBox="1"/>
          <p:nvPr>
            <p:ph type="ctrTitle"/>
          </p:nvPr>
        </p:nvSpPr>
        <p:spPr>
          <a:xfrm>
            <a:off x="697871" y="2454335"/>
            <a:ext cx="11609058" cy="3302001"/>
          </a:xfrm>
          <a:prstGeom prst="rect">
            <a:avLst/>
          </a:prstGeom>
        </p:spPr>
        <p:txBody>
          <a:bodyPr/>
          <a:lstStyle>
            <a:lvl1pPr defTabSz="566674">
              <a:lnSpc>
                <a:spcPct val="100000"/>
              </a:lnSpc>
              <a:defRPr spc="0" sz="5141">
                <a:effectLst>
                  <a:outerShdw sx="100000" sy="100000" kx="0" ky="0" algn="b" rotWithShape="0" blurRad="49276" dist="24638" dir="5400000">
                    <a:srgbClr val="000000"/>
                  </a:outerShdw>
                </a:effectLst>
              </a:defRPr>
            </a:lvl1pPr>
          </a:lstStyle>
          <a:p>
            <a:pPr/>
            <a:r>
              <a:t>InceptionV3 with GRU-Based Attention Framework and Transformer for Image Caption Generation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Need for Captioning an Image"/>
          <p:cNvSpPr txBox="1"/>
          <p:nvPr>
            <p:ph type="title"/>
          </p:nvPr>
        </p:nvSpPr>
        <p:spPr>
          <a:xfrm>
            <a:off x="698500" y="924761"/>
            <a:ext cx="11607800" cy="1016001"/>
          </a:xfrm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Need for Captioning an Image</a:t>
            </a:r>
          </a:p>
        </p:txBody>
      </p:sp>
      <p:sp>
        <p:nvSpPr>
          <p:cNvPr id="175" name="Accessibility for Visually Impaired…"/>
          <p:cNvSpPr txBox="1"/>
          <p:nvPr>
            <p:ph type="body" idx="1"/>
          </p:nvPr>
        </p:nvSpPr>
        <p:spPr>
          <a:xfrm>
            <a:off x="698500" y="3689913"/>
            <a:ext cx="11607800" cy="6096001"/>
          </a:xfrm>
          <a:prstGeom prst="rect">
            <a:avLst/>
          </a:prstGeom>
        </p:spPr>
        <p:txBody>
          <a:bodyPr/>
          <a:lstStyle/>
          <a:p>
            <a:pPr/>
            <a:r>
              <a:t>Accessibility for Visually Impaired</a:t>
            </a:r>
          </a:p>
          <a:p>
            <a:pPr/>
            <a:r>
              <a:t>Natural Disaster Response using Aerial/Satellite Images</a:t>
            </a:r>
          </a:p>
          <a:p>
            <a:pPr/>
            <a:r>
              <a:t>CCTV Captions for Enhanced Security and Alarm System</a:t>
            </a:r>
          </a:p>
          <a:p>
            <a:pPr/>
            <a:r>
              <a:t>Enhanced Image Search with Automatic Captioning</a:t>
            </a:r>
          </a:p>
          <a:p>
            <a:pPr/>
            <a:r>
              <a:t>Enhanced product description for E-Commerce</a:t>
            </a:r>
          </a:p>
          <a:p>
            <a:pPr/>
            <a:r>
              <a:t>Captions for News Images can improve information circulation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How can we achieve Image Captioning?"/>
          <p:cNvSpPr txBox="1"/>
          <p:nvPr>
            <p:ph type="title"/>
          </p:nvPr>
        </p:nvSpPr>
        <p:spPr>
          <a:xfrm>
            <a:off x="875436" y="604564"/>
            <a:ext cx="11607801" cy="1016001"/>
          </a:xfrm>
          <a:prstGeom prst="rect">
            <a:avLst/>
          </a:prstGeom>
        </p:spPr>
        <p:txBody>
          <a:bodyPr/>
          <a:lstStyle>
            <a:lvl1pPr>
              <a:defRPr spc="-91" sz="4600"/>
            </a:lvl1pPr>
          </a:lstStyle>
          <a:p>
            <a:pPr/>
            <a:r>
              <a:t>How can we achieve Image Captioning?</a:t>
            </a:r>
          </a:p>
        </p:txBody>
      </p:sp>
      <p:sp>
        <p:nvSpPr>
          <p:cNvPr id="178" name="Leveraging the power of Computer Vision and Natural Language Processing"/>
          <p:cNvSpPr txBox="1"/>
          <p:nvPr/>
        </p:nvSpPr>
        <p:spPr>
          <a:xfrm>
            <a:off x="2416727" y="7556033"/>
            <a:ext cx="8525218" cy="96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Leveraging the power of Computer Vision and Natural Language Processing</a:t>
            </a:r>
          </a:p>
        </p:txBody>
      </p:sp>
      <p:grpSp>
        <p:nvGrpSpPr>
          <p:cNvPr id="181" name="Oval"/>
          <p:cNvGrpSpPr/>
          <p:nvPr/>
        </p:nvGrpSpPr>
        <p:grpSpPr>
          <a:xfrm>
            <a:off x="2802960" y="2973095"/>
            <a:ext cx="4013769" cy="3807410"/>
            <a:chOff x="0" y="0"/>
            <a:chExt cx="4013767" cy="3807408"/>
          </a:xfrm>
        </p:grpSpPr>
        <p:sp>
          <p:nvSpPr>
            <p:cNvPr id="180" name="Oval"/>
            <p:cNvSpPr/>
            <p:nvPr/>
          </p:nvSpPr>
          <p:spPr>
            <a:xfrm>
              <a:off x="38100" y="38099"/>
              <a:ext cx="3937568" cy="373121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179" name="Oval Oval" descr="Oval 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4013768" cy="3807410"/>
            </a:xfrm>
            <a:prstGeom prst="rect">
              <a:avLst/>
            </a:prstGeom>
            <a:effectLst/>
          </p:spPr>
        </p:pic>
      </p:grpSp>
      <p:sp>
        <p:nvSpPr>
          <p:cNvPr id="182" name="Oval"/>
          <p:cNvSpPr/>
          <p:nvPr/>
        </p:nvSpPr>
        <p:spPr>
          <a:xfrm>
            <a:off x="5683811" y="2960815"/>
            <a:ext cx="4112333" cy="3831970"/>
          </a:xfrm>
          <a:prstGeom prst="ellipse">
            <a:avLst/>
          </a:prstGeom>
          <a:gradFill>
            <a:gsLst>
              <a:gs pos="0">
                <a:schemeClr val="accent4">
                  <a:alpha val="55188"/>
                </a:schemeClr>
              </a:gs>
              <a:gs pos="100000">
                <a:schemeClr val="accent4">
                  <a:hueOff val="-1094627"/>
                  <a:lumOff val="-6592"/>
                  <a:alpha val="55188"/>
                </a:schemeClr>
              </a:gs>
            </a:gsLst>
            <a:lin ang="5400000"/>
          </a:gradFill>
          <a:ln w="12700">
            <a:solidFill>
              <a:srgbClr val="000000">
                <a:alpha val="55188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3" name="NLP"/>
          <p:cNvSpPr txBox="1"/>
          <p:nvPr/>
        </p:nvSpPr>
        <p:spPr>
          <a:xfrm>
            <a:off x="3201895" y="4670983"/>
            <a:ext cx="627965" cy="411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NLP</a:t>
            </a:r>
          </a:p>
        </p:txBody>
      </p:sp>
      <p:sp>
        <p:nvSpPr>
          <p:cNvPr id="184" name="Computer Vision"/>
          <p:cNvSpPr txBox="1"/>
          <p:nvPr/>
        </p:nvSpPr>
        <p:spPr>
          <a:xfrm>
            <a:off x="8068254" y="4539640"/>
            <a:ext cx="1937008" cy="674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Computer Vision</a:t>
            </a:r>
          </a:p>
        </p:txBody>
      </p:sp>
      <p:sp>
        <p:nvSpPr>
          <p:cNvPr id="185" name="Line"/>
          <p:cNvSpPr/>
          <p:nvPr/>
        </p:nvSpPr>
        <p:spPr>
          <a:xfrm flipH="1">
            <a:off x="6251041" y="2421787"/>
            <a:ext cx="292182" cy="2213430"/>
          </a:xfrm>
          <a:prstGeom prst="line">
            <a:avLst/>
          </a:prstGeom>
          <a:ln w="25400">
            <a:solidFill>
              <a:srgbClr val="FFFFFF">
                <a:alpha val="72881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" name="Image Captioning"/>
          <p:cNvSpPr txBox="1"/>
          <p:nvPr/>
        </p:nvSpPr>
        <p:spPr>
          <a:xfrm>
            <a:off x="5495981" y="1984998"/>
            <a:ext cx="2808903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Image Captioning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ference Papers used"/>
          <p:cNvSpPr txBox="1"/>
          <p:nvPr>
            <p:ph type="title"/>
          </p:nvPr>
        </p:nvSpPr>
        <p:spPr>
          <a:xfrm>
            <a:off x="925989" y="439092"/>
            <a:ext cx="11607801" cy="1016001"/>
          </a:xfrm>
          <a:prstGeom prst="rect">
            <a:avLst/>
          </a:prstGeom>
        </p:spPr>
        <p:txBody>
          <a:bodyPr/>
          <a:lstStyle>
            <a:lvl1pPr>
              <a:defRPr spc="-91" sz="4600"/>
            </a:lvl1pPr>
          </a:lstStyle>
          <a:p>
            <a:pPr/>
            <a:r>
              <a:t>Reference Papers used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793750" y="2721681"/>
            <a:ext cx="9867900" cy="1706827"/>
            <a:chOff x="0" y="0"/>
            <a:chExt cx="9867900" cy="1706826"/>
          </a:xfrm>
        </p:grpSpPr>
        <p:pic>
          <p:nvPicPr>
            <p:cNvPr id="189" name="Screenshot 2023-10-08 at 02.19.55.png" descr="Screenshot 2023-10-08 at 02.19.55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8023" r="0" b="0"/>
            <a:stretch>
              <a:fillRect/>
            </a:stretch>
          </p:blipFill>
          <p:spPr>
            <a:xfrm>
              <a:off x="0" y="0"/>
              <a:ext cx="9867900" cy="12805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Caption"/>
            <p:cNvSpPr/>
            <p:nvPr/>
          </p:nvSpPr>
          <p:spPr>
            <a:xfrm>
              <a:off x="0" y="1382315"/>
              <a:ext cx="9867900" cy="324512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 sz="1600"/>
              </a:pPr>
              <a:r>
                <a:rPr u="sng">
                  <a:hlinkClick r:id="rId3" invalidUrl="" action="" tgtFrame="" tooltip="" history="1" highlightClick="0" endSnd="0"/>
                </a:rPr>
                <a:t>https://doi.org/10.48550/arXiv.2203.01594</a:t>
              </a:r>
              <a:r>
                <a:t>			 MAR 2022</a:t>
              </a:r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793750" y="4824865"/>
            <a:ext cx="9867900" cy="3756758"/>
            <a:chOff x="0" y="0"/>
            <a:chExt cx="9867900" cy="3756757"/>
          </a:xfrm>
        </p:grpSpPr>
        <p:pic>
          <p:nvPicPr>
            <p:cNvPr id="192" name="Screenshot 2023-10-08 at 02.21.46.png" descr="Screenshot 2023-10-08 at 02.21.46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18826"/>
            <a:stretch>
              <a:fillRect/>
            </a:stretch>
          </p:blipFill>
          <p:spPr>
            <a:xfrm>
              <a:off x="0" y="0"/>
              <a:ext cx="9867900" cy="3305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Caption"/>
            <p:cNvSpPr/>
            <p:nvPr/>
          </p:nvSpPr>
          <p:spPr>
            <a:xfrm>
              <a:off x="0" y="3407202"/>
              <a:ext cx="9867900" cy="349556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700"/>
              </a:pPr>
              <a:r>
                <a:rPr u="sng">
                  <a:hlinkClick r:id="rId5" invalidUrl="" action="" tgtFrame="" tooltip="" history="1" highlightClick="0" endSnd="0"/>
                </a:rPr>
                <a:t>https://doi.org/10.21203/rs.3.rs-1282936/v1</a:t>
              </a:r>
              <a:r>
                <a:t> 									       JUNE 2022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My Proposed Architecture"/>
          <p:cNvSpPr txBox="1"/>
          <p:nvPr>
            <p:ph type="title"/>
          </p:nvPr>
        </p:nvSpPr>
        <p:spPr>
          <a:xfrm>
            <a:off x="812244" y="439092"/>
            <a:ext cx="11607801" cy="1016001"/>
          </a:xfrm>
          <a:prstGeom prst="rect">
            <a:avLst/>
          </a:prstGeom>
        </p:spPr>
        <p:txBody>
          <a:bodyPr/>
          <a:lstStyle>
            <a:lvl1pPr>
              <a:defRPr spc="-91" sz="4600"/>
            </a:lvl1pPr>
          </a:lstStyle>
          <a:p>
            <a:pPr/>
            <a:r>
              <a:t>My Proposed Architecture</a:t>
            </a:r>
          </a:p>
        </p:txBody>
      </p:sp>
      <p:sp>
        <p:nvSpPr>
          <p:cNvPr id="197" name="InceptionV3 with GRU-Based Attention Framework and Transformer for Image Caption Generation…"/>
          <p:cNvSpPr txBox="1"/>
          <p:nvPr/>
        </p:nvSpPr>
        <p:spPr>
          <a:xfrm>
            <a:off x="863811" y="3187554"/>
            <a:ext cx="10142249" cy="5248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lnSpc>
                <a:spcPct val="100000"/>
              </a:lnSpc>
              <a:spcBef>
                <a:spcPts val="0"/>
              </a:spcBef>
              <a:defRPr b="1" sz="24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  <a:r>
              <a:t>InceptionV3 with GRU-Based Attention Framework and Transformer for Image Caption Generation</a:t>
            </a:r>
          </a:p>
          <a:p>
            <a:pPr defTabSz="584200">
              <a:lnSpc>
                <a:spcPct val="100000"/>
              </a:lnSpc>
              <a:spcBef>
                <a:spcPts val="0"/>
              </a:spcBef>
              <a:defRPr b="1" sz="24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</a:p>
          <a:p>
            <a:pPr defTabSz="584200">
              <a:lnSpc>
                <a:spcPct val="100000"/>
              </a:lnSpc>
              <a:spcBef>
                <a:spcPts val="0"/>
              </a:spcBef>
              <a:defRPr b="1" sz="24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</a:p>
          <a:p>
            <a:pPr defTabSz="584200">
              <a:lnSpc>
                <a:spcPct val="100000"/>
              </a:lnSpc>
              <a:spcBef>
                <a:spcPts val="0"/>
              </a:spcBef>
              <a:defRPr b="1" sz="24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  <a:r>
              <a:t>Steps:</a:t>
            </a:r>
          </a:p>
          <a:p>
            <a:pPr marL="304800" indent="-304800" defTabSz="584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b="1" sz="24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  <a:r>
              <a:t>Data Collection</a:t>
            </a:r>
          </a:p>
          <a:p>
            <a:pPr marL="304800" indent="-304800" defTabSz="584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b="1" sz="24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  <a:r>
              <a:t>Data Normalising and Preprocessing (Image + Captions)</a:t>
            </a:r>
          </a:p>
          <a:p>
            <a:pPr marL="304800" indent="-304800" defTabSz="584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b="1" sz="24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  <a:r>
              <a:t>Loading the training data (80%)</a:t>
            </a:r>
          </a:p>
          <a:p>
            <a:pPr marL="304800" indent="-304800" defTabSz="584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b="1" sz="24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  <a:r>
              <a:t>Word Embeddings</a:t>
            </a:r>
          </a:p>
          <a:p>
            <a:pPr marL="304800" indent="-304800" defTabSz="584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b="1" sz="24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  <a:r>
              <a:t>Defining our Model</a:t>
            </a:r>
          </a:p>
          <a:p>
            <a:pPr marL="304800" indent="-304800" defTabSz="584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b="1" sz="24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  <a:r>
              <a:t>Compiling our Model with ‘categorical_crossentropy’ loss function and ‘adam’ optimizer</a:t>
            </a:r>
          </a:p>
          <a:p>
            <a:pPr marL="304800" indent="-304800" defTabSz="584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b="1" sz="24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  <a:r>
              <a:t>Testing our model</a:t>
            </a:r>
          </a:p>
          <a:p>
            <a:pPr marL="304800" indent="-304800" defTabSz="584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b="1" sz="24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  <a:r>
              <a:t>Evaluation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Data Collection"/>
          <p:cNvSpPr txBox="1"/>
          <p:nvPr>
            <p:ph type="title"/>
          </p:nvPr>
        </p:nvSpPr>
        <p:spPr>
          <a:xfrm>
            <a:off x="799606" y="439092"/>
            <a:ext cx="11607801" cy="1016001"/>
          </a:xfrm>
          <a:prstGeom prst="rect">
            <a:avLst/>
          </a:prstGeom>
        </p:spPr>
        <p:txBody>
          <a:bodyPr/>
          <a:lstStyle>
            <a:lvl1pPr>
              <a:defRPr spc="-91" sz="4600"/>
            </a:lvl1pPr>
          </a:lstStyle>
          <a:p>
            <a:pPr/>
            <a:r>
              <a:t>Data Collection</a:t>
            </a:r>
          </a:p>
        </p:txBody>
      </p:sp>
      <p:sp>
        <p:nvSpPr>
          <p:cNvPr id="200" name="There are many open source datasets available online like:…"/>
          <p:cNvSpPr txBox="1"/>
          <p:nvPr/>
        </p:nvSpPr>
        <p:spPr>
          <a:xfrm>
            <a:off x="851173" y="1534286"/>
            <a:ext cx="10142249" cy="4056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lnSpc>
                <a:spcPct val="100000"/>
              </a:lnSpc>
              <a:spcBef>
                <a:spcPts val="0"/>
              </a:spcBef>
              <a:defRPr b="1" sz="21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  <a:r>
              <a:t>There are many open source datasets available online like:</a:t>
            </a:r>
          </a:p>
          <a:p>
            <a:pPr marL="426720" indent="-426720" defTabSz="584200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b="1" sz="21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  <a:r>
              <a:t>Flicker8k (containing 8k images)</a:t>
            </a:r>
          </a:p>
          <a:p>
            <a:pPr marL="426720" indent="-426720" defTabSz="584200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b="1" sz="21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  <a:r>
              <a:t>Flicker30k (containing 30k images) </a:t>
            </a:r>
          </a:p>
          <a:p>
            <a:pPr marL="426720" indent="-426720" defTabSz="584200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b="1" sz="21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  <a:r>
              <a:t>MS COCO (containing 180k images) </a:t>
            </a:r>
          </a:p>
          <a:p>
            <a:pPr defTabSz="584200">
              <a:lnSpc>
                <a:spcPct val="100000"/>
              </a:lnSpc>
              <a:spcBef>
                <a:spcPts val="0"/>
              </a:spcBef>
              <a:defRPr b="1" sz="21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</a:p>
          <a:p>
            <a:pPr defTabSz="584200">
              <a:lnSpc>
                <a:spcPct val="100000"/>
              </a:lnSpc>
              <a:spcBef>
                <a:spcPts val="0"/>
              </a:spcBef>
              <a:defRPr b="1" sz="21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</a:p>
          <a:p>
            <a:pPr defTabSz="584200">
              <a:lnSpc>
                <a:spcPct val="100000"/>
              </a:lnSpc>
              <a:spcBef>
                <a:spcPts val="0"/>
              </a:spcBef>
              <a:defRPr b="1" sz="21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</a:p>
          <a:p>
            <a:pPr marL="304800" indent="-304800" defTabSz="584200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2"/>
              </a:buBlip>
              <a:defRPr b="1" sz="21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  <a:r>
              <a:t>But for our purpose, the Flicker8k dataset is enough to train the model. </a:t>
            </a:r>
          </a:p>
          <a:p>
            <a:pPr marL="304800" indent="-304800" defTabSz="584200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2"/>
              </a:buBlip>
              <a:defRPr b="1" sz="21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  <a:r>
              <a:t>Training Set - 6400 images</a:t>
            </a:r>
          </a:p>
          <a:p>
            <a:pPr marL="304800" indent="-304800" defTabSz="584200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2"/>
              </a:buBlip>
              <a:defRPr b="1" sz="21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  <a:r>
              <a:t>Testing Set - 1600 images</a:t>
            </a:r>
          </a:p>
          <a:p>
            <a:pPr marL="304800" indent="-304800" defTabSz="584200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2"/>
              </a:buBlip>
              <a:defRPr b="1" sz="2100"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defRPr>
            </a:pPr>
            <a:r>
              <a:t>Each image has </a:t>
            </a:r>
            <a:r>
              <a:rPr u="sng"/>
              <a:t>five</a:t>
            </a:r>
            <a:r>
              <a:t> captions describing that image. This way, we got 40000 unique image caption pairs.</a:t>
            </a:r>
          </a:p>
        </p:txBody>
      </p:sp>
      <p:pic>
        <p:nvPicPr>
          <p:cNvPr id="201" name="Screenshot 2023-10-08 at 03.09.50.png" descr="Screenshot 2023-10-08 at 03.09.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31970" y="7325376"/>
            <a:ext cx="9965199" cy="1118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creenshot 2023-10-08 at 03.11.52.png" descr="Screenshot 2023-10-08 at 03.11.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885" y="6637618"/>
            <a:ext cx="1987755" cy="24941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"/>
          <p:cNvSpPr/>
          <p:nvPr/>
        </p:nvSpPr>
        <p:spPr>
          <a:xfrm>
            <a:off x="4312811" y="1271095"/>
            <a:ext cx="331427" cy="3957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5" name="Proposed Model :…"/>
          <p:cNvSpPr txBox="1"/>
          <p:nvPr>
            <p:ph type="title"/>
          </p:nvPr>
        </p:nvSpPr>
        <p:spPr>
          <a:xfrm>
            <a:off x="786968" y="50969"/>
            <a:ext cx="11607801" cy="1016001"/>
          </a:xfrm>
          <a:prstGeom prst="rect">
            <a:avLst/>
          </a:prstGeom>
        </p:spPr>
        <p:txBody>
          <a:bodyPr/>
          <a:lstStyle/>
          <a:p>
            <a:pPr defTabSz="1196411">
              <a:defRPr spc="-66" sz="3312"/>
            </a:pPr>
            <a:r>
              <a:t>Proposed Model :</a:t>
            </a:r>
          </a:p>
          <a:p>
            <a:pPr defTabSz="1196411">
              <a:defRPr spc="-66" sz="3312" u="sng"/>
            </a:pPr>
            <a:r>
              <a:t>InceptionV3 + Attention + Transformer(as a decoder)</a:t>
            </a:r>
          </a:p>
        </p:txBody>
      </p:sp>
      <p:grpSp>
        <p:nvGrpSpPr>
          <p:cNvPr id="208" name="Group"/>
          <p:cNvGrpSpPr/>
          <p:nvPr/>
        </p:nvGrpSpPr>
        <p:grpSpPr>
          <a:xfrm>
            <a:off x="180465" y="2560288"/>
            <a:ext cx="1959616" cy="1657148"/>
            <a:chOff x="0" y="0"/>
            <a:chExt cx="1959614" cy="1657147"/>
          </a:xfrm>
        </p:grpSpPr>
        <p:pic>
          <p:nvPicPr>
            <p:cNvPr id="206" name="10815824_2997e03d76.jpg" descr="10815824_2997e03d76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959615" cy="13051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7" name="Caption"/>
            <p:cNvSpPr/>
            <p:nvPr/>
          </p:nvSpPr>
          <p:spPr>
            <a:xfrm>
              <a:off x="0" y="1406703"/>
              <a:ext cx="1959615" cy="250445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1000"/>
              </a:lvl1pPr>
            </a:lstStyle>
            <a:p>
              <a:pPr/>
              <a:r>
                <a:t>image.jpg</a:t>
              </a:r>
            </a:p>
          </p:txBody>
        </p:sp>
      </p:grpSp>
      <p:sp>
        <p:nvSpPr>
          <p:cNvPr id="209" name="Line"/>
          <p:cNvSpPr/>
          <p:nvPr/>
        </p:nvSpPr>
        <p:spPr>
          <a:xfrm>
            <a:off x="2151742" y="3249796"/>
            <a:ext cx="33142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Trapezium"/>
          <p:cNvSpPr/>
          <p:nvPr/>
        </p:nvSpPr>
        <p:spPr>
          <a:xfrm flipH="1" rot="5400000">
            <a:off x="1906437" y="2833378"/>
            <a:ext cx="1959615" cy="832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1" name="InceptionV3"/>
          <p:cNvSpPr txBox="1"/>
          <p:nvPr/>
        </p:nvSpPr>
        <p:spPr>
          <a:xfrm rot="16200000">
            <a:off x="2086271" y="3056680"/>
            <a:ext cx="1532079" cy="411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000000"/>
                </a:solidFill>
              </a:defRPr>
            </a:lvl1pPr>
          </a:lstStyle>
          <a:p>
            <a:pPr/>
            <a:r>
              <a:t>InceptionV3</a:t>
            </a:r>
          </a:p>
        </p:txBody>
      </p:sp>
      <p:sp>
        <p:nvSpPr>
          <p:cNvPr id="212" name="Line"/>
          <p:cNvSpPr/>
          <p:nvPr/>
        </p:nvSpPr>
        <p:spPr>
          <a:xfrm>
            <a:off x="3317650" y="3249796"/>
            <a:ext cx="33142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>
            <a:off x="4021666" y="3238239"/>
            <a:ext cx="33142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" name="Weights + Values + Queries"/>
          <p:cNvSpPr txBox="1"/>
          <p:nvPr/>
        </p:nvSpPr>
        <p:spPr>
          <a:xfrm rot="16200000">
            <a:off x="3317614" y="3062928"/>
            <a:ext cx="2290218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r>
              <a:t>Weights + Values + Queries</a:t>
            </a:r>
          </a:p>
        </p:txBody>
      </p:sp>
      <p:sp>
        <p:nvSpPr>
          <p:cNvPr id="215" name="Line"/>
          <p:cNvSpPr/>
          <p:nvPr/>
        </p:nvSpPr>
        <p:spPr>
          <a:xfrm>
            <a:off x="4660867" y="3249796"/>
            <a:ext cx="33142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8" name="Group"/>
          <p:cNvGrpSpPr/>
          <p:nvPr/>
        </p:nvGrpSpPr>
        <p:grpSpPr>
          <a:xfrm>
            <a:off x="4990112" y="1636361"/>
            <a:ext cx="5156201" cy="3780590"/>
            <a:chOff x="0" y="0"/>
            <a:chExt cx="5156200" cy="3780588"/>
          </a:xfrm>
        </p:grpSpPr>
        <p:pic>
          <p:nvPicPr>
            <p:cNvPr id="216" name="Screenshot 2023-10-08 at 14.22.49.png" descr="Screenshot 2023-10-08 at 14.22.4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5667" r="0" b="0"/>
            <a:stretch>
              <a:fillRect/>
            </a:stretch>
          </p:blipFill>
          <p:spPr>
            <a:xfrm>
              <a:off x="0" y="0"/>
              <a:ext cx="5156200" cy="33544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7" name="Caption"/>
            <p:cNvSpPr/>
            <p:nvPr/>
          </p:nvSpPr>
          <p:spPr>
            <a:xfrm>
              <a:off x="0" y="3456078"/>
              <a:ext cx="5156200" cy="32451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1600"/>
              </a:lvl1pPr>
            </a:lstStyle>
            <a:p>
              <a:pPr/>
              <a:r>
                <a:t>Multi-Head Attention</a:t>
              </a:r>
            </a:p>
          </p:txBody>
        </p:sp>
      </p:grpSp>
      <p:sp>
        <p:nvSpPr>
          <p:cNvPr id="219" name="Rectangle"/>
          <p:cNvSpPr/>
          <p:nvPr/>
        </p:nvSpPr>
        <p:spPr>
          <a:xfrm>
            <a:off x="3666066" y="1271095"/>
            <a:ext cx="331427" cy="3957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0" name="Vector Representation"/>
          <p:cNvSpPr txBox="1"/>
          <p:nvPr/>
        </p:nvSpPr>
        <p:spPr>
          <a:xfrm rot="16200000">
            <a:off x="2453264" y="3043981"/>
            <a:ext cx="2757031" cy="411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000000"/>
                </a:solidFill>
              </a:defRPr>
            </a:lvl1pPr>
          </a:lstStyle>
          <a:p>
            <a:pPr/>
            <a:r>
              <a:t>Vector Representation</a:t>
            </a:r>
          </a:p>
        </p:txBody>
      </p:sp>
      <p:sp>
        <p:nvSpPr>
          <p:cNvPr id="221" name="LSTM"/>
          <p:cNvSpPr/>
          <p:nvPr/>
        </p:nvSpPr>
        <p:spPr>
          <a:xfrm>
            <a:off x="10366630" y="3774434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LSTM</a:t>
            </a:r>
          </a:p>
        </p:txBody>
      </p:sp>
      <p:sp>
        <p:nvSpPr>
          <p:cNvPr id="222" name="Line"/>
          <p:cNvSpPr/>
          <p:nvPr/>
        </p:nvSpPr>
        <p:spPr>
          <a:xfrm>
            <a:off x="10063250" y="4336813"/>
            <a:ext cx="33142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" name="Line"/>
          <p:cNvSpPr/>
          <p:nvPr/>
        </p:nvSpPr>
        <p:spPr>
          <a:xfrm>
            <a:off x="10050550" y="4781313"/>
            <a:ext cx="33142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4" name="Transformer…"/>
          <p:cNvSpPr/>
          <p:nvPr/>
        </p:nvSpPr>
        <p:spPr>
          <a:xfrm>
            <a:off x="10366630" y="5531156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>
                    <a:hueOff val="-539065"/>
                    <a:satOff val="8416"/>
                    <a:lumOff val="-2522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Transformer</a:t>
            </a:r>
          </a:p>
          <a:p>
            <a:pPr algn="ctr" defTabSz="58420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>
                    <a:hueOff val="-539065"/>
                    <a:satOff val="8416"/>
                    <a:lumOff val="-2522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(To enhance the text)</a:t>
            </a:r>
          </a:p>
        </p:txBody>
      </p:sp>
      <p:sp>
        <p:nvSpPr>
          <p:cNvPr id="225" name="Line"/>
          <p:cNvSpPr/>
          <p:nvPr/>
        </p:nvSpPr>
        <p:spPr>
          <a:xfrm>
            <a:off x="11001630" y="5081979"/>
            <a:ext cx="1" cy="41163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6" name="Line"/>
          <p:cNvSpPr/>
          <p:nvPr/>
        </p:nvSpPr>
        <p:spPr>
          <a:xfrm>
            <a:off x="11001630" y="6838701"/>
            <a:ext cx="1" cy="41163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" name="a group of horses standing around a fire"/>
          <p:cNvSpPr txBox="1"/>
          <p:nvPr/>
        </p:nvSpPr>
        <p:spPr>
          <a:xfrm>
            <a:off x="9419534" y="7548284"/>
            <a:ext cx="3164194" cy="30001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 group of horses standing around a fire</a:t>
            </a:r>
          </a:p>
        </p:txBody>
      </p:sp>
      <p:sp>
        <p:nvSpPr>
          <p:cNvPr id="228" name="Output"/>
          <p:cNvSpPr txBox="1"/>
          <p:nvPr/>
        </p:nvSpPr>
        <p:spPr>
          <a:xfrm>
            <a:off x="10610375" y="7210943"/>
            <a:ext cx="782512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Output</a:t>
            </a:r>
          </a:p>
        </p:txBody>
      </p:sp>
      <p:sp>
        <p:nvSpPr>
          <p:cNvPr id="229" name="I aim to develop a system that uses pre-trained InceptionV3 layer for feature extraction, integrates those features with GRU-based attention mechanism, and creates captions using LSTM acting as a decoder."/>
          <p:cNvSpPr txBox="1"/>
          <p:nvPr/>
        </p:nvSpPr>
        <p:spPr>
          <a:xfrm>
            <a:off x="547854" y="6951743"/>
            <a:ext cx="7560105" cy="1315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 aim to develop a system that uses pre-trained InceptionV3 layer for feature extraction, integrates those features with GRU-based attention mechanism, and creates captions using LSTM acting as a decoder.</a:t>
            </a:r>
          </a:p>
        </p:txBody>
      </p:sp>
      <p:grpSp>
        <p:nvGrpSpPr>
          <p:cNvPr id="232" name="Rectangle"/>
          <p:cNvGrpSpPr/>
          <p:nvPr/>
        </p:nvGrpSpPr>
        <p:grpSpPr>
          <a:xfrm>
            <a:off x="4826580" y="1136197"/>
            <a:ext cx="2735738" cy="218082"/>
            <a:chOff x="0" y="0"/>
            <a:chExt cx="2735737" cy="218080"/>
          </a:xfrm>
        </p:grpSpPr>
        <p:sp>
          <p:nvSpPr>
            <p:cNvPr id="231" name="Rectangle"/>
            <p:cNvSpPr/>
            <p:nvPr/>
          </p:nvSpPr>
          <p:spPr>
            <a:xfrm>
              <a:off x="53881" y="53881"/>
              <a:ext cx="2627975" cy="110319"/>
            </a:xfrm>
            <a:prstGeom prst="rect">
              <a:avLst/>
            </a:prstGeom>
            <a:solidFill>
              <a:schemeClr val="accent5">
                <a:hueOff val="106044"/>
                <a:satOff val="10158"/>
                <a:lumOff val="16042"/>
                <a:alpha val="12997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230" name="Rectangle Rectangle" descr="Rectangle Rectangle"/>
            <p:cNvPicPr>
              <a:picLocks noChangeAspect="0"/>
            </p:cNvPicPr>
            <p:nvPr/>
          </p:nvPicPr>
          <p:blipFill>
            <a:blip r:embed="rId4">
              <a:alphaModFix amt="12997"/>
              <a:extLst/>
            </a:blip>
            <a:stretch>
              <a:fillRect/>
            </a:stretch>
          </p:blipFill>
          <p:spPr>
            <a:xfrm>
              <a:off x="0" y="0"/>
              <a:ext cx="2735738" cy="218081"/>
            </a:xfrm>
            <a:prstGeom prst="rect">
              <a:avLst/>
            </a:prstGeom>
            <a:effectLst/>
          </p:spPr>
        </p:pic>
      </p:grpSp>
      <p:sp>
        <p:nvSpPr>
          <p:cNvPr id="233" name="Line"/>
          <p:cNvSpPr/>
          <p:nvPr/>
        </p:nvSpPr>
        <p:spPr>
          <a:xfrm>
            <a:off x="11001630" y="7838896"/>
            <a:ext cx="1" cy="41163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4" name="U"/>
          <p:cNvSpPr/>
          <p:nvPr/>
        </p:nvSpPr>
        <p:spPr>
          <a:xfrm>
            <a:off x="10366630" y="8204475"/>
            <a:ext cx="1270001" cy="412928"/>
          </a:xfrm>
          <a:prstGeom prst="roundRect">
            <a:avLst>
              <a:gd name="adj" fmla="val 46134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235" name="Using BERT"/>
          <p:cNvSpPr txBox="1"/>
          <p:nvPr/>
        </p:nvSpPr>
        <p:spPr>
          <a:xfrm>
            <a:off x="10431178" y="8254856"/>
            <a:ext cx="1140906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000000"/>
                </a:solidFill>
              </a:defRPr>
            </a:lvl1pPr>
          </a:lstStyle>
          <a:p>
            <a:pPr/>
            <a:r>
              <a:t>Using BERT</a:t>
            </a:r>
          </a:p>
        </p:txBody>
      </p:sp>
      <p:sp>
        <p:nvSpPr>
          <p:cNvPr id="236" name="Line"/>
          <p:cNvSpPr/>
          <p:nvPr/>
        </p:nvSpPr>
        <p:spPr>
          <a:xfrm>
            <a:off x="11001630" y="8595422"/>
            <a:ext cx="1" cy="41163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7" name="Fire Present"/>
          <p:cNvSpPr txBox="1"/>
          <p:nvPr/>
        </p:nvSpPr>
        <p:spPr>
          <a:xfrm>
            <a:off x="10487071" y="9016891"/>
            <a:ext cx="1029120" cy="30001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Fire Present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Evaluation using which Metrics?"/>
          <p:cNvSpPr txBox="1"/>
          <p:nvPr>
            <p:ph type="title"/>
          </p:nvPr>
        </p:nvSpPr>
        <p:spPr>
          <a:xfrm>
            <a:off x="799606" y="439092"/>
            <a:ext cx="11607801" cy="1016001"/>
          </a:xfrm>
          <a:prstGeom prst="rect">
            <a:avLst/>
          </a:prstGeom>
        </p:spPr>
        <p:txBody>
          <a:bodyPr/>
          <a:lstStyle>
            <a:lvl1pPr>
              <a:defRPr spc="-79" sz="4000"/>
            </a:lvl1pPr>
          </a:lstStyle>
          <a:p>
            <a:pPr/>
            <a:r>
              <a:t>Evaluation using which Metrics?</a:t>
            </a:r>
          </a:p>
        </p:txBody>
      </p:sp>
      <p:sp>
        <p:nvSpPr>
          <p:cNvPr id="240" name="We will use METEOR and BLEU as evaluation metrics, which are popular in the machine translation literature and are used in image caption generation papers, which I took as the reference.…"/>
          <p:cNvSpPr txBox="1"/>
          <p:nvPr/>
        </p:nvSpPr>
        <p:spPr>
          <a:xfrm>
            <a:off x="838535" y="2501474"/>
            <a:ext cx="9499127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1300" indent="-241300" defTabSz="12700">
              <a:lnSpc>
                <a:spcPct val="100000"/>
              </a:lnSpc>
              <a:spcBef>
                <a:spcPts val="0"/>
              </a:spcBef>
              <a:buSzPct val="123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Helvetica"/>
                <a:ea typeface="Helvetica"/>
                <a:cs typeface="Helvetica"/>
                <a:sym typeface="Helvetica"/>
              </a:defRPr>
            </a:pPr>
            <a:r>
              <a:t>We will use METEOR and BLEU as evaluation metrics, which are popular in the machine translation literature and are used in image caption generation papers, which I took as the reference. </a:t>
            </a:r>
          </a:p>
          <a:p>
            <a:pPr marL="241300" indent="-241300" defTabSz="12700">
              <a:lnSpc>
                <a:spcPct val="100000"/>
              </a:lnSpc>
              <a:spcBef>
                <a:spcPts val="0"/>
              </a:spcBef>
              <a:buSzPct val="123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Helvetica"/>
                <a:ea typeface="Helvetica"/>
                <a:cs typeface="Helvetica"/>
                <a:sym typeface="Helvetica"/>
              </a:defRPr>
            </a:pPr>
            <a:r>
              <a:t>The BLEU (BiLingual Evaluation Understudy) score is based on the n-gram precision of the generated caption with respect to the references. </a:t>
            </a:r>
          </a:p>
          <a:p>
            <a:pPr marL="241300" indent="-241300" defTabSz="12700">
              <a:lnSpc>
                <a:spcPct val="100000"/>
              </a:lnSpc>
              <a:spcBef>
                <a:spcPts val="0"/>
              </a:spcBef>
              <a:buSzPct val="123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Helvetica"/>
                <a:ea typeface="Helvetica"/>
                <a:cs typeface="Helvetica"/>
                <a:sym typeface="Helvetica"/>
              </a:defRPr>
            </a:pPr>
            <a:r>
              <a:t>The METEOR is based on the harmonic mean of uni-gram precision and recall and produces a good correlation with human judgment.</a:t>
            </a:r>
          </a:p>
        </p:txBody>
      </p:sp>
      <p:pic>
        <p:nvPicPr>
          <p:cNvPr id="241" name="Screenshot 2023-10-08 at 14.43.35.png" descr="Screenshot 2023-10-08 at 14.43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6" y="5788992"/>
            <a:ext cx="8267701" cy="43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Future Work"/>
          <p:cNvSpPr txBox="1"/>
          <p:nvPr>
            <p:ph type="title"/>
          </p:nvPr>
        </p:nvSpPr>
        <p:spPr>
          <a:xfrm>
            <a:off x="799606" y="439092"/>
            <a:ext cx="11607801" cy="1016001"/>
          </a:xfrm>
          <a:prstGeom prst="rect">
            <a:avLst/>
          </a:prstGeom>
        </p:spPr>
        <p:txBody>
          <a:bodyPr/>
          <a:lstStyle>
            <a:lvl1pPr>
              <a:defRPr spc="-79" sz="4000"/>
            </a:lvl1pPr>
          </a:lstStyle>
          <a:p>
            <a:pPr/>
            <a:r>
              <a:t>Future Work</a:t>
            </a:r>
          </a:p>
        </p:txBody>
      </p:sp>
      <p:sp>
        <p:nvSpPr>
          <p:cNvPr id="244" name="Model Implementation:…"/>
          <p:cNvSpPr txBox="1"/>
          <p:nvPr/>
        </p:nvSpPr>
        <p:spPr>
          <a:xfrm>
            <a:off x="889088" y="2508873"/>
            <a:ext cx="949912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Model Implementation: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41300" indent="-241300" defTabSz="12700">
              <a:lnSpc>
                <a:spcPct val="100000"/>
              </a:lnSpc>
              <a:spcBef>
                <a:spcPts val="0"/>
              </a:spcBef>
              <a:buSzPct val="123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To implement the architecture using Python3, Tensorflow.</a:t>
            </a:r>
          </a:p>
          <a:p>
            <a:pPr marL="241300" indent="-241300" defTabSz="12700">
              <a:lnSpc>
                <a:spcPct val="100000"/>
              </a:lnSpc>
              <a:spcBef>
                <a:spcPts val="0"/>
              </a:spcBef>
              <a:buSzPct val="123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To optimise the code and finetune it as per the application requirement.</a:t>
            </a:r>
          </a:p>
        </p:txBody>
      </p:sp>
      <p:sp>
        <p:nvSpPr>
          <p:cNvPr id="245" name="Application Use:…"/>
          <p:cNvSpPr txBox="1"/>
          <p:nvPr/>
        </p:nvSpPr>
        <p:spPr>
          <a:xfrm>
            <a:off x="905208" y="5389539"/>
            <a:ext cx="9820759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Application Use: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41300" indent="-241300" defTabSz="12700">
              <a:lnSpc>
                <a:spcPct val="100000"/>
              </a:lnSpc>
              <a:spcBef>
                <a:spcPts val="0"/>
              </a:spcBef>
              <a:buSzPct val="123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Using BERT to extract valuable data from the text and implement an alarm system for Fire and Smoke Detection</a:t>
            </a:r>
          </a:p>
          <a:p>
            <a:pPr marL="241300" indent="-241300" defTabSz="12700">
              <a:lnSpc>
                <a:spcPct val="100000"/>
              </a:lnSpc>
              <a:spcBef>
                <a:spcPts val="0"/>
              </a:spcBef>
              <a:buSzPct val="123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To convert the output Text into Voice using a pre-trained model useful for visually impaired people.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