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9" r:id="rId3"/>
    <p:sldId id="269" r:id="rId4"/>
    <p:sldId id="270" r:id="rId5"/>
    <p:sldId id="271" r:id="rId6"/>
    <p:sldId id="265" r:id="rId7"/>
    <p:sldId id="267" r:id="rId8"/>
    <p:sldId id="260" r:id="rId9"/>
    <p:sldId id="268" r:id="rId10"/>
    <p:sldId id="272" r:id="rId11"/>
    <p:sldId id="274" r:id="rId12"/>
    <p:sldId id="275" r:id="rId13"/>
    <p:sldId id="300" r:id="rId14"/>
    <p:sldId id="299" r:id="rId15"/>
    <p:sldId id="297" r:id="rId16"/>
    <p:sldId id="306" r:id="rId17"/>
    <p:sldId id="308" r:id="rId18"/>
    <p:sldId id="310" r:id="rId19"/>
    <p:sldId id="311" r:id="rId20"/>
    <p:sldId id="277" r:id="rId21"/>
    <p:sldId id="263" r:id="rId22"/>
    <p:sldId id="286" r:id="rId23"/>
    <p:sldId id="287" r:id="rId24"/>
    <p:sldId id="288" r:id="rId25"/>
    <p:sldId id="289" r:id="rId26"/>
    <p:sldId id="290" r:id="rId27"/>
    <p:sldId id="291" r:id="rId28"/>
    <p:sldId id="278" r:id="rId29"/>
    <p:sldId id="293" r:id="rId30"/>
    <p:sldId id="294" r:id="rId31"/>
    <p:sldId id="295" r:id="rId32"/>
    <p:sldId id="296" r:id="rId33"/>
    <p:sldId id="301" r:id="rId34"/>
    <p:sldId id="302" r:id="rId35"/>
    <p:sldId id="285" r:id="rId36"/>
    <p:sldId id="261" r:id="rId37"/>
    <p:sldId id="276" r:id="rId38"/>
    <p:sldId id="303" r:id="rId39"/>
    <p:sldId id="30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6AE9A-15BB-487C-BB0B-D55599FE306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972BC-4A55-4B28-A723-11B619AB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63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atalon.com/katalon-analytics/docs/overview.html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https://docs.katalon.com/katalon-analytics/docs/overview.html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972BC-4A55-4B28-A723-11B619ABAE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D2AE-99F1-491C-8B8B-C836BB3EE5E3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EE48-D765-42D3-8340-F94FECEA631C}" type="datetime1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9565A-2DBB-47D8-8104-0FD4A86E6CC0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86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630-521D-415B-9B51-B5428C876C1A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77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3480-47CB-4D3C-A6A0-0FE9D64929B2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1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155D-80B0-4873-80B6-8EEA3B9FF84E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0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C721-B18F-4653-98F5-E5F984EADB12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35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71C4B-E4BC-4FF2-86D2-CB817914652E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77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20A3-D0BE-455B-A4EF-E642305AAAB5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6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627-EC6A-490E-8079-E78F6AEB81C4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49BC9E5-05A9-4E64-A8F8-6DD3B36D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3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92E8-4F3B-45BD-BB10-DAF52B6DDDE7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915E-B6AE-41CD-B0C6-5BD042E8E7AA}" type="datetime1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9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818D-08BF-4276-92E6-9B58E0C55C93}" type="datetime1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779-038D-4587-B398-3A4452F733E8}" type="datetime1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5211-2645-4C22-95F7-E3D1F453C9DF}" type="datetime1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6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83D2-AEF5-494F-9F5B-6DB3CC83F67E}" type="datetime1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2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8B7F-1712-4671-BEA0-D9C3CAAAC6A1}" type="datetime1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8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4FDACA-A8AE-4F8C-9C4B-A8D3727DBA5A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9BC9E5-05A9-4E64-A8F8-6DD3B36D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6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atalon.com/katalon-studio/docs/git-integration.html#checkout-branch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package" Target="../embeddings/Microsoft_Word_Document.docx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katalon.com/product/59/Basic-Repor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nalytics.katalon.com/login" TargetMode="Externa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4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87E1-06D0-491A-8430-A9F590F4F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MTRC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6DEB6-B394-4106-98BC-E0987F03D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93A84-8527-46D0-BD1D-3C78931D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55F31-AA37-4251-BCA7-DEBCD2E1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1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29D1-168F-416F-9EA1-CBDB4A64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67" y="0"/>
            <a:ext cx="8178799" cy="904874"/>
          </a:xfrm>
        </p:spPr>
        <p:txBody>
          <a:bodyPr>
            <a:normAutofit/>
          </a:bodyPr>
          <a:lstStyle/>
          <a:p>
            <a:r>
              <a:rPr lang="en-US" sz="3200" dirty="0"/>
              <a:t>Utility Name : </a:t>
            </a:r>
            <a:r>
              <a:rPr lang="en-US" sz="3200" dirty="0" err="1"/>
              <a:t>DbUtilities.groovy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9E121-23A2-41C7-BB78-A4122FBDB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886" y="790728"/>
            <a:ext cx="4356044" cy="2390622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 lnSpcReduction="20000"/>
          </a:bodyPr>
          <a:lstStyle/>
          <a:p>
            <a:endParaRPr lang="en-US" sz="1600" dirty="0"/>
          </a:p>
          <a:p>
            <a:pPr marL="0" indent="0">
              <a:buNone/>
            </a:pPr>
            <a:r>
              <a:rPr lang="en-US" altLang="en-US" sz="1700" b="1" dirty="0">
                <a:solidFill>
                  <a:srgbClr val="000000"/>
                </a:solidFill>
                <a:cs typeface="Segoe UI" panose="020B0502040204020203" pitchFamily="34" charset="0"/>
              </a:rPr>
              <a:t>Keyword 1: </a:t>
            </a:r>
            <a:r>
              <a:rPr lang="en-US" altLang="en-US" sz="1700" b="1" dirty="0" err="1">
                <a:solidFill>
                  <a:srgbClr val="000000"/>
                </a:solidFill>
                <a:cs typeface="Segoe UI" panose="020B0502040204020203" pitchFamily="34" charset="0"/>
              </a:rPr>
              <a:t>OracleConnect</a:t>
            </a:r>
            <a:r>
              <a:rPr lang="en-US" altLang="en-US" sz="1700" b="1" dirty="0">
                <a:solidFill>
                  <a:srgbClr val="000000"/>
                </a:solidFill>
                <a:cs typeface="Segoe UI" panose="020B0502040204020203" pitchFamily="34" charset="0"/>
              </a:rPr>
              <a:t>()</a:t>
            </a:r>
          </a:p>
          <a:p>
            <a:pPr marL="0" indent="0">
              <a:buNone/>
            </a:pPr>
            <a:br>
              <a:rPr lang="en-US" altLang="en-US" sz="1800" b="1" dirty="0">
                <a:solidFill>
                  <a:srgbClr val="000000"/>
                </a:solidFill>
                <a:cs typeface="Segoe UI" panose="020B0502040204020203" pitchFamily="34" charset="0"/>
              </a:rPr>
            </a:br>
            <a:r>
              <a:rPr lang="en-US" altLang="en-US" sz="1600" b="1" dirty="0">
                <a:solidFill>
                  <a:srgbClr val="000000"/>
                </a:solidFill>
                <a:cs typeface="Segoe UI" panose="020B0502040204020203" pitchFamily="34" charset="0"/>
              </a:rPr>
              <a:t>Parameters : </a:t>
            </a:r>
            <a:r>
              <a:rPr lang="en-US" altLang="en-US" sz="1600" dirty="0">
                <a:solidFill>
                  <a:srgbClr val="000000"/>
                </a:solidFill>
                <a:cs typeface="Segoe UI" panose="020B0502040204020203" pitchFamily="34" charset="0"/>
              </a:rPr>
              <a:t>Host, Username, Password and Service Name from Global Variable defined in Profile.</a:t>
            </a:r>
            <a:br>
              <a:rPr lang="en-US" altLang="en-US" sz="1600" b="1" dirty="0">
                <a:solidFill>
                  <a:srgbClr val="000000"/>
                </a:solidFill>
                <a:cs typeface="Segoe UI" panose="020B0502040204020203" pitchFamily="34" charset="0"/>
              </a:rPr>
            </a:br>
            <a:r>
              <a:rPr lang="en-US" altLang="en-US" sz="1600" b="1" dirty="0">
                <a:solidFill>
                  <a:srgbClr val="000000"/>
                </a:solidFill>
                <a:cs typeface="Segoe UI" panose="020B0502040204020203" pitchFamily="34" charset="0"/>
              </a:rPr>
              <a:t>Returns  : </a:t>
            </a:r>
            <a:r>
              <a:rPr lang="en-US" altLang="en-US" sz="1600" dirty="0">
                <a:solidFill>
                  <a:srgbClr val="000000"/>
                </a:solidFill>
                <a:cs typeface="Segoe UI" panose="020B0502040204020203" pitchFamily="34" charset="0"/>
              </a:rPr>
              <a:t>Connection object.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0000"/>
                </a:solidFill>
                <a:cs typeface="Segoe UI" panose="020B0502040204020203" pitchFamily="34" charset="0"/>
              </a:rPr>
              <a:t>Description : </a:t>
            </a:r>
            <a:r>
              <a:rPr lang="en-US" altLang="en-US" sz="1600" dirty="0">
                <a:solidFill>
                  <a:srgbClr val="000000"/>
                </a:solidFill>
                <a:cs typeface="Segoe UI" panose="020B0502040204020203" pitchFamily="34" charset="0"/>
              </a:rPr>
              <a:t>Will connect to Oracle Database and returns connection String.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cs typeface="Segoe UI" panose="020B0502040204020203" pitchFamily="34" charset="0"/>
              </a:rPr>
              <a:t>Author : </a:t>
            </a:r>
            <a:r>
              <a:rPr lang="en-US" sz="1600" dirty="0">
                <a:solidFill>
                  <a:srgbClr val="000000"/>
                </a:solidFill>
                <a:cs typeface="Segoe UI" panose="020B0502040204020203" pitchFamily="34" charset="0"/>
              </a:rPr>
              <a:t>Anurag Deb</a:t>
            </a:r>
            <a:endParaRPr lang="en-US" altLang="en-US" sz="16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B4CE6-1462-404B-9D67-471E18DA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C61B8-B121-4410-A87B-562C0CC3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1D6288-0783-442F-BC32-A699176C0529}"/>
              </a:ext>
            </a:extLst>
          </p:cNvPr>
          <p:cNvSpPr txBox="1">
            <a:spLocks/>
          </p:cNvSpPr>
          <p:nvPr/>
        </p:nvSpPr>
        <p:spPr>
          <a:xfrm>
            <a:off x="6484141" y="774136"/>
            <a:ext cx="4356043" cy="2390623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Keyword 2: </a:t>
            </a:r>
            <a:r>
              <a:rPr lang="en-US" altLang="en-US" sz="1500" b="1" dirty="0" err="1">
                <a:solidFill>
                  <a:srgbClr val="000000"/>
                </a:solidFill>
                <a:cs typeface="Segoe UI" panose="020B0502040204020203" pitchFamily="34" charset="0"/>
              </a:rPr>
              <a:t>executeQuery</a:t>
            </a: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()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</a:b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Parameters 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: SQL Select Query</a:t>
            </a:r>
            <a:b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</a:b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Returns : </a:t>
            </a:r>
            <a:r>
              <a:rPr lang="en-US" altLang="en-US" sz="1500" dirty="0" err="1">
                <a:solidFill>
                  <a:srgbClr val="000000"/>
                </a:solidFill>
                <a:cs typeface="Segoe UI" panose="020B0502040204020203" pitchFamily="34" charset="0"/>
              </a:rPr>
              <a:t>ResultSet</a:t>
            </a:r>
            <a:b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</a:b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Description : 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Will fetch query’s output from DB and store it to a </a:t>
            </a:r>
            <a:r>
              <a:rPr lang="en-US" altLang="en-US" sz="1500" dirty="0" err="1">
                <a:solidFill>
                  <a:srgbClr val="000000"/>
                </a:solidFill>
                <a:cs typeface="Segoe UI" panose="020B0502040204020203" pitchFamily="34" charset="0"/>
              </a:rPr>
              <a:t>ResultSet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cs typeface="Segoe UI" panose="020B0502040204020203" pitchFamily="34" charset="0"/>
              </a:rPr>
              <a:t>Author : </a:t>
            </a:r>
            <a:r>
              <a:rPr lang="en-US" sz="1600" dirty="0">
                <a:solidFill>
                  <a:srgbClr val="000000"/>
                </a:solidFill>
                <a:cs typeface="Segoe UI" panose="020B0502040204020203" pitchFamily="34" charset="0"/>
              </a:rPr>
              <a:t>Anurag Deb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26EA3E-D0D2-4C14-86C3-CD215595AE4A}"/>
              </a:ext>
            </a:extLst>
          </p:cNvPr>
          <p:cNvSpPr txBox="1">
            <a:spLocks/>
          </p:cNvSpPr>
          <p:nvPr/>
        </p:nvSpPr>
        <p:spPr>
          <a:xfrm>
            <a:off x="1512886" y="3591639"/>
            <a:ext cx="4356044" cy="225250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Keyword 3: </a:t>
            </a:r>
            <a:r>
              <a:rPr lang="en-US" altLang="en-US" sz="1500" b="1" dirty="0" err="1">
                <a:solidFill>
                  <a:srgbClr val="000000"/>
                </a:solidFill>
                <a:cs typeface="Segoe UI" panose="020B0502040204020203" pitchFamily="34" charset="0"/>
              </a:rPr>
              <a:t>countQuery</a:t>
            </a: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()</a:t>
            </a:r>
          </a:p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Parameters : 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a SQL statement</a:t>
            </a:r>
            <a:b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</a:b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Returns  : 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single value result of SQL statement </a:t>
            </a: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Description : 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Used for having value from </a:t>
            </a:r>
            <a:r>
              <a:rPr 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Aggregate functions</a:t>
            </a:r>
          </a:p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Author : </a:t>
            </a:r>
            <a:r>
              <a:rPr 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Anurag Deb</a:t>
            </a:r>
            <a:endParaRPr lang="en-US" altLang="en-US" sz="1500" dirty="0">
              <a:solidFill>
                <a:srgbClr val="000000"/>
              </a:solidFill>
              <a:cs typeface="Segoe UI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C372277-D65F-40EA-B619-A5571613E338}"/>
              </a:ext>
            </a:extLst>
          </p:cNvPr>
          <p:cNvSpPr txBox="1">
            <a:spLocks/>
          </p:cNvSpPr>
          <p:nvPr/>
        </p:nvSpPr>
        <p:spPr>
          <a:xfrm>
            <a:off x="6484141" y="3591638"/>
            <a:ext cx="4356044" cy="225250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Calibri" panose="020F0502020204030204" pitchFamily="34" charset="0"/>
              </a:rPr>
              <a:t>Keyword 4: </a:t>
            </a:r>
            <a:r>
              <a:rPr lang="en-US" altLang="en-US" sz="1500" b="1" dirty="0" err="1">
                <a:solidFill>
                  <a:srgbClr val="000000"/>
                </a:solidFill>
                <a:cs typeface="Calibri" panose="020F0502020204030204" pitchFamily="34" charset="0"/>
              </a:rPr>
              <a:t>executeNonQuery</a:t>
            </a:r>
            <a:r>
              <a:rPr lang="en-US" altLang="en-US" sz="1500" b="1" dirty="0">
                <a:solidFill>
                  <a:srgbClr val="000000"/>
                </a:solidFill>
                <a:cs typeface="Calibri" panose="020F0502020204030204" pitchFamily="34" charset="0"/>
              </a:rPr>
              <a:t>()</a:t>
            </a:r>
            <a:endParaRPr lang="en-US" altLang="en-US" sz="1500" b="1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Parameters : 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a SQL statement</a:t>
            </a:r>
            <a:b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</a:b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Returns  : 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single value result of SQL statement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Description : 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This method is used for SQL statements which updates the database. Like Create/update/Insert/Procedures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Author : </a:t>
            </a:r>
            <a:r>
              <a:rPr 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Anurag Deb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464899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29D1-168F-416F-9EA1-CBDB4A64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381095"/>
            <a:ext cx="6588124" cy="851449"/>
          </a:xfrm>
        </p:spPr>
        <p:txBody>
          <a:bodyPr>
            <a:normAutofit/>
          </a:bodyPr>
          <a:lstStyle/>
          <a:p>
            <a:r>
              <a:rPr lang="en-US" sz="3200" dirty="0"/>
              <a:t>Utility Name : </a:t>
            </a:r>
            <a:r>
              <a:rPr lang="en-US" sz="3200" dirty="0" err="1"/>
              <a:t>DbUtilities.groovy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9E121-23A2-41C7-BB78-A4122FBDB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94" y="1232544"/>
            <a:ext cx="4356044" cy="2581391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1600" b="1" dirty="0">
                <a:solidFill>
                  <a:srgbClr val="000000"/>
                </a:solidFill>
                <a:cs typeface="Calibri" panose="020F0502020204030204" pitchFamily="34" charset="0"/>
              </a:rPr>
              <a:t>Keyword 5: MemSQLConnect2Instance</a:t>
            </a:r>
            <a:r>
              <a:rPr lang="en-US" altLang="en-US" sz="1600" b="1" dirty="0">
                <a:solidFill>
                  <a:srgbClr val="000000"/>
                </a:solidFill>
                <a:cs typeface="Segoe UI" panose="020B0502040204020203" pitchFamily="34" charset="0"/>
              </a:rPr>
              <a:t> :</a:t>
            </a:r>
          </a:p>
          <a:p>
            <a:pPr marL="0" indent="0">
              <a:buNone/>
            </a:pPr>
            <a:br>
              <a:rPr lang="en-US" altLang="en-US" sz="1600" b="1" dirty="0">
                <a:solidFill>
                  <a:srgbClr val="000000"/>
                </a:solidFill>
                <a:cs typeface="Segoe UI" panose="020B0502040204020203" pitchFamily="34" charset="0"/>
              </a:rPr>
            </a:br>
            <a:r>
              <a:rPr lang="en-US" altLang="en-US" sz="1600" b="1" dirty="0">
                <a:solidFill>
                  <a:srgbClr val="000000"/>
                </a:solidFill>
                <a:cs typeface="Segoe UI" panose="020B0502040204020203" pitchFamily="34" charset="0"/>
              </a:rPr>
              <a:t>Parameters : </a:t>
            </a:r>
            <a:r>
              <a:rPr lang="en-US" altLang="en-US" sz="1600" dirty="0">
                <a:solidFill>
                  <a:srgbClr val="000000"/>
                </a:solidFill>
                <a:cs typeface="Segoe UI" panose="020B0502040204020203" pitchFamily="34" charset="0"/>
              </a:rPr>
              <a:t>Takes Host, User and Password from Global Variable defined in Profile.</a:t>
            </a:r>
            <a:br>
              <a:rPr lang="en-US" altLang="en-US" sz="1600" dirty="0">
                <a:solidFill>
                  <a:srgbClr val="000000"/>
                </a:solidFill>
                <a:cs typeface="Segoe UI" panose="020B0502040204020203" pitchFamily="34" charset="0"/>
              </a:rPr>
            </a:br>
            <a:r>
              <a:rPr lang="en-US" altLang="en-US" sz="1600" b="1" dirty="0">
                <a:solidFill>
                  <a:srgbClr val="000000"/>
                </a:solidFill>
                <a:cs typeface="Segoe UI" panose="020B0502040204020203" pitchFamily="34" charset="0"/>
              </a:rPr>
              <a:t>Returns  : </a:t>
            </a:r>
            <a:r>
              <a:rPr lang="en-US" altLang="en-US" sz="1600" dirty="0">
                <a:solidFill>
                  <a:srgbClr val="000000"/>
                </a:solidFill>
                <a:cs typeface="Segoe UI" panose="020B0502040204020203" pitchFamily="34" charset="0"/>
              </a:rPr>
              <a:t>Connection object of SQL Instance.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0000"/>
                </a:solidFill>
                <a:cs typeface="Segoe UI" panose="020B0502040204020203" pitchFamily="34" charset="0"/>
              </a:rPr>
              <a:t>Description : </a:t>
            </a:r>
            <a:r>
              <a:rPr lang="en-US" altLang="en-US" sz="1600" dirty="0">
                <a:solidFill>
                  <a:srgbClr val="000000"/>
                </a:solidFill>
                <a:cs typeface="Segoe UI" panose="020B0502040204020203" pitchFamily="34" charset="0"/>
              </a:rPr>
              <a:t>Will connect to </a:t>
            </a:r>
            <a:r>
              <a:rPr lang="en-US" altLang="en-US" sz="1600" dirty="0" err="1">
                <a:solidFill>
                  <a:srgbClr val="000000"/>
                </a:solidFill>
                <a:cs typeface="Segoe UI" panose="020B0502040204020203" pitchFamily="34" charset="0"/>
              </a:rPr>
              <a:t>MemSql</a:t>
            </a:r>
            <a:r>
              <a:rPr lang="en-US" altLang="en-US" sz="1600" dirty="0">
                <a:solidFill>
                  <a:srgbClr val="000000"/>
                </a:solidFill>
                <a:cs typeface="Segoe UI" panose="020B0502040204020203" pitchFamily="34" charset="0"/>
              </a:rPr>
              <a:t> Database through </a:t>
            </a:r>
            <a:r>
              <a:rPr lang="en-US" altLang="en-US" sz="1600" b="1" i="1" dirty="0">
                <a:solidFill>
                  <a:srgbClr val="000000"/>
                </a:solidFill>
                <a:cs typeface="Segoe UI" panose="020B0502040204020203" pitchFamily="34" charset="0"/>
              </a:rPr>
              <a:t>SQL Instance Factory Method</a:t>
            </a:r>
            <a:r>
              <a:rPr lang="en-US" altLang="en-US" sz="1600" i="1" dirty="0">
                <a:solidFill>
                  <a:srgbClr val="000000"/>
                </a:solidFill>
                <a:cs typeface="Segoe UI" panose="020B0502040204020203" pitchFamily="34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cs typeface="Segoe UI" panose="020B0502040204020203" pitchFamily="34" charset="0"/>
              </a:rPr>
              <a:t>and returns connection String.</a:t>
            </a:r>
            <a:br>
              <a:rPr lang="en-US" altLang="en-US" sz="1600" dirty="0">
                <a:solidFill>
                  <a:srgbClr val="000000"/>
                </a:solidFill>
                <a:cs typeface="Segoe UI" panose="020B0502040204020203" pitchFamily="34" charset="0"/>
              </a:rPr>
            </a:br>
            <a:r>
              <a:rPr lang="en-US" altLang="en-US" sz="1600" dirty="0">
                <a:solidFill>
                  <a:srgbClr val="000000"/>
                </a:solidFill>
                <a:cs typeface="Segoe UI" panose="020B0502040204020203" pitchFamily="34" charset="0"/>
              </a:rPr>
              <a:t>Generally used if you are using </a:t>
            </a:r>
            <a:r>
              <a:rPr lang="en-US" altLang="en-US" sz="1600" b="1" i="1" dirty="0">
                <a:solidFill>
                  <a:srgbClr val="000000"/>
                </a:solidFill>
                <a:cs typeface="Segoe UI" panose="020B0502040204020203" pitchFamily="34" charset="0"/>
              </a:rPr>
              <a:t>groovy</a:t>
            </a:r>
            <a:r>
              <a:rPr lang="en-US" altLang="en-US" sz="1600" dirty="0">
                <a:solidFill>
                  <a:srgbClr val="000000"/>
                </a:solidFill>
                <a:cs typeface="Segoe UI" panose="020B0502040204020203" pitchFamily="34" charset="0"/>
              </a:rPr>
              <a:t>.</a:t>
            </a:r>
            <a:endParaRPr lang="en-US" sz="16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cs typeface="Segoe UI" panose="020B0502040204020203" pitchFamily="34" charset="0"/>
              </a:rPr>
              <a:t>Author : </a:t>
            </a:r>
            <a:r>
              <a:rPr lang="en-US" sz="1600" dirty="0">
                <a:solidFill>
                  <a:srgbClr val="000000"/>
                </a:solidFill>
                <a:cs typeface="Segoe UI" panose="020B0502040204020203" pitchFamily="34" charset="0"/>
              </a:rPr>
              <a:t>Anurag Deb</a:t>
            </a:r>
            <a:endParaRPr lang="en-US" altLang="en-US" sz="1600" dirty="0">
              <a:solidFill>
                <a:srgbClr val="000000"/>
              </a:solidFill>
              <a:cs typeface="Segoe UI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B4CE6-1462-404B-9D67-471E18DA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C61B8-B121-4410-A87B-562C0CC3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1D6288-0783-442F-BC32-A699176C0529}"/>
              </a:ext>
            </a:extLst>
          </p:cNvPr>
          <p:cNvSpPr txBox="1">
            <a:spLocks/>
          </p:cNvSpPr>
          <p:nvPr/>
        </p:nvSpPr>
        <p:spPr>
          <a:xfrm>
            <a:off x="6049482" y="1232544"/>
            <a:ext cx="4922194" cy="2581391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Calibri" panose="020F0502020204030204" pitchFamily="34" charset="0"/>
              </a:rPr>
              <a:t>Keyword 6: MemSQLConnect2Manager</a:t>
            </a: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 :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</a:b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Parameters : 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Takes Host, User and Password from Global Variable defined in Profile.</a:t>
            </a:r>
            <a:b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</a:b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Returns  : 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Connection object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Description : 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Will connect to </a:t>
            </a:r>
            <a:r>
              <a:rPr lang="en-US" altLang="en-US" sz="1500" dirty="0" err="1">
                <a:solidFill>
                  <a:srgbClr val="000000"/>
                </a:solidFill>
                <a:cs typeface="Segoe UI" panose="020B0502040204020203" pitchFamily="34" charset="0"/>
              </a:rPr>
              <a:t>MemSQL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 Database through </a:t>
            </a:r>
            <a:r>
              <a:rPr lang="en-US" altLang="en-US" sz="1500" b="1" i="1" dirty="0">
                <a:solidFill>
                  <a:srgbClr val="000000"/>
                </a:solidFill>
                <a:cs typeface="Segoe UI" panose="020B0502040204020203" pitchFamily="34" charset="0"/>
              </a:rPr>
              <a:t>Driver Manager</a:t>
            </a: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 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and returns connection String.</a:t>
            </a:r>
            <a:b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</a:b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Generally used if you are using </a:t>
            </a:r>
            <a:r>
              <a:rPr lang="en-US" altLang="en-US" sz="1500" b="1" i="1" dirty="0">
                <a:solidFill>
                  <a:srgbClr val="000000"/>
                </a:solidFill>
                <a:cs typeface="Segoe UI" panose="020B0502040204020203" pitchFamily="34" charset="0"/>
              </a:rPr>
              <a:t>Java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.</a:t>
            </a:r>
            <a:endParaRPr lang="en-US" sz="15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Author : </a:t>
            </a:r>
            <a:r>
              <a:rPr 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Anurag Deb</a:t>
            </a:r>
            <a:endParaRPr lang="en-US" sz="15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68377A-1973-4699-ACE3-698D77CB3B76}"/>
              </a:ext>
            </a:extLst>
          </p:cNvPr>
          <p:cNvSpPr txBox="1">
            <a:spLocks/>
          </p:cNvSpPr>
          <p:nvPr/>
        </p:nvSpPr>
        <p:spPr>
          <a:xfrm>
            <a:off x="1571694" y="3939290"/>
            <a:ext cx="4356044" cy="1943985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en-US" sz="1500" b="1">
                <a:solidFill>
                  <a:srgbClr val="000000"/>
                </a:solidFill>
                <a:cs typeface="Segoe UI" panose="020B0502040204020203" pitchFamily="34" charset="0"/>
              </a:rPr>
              <a:t>Keyword 7: closeDatabaseConnection()</a:t>
            </a:r>
          </a:p>
          <a:p>
            <a:pPr marL="0" indent="0">
              <a:buFont typeface="Arial"/>
              <a:buNone/>
            </a:pPr>
            <a:r>
              <a:rPr lang="en-US" altLang="en-US" sz="1500" b="1">
                <a:solidFill>
                  <a:srgbClr val="000000"/>
                </a:solidFill>
                <a:cs typeface="Segoe UI" panose="020B0502040204020203" pitchFamily="34" charset="0"/>
              </a:rPr>
              <a:t>Parameter: </a:t>
            </a:r>
            <a:r>
              <a:rPr lang="en-US" altLang="en-US" sz="1500">
                <a:solidFill>
                  <a:srgbClr val="000000"/>
                </a:solidFill>
                <a:cs typeface="Segoe UI" panose="020B0502040204020203" pitchFamily="34" charset="0"/>
              </a:rPr>
              <a:t>Connection Instance</a:t>
            </a:r>
          </a:p>
          <a:p>
            <a:pPr marL="0" indent="0">
              <a:buFont typeface="Arial"/>
              <a:buNone/>
            </a:pPr>
            <a:r>
              <a:rPr lang="en-US" altLang="en-US" sz="1500" b="1">
                <a:solidFill>
                  <a:srgbClr val="000000"/>
                </a:solidFill>
                <a:cs typeface="Segoe UI" panose="020B0502040204020203" pitchFamily="34" charset="0"/>
              </a:rPr>
              <a:t>Description: </a:t>
            </a:r>
            <a:r>
              <a:rPr lang="en-US" altLang="en-US" sz="1500">
                <a:solidFill>
                  <a:srgbClr val="000000"/>
                </a:solidFill>
                <a:cs typeface="Segoe UI" panose="020B0502040204020203" pitchFamily="34" charset="0"/>
              </a:rPr>
              <a:t>If the connection variable’s value is not null or If session is not closed yet, this keyword will close the session.</a:t>
            </a:r>
          </a:p>
          <a:p>
            <a:pPr marL="0" indent="0">
              <a:buFont typeface="Arial"/>
              <a:buNone/>
            </a:pPr>
            <a:r>
              <a:rPr lang="en-US" sz="1500" b="1">
                <a:solidFill>
                  <a:srgbClr val="000000"/>
                </a:solidFill>
                <a:cs typeface="Segoe UI" panose="020B0502040204020203" pitchFamily="34" charset="0"/>
              </a:rPr>
              <a:t>Author : </a:t>
            </a:r>
            <a:r>
              <a:rPr lang="en-US" sz="1500">
                <a:solidFill>
                  <a:srgbClr val="000000"/>
                </a:solidFill>
                <a:cs typeface="Segoe UI" panose="020B0502040204020203" pitchFamily="34" charset="0"/>
              </a:rPr>
              <a:t>Anurag Deb</a:t>
            </a:r>
            <a:endParaRPr lang="en-US" sz="15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C0EC50-9F01-44AF-9ED7-F4C0D63BD5F4}"/>
              </a:ext>
            </a:extLst>
          </p:cNvPr>
          <p:cNvSpPr txBox="1">
            <a:spLocks/>
          </p:cNvSpPr>
          <p:nvPr/>
        </p:nvSpPr>
        <p:spPr>
          <a:xfrm>
            <a:off x="6049482" y="3965402"/>
            <a:ext cx="4902374" cy="1901730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Calibri" panose="020F0502020204030204" pitchFamily="34" charset="0"/>
              </a:rPr>
              <a:t>Keyword 8: </a:t>
            </a:r>
            <a:r>
              <a:rPr lang="en-US" altLang="en-US" sz="1500" b="1" dirty="0" err="1">
                <a:solidFill>
                  <a:srgbClr val="000000"/>
                </a:solidFill>
                <a:cs typeface="Calibri" panose="020F0502020204030204" pitchFamily="34" charset="0"/>
              </a:rPr>
              <a:t>DbtoCSV</a:t>
            </a:r>
            <a:r>
              <a:rPr lang="en-US" alt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Parameters : 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Filename, Query</a:t>
            </a:r>
            <a:b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</a:b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Returns  : </a:t>
            </a:r>
            <a:r>
              <a:rPr 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CSV File</a:t>
            </a:r>
            <a:endParaRPr lang="en-US" altLang="en-US" sz="15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Description : 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Exports the DB values to CSV File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 </a:t>
            </a:r>
            <a:r>
              <a:rPr 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Author : </a:t>
            </a:r>
            <a:r>
              <a:rPr 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Pathmanathan Kesavan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61620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29D1-168F-416F-9EA1-CBDB4A64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507" y="723899"/>
            <a:ext cx="4572860" cy="627765"/>
          </a:xfrm>
        </p:spPr>
        <p:txBody>
          <a:bodyPr>
            <a:noAutofit/>
          </a:bodyPr>
          <a:lstStyle/>
          <a:p>
            <a:r>
              <a:rPr lang="en-US" sz="2400" dirty="0"/>
              <a:t>Utility Name : </a:t>
            </a:r>
            <a:r>
              <a:rPr lang="en-US" sz="2400" dirty="0" err="1"/>
              <a:t>HandleExcel.groovy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B4CE6-1462-404B-9D67-471E18DA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C61B8-B121-4410-A87B-562C0CC3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1D6288-0783-442F-BC32-A699176C0529}"/>
              </a:ext>
            </a:extLst>
          </p:cNvPr>
          <p:cNvSpPr txBox="1">
            <a:spLocks/>
          </p:cNvSpPr>
          <p:nvPr/>
        </p:nvSpPr>
        <p:spPr>
          <a:xfrm>
            <a:off x="6490234" y="1501659"/>
            <a:ext cx="4922194" cy="2508366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Calibri" panose="020F0502020204030204" pitchFamily="34" charset="0"/>
              </a:rPr>
              <a:t>Keyword 1: readFile2Text()</a:t>
            </a:r>
            <a:endParaRPr lang="en-US" altLang="en-US" sz="1500" b="1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</a:b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Parameters : 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Filename</a:t>
            </a:r>
            <a:b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</a:b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Returns  : 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String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Description : 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Converts the contents of a file into String. User can write the lengthy Procedure/Select Query/PL/SQL Script in the file and this keyword will convert it to String to be passed as a Query.</a:t>
            </a:r>
            <a:endParaRPr lang="en-US" sz="15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Author : </a:t>
            </a:r>
            <a:r>
              <a:rPr 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Anurag Deb</a:t>
            </a:r>
            <a:endParaRPr lang="en-US" sz="15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E11D6C-2E83-4B85-8E4D-B0010B00FD1C}"/>
              </a:ext>
            </a:extLst>
          </p:cNvPr>
          <p:cNvSpPr txBox="1">
            <a:spLocks/>
          </p:cNvSpPr>
          <p:nvPr/>
        </p:nvSpPr>
        <p:spPr>
          <a:xfrm>
            <a:off x="6490234" y="442321"/>
            <a:ext cx="4363449" cy="11147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Utility Name : </a:t>
            </a:r>
            <a:r>
              <a:rPr lang="en-US" sz="2400" dirty="0" err="1"/>
              <a:t>FileUtil.groovy</a:t>
            </a: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6F3D2B2-148E-49DF-A7D4-BE8C5AA0DC00}"/>
              </a:ext>
            </a:extLst>
          </p:cNvPr>
          <p:cNvSpPr txBox="1">
            <a:spLocks/>
          </p:cNvSpPr>
          <p:nvPr/>
        </p:nvSpPr>
        <p:spPr>
          <a:xfrm>
            <a:off x="1380107" y="1501659"/>
            <a:ext cx="4922194" cy="2508366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Calibri" panose="020F0502020204030204" pitchFamily="34" charset="0"/>
              </a:rPr>
              <a:t>Keyword 1: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readDatafromExcel_ToMap</a:t>
            </a:r>
            <a:r>
              <a:rPr lang="en-US" alt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()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Parameters : 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Filename</a:t>
            </a:r>
            <a:b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</a:b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Returns  : Map</a:t>
            </a:r>
            <a:endParaRPr lang="en-US" altLang="en-US" sz="15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Description : 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Converts the contents of a file into Map.(Column : Value)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 </a:t>
            </a:r>
            <a:r>
              <a:rPr 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Author : </a:t>
            </a:r>
            <a:r>
              <a:rPr lang="en-US" sz="1500" dirty="0" err="1">
                <a:solidFill>
                  <a:srgbClr val="000000"/>
                </a:solidFill>
                <a:cs typeface="Segoe UI" panose="020B0502040204020203" pitchFamily="34" charset="0"/>
              </a:rPr>
              <a:t>Priyadarsini</a:t>
            </a:r>
            <a:r>
              <a:rPr 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 Raj</a:t>
            </a:r>
            <a:endParaRPr lang="en-US" sz="15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C0CFE0-14A6-41D8-A9D0-CEB0DF3C2B02}"/>
              </a:ext>
            </a:extLst>
          </p:cNvPr>
          <p:cNvSpPr txBox="1">
            <a:spLocks/>
          </p:cNvSpPr>
          <p:nvPr/>
        </p:nvSpPr>
        <p:spPr>
          <a:xfrm>
            <a:off x="6450279" y="4164487"/>
            <a:ext cx="4922195" cy="1826737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Calibri" panose="020F0502020204030204" pitchFamily="34" charset="0"/>
              </a:rPr>
              <a:t>Keyword 1: </a:t>
            </a:r>
            <a:r>
              <a:rPr lang="en-US" altLang="en-US" sz="1500" b="1" dirty="0" err="1">
                <a:solidFill>
                  <a:srgbClr val="000000"/>
                </a:solidFill>
                <a:cs typeface="Calibri" panose="020F0502020204030204" pitchFamily="34" charset="0"/>
              </a:rPr>
              <a:t>CompareCSV</a:t>
            </a:r>
            <a:r>
              <a:rPr lang="en-US" altLang="en-US" sz="1500" b="1" dirty="0">
                <a:solidFill>
                  <a:srgbClr val="000000"/>
                </a:solidFill>
                <a:cs typeface="Calibri" panose="020F0502020204030204" pitchFamily="34" charset="0"/>
              </a:rPr>
              <a:t>()</a:t>
            </a:r>
            <a:endParaRPr lang="en-US" altLang="en-US" sz="1500" b="1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</a:b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Parameters : </a:t>
            </a:r>
            <a:r>
              <a:rPr lang="en-US" altLang="en-US" sz="1500" dirty="0" err="1">
                <a:solidFill>
                  <a:srgbClr val="000000"/>
                </a:solidFill>
                <a:cs typeface="Segoe UI" panose="020B0502040204020203" pitchFamily="34" charset="0"/>
              </a:rPr>
              <a:t>Filepath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, </a:t>
            </a:r>
            <a:r>
              <a:rPr lang="en-US" altLang="en-US" sz="1500" dirty="0" err="1">
                <a:solidFill>
                  <a:srgbClr val="000000"/>
                </a:solidFill>
                <a:cs typeface="Segoe UI" panose="020B0502040204020203" pitchFamily="34" charset="0"/>
              </a:rPr>
              <a:t>InputFile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 , </a:t>
            </a:r>
            <a:r>
              <a:rPr lang="en-US" altLang="en-US" sz="1500" dirty="0" err="1">
                <a:solidFill>
                  <a:srgbClr val="000000"/>
                </a:solidFill>
                <a:cs typeface="Segoe UI" panose="020B0502040204020203" pitchFamily="34" charset="0"/>
              </a:rPr>
              <a:t>OutputFile</a:t>
            </a:r>
            <a:endParaRPr lang="en-US" altLang="en-US" sz="15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Description : 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Compares the CSV to CSV file and prints if the files match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Author : </a:t>
            </a:r>
            <a:r>
              <a:rPr 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Arvind Sharma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01335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F2EE8-6D8F-4457-8C52-FD88BE80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D2577-DDE2-4F28-99B8-6066FBB6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9748A1-5663-4F8E-807F-19D17F3F1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774" y="685798"/>
            <a:ext cx="4572860" cy="627765"/>
          </a:xfrm>
        </p:spPr>
        <p:txBody>
          <a:bodyPr>
            <a:noAutofit/>
          </a:bodyPr>
          <a:lstStyle/>
          <a:p>
            <a:r>
              <a:rPr lang="en-US" sz="2400" dirty="0"/>
              <a:t>Utility Name : </a:t>
            </a:r>
            <a:r>
              <a:rPr lang="en-US" sz="2400" dirty="0" err="1"/>
              <a:t>CreateQuery.groovy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B0FB12-4945-496D-9A93-3337EC90FC3B}"/>
              </a:ext>
            </a:extLst>
          </p:cNvPr>
          <p:cNvSpPr txBox="1">
            <a:spLocks/>
          </p:cNvSpPr>
          <p:nvPr/>
        </p:nvSpPr>
        <p:spPr>
          <a:xfrm>
            <a:off x="1380107" y="1501659"/>
            <a:ext cx="4922194" cy="2508366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Calibri" panose="020F0502020204030204" pitchFamily="34" charset="0"/>
              </a:rPr>
              <a:t>Keyword : </a:t>
            </a:r>
            <a:r>
              <a:rPr lang="en-US" alt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DBquery</a:t>
            </a:r>
            <a:r>
              <a:rPr lang="en-US" alt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Parameters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 : serial no (row number from data file)</a:t>
            </a:r>
            <a:b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</a:b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Returns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  :  Query String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Description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 : Creates select query by reading data from internal data file based on selected DB 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 </a:t>
            </a:r>
            <a:r>
              <a:rPr 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Author</a:t>
            </a:r>
            <a:r>
              <a:rPr 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 : Nagesh Kalal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66734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29D1-168F-416F-9EA1-CBDB4A64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71" y="687791"/>
            <a:ext cx="9229317" cy="466456"/>
          </a:xfrm>
        </p:spPr>
        <p:txBody>
          <a:bodyPr>
            <a:noAutofit/>
          </a:bodyPr>
          <a:lstStyle/>
          <a:p>
            <a:r>
              <a:rPr lang="en-US" sz="3200" dirty="0"/>
              <a:t>Utility Name : </a:t>
            </a:r>
            <a:r>
              <a:rPr lang="en-US" sz="3200" dirty="0" err="1"/>
              <a:t>DropDown</a:t>
            </a:r>
            <a:r>
              <a:rPr lang="en-US" sz="3200" dirty="0"/>
              <a:t> </a:t>
            </a:r>
            <a:r>
              <a:rPr lang="en-US" sz="3200" dirty="0" err="1"/>
              <a:t>Values.groovy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9E121-23A2-41C7-BB78-A4122FBDB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478" y="1270000"/>
            <a:ext cx="4986744" cy="4613275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1600" b="1" dirty="0"/>
              <a:t>Function 1: Filtering Dropdown Values</a:t>
            </a:r>
          </a:p>
          <a:p>
            <a:r>
              <a:rPr lang="en-US" sz="1600" dirty="0"/>
              <a:t>Parameters : Dropdown filter Size </a:t>
            </a:r>
            <a:r>
              <a:rPr lang="en-US" sz="1600" dirty="0" err="1"/>
              <a:t>xpath</a:t>
            </a:r>
            <a:r>
              <a:rPr lang="en-US" sz="1600" dirty="0"/>
              <a:t>, Dropdown Current value </a:t>
            </a:r>
            <a:r>
              <a:rPr lang="en-US" sz="1600" dirty="0" err="1"/>
              <a:t>xpath</a:t>
            </a:r>
            <a:r>
              <a:rPr lang="en-US" sz="1600" dirty="0"/>
              <a:t>, Temporary filter Object, Dummy Filter Object.</a:t>
            </a:r>
          </a:p>
          <a:p>
            <a:r>
              <a:rPr lang="en-US" sz="1600" dirty="0"/>
              <a:t>Author : </a:t>
            </a:r>
            <a:r>
              <a:rPr lang="en-US" sz="1600" dirty="0" err="1"/>
              <a:t>RamPrasath</a:t>
            </a:r>
            <a:endParaRPr lang="en-US" sz="1600" dirty="0"/>
          </a:p>
          <a:p>
            <a:r>
              <a:rPr lang="en-US" sz="1600" dirty="0"/>
              <a:t>Description : This utility reads  values of the dropdown and also knows the maximum size of the filter. Tester can use this utility for validation purpose by connecting with the database.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B4CE6-1462-404B-9D67-471E18DA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3911" y="6381115"/>
            <a:ext cx="7084177" cy="365125"/>
          </a:xfrm>
        </p:spPr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C61B8-B121-4410-A87B-562C0CC3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9270A2-0327-4E1F-82BE-FD0328E981C8}"/>
              </a:ext>
            </a:extLst>
          </p:cNvPr>
          <p:cNvSpPr txBox="1">
            <a:spLocks/>
          </p:cNvSpPr>
          <p:nvPr/>
        </p:nvSpPr>
        <p:spPr>
          <a:xfrm>
            <a:off x="6817358" y="1270000"/>
            <a:ext cx="4876801" cy="4613275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r>
              <a:rPr lang="en-US" sz="1600" b="1" dirty="0"/>
              <a:t>Function 2: Dropdown Filter For Multiple Graphs</a:t>
            </a:r>
          </a:p>
          <a:p>
            <a:r>
              <a:rPr lang="en-US" sz="1600" dirty="0"/>
              <a:t>Parameters 1 : Dropdown filter Size </a:t>
            </a:r>
            <a:r>
              <a:rPr lang="en-US" sz="1600" dirty="0" err="1"/>
              <a:t>xpath</a:t>
            </a:r>
            <a:r>
              <a:rPr lang="en-US" sz="1600" dirty="0"/>
              <a:t>, Dropdown Current value </a:t>
            </a:r>
            <a:r>
              <a:rPr lang="en-US" sz="1600" dirty="0" err="1"/>
              <a:t>xpath</a:t>
            </a:r>
            <a:r>
              <a:rPr lang="en-US" sz="1600" dirty="0"/>
              <a:t>, Temporary filter Object, Dummy Filter Object.</a:t>
            </a:r>
          </a:p>
          <a:p>
            <a:r>
              <a:rPr lang="en-US" sz="1600" dirty="0"/>
              <a:t>Parameters2 : Graph Name, Filter List values</a:t>
            </a:r>
          </a:p>
          <a:p>
            <a:r>
              <a:rPr lang="en-US" sz="1600" dirty="0"/>
              <a:t>Author : </a:t>
            </a:r>
            <a:r>
              <a:rPr lang="en-US" sz="1600" dirty="0" err="1"/>
              <a:t>RamPrasath</a:t>
            </a:r>
            <a:endParaRPr lang="en-US" sz="1600" dirty="0"/>
          </a:p>
          <a:p>
            <a:r>
              <a:rPr lang="en-US" sz="1600" dirty="0"/>
              <a:t>Description : This Utility is used to validate Graphs results Corresponding to its input Filter .</a:t>
            </a:r>
          </a:p>
          <a:p>
            <a:r>
              <a:rPr lang="en-US" sz="1600" dirty="0"/>
              <a:t>If the input filtering values are higher in count we can set the range of input values to be validated according to the testers range.</a:t>
            </a:r>
          </a:p>
        </p:txBody>
      </p:sp>
    </p:spTree>
    <p:extLst>
      <p:ext uri="{BB962C8B-B14F-4D97-AF65-F5344CB8AC3E}">
        <p14:creationId xmlns:p14="http://schemas.microsoft.com/office/powerpoint/2010/main" val="94495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1260-F338-4052-A1BC-2D5C85F29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5214" y="171450"/>
            <a:ext cx="8210012" cy="52666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200" b="1" dirty="0"/>
              <a:t>FT7 - Approach for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88EA7-6A5D-4B86-8F96-8982CE7E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A93C2-84F1-4AA9-8EE6-7A8BF4F3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18049D-E117-4F1E-9512-E053B51635D1}"/>
              </a:ext>
            </a:extLst>
          </p:cNvPr>
          <p:cNvSpPr txBox="1">
            <a:spLocks/>
          </p:cNvSpPr>
          <p:nvPr/>
        </p:nvSpPr>
        <p:spPr>
          <a:xfrm>
            <a:off x="1924049" y="698116"/>
            <a:ext cx="7448281" cy="2485641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Calibri" panose="020F0502020204030204" pitchFamily="34" charset="0"/>
              </a:rPr>
              <a:t>Keyword : </a:t>
            </a:r>
            <a:r>
              <a:rPr lang="en-US" altLang="en-US" sz="1500" b="1" dirty="0" err="1">
                <a:solidFill>
                  <a:srgbClr val="000000"/>
                </a:solidFill>
                <a:cs typeface="Calibri" panose="020F0502020204030204" pitchFamily="34" charset="0"/>
              </a:rPr>
              <a:t>AppFlowExpectedRow</a:t>
            </a:r>
            <a:r>
              <a:rPr lang="en-US" altLang="en-US" sz="1500" b="1" dirty="0">
                <a:solidFill>
                  <a:srgbClr val="000000"/>
                </a:solidFill>
                <a:cs typeface="Calibri" panose="020F0502020204030204" pitchFamily="34" charset="0"/>
              </a:rPr>
              <a:t>()</a:t>
            </a:r>
            <a:endParaRPr lang="en-US" altLang="en-US" sz="1500" b="1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Parameters : 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Testcase Name, Excel Sheet</a:t>
            </a:r>
            <a:b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</a:b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Description : 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We have created data driven approach for testing functional scenarios. The keyword will fetch the entire row from the Excel where expected values &amp; queries are kept.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Then according to the Condition flag it will proceed with the application flow.</a:t>
            </a:r>
            <a:br>
              <a:rPr lang="en-US" sz="1500" dirty="0">
                <a:solidFill>
                  <a:srgbClr val="000000"/>
                </a:solidFill>
                <a:cs typeface="Segoe UI" panose="020B0502040204020203" pitchFamily="34" charset="0"/>
              </a:rPr>
            </a:br>
            <a:r>
              <a:rPr 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We just have to maintain the Excel &amp; DB Connection in Test Suite when DDL comes into picture.</a:t>
            </a:r>
            <a:endParaRPr lang="en-US" sz="15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Author : </a:t>
            </a:r>
            <a:r>
              <a:rPr 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Anurag Deb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4489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1260-F338-4052-A1BC-2D5C85F29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9704" y="159769"/>
            <a:ext cx="8569326" cy="44538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200" b="1" dirty="0"/>
              <a:t>Approach for Handling Angular Js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88EA7-6A5D-4B86-8F96-8982CE7E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A93C2-84F1-4AA9-8EE6-7A8BF4F3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18049D-E117-4F1E-9512-E053B51635D1}"/>
              </a:ext>
            </a:extLst>
          </p:cNvPr>
          <p:cNvSpPr txBox="1">
            <a:spLocks/>
          </p:cNvSpPr>
          <p:nvPr/>
        </p:nvSpPr>
        <p:spPr>
          <a:xfrm>
            <a:off x="1848119" y="742950"/>
            <a:ext cx="8495762" cy="3606800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Calibri" panose="020F0502020204030204" pitchFamily="34" charset="0"/>
              </a:rPr>
              <a:t>Problem statement : </a:t>
            </a:r>
            <a:r>
              <a:rPr 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Selenium provides element locating techniques using ID name and class attributes which may not be there in Angular applications as it uses ng-bind, ng-class, ng-model, ng-options…etc.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Was not able to get text from date picker input field which used Mat Angular Js date picker.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Solution : 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JavaScript Executor</a:t>
            </a:r>
            <a:b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</a:br>
            <a:r>
              <a:rPr 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Sample Code</a:t>
            </a:r>
            <a:br>
              <a:rPr lang="en-US" sz="1500" dirty="0">
                <a:solidFill>
                  <a:srgbClr val="000000"/>
                </a:solidFill>
                <a:cs typeface="Segoe UI" panose="020B0502040204020203" pitchFamily="34" charset="0"/>
              </a:rPr>
            </a:br>
            <a:endParaRPr lang="en-US" altLang="en-US" sz="15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String </a:t>
            </a:r>
            <a:r>
              <a:rPr lang="en-US" altLang="en-US" sz="1600" dirty="0" err="1">
                <a:solidFill>
                  <a:srgbClr val="6A3E3E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redate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</a:t>
            </a:r>
            <a:r>
              <a:rPr lang="en-US" altLang="en-US" sz="1600" dirty="0" err="1">
                <a:solidFill>
                  <a:srgbClr val="6A3E3E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js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.executeScript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en-US" sz="1600" dirty="0">
                <a:solidFill>
                  <a:srgbClr val="2A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"return </a:t>
            </a:r>
            <a:r>
              <a:rPr lang="en-US" altLang="en-US" sz="1600" dirty="0" err="1">
                <a:solidFill>
                  <a:srgbClr val="2A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document.getElementById</a:t>
            </a:r>
            <a:r>
              <a:rPr lang="en-US" altLang="en-US" sz="1600" dirty="0">
                <a:solidFill>
                  <a:srgbClr val="2A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('mat-input-5').value;"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).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toString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();</a:t>
            </a:r>
            <a:endParaRPr lang="en-US" altLang="en-US" sz="12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      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System.</a:t>
            </a:r>
            <a:r>
              <a:rPr lang="en-US" alt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out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.println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en-US" sz="1600" dirty="0" err="1">
                <a:solidFill>
                  <a:srgbClr val="6A3E3E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redate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);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altLang="en-US" sz="1500" dirty="0"/>
            </a:br>
            <a:r>
              <a:rPr lang="en-US" altLang="en-US" sz="1500" dirty="0"/>
              <a:t>Here we have used </a:t>
            </a:r>
            <a:r>
              <a:rPr lang="en-US" altLang="en-US" sz="1500" dirty="0" err="1"/>
              <a:t>Javascript</a:t>
            </a:r>
            <a:r>
              <a:rPr lang="en-US" altLang="en-US" sz="1500" dirty="0"/>
              <a:t> executor to find the element in DOM.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Author : </a:t>
            </a:r>
            <a:r>
              <a:rPr 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Anurag Deb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64946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1260-F338-4052-A1BC-2D5C85F29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9704" y="159769"/>
            <a:ext cx="8569326" cy="44538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200" b="1" dirty="0"/>
              <a:t>Approach for Handling Multiple </a:t>
            </a:r>
            <a:r>
              <a:rPr lang="en-US" sz="3200" b="1" dirty="0" err="1"/>
              <a:t>WebElements</a:t>
            </a:r>
            <a:endParaRPr lang="en-US" sz="32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88EA7-6A5D-4B86-8F96-8982CE7E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A93C2-84F1-4AA9-8EE6-7A8BF4F3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18049D-E117-4F1E-9512-E053B51635D1}"/>
              </a:ext>
            </a:extLst>
          </p:cNvPr>
          <p:cNvSpPr txBox="1">
            <a:spLocks/>
          </p:cNvSpPr>
          <p:nvPr/>
        </p:nvSpPr>
        <p:spPr>
          <a:xfrm>
            <a:off x="1848119" y="742949"/>
            <a:ext cx="9363220" cy="5787060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Calibri" panose="020F0502020204030204" pitchFamily="34" charset="0"/>
              </a:rPr>
              <a:t>Problem statement : </a:t>
            </a:r>
            <a:r>
              <a:rPr 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Finding pattern to create dynamic </a:t>
            </a:r>
            <a:r>
              <a:rPr lang="en-US" sz="1500" dirty="0" err="1">
                <a:solidFill>
                  <a:srgbClr val="000000"/>
                </a:solidFill>
                <a:cs typeface="Segoe UI" panose="020B0502040204020203" pitchFamily="34" charset="0"/>
              </a:rPr>
              <a:t>xpath</a:t>
            </a:r>
            <a:r>
              <a:rPr 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 for filter criteria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Calibri" panose="020F0502020204030204" pitchFamily="34" charset="0"/>
              </a:rPr>
              <a:t>Solution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 </a:t>
            </a: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: 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To find a </a:t>
            </a:r>
            <a:r>
              <a:rPr lang="en-US" altLang="en-US" sz="1500" dirty="0" err="1">
                <a:solidFill>
                  <a:srgbClr val="000000"/>
                </a:solidFill>
                <a:cs typeface="Segoe UI" panose="020B0502040204020203" pitchFamily="34" charset="0"/>
              </a:rPr>
              <a:t>xpath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 pattern and store all the elements in the List and iterator to get text or click the element. </a:t>
            </a:r>
            <a:b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</a:br>
            <a:r>
              <a:rPr 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Sample Code :</a:t>
            </a:r>
            <a:br>
              <a:rPr lang="en-US" sz="1500" dirty="0">
                <a:solidFill>
                  <a:srgbClr val="000000"/>
                </a:solidFill>
                <a:cs typeface="Segoe UI" panose="020B0502040204020203" pitchFamily="34" charset="0"/>
              </a:rPr>
            </a:br>
            <a:endParaRPr lang="en-US" altLang="en-US" sz="15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List&lt;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WebElement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&gt;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 err="1">
                <a:solidFill>
                  <a:srgbClr val="6A3E3E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listval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altLang="en-US" sz="1600" dirty="0" err="1">
                <a:solidFill>
                  <a:srgbClr val="6A3E3E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driver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.findElements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By.</a:t>
            </a:r>
            <a:r>
              <a:rPr lang="en-US" altLang="en-US" sz="1600" i="1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xpath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en-US" sz="1600" dirty="0">
                <a:solidFill>
                  <a:srgbClr val="2A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"//span[@class='mat-checkbox-label']"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   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//Same thing can be written in Katalon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//List&lt;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 </a:t>
            </a:r>
            <a:r>
              <a:rPr lang="en-US" altLang="en-US" sz="1100" dirty="0" err="1">
                <a:solidFill>
                  <a:srgbClr val="6A3E3E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listval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WebUI.findTestObject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ObjectRepository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/Page/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DealDetailsList</a:t>
            </a:r>
            <a:r>
              <a:rPr lang="en-US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  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</a:t>
            </a:r>
            <a:endParaRPr lang="en-US" altLang="en-US" sz="12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out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.println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en-US" sz="1600" dirty="0">
                <a:solidFill>
                  <a:srgbClr val="2A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"list"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);</a:t>
            </a:r>
            <a:endParaRPr lang="en-US" altLang="en-US" sz="12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</a:t>
            </a:r>
            <a:r>
              <a:rPr lang="en-US" alt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 err="1">
                <a:solidFill>
                  <a:srgbClr val="6A3E3E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=0;</a:t>
            </a:r>
            <a:endParaRPr lang="en-US" altLang="en-US" sz="12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</a:t>
            </a:r>
            <a:r>
              <a:rPr lang="en-US" alt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while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 </a:t>
            </a:r>
            <a:r>
              <a:rPr lang="en-US" altLang="en-US" sz="1600" dirty="0" err="1">
                <a:solidFill>
                  <a:srgbClr val="6A3E3E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&lt; </a:t>
            </a:r>
            <a:r>
              <a:rPr lang="en-US" altLang="en-US" sz="1600" dirty="0" err="1">
                <a:solidFill>
                  <a:srgbClr val="6A3E3E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listval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.size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()) {</a:t>
            </a:r>
            <a:endParaRPr lang="en-US" altLang="en-US" sz="12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</a:t>
            </a:r>
            <a:endParaRPr lang="en-US" altLang="en-US" sz="12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        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out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.println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en-US" sz="1600" dirty="0" err="1">
                <a:solidFill>
                  <a:srgbClr val="6A3E3E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listval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.get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en-US" sz="1600" dirty="0" err="1">
                <a:solidFill>
                  <a:srgbClr val="6A3E3E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).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getText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());</a:t>
            </a:r>
            <a:endParaRPr lang="en-US" altLang="en-US" sz="12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</a:t>
            </a:r>
            <a:r>
              <a:rPr lang="en-US" altLang="en-US" sz="1600" dirty="0" err="1">
                <a:solidFill>
                  <a:srgbClr val="6A3E3E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++;</a:t>
            </a:r>
            <a:endParaRPr lang="en-US" altLang="en-US" sz="12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</a:t>
            </a:r>
            <a:endParaRPr lang="en-US" altLang="en-US" sz="12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 }</a:t>
            </a:r>
            <a:r>
              <a:rPr lang="en-US" alt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altLang="en-US" sz="1500" dirty="0"/>
            </a:br>
            <a:r>
              <a:rPr 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Author : </a:t>
            </a:r>
            <a:r>
              <a:rPr 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Anurag Deb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143F89-FA8C-4372-8804-2C316B5AD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7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1260-F338-4052-A1BC-2D5C85F29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9704" y="159769"/>
            <a:ext cx="8569326" cy="44538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200" b="1" dirty="0"/>
              <a:t>Approach for Handling SVG elements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88EA7-6A5D-4B86-8F96-8982CE7E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A93C2-84F1-4AA9-8EE6-7A8BF4F3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59010" y="5883275"/>
            <a:ext cx="1544014" cy="365125"/>
          </a:xfrm>
        </p:spPr>
        <p:txBody>
          <a:bodyPr/>
          <a:lstStyle/>
          <a:p>
            <a:fld id="{649BC9E5-05A9-4E64-A8F8-6DD3B36D5841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18049D-E117-4F1E-9512-E053B51635D1}"/>
              </a:ext>
            </a:extLst>
          </p:cNvPr>
          <p:cNvSpPr txBox="1">
            <a:spLocks/>
          </p:cNvSpPr>
          <p:nvPr/>
        </p:nvSpPr>
        <p:spPr>
          <a:xfrm>
            <a:off x="1864218" y="774119"/>
            <a:ext cx="9058885" cy="5474281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SVG stands for Scalable Vector Graphics. It is mostly used for vector type diagrams like bar charts, pie charts, and other chart diagrams.</a:t>
            </a:r>
          </a:p>
          <a:p>
            <a:r>
              <a:rPr lang="en-US" sz="1600" dirty="0"/>
              <a:t>So is it difficult to get to the element?</a:t>
            </a:r>
          </a:p>
          <a:p>
            <a:r>
              <a:rPr lang="en-US" sz="1600" dirty="0"/>
              <a:t>Using selenium traditional </a:t>
            </a:r>
            <a:r>
              <a:rPr lang="en-US" sz="1600" dirty="0" err="1"/>
              <a:t>xpaths</a:t>
            </a:r>
            <a:r>
              <a:rPr lang="en-US" sz="1600" dirty="0"/>
              <a:t>, we won’t be able to capture the element. Even if we capture it, it might be not stable enough for automation and will be time-consuming.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5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5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5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500" dirty="0"/>
          </a:p>
          <a:p>
            <a:pPr marL="0" indent="0">
              <a:buNone/>
            </a:pPr>
            <a:r>
              <a:rPr lang="en-US" b="1" dirty="0"/>
              <a:t>How to capture SVG elements?</a:t>
            </a:r>
          </a:p>
          <a:p>
            <a:r>
              <a:rPr lang="en-US" sz="1600" dirty="0"/>
              <a:t>Using </a:t>
            </a:r>
            <a:r>
              <a:rPr lang="en-US" sz="1600" b="1" dirty="0"/>
              <a:t>name()</a:t>
            </a:r>
            <a:endParaRPr lang="en-US" sz="1600" dirty="0"/>
          </a:p>
          <a:p>
            <a:r>
              <a:rPr lang="en-US" sz="1600" dirty="0"/>
              <a:t>Like for above example /*[local-name()=’</a:t>
            </a:r>
            <a:r>
              <a:rPr lang="en-US" sz="1600" dirty="0" err="1"/>
              <a:t>svg</a:t>
            </a:r>
            <a:r>
              <a:rPr lang="en-US" sz="1600" dirty="0"/>
              <a:t>’] or //*[name()=’</a:t>
            </a:r>
            <a:r>
              <a:rPr lang="en-US" sz="1600" dirty="0" err="1"/>
              <a:t>svg</a:t>
            </a:r>
            <a:r>
              <a:rPr lang="en-US" sz="1600" dirty="0"/>
              <a:t>’]</a:t>
            </a:r>
          </a:p>
          <a:p>
            <a:r>
              <a:rPr lang="en-US" sz="1600" dirty="0"/>
              <a:t>Suppose you have a graph like the below one and you want to capture all the coordinates like </a:t>
            </a:r>
            <a:r>
              <a:rPr lang="en-US" sz="1600" b="1" dirty="0"/>
              <a:t>25%.</a:t>
            </a:r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143F89-FA8C-4372-8804-2C316B5AD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3252" name="Picture 4" descr="svg">
            <a:extLst>
              <a:ext uri="{FF2B5EF4-FFF2-40B4-BE49-F238E27FC236}">
                <a16:creationId xmlns:a16="http://schemas.microsoft.com/office/drawing/2014/main" id="{ECB0C00A-7460-494E-A65F-8CB0B7CE1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175" y="2782596"/>
            <a:ext cx="70104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951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1260-F338-4052-A1BC-2D5C85F29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9704" y="159769"/>
            <a:ext cx="8569326" cy="44538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200" b="1" dirty="0"/>
              <a:t>Approach for Handling SVG elements Contd.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88EA7-6A5D-4B86-8F96-8982CE7E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A93C2-84F1-4AA9-8EE6-7A8BF4F3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18049D-E117-4F1E-9512-E053B51635D1}"/>
              </a:ext>
            </a:extLst>
          </p:cNvPr>
          <p:cNvSpPr txBox="1">
            <a:spLocks/>
          </p:cNvSpPr>
          <p:nvPr/>
        </p:nvSpPr>
        <p:spPr>
          <a:xfrm>
            <a:off x="1864219" y="605155"/>
            <a:ext cx="9363220" cy="5787060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5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5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5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500" dirty="0"/>
          </a:p>
          <a:p>
            <a:r>
              <a:rPr lang="en-US" sz="2000" dirty="0"/>
              <a:t>For that we can use </a:t>
            </a:r>
            <a:r>
              <a:rPr lang="en-US" sz="2000" dirty="0" err="1"/>
              <a:t>xpaths</a:t>
            </a:r>
            <a:r>
              <a:rPr lang="en-US" sz="2000" dirty="0"/>
              <a:t> like :</a:t>
            </a:r>
          </a:p>
          <a:p>
            <a:r>
              <a:rPr lang="en-US" sz="2000" dirty="0"/>
              <a:t>((//*[name()=’</a:t>
            </a:r>
            <a:r>
              <a:rPr lang="en-US" sz="2000" dirty="0" err="1"/>
              <a:t>svg</a:t>
            </a:r>
            <a:r>
              <a:rPr lang="en-US" sz="2000" dirty="0"/>
              <a:t>’])//*[name()=’g’]/*[name()=’text’ and @x=’0′])</a:t>
            </a:r>
          </a:p>
          <a:p>
            <a:r>
              <a:rPr lang="en-US" sz="2000" dirty="0"/>
              <a:t>I found that all the points on the graph like </a:t>
            </a:r>
            <a:r>
              <a:rPr lang="en-US" sz="2000" b="1" dirty="0"/>
              <a:t>25%, 87%</a:t>
            </a:r>
            <a:r>
              <a:rPr lang="en-US" sz="2000" dirty="0"/>
              <a:t> had x &amp; y coordinates as 0, so I added “</a:t>
            </a:r>
            <a:r>
              <a:rPr lang="en-US" sz="2000" b="1" dirty="0"/>
              <a:t>and @x=0″</a:t>
            </a:r>
            <a:r>
              <a:rPr lang="en-US" sz="2000" dirty="0"/>
              <a:t> to match the pattern I needed.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Author : </a:t>
            </a:r>
            <a:r>
              <a:rPr 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Anurag Deb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143F89-FA8C-4372-8804-2C316B5AD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3254" name="Picture 6" descr="gra">
            <a:extLst>
              <a:ext uri="{FF2B5EF4-FFF2-40B4-BE49-F238E27FC236}">
                <a16:creationId xmlns:a16="http://schemas.microsoft.com/office/drawing/2014/main" id="{E55143D5-867B-4BF5-BF8D-9F6BFA39A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316" y="904461"/>
            <a:ext cx="70104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49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A4B8-7DFE-437A-8CCB-B9016535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AEA42-EC80-4599-90E8-3A211D63D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Utilities Walkthrough</a:t>
            </a:r>
          </a:p>
          <a:p>
            <a:r>
              <a:rPr lang="en-US" dirty="0"/>
              <a:t>GIT- </a:t>
            </a:r>
            <a:r>
              <a:rPr lang="en-US" dirty="0" err="1"/>
              <a:t>Katalon</a:t>
            </a:r>
            <a:r>
              <a:rPr lang="en-US" dirty="0"/>
              <a:t> Integration</a:t>
            </a:r>
          </a:p>
          <a:p>
            <a:r>
              <a:rPr lang="en-US" dirty="0"/>
              <a:t>Best Practices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EDEA4-CE6C-4A05-BA96-AF696662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8DBDA-0168-453F-8A28-89157AF9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8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29D1-168F-416F-9EA1-CBDB4A64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51096"/>
            <a:ext cx="2373315" cy="944280"/>
          </a:xfrm>
        </p:spPr>
        <p:txBody>
          <a:bodyPr/>
          <a:lstStyle/>
          <a:p>
            <a:r>
              <a:rPr lang="en-US" dirty="0"/>
              <a:t>UI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9E121-23A2-41C7-BB78-A4122FBDB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9978" y="1411549"/>
            <a:ext cx="6640643" cy="5295355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1600" dirty="0"/>
              <a:t>Cassandra data comparison from UI and DB</a:t>
            </a:r>
          </a:p>
          <a:p>
            <a:r>
              <a:rPr lang="en-US" sz="1600" dirty="0"/>
              <a:t>Cassandra  Query Execution </a:t>
            </a:r>
          </a:p>
          <a:p>
            <a:r>
              <a:rPr lang="en-US" sz="1600" dirty="0"/>
              <a:t>Cassandra read/Write</a:t>
            </a:r>
          </a:p>
          <a:p>
            <a:r>
              <a:rPr lang="en-US" sz="1600" dirty="0"/>
              <a:t>Insert into Cassandra Table </a:t>
            </a:r>
          </a:p>
          <a:p>
            <a:r>
              <a:rPr lang="en-US" sz="1600" dirty="0"/>
              <a:t>Extract required data from DB Result Set</a:t>
            </a:r>
          </a:p>
          <a:p>
            <a:r>
              <a:rPr lang="en-US" sz="1600" dirty="0"/>
              <a:t>Sorting a result set in a map </a:t>
            </a:r>
          </a:p>
          <a:p>
            <a:r>
              <a:rPr lang="en-US" sz="1600" dirty="0"/>
              <a:t>Search and Clicking in table </a:t>
            </a:r>
          </a:p>
          <a:p>
            <a:r>
              <a:rPr lang="en-US" sz="1600" dirty="0"/>
              <a:t>Enter text in a UI table by Row/Col</a:t>
            </a:r>
          </a:p>
          <a:p>
            <a:r>
              <a:rPr lang="en-US" sz="1600" dirty="0"/>
              <a:t>JS click</a:t>
            </a:r>
          </a:p>
          <a:p>
            <a:r>
              <a:rPr lang="en-US" sz="1600" dirty="0"/>
              <a:t>Move to Element and click</a:t>
            </a:r>
          </a:p>
          <a:p>
            <a:r>
              <a:rPr lang="en-US" sz="1600" dirty="0"/>
              <a:t>Runtime Object creation(Test</a:t>
            </a:r>
          </a:p>
          <a:p>
            <a:r>
              <a:rPr lang="en-US" sz="1600" dirty="0"/>
              <a:t>Navigations</a:t>
            </a:r>
          </a:p>
          <a:p>
            <a:r>
              <a:rPr lang="en-US" sz="1600" dirty="0"/>
              <a:t>Selecting from Dropdown(test Obj, Value)</a:t>
            </a:r>
          </a:p>
          <a:p>
            <a:r>
              <a:rPr lang="en-US" sz="1600" u="sng" dirty="0"/>
              <a:t>Page Load –Development In Progress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C61B8-B121-4410-A87B-562C0CC3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65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4BC7-4B51-4FBE-A0CA-721D83C2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891" y="364253"/>
            <a:ext cx="1819275" cy="466725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GITLab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7CBC5-B1C2-4D30-AF52-3EE93CBD0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641" y="757506"/>
            <a:ext cx="10018713" cy="14784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GitLab is a web-based repository manager that lets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Teams collaborate on code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Duplicate code to safely create and edit new projects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Merge finished code into existing projects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77197-C4C7-4B4E-A04D-764E2990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2EF9D-C0F7-431C-B992-C6665659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1F245-883F-4DEE-8F5D-95819CCD3BF4}"/>
              </a:ext>
            </a:extLst>
          </p:cNvPr>
          <p:cNvSpPr txBox="1"/>
          <p:nvPr/>
        </p:nvSpPr>
        <p:spPr>
          <a:xfrm>
            <a:off x="1662641" y="2922615"/>
            <a:ext cx="10201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below tutorial presents a typical workflow for Git integration with </a:t>
            </a:r>
            <a:r>
              <a:rPr lang="en-US" dirty="0" err="1"/>
              <a:t>Katalon</a:t>
            </a:r>
            <a:r>
              <a:rPr lang="en-US" dirty="0"/>
              <a:t> Studio along with clear screenshots for better understanding.</a:t>
            </a:r>
          </a:p>
          <a:p>
            <a:endParaRPr lang="en-US" dirty="0"/>
          </a:p>
          <a:p>
            <a:r>
              <a:rPr lang="en-US" b="1" dirty="0"/>
              <a:t>Setup Document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https://docs.katalon.com/katalon-studio/docs/git-integration.html#checkout-branch</a:t>
            </a:r>
            <a:endParaRPr lang="en-US" dirty="0"/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0580F1-7707-4159-B156-D9871FA90BF0}"/>
              </a:ext>
            </a:extLst>
          </p:cNvPr>
          <p:cNvSpPr txBox="1">
            <a:spLocks/>
          </p:cNvSpPr>
          <p:nvPr/>
        </p:nvSpPr>
        <p:spPr>
          <a:xfrm>
            <a:off x="1103311" y="2182840"/>
            <a:ext cx="5307014" cy="6810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GIT-</a:t>
            </a:r>
            <a:r>
              <a:rPr lang="en-US" sz="3200" dirty="0" err="1"/>
              <a:t>Katalon</a:t>
            </a:r>
            <a:r>
              <a:rPr lang="en-US" sz="3200" dirty="0"/>
              <a:t> Integration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725E1C-825E-4D37-9F00-FF090D95F7A4}"/>
              </a:ext>
            </a:extLst>
          </p:cNvPr>
          <p:cNvSpPr txBox="1">
            <a:spLocks/>
          </p:cNvSpPr>
          <p:nvPr/>
        </p:nvSpPr>
        <p:spPr>
          <a:xfrm>
            <a:off x="-1328738" y="4566799"/>
            <a:ext cx="10018711" cy="5667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Troubleshooting Guide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8C610BC-0DFC-4697-B3FF-3FA962800B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523425"/>
              </p:ext>
            </p:extLst>
          </p:nvPr>
        </p:nvGraphicFramePr>
        <p:xfrm>
          <a:off x="6810375" y="4449101"/>
          <a:ext cx="1352550" cy="1192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Document" showAsIcon="1" r:id="rId4" imgW="914400" imgH="806400" progId="Word.Document.12">
                  <p:embed/>
                </p:oleObj>
              </mc:Choice>
              <mc:Fallback>
                <p:oleObj name="Document" showAsIcon="1" r:id="rId4" imgW="914400" imgH="806400" progId="Word.Documen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8C610BC-0DFC-4697-B3FF-3FA962800B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10375" y="4449101"/>
                        <a:ext cx="1352550" cy="1192874"/>
                      </a:xfrm>
                      <a:prstGeom prst="rect">
                        <a:avLst/>
                      </a:prstGeom>
                      <a:gradFill>
                        <a:gsLst>
                          <a:gs pos="42254">
                            <a:schemeClr val="accent1">
                              <a:lumMod val="20000"/>
                              <a:lumOff val="80000"/>
                            </a:schemeClr>
                          </a:gs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60000"/>
                              <a:lumOff val="40000"/>
                            </a:scheme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8891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9106-20F5-4BE2-922A-4A5F35F4B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Katalon Suite Reporting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AE7AF-AC9A-402A-857A-B5D241E8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9C275-4376-460E-84AB-2C76A0D8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96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41213D3D-6D74-4A83-BE99-A958EDDE2A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9928" y="2182858"/>
            <a:ext cx="8946872" cy="248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7E233-64C3-483D-8E1D-9897EB60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0B54C-6286-472B-A6C3-57D662FD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49BC9E5-05A9-4E64-A8F8-6DD3B36D5841}" type="slidenum">
              <a:rPr lang="en-US" sz="10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23</a:t>
            </a:fld>
            <a:endParaRPr lang="en-US" sz="10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E79966-717E-40E8-A740-E75F5562044E}"/>
              </a:ext>
            </a:extLst>
          </p:cNvPr>
          <p:cNvSpPr txBox="1"/>
          <p:nvPr/>
        </p:nvSpPr>
        <p:spPr>
          <a:xfrm>
            <a:off x="2279928" y="833120"/>
            <a:ext cx="8946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rbel (Headings)"/>
              </a:rPr>
              <a:t>Install Basic Report plugin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9D6282-E4B7-43ED-9DF4-6959E25DA621}"/>
              </a:ext>
            </a:extLst>
          </p:cNvPr>
          <p:cNvSpPr txBox="1"/>
          <p:nvPr/>
        </p:nvSpPr>
        <p:spPr>
          <a:xfrm>
            <a:off x="2279928" y="5143500"/>
            <a:ext cx="894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: </a:t>
            </a:r>
            <a:r>
              <a:rPr lang="en-US" dirty="0">
                <a:hlinkClick r:id="rId3"/>
              </a:rPr>
              <a:t>https://store.katalon.com/product/59/Basic-Report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29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reload katalon plugin">
            <a:extLst>
              <a:ext uri="{FF2B5EF4-FFF2-40B4-BE49-F238E27FC236}">
                <a16:creationId xmlns:a16="http://schemas.microsoft.com/office/drawing/2014/main" id="{A02BE931-40BA-48B1-9349-AF57AF40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4812" y="2774990"/>
            <a:ext cx="4038951" cy="24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A6ABA7-DD04-47E5-80AF-49B17076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/>
              <a:t>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AE32E-221D-4BDD-B99A-5C065B19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9BC9E5-05A9-4E64-A8F8-6DD3B36D5841}" type="slidenum">
              <a:rPr lang="en-US" sz="1000" smtClean="0"/>
              <a:pPr>
                <a:spcAft>
                  <a:spcPts val="600"/>
                </a:spcAft>
              </a:pPr>
              <a:t>24</a:t>
            </a:fld>
            <a:endParaRPr lang="en-US" sz="1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840839-E1B0-436D-A142-2E0ABE389654}"/>
              </a:ext>
            </a:extLst>
          </p:cNvPr>
          <p:cNvSpPr txBox="1"/>
          <p:nvPr/>
        </p:nvSpPr>
        <p:spPr>
          <a:xfrm>
            <a:off x="2279928" y="833120"/>
            <a:ext cx="8946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rbel (Headings)"/>
              </a:rPr>
              <a:t>Reload Plugins</a:t>
            </a:r>
          </a:p>
        </p:txBody>
      </p:sp>
    </p:spTree>
    <p:extLst>
      <p:ext uri="{BB962C8B-B14F-4D97-AF65-F5344CB8AC3E}">
        <p14:creationId xmlns:p14="http://schemas.microsoft.com/office/powerpoint/2010/main" val="3552059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F175-0F11-4E17-A23F-14C52CF3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419580"/>
            <a:ext cx="7288314" cy="1050571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a Test Suite contd.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17377-101C-463B-A83C-A7DDDF6C5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518631" y="944865"/>
            <a:ext cx="8596668" cy="3455353"/>
          </a:xfrm>
        </p:spPr>
        <p:txBody>
          <a:bodyPr/>
          <a:lstStyle/>
          <a:p>
            <a:r>
              <a:rPr lang="en-US" dirty="0"/>
              <a:t>Manage Test Case List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78953F-924E-4BC2-950D-0792C47D4F67}"/>
              </a:ext>
            </a:extLst>
          </p:cNvPr>
          <p:cNvGraphicFramePr>
            <a:graphicFrameLocks noGrp="1"/>
          </p:cNvGraphicFramePr>
          <p:nvPr/>
        </p:nvGraphicFramePr>
        <p:xfrm>
          <a:off x="2390873" y="1379077"/>
          <a:ext cx="8362852" cy="5221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743">
                  <a:extLst>
                    <a:ext uri="{9D8B030D-6E8A-4147-A177-3AD203B41FA5}">
                      <a16:colId xmlns:a16="http://schemas.microsoft.com/office/drawing/2014/main" val="3315364262"/>
                    </a:ext>
                  </a:extLst>
                </a:gridCol>
                <a:gridCol w="5852109">
                  <a:extLst>
                    <a:ext uri="{9D8B030D-6E8A-4147-A177-3AD203B41FA5}">
                      <a16:colId xmlns:a16="http://schemas.microsoft.com/office/drawing/2014/main" val="830773772"/>
                    </a:ext>
                  </a:extLst>
                </a:gridCol>
              </a:tblGrid>
              <a:tr h="66412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Field</a:t>
                      </a:r>
                    </a:p>
                  </a:txBody>
                  <a:tcPr marL="63500" marR="63500" marT="44450" marB="444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marL="63500" marR="63500" marT="44450" marB="44450" anchor="ctr"/>
                </a:tc>
                <a:extLst>
                  <a:ext uri="{0D108BD9-81ED-4DB2-BD59-A6C34878D82A}">
                    <a16:rowId xmlns:a16="http://schemas.microsoft.com/office/drawing/2014/main" val="3019744618"/>
                  </a:ext>
                </a:extLst>
              </a:tr>
              <a:tr h="276820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Test Case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915684"/>
                  </a:ext>
                </a:extLst>
              </a:tr>
              <a:tr h="178941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 a Test Suite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16903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680C9D0-A0BB-4A98-8A9F-9B1174E4F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747" y="2295996"/>
            <a:ext cx="3895725" cy="1990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88B39D-4848-4DCE-8942-AD572D948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270" y="4925503"/>
            <a:ext cx="4968809" cy="15966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90F221-8D51-4D42-B74F-57224BEEBB25}"/>
              </a:ext>
            </a:extLst>
          </p:cNvPr>
          <p:cNvSpPr/>
          <p:nvPr/>
        </p:nvSpPr>
        <p:spPr>
          <a:xfrm>
            <a:off x="9360472" y="5543550"/>
            <a:ext cx="955103" cy="9785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22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F175-0F11-4E17-A23F-14C52CF3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4254"/>
            <a:ext cx="8596668" cy="1826581"/>
          </a:xfrm>
        </p:spPr>
        <p:txBody>
          <a:bodyPr/>
          <a:lstStyle/>
          <a:p>
            <a:pPr algn="ctr"/>
            <a:r>
              <a:rPr lang="en-US" dirty="0"/>
              <a:t>Design a Test </a:t>
            </a:r>
            <a:r>
              <a:rPr lang="en-US" sz="3600" dirty="0"/>
              <a:t>Suite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17377-101C-463B-A83C-A7DDDF6C5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1435" y="1239528"/>
            <a:ext cx="8596668" cy="3455353"/>
          </a:xfrm>
        </p:spPr>
        <p:txBody>
          <a:bodyPr/>
          <a:lstStyle/>
          <a:p>
            <a:pPr algn="ctr"/>
            <a:r>
              <a:rPr lang="en-US" dirty="0"/>
              <a:t>Modify Execution Information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78953F-924E-4BC2-950D-0792C47D4F67}"/>
              </a:ext>
            </a:extLst>
          </p:cNvPr>
          <p:cNvGraphicFramePr>
            <a:graphicFrameLocks noGrp="1"/>
          </p:cNvGraphicFramePr>
          <p:nvPr/>
        </p:nvGraphicFramePr>
        <p:xfrm>
          <a:off x="1990861" y="1642430"/>
          <a:ext cx="9457816" cy="4622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8908">
                  <a:extLst>
                    <a:ext uri="{9D8B030D-6E8A-4147-A177-3AD203B41FA5}">
                      <a16:colId xmlns:a16="http://schemas.microsoft.com/office/drawing/2014/main" val="3315364262"/>
                    </a:ext>
                  </a:extLst>
                </a:gridCol>
                <a:gridCol w="4728908">
                  <a:extLst>
                    <a:ext uri="{9D8B030D-6E8A-4147-A177-3AD203B41FA5}">
                      <a16:colId xmlns:a16="http://schemas.microsoft.com/office/drawing/2014/main" val="830773772"/>
                    </a:ext>
                  </a:extLst>
                </a:gridCol>
              </a:tblGrid>
              <a:tr h="52514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Field</a:t>
                      </a:r>
                    </a:p>
                  </a:txBody>
                  <a:tcPr marL="63500" marR="63500" marT="44450" marB="444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marL="63500" marR="63500" marT="44450" marB="44450" anchor="ctr"/>
                </a:tc>
                <a:extLst>
                  <a:ext uri="{0D108BD9-81ED-4DB2-BD59-A6C34878D82A}">
                    <a16:rowId xmlns:a16="http://schemas.microsoft.com/office/drawing/2014/main" val="3019744618"/>
                  </a:ext>
                </a:extLst>
              </a:tr>
              <a:tr h="137180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load timeout: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915684"/>
                  </a:ext>
                </a:extLst>
              </a:tr>
              <a:tr h="83628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169038"/>
                  </a:ext>
                </a:extLst>
              </a:tr>
              <a:tr h="105310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 Recipients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02792"/>
                  </a:ext>
                </a:extLst>
              </a:tr>
              <a:tr h="83628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 run: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90127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940BDD6-7722-458A-BBBA-97DA34B9E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524" y="2333805"/>
            <a:ext cx="2857500" cy="866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75A381-1AA4-4D57-BC89-471AAFD78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322" y="3751906"/>
            <a:ext cx="2828925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A87CD8-255F-4D3B-A6D9-AC08484F6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021" y="4471263"/>
            <a:ext cx="2743200" cy="809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226E57-1E90-434A-84DB-B66E16255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346" y="5649151"/>
            <a:ext cx="28098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75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A6ABA7-DD04-47E5-80AF-49B17076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/>
              <a:t>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AE32E-221D-4BDD-B99A-5C065B19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9BC9E5-05A9-4E64-A8F8-6DD3B36D5841}" type="slidenum">
              <a:rPr lang="en-US" sz="1000" smtClean="0"/>
              <a:pPr>
                <a:spcAft>
                  <a:spcPts val="600"/>
                </a:spcAft>
              </a:pPr>
              <a:t>27</a:t>
            </a:fld>
            <a:endParaRPr lang="en-US" sz="1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840839-E1B0-436D-A142-2E0ABE389654}"/>
              </a:ext>
            </a:extLst>
          </p:cNvPr>
          <p:cNvSpPr txBox="1"/>
          <p:nvPr/>
        </p:nvSpPr>
        <p:spPr>
          <a:xfrm>
            <a:off x="2279928" y="833120"/>
            <a:ext cx="8946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Exporting Reports</a:t>
            </a:r>
            <a:endParaRPr lang="en-US" sz="4000" dirty="0">
              <a:latin typeface="Corbel (Headings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EFE1B-86EF-4090-9B6D-39F970F05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228" y="1541006"/>
            <a:ext cx="8367435" cy="49363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4F6746-BEB7-4974-9799-2B835140EA44}"/>
              </a:ext>
            </a:extLst>
          </p:cNvPr>
          <p:cNvSpPr/>
          <p:nvPr/>
        </p:nvSpPr>
        <p:spPr>
          <a:xfrm>
            <a:off x="8564880" y="2367280"/>
            <a:ext cx="2212783" cy="15036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50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134">
            <a:extLst>
              <a:ext uri="{FF2B5EF4-FFF2-40B4-BE49-F238E27FC236}">
                <a16:creationId xmlns:a16="http://schemas.microsoft.com/office/drawing/2014/main" id="{A8ACD999-13D5-4625-8971-08C2DE018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katalon analytics png transparent">
            <a:extLst>
              <a:ext uri="{FF2B5EF4-FFF2-40B4-BE49-F238E27FC236}">
                <a16:creationId xmlns:a16="http://schemas.microsoft.com/office/drawing/2014/main" id="{FB0BC4F9-6D7F-4B31-A2F2-EAA4A41357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r="18516" b="-2"/>
          <a:stretch/>
        </p:blipFill>
        <p:spPr bwMode="auto">
          <a:xfrm>
            <a:off x="20" y="10"/>
            <a:ext cx="6470908" cy="6857990"/>
          </a:xfrm>
          <a:custGeom>
            <a:avLst/>
            <a:gdLst>
              <a:gd name="connsiteX0" fmla="*/ 0 w 6470928"/>
              <a:gd name="connsiteY0" fmla="*/ 0 h 6858000"/>
              <a:gd name="connsiteX1" fmla="*/ 5180733 w 6470928"/>
              <a:gd name="connsiteY1" fmla="*/ 0 h 6858000"/>
              <a:gd name="connsiteX2" fmla="*/ 4548412 w 6470928"/>
              <a:gd name="connsiteY2" fmla="*/ 2502760 h 6858000"/>
              <a:gd name="connsiteX3" fmla="*/ 4562355 w 6470928"/>
              <a:gd name="connsiteY3" fmla="*/ 2506282 h 6858000"/>
              <a:gd name="connsiteX4" fmla="*/ 4548102 w 6470928"/>
              <a:gd name="connsiteY4" fmla="*/ 2512589 h 6858000"/>
              <a:gd name="connsiteX5" fmla="*/ 6470928 w 6470928"/>
              <a:gd name="connsiteY5" fmla="*/ 6858000 h 6858000"/>
              <a:gd name="connsiteX6" fmla="*/ 0 w 64709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70928" h="6858000">
                <a:moveTo>
                  <a:pt x="0" y="0"/>
                </a:moveTo>
                <a:lnTo>
                  <a:pt x="5180733" y="0"/>
                </a:lnTo>
                <a:lnTo>
                  <a:pt x="4548412" y="2502760"/>
                </a:lnTo>
                <a:lnTo>
                  <a:pt x="4562355" y="2506282"/>
                </a:lnTo>
                <a:lnTo>
                  <a:pt x="4548102" y="2512589"/>
                </a:lnTo>
                <a:lnTo>
                  <a:pt x="647092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katalon analytics">
            <a:extLst>
              <a:ext uri="{FF2B5EF4-FFF2-40B4-BE49-F238E27FC236}">
                <a16:creationId xmlns:a16="http://schemas.microsoft.com/office/drawing/2014/main" id="{6F52134E-7E17-4D50-961E-F4711A7AB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0" r="14124"/>
          <a:stretch/>
        </p:blipFill>
        <p:spPr bwMode="auto">
          <a:xfrm>
            <a:off x="4545660" y="10"/>
            <a:ext cx="7646340" cy="6857990"/>
          </a:xfrm>
          <a:custGeom>
            <a:avLst/>
            <a:gdLst>
              <a:gd name="connsiteX0" fmla="*/ 635077 w 7646340"/>
              <a:gd name="connsiteY0" fmla="*/ 0 h 6858000"/>
              <a:gd name="connsiteX1" fmla="*/ 7646340 w 7646340"/>
              <a:gd name="connsiteY1" fmla="*/ 0 h 6858000"/>
              <a:gd name="connsiteX2" fmla="*/ 7646340 w 7646340"/>
              <a:gd name="connsiteY2" fmla="*/ 6858000 h 6858000"/>
              <a:gd name="connsiteX3" fmla="*/ 1925271 w 7646340"/>
              <a:gd name="connsiteY3" fmla="*/ 6858000 h 6858000"/>
              <a:gd name="connsiteX4" fmla="*/ 2445 w 7646340"/>
              <a:gd name="connsiteY4" fmla="*/ 2512588 h 6858000"/>
              <a:gd name="connsiteX5" fmla="*/ 0 w 7646340"/>
              <a:gd name="connsiteY5" fmla="*/ 25136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46340" h="6858000">
                <a:moveTo>
                  <a:pt x="635077" y="0"/>
                </a:moveTo>
                <a:lnTo>
                  <a:pt x="7646340" y="0"/>
                </a:lnTo>
                <a:lnTo>
                  <a:pt x="7646340" y="6858000"/>
                </a:lnTo>
                <a:lnTo>
                  <a:pt x="1925271" y="6858000"/>
                </a:lnTo>
                <a:lnTo>
                  <a:pt x="2445" y="2512588"/>
                </a:lnTo>
                <a:lnTo>
                  <a:pt x="0" y="251367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Freeform 8">
            <a:extLst>
              <a:ext uri="{FF2B5EF4-FFF2-40B4-BE49-F238E27FC236}">
                <a16:creationId xmlns:a16="http://schemas.microsoft.com/office/drawing/2014/main" id="{B512E719-5663-49B6-B093-E662B417E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92103-A517-4497-9854-BB652F4FC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62942" cy="2489200"/>
          </a:xfrm>
          <a:effectLst/>
        </p:spPr>
        <p:txBody>
          <a:bodyPr anchor="b">
            <a:normAutofit/>
          </a:bodyPr>
          <a:lstStyle/>
          <a:p>
            <a:pPr algn="l"/>
            <a:r>
              <a:rPr lang="en-US" sz="5400" u="sng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Katalon Suite &amp; Analytics</a:t>
            </a:r>
            <a:endParaRPr lang="en-US" sz="5400" u="sng" dirty="0">
              <a:solidFill>
                <a:schemeClr val="bg1"/>
              </a:solidFill>
            </a:endParaRPr>
          </a:p>
        </p:txBody>
      </p:sp>
      <p:grpSp>
        <p:nvGrpSpPr>
          <p:cNvPr id="2063" name="Group 138">
            <a:extLst>
              <a:ext uri="{FF2B5EF4-FFF2-40B4-BE49-F238E27FC236}">
                <a16:creationId xmlns:a16="http://schemas.microsoft.com/office/drawing/2014/main" id="{5E7D0B7D-36AF-417F-8C99-B1452C7E2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064" name="Freeform 6">
              <a:extLst>
                <a:ext uri="{FF2B5EF4-FFF2-40B4-BE49-F238E27FC236}">
                  <a16:creationId xmlns:a16="http://schemas.microsoft.com/office/drawing/2014/main" id="{2A325524-B5E3-4DB5-AF97-518DE9FFB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65" name="Freeform 7">
              <a:extLst>
                <a:ext uri="{FF2B5EF4-FFF2-40B4-BE49-F238E27FC236}">
                  <a16:creationId xmlns:a16="http://schemas.microsoft.com/office/drawing/2014/main" id="{8440E4BE-6F49-4FC4-9838-20C6FD714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66" name="Freeform 12">
              <a:extLst>
                <a:ext uri="{FF2B5EF4-FFF2-40B4-BE49-F238E27FC236}">
                  <a16:creationId xmlns:a16="http://schemas.microsoft.com/office/drawing/2014/main" id="{BC3F7C12-102B-499D-AB48-3B4D9E2A6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67" name="Freeform 13">
              <a:extLst>
                <a:ext uri="{FF2B5EF4-FFF2-40B4-BE49-F238E27FC236}">
                  <a16:creationId xmlns:a16="http://schemas.microsoft.com/office/drawing/2014/main" id="{2EEDF529-A27D-4971-9C72-3919B6012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68" name="Freeform 14">
              <a:extLst>
                <a:ext uri="{FF2B5EF4-FFF2-40B4-BE49-F238E27FC236}">
                  <a16:creationId xmlns:a16="http://schemas.microsoft.com/office/drawing/2014/main" id="{C7BE6017-3E05-4C1C-9CEB-1CF66F05F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69" name="Freeform 15">
              <a:extLst>
                <a:ext uri="{FF2B5EF4-FFF2-40B4-BE49-F238E27FC236}">
                  <a16:creationId xmlns:a16="http://schemas.microsoft.com/office/drawing/2014/main" id="{076C2A2B-9F98-42AE-B069-55D120D7D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913410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1742-334A-4B51-8178-C765D98D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60" y="295275"/>
            <a:ext cx="8596668" cy="964676"/>
          </a:xfrm>
        </p:spPr>
        <p:txBody>
          <a:bodyPr>
            <a:normAutofit/>
          </a:bodyPr>
          <a:lstStyle/>
          <a:p>
            <a:r>
              <a:rPr lang="en-US" sz="3600" dirty="0"/>
              <a:t>How to Enable 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F8A1F-D707-40FB-A78E-63A89FC9FF5A}"/>
              </a:ext>
            </a:extLst>
          </p:cNvPr>
          <p:cNvSpPr txBox="1"/>
          <p:nvPr/>
        </p:nvSpPr>
        <p:spPr>
          <a:xfrm>
            <a:off x="1411655" y="3041832"/>
            <a:ext cx="45233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Settings</a:t>
            </a:r>
          </a:p>
          <a:p>
            <a:endParaRPr lang="en-US" dirty="0"/>
          </a:p>
          <a:p>
            <a:r>
              <a:rPr lang="en-US" dirty="0"/>
              <a:t>In Katalon Studio,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Select </a:t>
            </a:r>
            <a:r>
              <a:rPr lang="en-US" b="1" dirty="0"/>
              <a:t>Project</a:t>
            </a:r>
            <a:r>
              <a:rPr lang="en-US" dirty="0"/>
              <a:t> &gt; </a:t>
            </a:r>
            <a:r>
              <a:rPr lang="en-US" b="1" dirty="0"/>
              <a:t>Settings</a:t>
            </a:r>
            <a:r>
              <a:rPr lang="en-US" dirty="0"/>
              <a:t> &gt; </a:t>
            </a:r>
            <a:r>
              <a:rPr lang="en-US" b="1" dirty="0"/>
              <a:t>Integration</a:t>
            </a:r>
            <a:r>
              <a:rPr lang="en-US" dirty="0"/>
              <a:t> &gt; </a:t>
            </a:r>
            <a:r>
              <a:rPr lang="en-US" b="1" dirty="0"/>
              <a:t>Katalon Analytics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Check </a:t>
            </a:r>
            <a:r>
              <a:rPr lang="en-US" b="1" dirty="0"/>
              <a:t>Enable Integration</a:t>
            </a:r>
            <a:r>
              <a:rPr lang="en-US" dirty="0"/>
              <a:t> checkbox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225FFC-B6DC-4758-AAC7-80358EEDD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384187"/>
            <a:ext cx="5673813" cy="517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7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4D76-913C-4282-B792-472E0EA8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140" y="-14218"/>
            <a:ext cx="10018713" cy="1752599"/>
          </a:xfrm>
        </p:spPr>
        <p:txBody>
          <a:bodyPr/>
          <a:lstStyle/>
          <a:p>
            <a:r>
              <a:rPr lang="en-US" b="1" dirty="0">
                <a:ln>
                  <a:noFill/>
                </a:ln>
                <a:solidFill>
                  <a:prstClr val="black"/>
                </a:solidFill>
                <a:latin typeface="Calibri Light" panose="020F0302020204030204"/>
                <a:cs typeface="Calibri" panose="020F0502020204030204" pitchFamily="34" charset="0"/>
              </a:rPr>
              <a:t>MTRC Architecture and scope of SDET testing</a:t>
            </a:r>
            <a:br>
              <a:rPr lang="en-US" b="1" dirty="0">
                <a:ln>
                  <a:noFill/>
                </a:ln>
                <a:solidFill>
                  <a:prstClr val="black"/>
                </a:solidFill>
                <a:latin typeface="Calibri Light" panose="020F0302020204030204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3B65E-1625-469E-B22A-B5F5290E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5E7F0-6926-42A1-8959-BD129D2D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07E28F-5240-48FA-8964-5D4CBE8FED27}"/>
              </a:ext>
            </a:extLst>
          </p:cNvPr>
          <p:cNvSpPr/>
          <p:nvPr/>
        </p:nvSpPr>
        <p:spPr>
          <a:xfrm>
            <a:off x="5989714" y="7450643"/>
            <a:ext cx="2480728" cy="540274"/>
          </a:xfrm>
          <a:prstGeom prst="rect">
            <a:avLst/>
          </a:prstGeom>
          <a:solidFill>
            <a:schemeClr val="bg1"/>
          </a:solidFill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UI and API Layers</a:t>
            </a:r>
          </a:p>
        </p:txBody>
      </p:sp>
      <p:sp>
        <p:nvSpPr>
          <p:cNvPr id="8" name="AutoShape 2" descr="Image result for Streamsets icon">
            <a:extLst>
              <a:ext uri="{FF2B5EF4-FFF2-40B4-BE49-F238E27FC236}">
                <a16:creationId xmlns:a16="http://schemas.microsoft.com/office/drawing/2014/main" id="{1F47A990-58E6-4DF2-B5E1-E0C36B9BC3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1216" y="4497172"/>
            <a:ext cx="39288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301B9B-5B7F-478E-B8E5-26DECD72B278}"/>
              </a:ext>
            </a:extLst>
          </p:cNvPr>
          <p:cNvCxnSpPr>
            <a:cxnSpLocks/>
          </p:cNvCxnSpPr>
          <p:nvPr/>
        </p:nvCxnSpPr>
        <p:spPr>
          <a:xfrm>
            <a:off x="838154" y="3951316"/>
            <a:ext cx="10744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4EC3BC-6D55-4E6C-94E3-57657B9469B8}"/>
              </a:ext>
            </a:extLst>
          </p:cNvPr>
          <p:cNvSpPr/>
          <p:nvPr/>
        </p:nvSpPr>
        <p:spPr>
          <a:xfrm>
            <a:off x="3849804" y="3687742"/>
            <a:ext cx="3106028" cy="3932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MTRC Data Flow in SIT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D9442EC-13CF-4755-B980-185D5C4B6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823" y="3429000"/>
            <a:ext cx="799452" cy="79945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5A40411-C4B1-49A9-96C2-4519123A667E}"/>
              </a:ext>
            </a:extLst>
          </p:cNvPr>
          <p:cNvSpPr/>
          <p:nvPr/>
        </p:nvSpPr>
        <p:spPr>
          <a:xfrm>
            <a:off x="6140247" y="3352200"/>
            <a:ext cx="5952906" cy="2558419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  <a:prstDash val="sysDot"/>
              </a:ln>
              <a:noFill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1E1230-A078-49AC-91EF-954998246F91}"/>
              </a:ext>
            </a:extLst>
          </p:cNvPr>
          <p:cNvSpPr txBox="1"/>
          <p:nvPr/>
        </p:nvSpPr>
        <p:spPr>
          <a:xfrm>
            <a:off x="9890308" y="1996741"/>
            <a:ext cx="2202845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Scope of SDET testing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F605961-0B21-48E4-8374-74D60519D0CB}"/>
              </a:ext>
            </a:extLst>
          </p:cNvPr>
          <p:cNvSpPr/>
          <p:nvPr/>
        </p:nvSpPr>
        <p:spPr>
          <a:xfrm>
            <a:off x="975567" y="3635543"/>
            <a:ext cx="1996324" cy="181484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1E34387-0B6C-4DA1-945A-431F290E5B6C}"/>
              </a:ext>
            </a:extLst>
          </p:cNvPr>
          <p:cNvSpPr/>
          <p:nvPr/>
        </p:nvSpPr>
        <p:spPr>
          <a:xfrm>
            <a:off x="975567" y="3635543"/>
            <a:ext cx="1996324" cy="330697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 dirty="0">
                <a:solidFill>
                  <a:schemeClr val="bg1"/>
                </a:solidFill>
              </a:rPr>
              <a:t>True Data Sources</a:t>
            </a:r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E5E8C4E0-4C54-4A45-A3A1-51068D34518F}"/>
              </a:ext>
            </a:extLst>
          </p:cNvPr>
          <p:cNvSpPr/>
          <p:nvPr/>
        </p:nvSpPr>
        <p:spPr>
          <a:xfrm>
            <a:off x="1113236" y="4192640"/>
            <a:ext cx="640080" cy="457200"/>
          </a:xfrm>
          <a:prstGeom prst="can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SCDH</a:t>
            </a:r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A566ABEC-A122-4F02-8A8C-064F6128F4DE}"/>
              </a:ext>
            </a:extLst>
          </p:cNvPr>
          <p:cNvSpPr/>
          <p:nvPr/>
        </p:nvSpPr>
        <p:spPr>
          <a:xfrm>
            <a:off x="1110459" y="4801821"/>
            <a:ext cx="640080" cy="457200"/>
          </a:xfrm>
          <a:prstGeom prst="can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PPCM</a:t>
            </a:r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2F0DD150-1147-4A4B-96C5-A6372C35E837}"/>
              </a:ext>
            </a:extLst>
          </p:cNvPr>
          <p:cNvSpPr/>
          <p:nvPr/>
        </p:nvSpPr>
        <p:spPr>
          <a:xfrm>
            <a:off x="2109494" y="4192640"/>
            <a:ext cx="640080" cy="457200"/>
          </a:xfrm>
          <a:prstGeom prst="can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GLOVIA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7CB6C8-8405-4AF2-BD96-55EC8DBFD1FF}"/>
              </a:ext>
            </a:extLst>
          </p:cNvPr>
          <p:cNvSpPr/>
          <p:nvPr/>
        </p:nvSpPr>
        <p:spPr>
          <a:xfrm>
            <a:off x="3397096" y="3632480"/>
            <a:ext cx="3648202" cy="357996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 dirty="0">
                <a:solidFill>
                  <a:schemeClr val="bg1"/>
                </a:solidFill>
              </a:rPr>
              <a:t>Dell Data Lake (DDL)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6D9BD90-3EC2-489E-92C5-012096EB6EE1}"/>
              </a:ext>
            </a:extLst>
          </p:cNvPr>
          <p:cNvSpPr/>
          <p:nvPr/>
        </p:nvSpPr>
        <p:spPr>
          <a:xfrm>
            <a:off x="3397096" y="3966183"/>
            <a:ext cx="914400" cy="1484143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Landing Zone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FC0EBB-BEE6-4347-8FA8-992E982F242F}"/>
              </a:ext>
            </a:extLst>
          </p:cNvPr>
          <p:cNvSpPr txBox="1"/>
          <p:nvPr/>
        </p:nvSpPr>
        <p:spPr>
          <a:xfrm>
            <a:off x="9437780" y="3745886"/>
            <a:ext cx="108571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Microservices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FCA872-EF95-4BED-BC8D-9FD22FC69BFB}"/>
              </a:ext>
            </a:extLst>
          </p:cNvPr>
          <p:cNvSpPr/>
          <p:nvPr/>
        </p:nvSpPr>
        <p:spPr>
          <a:xfrm>
            <a:off x="5216521" y="3966182"/>
            <a:ext cx="914400" cy="1484143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Consumption Layer/ RDL Views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F5FFF45-B0DF-474F-8572-1FCD76C77BE4}"/>
              </a:ext>
            </a:extLst>
          </p:cNvPr>
          <p:cNvCxnSpPr>
            <a:cxnSpLocks/>
          </p:cNvCxnSpPr>
          <p:nvPr/>
        </p:nvCxnSpPr>
        <p:spPr>
          <a:xfrm>
            <a:off x="5040898" y="4698647"/>
            <a:ext cx="3699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F8F45E7D-16F3-4718-BE11-4998BFC56DB2}"/>
              </a:ext>
            </a:extLst>
          </p:cNvPr>
          <p:cNvSpPr/>
          <p:nvPr/>
        </p:nvSpPr>
        <p:spPr>
          <a:xfrm>
            <a:off x="3028316" y="4532090"/>
            <a:ext cx="325515" cy="321742"/>
          </a:xfrm>
          <a:prstGeom prst="rightArrow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2FD0C41E-E085-45EE-BC83-C4C2BFC8D9E8}"/>
              </a:ext>
            </a:extLst>
          </p:cNvPr>
          <p:cNvSpPr/>
          <p:nvPr/>
        </p:nvSpPr>
        <p:spPr>
          <a:xfrm>
            <a:off x="9724202" y="3992706"/>
            <a:ext cx="560772" cy="359285"/>
          </a:xfrm>
          <a:prstGeom prst="rightArrow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8" name="Cylinder 67">
            <a:extLst>
              <a:ext uri="{FF2B5EF4-FFF2-40B4-BE49-F238E27FC236}">
                <a16:creationId xmlns:a16="http://schemas.microsoft.com/office/drawing/2014/main" id="{3B3D68B3-A8A7-49E5-AB19-C203892D15FD}"/>
              </a:ext>
            </a:extLst>
          </p:cNvPr>
          <p:cNvSpPr/>
          <p:nvPr/>
        </p:nvSpPr>
        <p:spPr>
          <a:xfrm>
            <a:off x="2119112" y="4801821"/>
            <a:ext cx="640080" cy="457200"/>
          </a:xfrm>
          <a:prstGeom prst="can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OTHERS</a:t>
            </a:r>
          </a:p>
        </p:txBody>
      </p:sp>
      <p:sp>
        <p:nvSpPr>
          <p:cNvPr id="69" name="Arrow: Left 68">
            <a:extLst>
              <a:ext uri="{FF2B5EF4-FFF2-40B4-BE49-F238E27FC236}">
                <a16:creationId xmlns:a16="http://schemas.microsoft.com/office/drawing/2014/main" id="{4276D3FC-6AA5-4950-8E5C-E99F68212329}"/>
              </a:ext>
            </a:extLst>
          </p:cNvPr>
          <p:cNvSpPr/>
          <p:nvPr/>
        </p:nvSpPr>
        <p:spPr>
          <a:xfrm rot="10800000">
            <a:off x="7351738" y="4508839"/>
            <a:ext cx="805923" cy="3449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Flowchart: Magnetic Disk 69">
            <a:extLst>
              <a:ext uri="{FF2B5EF4-FFF2-40B4-BE49-F238E27FC236}">
                <a16:creationId xmlns:a16="http://schemas.microsoft.com/office/drawing/2014/main" id="{44C11368-D07E-4826-B05B-799578F3D1E4}"/>
              </a:ext>
            </a:extLst>
          </p:cNvPr>
          <p:cNvSpPr/>
          <p:nvPr/>
        </p:nvSpPr>
        <p:spPr>
          <a:xfrm>
            <a:off x="8261329" y="3747425"/>
            <a:ext cx="1205277" cy="16995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MemSQL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DB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E410EB12-B94D-4E2C-8AE1-369164BE3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603" y="4149604"/>
            <a:ext cx="666750" cy="37147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D6606DF8-B23C-4D0F-A141-CEF0629BE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802" y="3382175"/>
            <a:ext cx="666750" cy="371475"/>
          </a:xfrm>
          <a:prstGeom prst="rect">
            <a:avLst/>
          </a:prstGeom>
        </p:spPr>
      </p:pic>
      <p:sp>
        <p:nvSpPr>
          <p:cNvPr id="73" name="Arrow: Curved Right 72">
            <a:extLst>
              <a:ext uri="{FF2B5EF4-FFF2-40B4-BE49-F238E27FC236}">
                <a16:creationId xmlns:a16="http://schemas.microsoft.com/office/drawing/2014/main" id="{DAD63244-0186-4C2E-8306-3EA3D87C2616}"/>
              </a:ext>
            </a:extLst>
          </p:cNvPr>
          <p:cNvSpPr/>
          <p:nvPr/>
        </p:nvSpPr>
        <p:spPr>
          <a:xfrm rot="5400000">
            <a:off x="8521710" y="2961647"/>
            <a:ext cx="530934" cy="107480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4" name="Office_Fill_22">
            <a:extLst>
              <a:ext uri="{FF2B5EF4-FFF2-40B4-BE49-F238E27FC236}">
                <a16:creationId xmlns:a16="http://schemas.microsoft.com/office/drawing/2014/main" id="{76773A4D-CEB5-4B02-80EB-6A369CC95A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562824" y="4385529"/>
            <a:ext cx="635000" cy="635000"/>
            <a:chOff x="5414" y="1190"/>
            <a:chExt cx="340" cy="340"/>
          </a:xfrm>
          <a:solidFill>
            <a:schemeClr val="accent1"/>
          </a:solidFill>
        </p:grpSpPr>
        <p:sp>
          <p:nvSpPr>
            <p:cNvPr id="75" name="Freeform 355">
              <a:extLst>
                <a:ext uri="{FF2B5EF4-FFF2-40B4-BE49-F238E27FC236}">
                  <a16:creationId xmlns:a16="http://schemas.microsoft.com/office/drawing/2014/main" id="{EE4D50B1-457F-41FC-A6FD-2394DBA8C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0" y="1268"/>
              <a:ext cx="128" cy="184"/>
            </a:xfrm>
            <a:custGeom>
              <a:avLst/>
              <a:gdLst>
                <a:gd name="T0" fmla="*/ 117 w 192"/>
                <a:gd name="T1" fmla="*/ 64 h 277"/>
                <a:gd name="T2" fmla="*/ 117 w 192"/>
                <a:gd name="T3" fmla="*/ 0 h 277"/>
                <a:gd name="T4" fmla="*/ 0 w 192"/>
                <a:gd name="T5" fmla="*/ 0 h 277"/>
                <a:gd name="T6" fmla="*/ 0 w 192"/>
                <a:gd name="T7" fmla="*/ 277 h 277"/>
                <a:gd name="T8" fmla="*/ 192 w 192"/>
                <a:gd name="T9" fmla="*/ 277 h 277"/>
                <a:gd name="T10" fmla="*/ 192 w 192"/>
                <a:gd name="T11" fmla="*/ 75 h 277"/>
                <a:gd name="T12" fmla="*/ 128 w 192"/>
                <a:gd name="T13" fmla="*/ 75 h 277"/>
                <a:gd name="T14" fmla="*/ 117 w 192"/>
                <a:gd name="T15" fmla="*/ 64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277">
                  <a:moveTo>
                    <a:pt x="117" y="64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192" y="75"/>
                    <a:pt x="192" y="75"/>
                    <a:pt x="192" y="75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22" y="75"/>
                    <a:pt x="117" y="70"/>
                    <a:pt x="117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6" name="Freeform 356">
              <a:extLst>
                <a:ext uri="{FF2B5EF4-FFF2-40B4-BE49-F238E27FC236}">
                  <a16:creationId xmlns:a16="http://schemas.microsoft.com/office/drawing/2014/main" id="{006017D7-7034-4EED-94F8-94ECD62A7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" y="1278"/>
              <a:ext cx="26" cy="25"/>
            </a:xfrm>
            <a:custGeom>
              <a:avLst/>
              <a:gdLst>
                <a:gd name="T0" fmla="*/ 0 w 26"/>
                <a:gd name="T1" fmla="*/ 0 h 25"/>
                <a:gd name="T2" fmla="*/ 0 w 26"/>
                <a:gd name="T3" fmla="*/ 25 h 25"/>
                <a:gd name="T4" fmla="*/ 26 w 26"/>
                <a:gd name="T5" fmla="*/ 25 h 25"/>
                <a:gd name="T6" fmla="*/ 0 w 26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5">
                  <a:moveTo>
                    <a:pt x="0" y="0"/>
                  </a:moveTo>
                  <a:lnTo>
                    <a:pt x="0" y="25"/>
                  </a:lnTo>
                  <a:lnTo>
                    <a:pt x="26" y="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7" name="Freeform 357">
              <a:extLst>
                <a:ext uri="{FF2B5EF4-FFF2-40B4-BE49-F238E27FC236}">
                  <a16:creationId xmlns:a16="http://schemas.microsoft.com/office/drawing/2014/main" id="{6ED67C70-96A0-422F-849D-C5159028E9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14" y="1190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373 w 512"/>
                <a:gd name="T11" fmla="*/ 405 h 512"/>
                <a:gd name="T12" fmla="*/ 362 w 512"/>
                <a:gd name="T13" fmla="*/ 416 h 512"/>
                <a:gd name="T14" fmla="*/ 149 w 512"/>
                <a:gd name="T15" fmla="*/ 416 h 512"/>
                <a:gd name="T16" fmla="*/ 138 w 512"/>
                <a:gd name="T17" fmla="*/ 405 h 512"/>
                <a:gd name="T18" fmla="*/ 138 w 512"/>
                <a:gd name="T19" fmla="*/ 106 h 512"/>
                <a:gd name="T20" fmla="*/ 149 w 512"/>
                <a:gd name="T21" fmla="*/ 96 h 512"/>
                <a:gd name="T22" fmla="*/ 288 w 512"/>
                <a:gd name="T23" fmla="*/ 96 h 512"/>
                <a:gd name="T24" fmla="*/ 292 w 512"/>
                <a:gd name="T25" fmla="*/ 96 h 512"/>
                <a:gd name="T26" fmla="*/ 295 w 512"/>
                <a:gd name="T27" fmla="*/ 99 h 512"/>
                <a:gd name="T28" fmla="*/ 370 w 512"/>
                <a:gd name="T29" fmla="*/ 173 h 512"/>
                <a:gd name="T30" fmla="*/ 372 w 512"/>
                <a:gd name="T31" fmla="*/ 177 h 512"/>
                <a:gd name="T32" fmla="*/ 373 w 512"/>
                <a:gd name="T33" fmla="*/ 181 h 512"/>
                <a:gd name="T34" fmla="*/ 373 w 512"/>
                <a:gd name="T35" fmla="*/ 40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373" y="405"/>
                  </a:moveTo>
                  <a:cubicBezTo>
                    <a:pt x="373" y="411"/>
                    <a:pt x="368" y="416"/>
                    <a:pt x="362" y="416"/>
                  </a:cubicBezTo>
                  <a:cubicBezTo>
                    <a:pt x="149" y="416"/>
                    <a:pt x="149" y="416"/>
                    <a:pt x="149" y="416"/>
                  </a:cubicBezTo>
                  <a:cubicBezTo>
                    <a:pt x="143" y="416"/>
                    <a:pt x="138" y="411"/>
                    <a:pt x="138" y="405"/>
                  </a:cubicBezTo>
                  <a:cubicBezTo>
                    <a:pt x="138" y="106"/>
                    <a:pt x="138" y="106"/>
                    <a:pt x="138" y="106"/>
                  </a:cubicBezTo>
                  <a:cubicBezTo>
                    <a:pt x="138" y="100"/>
                    <a:pt x="143" y="96"/>
                    <a:pt x="149" y="96"/>
                  </a:cubicBezTo>
                  <a:cubicBezTo>
                    <a:pt x="288" y="96"/>
                    <a:pt x="288" y="96"/>
                    <a:pt x="288" y="96"/>
                  </a:cubicBezTo>
                  <a:cubicBezTo>
                    <a:pt x="289" y="96"/>
                    <a:pt x="290" y="96"/>
                    <a:pt x="292" y="96"/>
                  </a:cubicBezTo>
                  <a:cubicBezTo>
                    <a:pt x="293" y="97"/>
                    <a:pt x="294" y="98"/>
                    <a:pt x="295" y="99"/>
                  </a:cubicBezTo>
                  <a:cubicBezTo>
                    <a:pt x="370" y="173"/>
                    <a:pt x="370" y="173"/>
                    <a:pt x="370" y="173"/>
                  </a:cubicBezTo>
                  <a:cubicBezTo>
                    <a:pt x="371" y="174"/>
                    <a:pt x="372" y="176"/>
                    <a:pt x="372" y="177"/>
                  </a:cubicBezTo>
                  <a:cubicBezTo>
                    <a:pt x="373" y="178"/>
                    <a:pt x="373" y="180"/>
                    <a:pt x="373" y="181"/>
                  </a:cubicBezTo>
                  <a:lnTo>
                    <a:pt x="373" y="4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9E66F7D9-80A7-41C5-A417-1386B993F5F2}"/>
              </a:ext>
            </a:extLst>
          </p:cNvPr>
          <p:cNvSpPr/>
          <p:nvPr/>
        </p:nvSpPr>
        <p:spPr>
          <a:xfrm>
            <a:off x="4292795" y="3966182"/>
            <a:ext cx="914400" cy="1484143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Curation zone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4B0955E-1E88-4555-BF32-5493D0110021}"/>
              </a:ext>
            </a:extLst>
          </p:cNvPr>
          <p:cNvCxnSpPr>
            <a:cxnSpLocks/>
          </p:cNvCxnSpPr>
          <p:nvPr/>
        </p:nvCxnSpPr>
        <p:spPr>
          <a:xfrm flipV="1">
            <a:off x="4311496" y="4705637"/>
            <a:ext cx="212219" cy="2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2C9971C-16F5-4DFA-91B7-EA5E486BB6B5}"/>
              </a:ext>
            </a:extLst>
          </p:cNvPr>
          <p:cNvSpPr/>
          <p:nvPr/>
        </p:nvSpPr>
        <p:spPr>
          <a:xfrm>
            <a:off x="6130898" y="3966983"/>
            <a:ext cx="914400" cy="1484143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Workspace Views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06F3728-5EF7-4228-BAB7-FD74122E01F2}"/>
              </a:ext>
            </a:extLst>
          </p:cNvPr>
          <p:cNvCxnSpPr>
            <a:cxnSpLocks/>
          </p:cNvCxnSpPr>
          <p:nvPr/>
        </p:nvCxnSpPr>
        <p:spPr>
          <a:xfrm>
            <a:off x="6127662" y="4698647"/>
            <a:ext cx="177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Arrow: Left 81">
            <a:extLst>
              <a:ext uri="{FF2B5EF4-FFF2-40B4-BE49-F238E27FC236}">
                <a16:creationId xmlns:a16="http://schemas.microsoft.com/office/drawing/2014/main" id="{1C84A5EA-6DE4-41D7-8550-F0F89F4E988B}"/>
              </a:ext>
            </a:extLst>
          </p:cNvPr>
          <p:cNvSpPr/>
          <p:nvPr/>
        </p:nvSpPr>
        <p:spPr>
          <a:xfrm rot="10800000">
            <a:off x="9599738" y="5077457"/>
            <a:ext cx="805923" cy="3449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F0FC2A22-60AC-4AD5-877F-F5429EA85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603" y="4718222"/>
            <a:ext cx="666750" cy="37147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C6CCDD8-CD55-40E2-B64E-5D54B50D6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2824" y="5138586"/>
            <a:ext cx="635000" cy="56773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2AE0CD1C-AFD5-46DA-A222-90810320C23C}"/>
              </a:ext>
            </a:extLst>
          </p:cNvPr>
          <p:cNvSpPr txBox="1"/>
          <p:nvPr/>
        </p:nvSpPr>
        <p:spPr>
          <a:xfrm>
            <a:off x="11345853" y="3597893"/>
            <a:ext cx="71011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DELL DSC UI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4CD5953-342A-4B3B-80B2-0AA58BA87FAE}"/>
              </a:ext>
            </a:extLst>
          </p:cNvPr>
          <p:cNvCxnSpPr>
            <a:cxnSpLocks/>
          </p:cNvCxnSpPr>
          <p:nvPr/>
        </p:nvCxnSpPr>
        <p:spPr>
          <a:xfrm flipH="1">
            <a:off x="10658417" y="2249874"/>
            <a:ext cx="221907" cy="1132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23BB0E7-0496-4278-A34E-04B258AE173F}"/>
              </a:ext>
            </a:extLst>
          </p:cNvPr>
          <p:cNvSpPr txBox="1"/>
          <p:nvPr/>
        </p:nvSpPr>
        <p:spPr>
          <a:xfrm>
            <a:off x="11321848" y="4573227"/>
            <a:ext cx="71011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Text File</a:t>
            </a:r>
          </a:p>
        </p:txBody>
      </p:sp>
    </p:spTree>
    <p:extLst>
      <p:ext uri="{BB962C8B-B14F-4D97-AF65-F5344CB8AC3E}">
        <p14:creationId xmlns:p14="http://schemas.microsoft.com/office/powerpoint/2010/main" val="1307186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1970-8A69-46F3-B256-D200A211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144" y="-38434"/>
            <a:ext cx="10018713" cy="1138655"/>
          </a:xfrm>
        </p:spPr>
        <p:txBody>
          <a:bodyPr/>
          <a:lstStyle/>
          <a:p>
            <a:r>
              <a:rPr lang="en-US" b="1" dirty="0"/>
              <a:t>Test Design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B4F6C-F0F5-4933-B4BD-44063EC72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14" t="33814" r="3737" b="22886"/>
          <a:stretch/>
        </p:blipFill>
        <p:spPr>
          <a:xfrm>
            <a:off x="1366476" y="1400419"/>
            <a:ext cx="7635711" cy="2487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BC4500-1E8B-475C-9FC8-7F4F8B4DC0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69" t="37663" r="3583" b="19519"/>
          <a:stretch/>
        </p:blipFill>
        <p:spPr>
          <a:xfrm>
            <a:off x="4556289" y="4188357"/>
            <a:ext cx="7635711" cy="25384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7580C2-083C-4AC3-B305-05AA2F2FC271}"/>
              </a:ext>
            </a:extLst>
          </p:cNvPr>
          <p:cNvSpPr txBox="1"/>
          <p:nvPr/>
        </p:nvSpPr>
        <p:spPr>
          <a:xfrm>
            <a:off x="9164320" y="1615440"/>
            <a:ext cx="26922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44</a:t>
            </a:r>
            <a:r>
              <a:rPr lang="en-US" baseline="30000" dirty="0"/>
              <a:t>th</a:t>
            </a:r>
            <a:r>
              <a:rPr lang="en-US" dirty="0"/>
              <a:t> iteration, there were 9 failed</a:t>
            </a:r>
            <a:br>
              <a:rPr lang="en-US" dirty="0"/>
            </a:br>
            <a:r>
              <a:rPr lang="en-US" dirty="0"/>
              <a:t>9 passed.</a:t>
            </a:r>
            <a:br>
              <a:rPr lang="en-US" dirty="0"/>
            </a:br>
            <a:r>
              <a:rPr lang="en-US" dirty="0"/>
              <a:t>We can share this with the Management Team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3ACAB8-5D32-43DA-ACBA-6B1466693614}"/>
              </a:ext>
            </a:extLst>
          </p:cNvPr>
          <p:cNvSpPr txBox="1"/>
          <p:nvPr/>
        </p:nvSpPr>
        <p:spPr>
          <a:xfrm>
            <a:off x="1696720" y="4588348"/>
            <a:ext cx="2692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15</a:t>
            </a:r>
            <a:r>
              <a:rPr lang="en-US" baseline="30000" dirty="0"/>
              <a:t>th</a:t>
            </a:r>
            <a:r>
              <a:rPr lang="en-US" dirty="0"/>
              <a:t> Iteration, Suite took 8mins &amp; 1 sec to complete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6693D-6DC3-4E95-BB9E-4AA73323E421}"/>
              </a:ext>
            </a:extLst>
          </p:cNvPr>
          <p:cNvSpPr txBox="1"/>
          <p:nvPr/>
        </p:nvSpPr>
        <p:spPr>
          <a:xfrm>
            <a:off x="4856481" y="803832"/>
            <a:ext cx="382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(Status &amp; Performance of your Suite)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88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1970-8A69-46F3-B256-D200A211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Design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BA986-7715-41BA-964E-55420DA87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211" y="2635250"/>
            <a:ext cx="8854911" cy="211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43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1970-8A69-46F3-B256-D200A211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Reports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5222E92-EF58-49CA-B033-A6A2A6041E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48037" y="2262972"/>
            <a:ext cx="8154987" cy="346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9106-20F5-4BE2-922A-4A5F35F4B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Extent Reporting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AE7AF-AC9A-402A-857A-B5D241E8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9C275-4376-460E-84AB-2C76A0D8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62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1260-F338-4052-A1BC-2D5C85F29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9704" y="159769"/>
            <a:ext cx="8569326" cy="44538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200" b="1" dirty="0"/>
              <a:t>Why use extent?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88EA7-6A5D-4B86-8F96-8982CE7E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A93C2-84F1-4AA9-8EE6-7A8BF4F3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34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18049D-E117-4F1E-9512-E053B51635D1}"/>
              </a:ext>
            </a:extLst>
          </p:cNvPr>
          <p:cNvSpPr txBox="1">
            <a:spLocks/>
          </p:cNvSpPr>
          <p:nvPr/>
        </p:nvSpPr>
        <p:spPr>
          <a:xfrm>
            <a:off x="1848119" y="742950"/>
            <a:ext cx="8495762" cy="3606800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Calibri" panose="020F0502020204030204" pitchFamily="34" charset="0"/>
              </a:rPr>
              <a:t>Problem statement : 1) 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Sometimes while using VM, we have faced issue that report plugin is not getting loaded due to firewall.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2)</a:t>
            </a:r>
            <a:r>
              <a:rPr 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 If we want Pie-chart /visualization then we have to use Katalon Analytics which increase the load on Studio Tool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Solution : </a:t>
            </a:r>
            <a:r>
              <a:rPr lang="en-US" alt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Extent Report.</a:t>
            </a:r>
            <a:endParaRPr lang="en-US" sz="1500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D9F83B1-4D45-48DD-B18B-71ECE89752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124743"/>
              </p:ext>
            </p:extLst>
          </p:nvPr>
        </p:nvGraphicFramePr>
        <p:xfrm>
          <a:off x="5638800" y="3024188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Document" showAsIcon="1" r:id="rId3" imgW="914400" imgH="806400" progId="Word.Document.12">
                  <p:embed/>
                </p:oleObj>
              </mc:Choice>
              <mc:Fallback>
                <p:oleObj name="Document" showAsIcon="1" r:id="rId3" imgW="914400" imgH="806400" progId="Word.Documen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D9F83B1-4D45-48DD-B18B-71ECE89752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024188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419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3EB7F-E87D-4BCC-8415-B6BF517139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8162" y="428625"/>
            <a:ext cx="10018713" cy="838200"/>
          </a:xfrm>
        </p:spPr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633ED-F972-4530-921D-32C8F157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8391-D311-41D0-9DE7-68D1B14C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35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A13985F-C5FC-4B7E-AB38-B092CDBED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08162" y="3529943"/>
            <a:ext cx="8897938" cy="118748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>
              <a:spcBef>
                <a:spcPct val="0"/>
              </a:spcBef>
            </a:pPr>
            <a:r>
              <a:rPr lang="en-US" altLang="en-US" sz="1400" dirty="0">
                <a:ln>
                  <a:noFill/>
                </a:ln>
                <a:solidFill>
                  <a:srgbClr val="8B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1400" dirty="0">
                <a:ln>
                  <a:noFill/>
                </a:ln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ln>
                  <a:noFill/>
                </a:ln>
                <a:solidFill>
                  <a:srgbClr val="008B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com.kms.katalon.core.util.KeywordUtil</a:t>
            </a:r>
            <a:r>
              <a:rPr lang="en-US" altLang="en-US" sz="1400" dirty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en-US" sz="3200" dirty="0">
                <a:ln>
                  <a:noFill/>
                </a:ln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KeywordUtil.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58B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markPassed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D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"Element is Present"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KeywordUtil.</a:t>
            </a:r>
            <a:r>
              <a:rPr lang="en-US" altLang="en-US" sz="1400" dirty="0" err="1">
                <a:ln>
                  <a:noFill/>
                </a:ln>
                <a:solidFill>
                  <a:srgbClr val="658B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markFailed</a:t>
            </a:r>
            <a:r>
              <a:rPr lang="en-US" altLang="en-US" sz="1400" dirty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ln>
                  <a:noFill/>
                </a:ln>
                <a:solidFill>
                  <a:srgbClr val="CD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"Element is not present"</a:t>
            </a:r>
            <a:r>
              <a:rPr lang="en-US" altLang="en-US" sz="1400" dirty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altLang="en-US" sz="1600" dirty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DDA4A41-BF53-4018-9275-3B6D99431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217"/>
            <a:ext cx="65" cy="24876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8D0D00C-E509-4AB9-9C71-08B598A03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8AD560-AC44-44EE-BD05-169D94CCB2CE}"/>
              </a:ext>
            </a:extLst>
          </p:cNvPr>
          <p:cNvSpPr txBox="1"/>
          <p:nvPr/>
        </p:nvSpPr>
        <p:spPr>
          <a:xfrm>
            <a:off x="1952625" y="1428750"/>
            <a:ext cx="830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failing a test case: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markFailed</a:t>
            </a:r>
            <a:r>
              <a:rPr lang="en-US" dirty="0"/>
              <a:t>() Keyword instead of Assertion. Why? Because failed due to assertion will show as Error in your Report instead of Fail.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68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D9D4-905C-4FB4-B6F8-BF2B053C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52997"/>
            <a:ext cx="10018713" cy="1752599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DA943-E9DB-4BF0-BE5F-F35DF4B29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72619"/>
            <a:ext cx="10018713" cy="4737564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 lnSpcReduction="20000"/>
          </a:bodyPr>
          <a:lstStyle/>
          <a:p>
            <a:endParaRPr lang="en-US" sz="1600" b="1" dirty="0"/>
          </a:p>
          <a:p>
            <a:r>
              <a:rPr lang="en-US" sz="1600" b="1" dirty="0"/>
              <a:t>Naming Convections prompted by </a:t>
            </a:r>
            <a:r>
              <a:rPr lang="en-US" sz="1600" b="1" dirty="0" err="1"/>
              <a:t>Katalon</a:t>
            </a:r>
            <a:endParaRPr lang="en-US" sz="1600" b="1" dirty="0"/>
          </a:p>
          <a:p>
            <a:r>
              <a:rPr lang="en-US" sz="1600" b="1" dirty="0"/>
              <a:t>Include Author name, Date, Description, parameter, return in the Utilities</a:t>
            </a:r>
          </a:p>
          <a:p>
            <a:r>
              <a:rPr lang="en-US" sz="1600" b="1" dirty="0"/>
              <a:t>Include  Comments</a:t>
            </a:r>
          </a:p>
          <a:p>
            <a:r>
              <a:rPr lang="en-US" sz="1600" b="1" dirty="0"/>
              <a:t>Upload codes on daily basis</a:t>
            </a:r>
          </a:p>
          <a:p>
            <a:r>
              <a:rPr lang="en-US" sz="1600" b="1" dirty="0"/>
              <a:t>Pull before starting development of Test cases</a:t>
            </a:r>
          </a:p>
          <a:p>
            <a:r>
              <a:rPr lang="en-US" sz="1600" b="1" dirty="0"/>
              <a:t>Upload codes in development branch – (Only stable code should be pushed to Master)</a:t>
            </a:r>
          </a:p>
          <a:p>
            <a:r>
              <a:rPr lang="en-US" sz="1600" b="1" dirty="0"/>
              <a:t>Include Close connection steps whenever calling any keywords from </a:t>
            </a:r>
            <a:r>
              <a:rPr lang="en-US" sz="1600" b="1" dirty="0" err="1"/>
              <a:t>DBUtilities</a:t>
            </a:r>
            <a:endParaRPr lang="en-US" sz="1600" b="1" dirty="0"/>
          </a:p>
          <a:p>
            <a:r>
              <a:rPr lang="en-US" sz="1600" b="1" dirty="0"/>
              <a:t>Never hardcode: use Config files, Profiles</a:t>
            </a:r>
          </a:p>
          <a:p>
            <a:r>
              <a:rPr lang="en-US" sz="1600" b="1" dirty="0"/>
              <a:t>Don’t create more objects: try to parameterize</a:t>
            </a:r>
          </a:p>
          <a:p>
            <a:r>
              <a:rPr lang="en-US" sz="1600" b="1" dirty="0"/>
              <a:t>Use more encapsulation for a specific set of steps which are repetitive</a:t>
            </a:r>
          </a:p>
          <a:p>
            <a:r>
              <a:rPr lang="en-US" sz="1600" b="1" dirty="0"/>
              <a:t>Maintain Folder structure </a:t>
            </a:r>
          </a:p>
          <a:p>
            <a:r>
              <a:rPr lang="en-US" sz="1600" b="1" dirty="0"/>
              <a:t> Rerun scripts multiple times before delivery</a:t>
            </a:r>
          </a:p>
          <a:p>
            <a:r>
              <a:rPr lang="en-US" sz="1600" b="1" dirty="0"/>
              <a:t>Use explicit wait</a:t>
            </a:r>
          </a:p>
          <a:p>
            <a:r>
              <a:rPr lang="en-US" sz="1600" b="1" dirty="0"/>
              <a:t>Share with Team</a:t>
            </a:r>
          </a:p>
          <a:p>
            <a:endParaRPr lang="en-US" sz="16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77BBB-C553-4244-B9C0-0B372451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72BEC-7F88-44E8-A9ED-273CABE7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39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8F0BF-86B7-4D38-AA46-6D6D39E9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A88CE-8945-47DC-A9B2-760A97D1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37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D93E204-D589-4818-A44F-24228A0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01" y="138113"/>
            <a:ext cx="4711699" cy="866774"/>
          </a:xfrm>
        </p:spPr>
        <p:txBody>
          <a:bodyPr/>
          <a:lstStyle/>
          <a:p>
            <a:r>
              <a:rPr lang="en-US" dirty="0" err="1"/>
              <a:t>GreenPlum</a:t>
            </a:r>
            <a:r>
              <a:rPr lang="en-US" dirty="0"/>
              <a:t> Access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2C589C-037A-4692-BABF-A24F740E6B58}"/>
              </a:ext>
            </a:extLst>
          </p:cNvPr>
          <p:cNvSpPr txBox="1"/>
          <p:nvPr/>
        </p:nvSpPr>
        <p:spPr>
          <a:xfrm>
            <a:off x="1476375" y="1228725"/>
            <a:ext cx="9925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Change Profile Queries:</a:t>
            </a:r>
          </a:p>
          <a:p>
            <a:r>
              <a:rPr lang="en-US" dirty="0"/>
              <a:t>Select * from </a:t>
            </a:r>
            <a:r>
              <a:rPr lang="en-US" dirty="0" err="1"/>
              <a:t>public.user_info</a:t>
            </a:r>
            <a:r>
              <a:rPr lang="en-US" dirty="0"/>
              <a:t>;</a:t>
            </a:r>
          </a:p>
          <a:p>
            <a:r>
              <a:rPr lang="en-US" dirty="0"/>
              <a:t>Select * from </a:t>
            </a:r>
            <a:r>
              <a:rPr lang="en-US" dirty="0" err="1"/>
              <a:t>public.switch_user_profile</a:t>
            </a:r>
            <a:r>
              <a:rPr lang="en-US" dirty="0"/>
              <a:t>(&lt;profile&gt;)</a:t>
            </a:r>
          </a:p>
          <a:p>
            <a:endParaRPr lang="en-US" dirty="0"/>
          </a:p>
          <a:p>
            <a:r>
              <a:rPr lang="en-US" b="1" dirty="0"/>
              <a:t>Grant Access Query:</a:t>
            </a:r>
          </a:p>
          <a:p>
            <a:r>
              <a:rPr lang="en-US" dirty="0"/>
              <a:t>GRANT SELECT ON &lt;</a:t>
            </a:r>
            <a:r>
              <a:rPr lang="en-US" dirty="0" err="1"/>
              <a:t>schema.tablename</a:t>
            </a:r>
            <a:r>
              <a:rPr lang="en-US" dirty="0"/>
              <a:t>&gt; to &lt;</a:t>
            </a:r>
            <a:r>
              <a:rPr lang="en-US" dirty="0" err="1"/>
              <a:t>userId</a:t>
            </a:r>
            <a:r>
              <a:rPr lang="en-US" dirty="0"/>
              <a:t>&gt;/&lt;group&gt;</a:t>
            </a:r>
          </a:p>
        </p:txBody>
      </p:sp>
    </p:spTree>
    <p:extLst>
      <p:ext uri="{BB962C8B-B14F-4D97-AF65-F5344CB8AC3E}">
        <p14:creationId xmlns:p14="http://schemas.microsoft.com/office/powerpoint/2010/main" val="2868455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1260-F338-4052-A1BC-2D5C85F29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9704" y="159769"/>
            <a:ext cx="8569326" cy="44538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200" b="1"/>
              <a:t>Sikuli for Image 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88EA7-6A5D-4B86-8F96-8982CE7E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A93C2-84F1-4AA9-8EE6-7A8BF4F3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38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18049D-E117-4F1E-9512-E053B51635D1}"/>
              </a:ext>
            </a:extLst>
          </p:cNvPr>
          <p:cNvSpPr txBox="1">
            <a:spLocks/>
          </p:cNvSpPr>
          <p:nvPr/>
        </p:nvSpPr>
        <p:spPr>
          <a:xfrm>
            <a:off x="1848119" y="742950"/>
            <a:ext cx="8495762" cy="3606800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Calibri"/>
              </a:rPr>
              <a:t>Problem statement : </a:t>
            </a:r>
            <a:r>
              <a:rPr lang="en-US" altLang="en-US" sz="1500" dirty="0">
                <a:solidFill>
                  <a:srgbClr val="000000"/>
                </a:solidFill>
                <a:cs typeface="Calibri"/>
              </a:rPr>
              <a:t>An image is being uploaded and published. So once it is published, a validation has to be done if the same image is being displayed or not</a:t>
            </a:r>
            <a:endParaRPr lang="en-US" sz="1500" dirty="0">
              <a:solidFill>
                <a:srgbClr val="000000"/>
              </a:solidFill>
              <a:cs typeface="Segoe UI"/>
            </a:endParaRP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Segoe UI"/>
              </a:rPr>
              <a:t>Solution : </a:t>
            </a:r>
            <a:r>
              <a:rPr lang="en-US" altLang="en-US" sz="1500" dirty="0">
                <a:solidFill>
                  <a:srgbClr val="000000"/>
                </a:solidFill>
                <a:cs typeface="Segoe UI"/>
              </a:rPr>
              <a:t>As selenium has no inbuilt function or class that can help in achieving this, </a:t>
            </a:r>
            <a:r>
              <a:rPr lang="en-US" altLang="en-US" sz="1500" dirty="0" err="1">
                <a:solidFill>
                  <a:srgbClr val="000000"/>
                </a:solidFill>
                <a:cs typeface="Segoe UI"/>
              </a:rPr>
              <a:t>Sikuli</a:t>
            </a:r>
            <a:r>
              <a:rPr lang="en-US" altLang="en-US" sz="1500" dirty="0">
                <a:solidFill>
                  <a:srgbClr val="000000"/>
                </a:solidFill>
                <a:cs typeface="Segoe UI"/>
              </a:rPr>
              <a:t> is suggested. By integrating </a:t>
            </a:r>
            <a:r>
              <a:rPr lang="en-US" altLang="en-US" sz="1500" dirty="0" err="1">
                <a:solidFill>
                  <a:srgbClr val="000000"/>
                </a:solidFill>
                <a:cs typeface="Segoe UI"/>
              </a:rPr>
              <a:t>Sikuli</a:t>
            </a:r>
            <a:r>
              <a:rPr lang="en-US" altLang="en-US" sz="1500" dirty="0">
                <a:solidFill>
                  <a:srgbClr val="000000"/>
                </a:solidFill>
                <a:cs typeface="Segoe UI"/>
              </a:rPr>
              <a:t> with Selenium, image comparison can be done.</a:t>
            </a:r>
            <a:endParaRPr lang="en-US" sz="150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78137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29D1-168F-416F-9EA1-CBDB4A64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507" y="723899"/>
            <a:ext cx="4572860" cy="627765"/>
          </a:xfrm>
        </p:spPr>
        <p:txBody>
          <a:bodyPr>
            <a:noAutofit/>
          </a:bodyPr>
          <a:lstStyle/>
          <a:p>
            <a:r>
              <a:rPr lang="en-US" sz="2400" dirty="0"/>
              <a:t>Utility Name : Excel Macro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B4CE6-1462-404B-9D67-471E18DA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C61B8-B121-4410-A87B-562C0CC3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39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C0CFE0-14A6-41D8-A9D0-CEB0DF3C2B02}"/>
              </a:ext>
            </a:extLst>
          </p:cNvPr>
          <p:cNvSpPr txBox="1">
            <a:spLocks/>
          </p:cNvSpPr>
          <p:nvPr/>
        </p:nvSpPr>
        <p:spPr>
          <a:xfrm>
            <a:off x="1677196" y="1719737"/>
            <a:ext cx="4922195" cy="1826737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Calibri"/>
              </a:rPr>
              <a:t>Problem Statement:</a:t>
            </a:r>
            <a:r>
              <a:rPr lang="en-US" altLang="en-US" sz="1500" dirty="0">
                <a:solidFill>
                  <a:srgbClr val="000000"/>
                </a:solidFill>
                <a:cs typeface="Segoe UI"/>
              </a:rPr>
              <a:t> When a user needs to compare large volume of data between two Sheets ,manually it would consume a good amount of time</a:t>
            </a:r>
            <a:r>
              <a:rPr lang="en-US" altLang="en-US" sz="1500" b="1" dirty="0">
                <a:solidFill>
                  <a:srgbClr val="000000"/>
                </a:solidFill>
                <a:cs typeface="Segoe UI"/>
              </a:rPr>
              <a:t>.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cs typeface="Segoe UI"/>
              </a:rPr>
              <a:t>Description : </a:t>
            </a:r>
            <a:r>
              <a:rPr lang="en-US" altLang="en-US" sz="1500" dirty="0">
                <a:solidFill>
                  <a:srgbClr val="000000"/>
                </a:solidFill>
                <a:cs typeface="Segoe UI"/>
              </a:rPr>
              <a:t>Excel Macro can be used to compare data between two different sources.</a:t>
            </a:r>
            <a:endParaRPr lang="en-US" altLang="en-US" sz="15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>
                <a:solidFill>
                  <a:srgbClr val="000000"/>
                </a:solidFill>
                <a:cs typeface="Segoe UI" panose="020B0502040204020203" pitchFamily="34" charset="0"/>
              </a:rPr>
              <a:t>Author : </a:t>
            </a:r>
            <a:r>
              <a:rPr lang="en-US" sz="1500" dirty="0">
                <a:solidFill>
                  <a:srgbClr val="000000"/>
                </a:solidFill>
                <a:cs typeface="Segoe UI" panose="020B0502040204020203" pitchFamily="34" charset="0"/>
              </a:rPr>
              <a:t>Arvind Sharma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7063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177443F-0854-4EE7-9A35-7E6A465DF86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MTRC Data Flow in DIT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1BFF9BB-BF8F-44EA-BA2F-F2A181B7A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318" y="3499455"/>
            <a:ext cx="2480450" cy="19564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DIT (Development 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ntegration Test) environment for functional testing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Create workspace tables with definitions/structure matching the Workspace views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Reconfigure Spark jobs such that source for the jobs are workspace tables created instead of workspace views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985BB-4FF0-4522-8E39-3470B3AB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017C7-F222-4C8B-BA7C-CD74ECB1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4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CE9E76-DE3D-4CCF-BE5D-6444D05A1DBB}"/>
              </a:ext>
            </a:extLst>
          </p:cNvPr>
          <p:cNvSpPr/>
          <p:nvPr/>
        </p:nvSpPr>
        <p:spPr>
          <a:xfrm>
            <a:off x="4193364" y="3499456"/>
            <a:ext cx="2480450" cy="1956464"/>
          </a:xfrm>
          <a:prstGeom prst="rect">
            <a:avLst/>
          </a:prstGeom>
          <a:solidFill>
            <a:schemeClr val="bg1"/>
          </a:solidFill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Prepare test data. Capture the input vs output data in an excel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workspace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tables with data required for testing functional scenarios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Trigger Spark Jobs in the specified sequence through Automation Script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10F9E8-FDB8-493C-969D-F7713E46B8C6}"/>
              </a:ext>
            </a:extLst>
          </p:cNvPr>
          <p:cNvSpPr/>
          <p:nvPr/>
        </p:nvSpPr>
        <p:spPr>
          <a:xfrm>
            <a:off x="6902414" y="3499455"/>
            <a:ext cx="2251850" cy="19564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Compare the output against the expected results captured as part of test data preparation.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</a:rPr>
              <a:t>Verify the data in the UI screens/Text files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</a:rPr>
              <a:t>For scenarios where user enters data in the UI screen, validate this data with </a:t>
            </a:r>
            <a:r>
              <a:rPr lang="en-US" sz="1200" dirty="0" err="1">
                <a:solidFill>
                  <a:prstClr val="black"/>
                </a:solidFill>
              </a:rPr>
              <a:t>MemSQL</a:t>
            </a:r>
            <a:r>
              <a:rPr lang="en-US" sz="1200" dirty="0">
                <a:solidFill>
                  <a:prstClr val="black"/>
                </a:solidFill>
              </a:rPr>
              <a:t> tables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153234-FFF2-405B-8ECE-CDB6F54E46D4}"/>
              </a:ext>
            </a:extLst>
          </p:cNvPr>
          <p:cNvSpPr/>
          <p:nvPr/>
        </p:nvSpPr>
        <p:spPr>
          <a:xfrm>
            <a:off x="9341694" y="3499455"/>
            <a:ext cx="2161329" cy="19564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Compare the output against the expected results captured as part of test data preparation.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</a:rPr>
              <a:t>Verify the data in the UI screens/Text files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</a:rPr>
              <a:t>For scenarios where user enters data in the UI screen, validate this data with </a:t>
            </a:r>
            <a:r>
              <a:rPr lang="en-US" sz="1200" dirty="0" err="1">
                <a:solidFill>
                  <a:prstClr val="black"/>
                </a:solidFill>
              </a:rPr>
              <a:t>MemSQL</a:t>
            </a:r>
            <a:r>
              <a:rPr lang="en-US" sz="1200" dirty="0">
                <a:solidFill>
                  <a:prstClr val="black"/>
                </a:solidFill>
              </a:rPr>
              <a:t> tables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0F0B5C1F-3420-44F4-9DED-857BAA3A7012}"/>
              </a:ext>
            </a:extLst>
          </p:cNvPr>
          <p:cNvSpPr/>
          <p:nvPr/>
        </p:nvSpPr>
        <p:spPr>
          <a:xfrm>
            <a:off x="1219418" y="3217345"/>
            <a:ext cx="457200" cy="42331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6FF1CBDA-1D56-4142-9687-F24E209A113F}"/>
              </a:ext>
            </a:extLst>
          </p:cNvPr>
          <p:cNvSpPr/>
          <p:nvPr/>
        </p:nvSpPr>
        <p:spPr>
          <a:xfrm>
            <a:off x="3964764" y="3217345"/>
            <a:ext cx="457200" cy="42331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9201BCC1-0C53-4D70-83EC-A64E5DFC4F98}"/>
              </a:ext>
            </a:extLst>
          </p:cNvPr>
          <p:cNvSpPr/>
          <p:nvPr/>
        </p:nvSpPr>
        <p:spPr>
          <a:xfrm>
            <a:off x="6673814" y="3217345"/>
            <a:ext cx="457200" cy="42331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86D56A6B-4B77-4878-8D42-758DFEB6879A}"/>
              </a:ext>
            </a:extLst>
          </p:cNvPr>
          <p:cNvSpPr/>
          <p:nvPr/>
        </p:nvSpPr>
        <p:spPr>
          <a:xfrm>
            <a:off x="9154264" y="3217345"/>
            <a:ext cx="457200" cy="42331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201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AEBF3-9E24-49F6-A0BE-784CEB88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F2436-00B7-4334-8D90-3E242271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21451E-84D4-4874-899C-6CE44A92B28B}"/>
              </a:ext>
            </a:extLst>
          </p:cNvPr>
          <p:cNvSpPr/>
          <p:nvPr/>
        </p:nvSpPr>
        <p:spPr>
          <a:xfrm>
            <a:off x="5989714" y="7450643"/>
            <a:ext cx="2480728" cy="540274"/>
          </a:xfrm>
          <a:prstGeom prst="rect">
            <a:avLst/>
          </a:prstGeom>
          <a:solidFill>
            <a:schemeClr val="bg1"/>
          </a:solidFill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UI and API Layers</a:t>
            </a:r>
          </a:p>
        </p:txBody>
      </p:sp>
      <p:sp>
        <p:nvSpPr>
          <p:cNvPr id="8" name="AutoShape 2" descr="Image result for Streamsets icon">
            <a:extLst>
              <a:ext uri="{FF2B5EF4-FFF2-40B4-BE49-F238E27FC236}">
                <a16:creationId xmlns:a16="http://schemas.microsoft.com/office/drawing/2014/main" id="{D10B9815-270A-4F49-B7A5-A841594C8F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1216" y="4497172"/>
            <a:ext cx="39288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70A53F-5D21-48C8-9925-5CF04C792646}"/>
              </a:ext>
            </a:extLst>
          </p:cNvPr>
          <p:cNvCxnSpPr>
            <a:cxnSpLocks/>
          </p:cNvCxnSpPr>
          <p:nvPr/>
        </p:nvCxnSpPr>
        <p:spPr>
          <a:xfrm>
            <a:off x="838154" y="3951316"/>
            <a:ext cx="10744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36A7DB-B469-4F83-BAFD-203C786946AE}"/>
              </a:ext>
            </a:extLst>
          </p:cNvPr>
          <p:cNvSpPr/>
          <p:nvPr/>
        </p:nvSpPr>
        <p:spPr>
          <a:xfrm>
            <a:off x="4212888" y="3740072"/>
            <a:ext cx="3402854" cy="3932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preparation approach in DIT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0DE7A2-BA25-4D72-B117-42C4D0CC796F}"/>
              </a:ext>
            </a:extLst>
          </p:cNvPr>
          <p:cNvSpPr/>
          <p:nvPr/>
        </p:nvSpPr>
        <p:spPr>
          <a:xfrm>
            <a:off x="995577" y="1553090"/>
            <a:ext cx="1996324" cy="181484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61B83F-772D-431A-A59E-95D91DEDB79C}"/>
              </a:ext>
            </a:extLst>
          </p:cNvPr>
          <p:cNvSpPr/>
          <p:nvPr/>
        </p:nvSpPr>
        <p:spPr>
          <a:xfrm>
            <a:off x="995577" y="1553090"/>
            <a:ext cx="1996324" cy="330697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 Data Sources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3195ECE7-7EB3-4276-A11A-13A2F7FEDDC5}"/>
              </a:ext>
            </a:extLst>
          </p:cNvPr>
          <p:cNvSpPr/>
          <p:nvPr/>
        </p:nvSpPr>
        <p:spPr>
          <a:xfrm>
            <a:off x="1133246" y="2110187"/>
            <a:ext cx="640080" cy="457200"/>
          </a:xfrm>
          <a:prstGeom prst="can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SCDH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C476D8C0-0623-4DF0-A936-5F0BB568FCE2}"/>
              </a:ext>
            </a:extLst>
          </p:cNvPr>
          <p:cNvSpPr/>
          <p:nvPr/>
        </p:nvSpPr>
        <p:spPr>
          <a:xfrm>
            <a:off x="1130469" y="2719368"/>
            <a:ext cx="640080" cy="457200"/>
          </a:xfrm>
          <a:prstGeom prst="can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PPCM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9F8D16C1-1C6F-4983-8F21-B51007209008}"/>
              </a:ext>
            </a:extLst>
          </p:cNvPr>
          <p:cNvSpPr/>
          <p:nvPr/>
        </p:nvSpPr>
        <p:spPr>
          <a:xfrm>
            <a:off x="2129504" y="2110187"/>
            <a:ext cx="640080" cy="457200"/>
          </a:xfrm>
          <a:prstGeom prst="can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GLOVIA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2E827F-4735-470C-AF5E-9FE20264FBC8}"/>
              </a:ext>
            </a:extLst>
          </p:cNvPr>
          <p:cNvSpPr/>
          <p:nvPr/>
        </p:nvSpPr>
        <p:spPr>
          <a:xfrm>
            <a:off x="3417105" y="1553033"/>
            <a:ext cx="3053001" cy="181484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8AD611-D9C3-4B89-90AD-ABC7DD9617C1}"/>
              </a:ext>
            </a:extLst>
          </p:cNvPr>
          <p:cNvSpPr/>
          <p:nvPr/>
        </p:nvSpPr>
        <p:spPr>
          <a:xfrm>
            <a:off x="3417108" y="1548794"/>
            <a:ext cx="3049698" cy="333563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Dell Data Lake (DDL)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7B8270-037D-44F1-BEC2-E569067E3056}"/>
              </a:ext>
            </a:extLst>
          </p:cNvPr>
          <p:cNvSpPr/>
          <p:nvPr/>
        </p:nvSpPr>
        <p:spPr>
          <a:xfrm>
            <a:off x="3417106" y="1883730"/>
            <a:ext cx="600330" cy="1484143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Landing Zone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7EC9B3-09B4-44D1-8BC1-98E29D8B3D51}"/>
              </a:ext>
            </a:extLst>
          </p:cNvPr>
          <p:cNvSpPr txBox="1"/>
          <p:nvPr/>
        </p:nvSpPr>
        <p:spPr>
          <a:xfrm>
            <a:off x="8942590" y="1548885"/>
            <a:ext cx="108571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Microservices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8C1A0E-CC79-471B-96CA-F6323B951004}"/>
              </a:ext>
            </a:extLst>
          </p:cNvPr>
          <p:cNvSpPr/>
          <p:nvPr/>
        </p:nvSpPr>
        <p:spPr>
          <a:xfrm>
            <a:off x="4596422" y="1883503"/>
            <a:ext cx="687265" cy="1484143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Consumption Layer/ RDL Views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7E777D-F45A-4468-A965-7A374E442FF2}"/>
              </a:ext>
            </a:extLst>
          </p:cNvPr>
          <p:cNvCxnSpPr>
            <a:cxnSpLocks/>
          </p:cNvCxnSpPr>
          <p:nvPr/>
        </p:nvCxnSpPr>
        <p:spPr>
          <a:xfrm flipV="1">
            <a:off x="4517286" y="2616194"/>
            <a:ext cx="252687" cy="33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7E5C666-A56F-4268-B5EE-4AFD29E07776}"/>
              </a:ext>
            </a:extLst>
          </p:cNvPr>
          <p:cNvSpPr/>
          <p:nvPr/>
        </p:nvSpPr>
        <p:spPr>
          <a:xfrm>
            <a:off x="3048326" y="2449637"/>
            <a:ext cx="325515" cy="321742"/>
          </a:xfrm>
          <a:prstGeom prst="rightArrow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10D4AF2-2372-4E26-8E9E-B1AB1BEA07D9}"/>
              </a:ext>
            </a:extLst>
          </p:cNvPr>
          <p:cNvSpPr/>
          <p:nvPr/>
        </p:nvSpPr>
        <p:spPr>
          <a:xfrm>
            <a:off x="9235731" y="1816861"/>
            <a:ext cx="560772" cy="359285"/>
          </a:xfrm>
          <a:prstGeom prst="rightArrow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0063B911-7D99-46A6-AB48-0B7A7FAB6E37}"/>
              </a:ext>
            </a:extLst>
          </p:cNvPr>
          <p:cNvSpPr/>
          <p:nvPr/>
        </p:nvSpPr>
        <p:spPr>
          <a:xfrm>
            <a:off x="2139122" y="2719368"/>
            <a:ext cx="640080" cy="457200"/>
          </a:xfrm>
          <a:prstGeom prst="can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95DCE2-EF41-441E-8420-7F3566781590}"/>
              </a:ext>
            </a:extLst>
          </p:cNvPr>
          <p:cNvSpPr/>
          <p:nvPr/>
        </p:nvSpPr>
        <p:spPr>
          <a:xfrm>
            <a:off x="10705084" y="1198058"/>
            <a:ext cx="1137476" cy="417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DELL DSC UI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BCA4BCE-EAD7-40D4-81C6-D4BBC7BBD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945" y="1037361"/>
            <a:ext cx="799452" cy="799452"/>
          </a:xfrm>
          <a:prstGeom prst="rect">
            <a:avLst/>
          </a:prstGeom>
        </p:spPr>
      </p:pic>
      <p:sp>
        <p:nvSpPr>
          <p:cNvPr id="28" name="Arrow: Left 27">
            <a:extLst>
              <a:ext uri="{FF2B5EF4-FFF2-40B4-BE49-F238E27FC236}">
                <a16:creationId xmlns:a16="http://schemas.microsoft.com/office/drawing/2014/main" id="{DBD632AD-78AE-4B74-B9E6-CE978612DDDB}"/>
              </a:ext>
            </a:extLst>
          </p:cNvPr>
          <p:cNvSpPr/>
          <p:nvPr/>
        </p:nvSpPr>
        <p:spPr>
          <a:xfrm rot="10800000">
            <a:off x="6843842" y="2426386"/>
            <a:ext cx="805923" cy="3449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774AE0C2-7597-4EFD-971D-918928A9C0D7}"/>
              </a:ext>
            </a:extLst>
          </p:cNvPr>
          <p:cNvSpPr/>
          <p:nvPr/>
        </p:nvSpPr>
        <p:spPr>
          <a:xfrm>
            <a:off x="7753433" y="1664972"/>
            <a:ext cx="1205277" cy="16995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MemSQL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DB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F530F02-82E9-4A95-B430-E14EE2304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707" y="2067151"/>
            <a:ext cx="666750" cy="3714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07D96D0-EC7E-42D3-A8BF-9BD9AC496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906" y="1299722"/>
            <a:ext cx="666750" cy="371475"/>
          </a:xfrm>
          <a:prstGeom prst="rect">
            <a:avLst/>
          </a:prstGeom>
        </p:spPr>
      </p:pic>
      <p:sp>
        <p:nvSpPr>
          <p:cNvPr id="32" name="Arrow: Curved Right 31">
            <a:extLst>
              <a:ext uri="{FF2B5EF4-FFF2-40B4-BE49-F238E27FC236}">
                <a16:creationId xmlns:a16="http://schemas.microsoft.com/office/drawing/2014/main" id="{203A2228-8023-4A2B-9674-58F775F96372}"/>
              </a:ext>
            </a:extLst>
          </p:cNvPr>
          <p:cNvSpPr/>
          <p:nvPr/>
        </p:nvSpPr>
        <p:spPr>
          <a:xfrm rot="5400000">
            <a:off x="8013814" y="879194"/>
            <a:ext cx="530934" cy="107480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Office_Fill_22">
            <a:extLst>
              <a:ext uri="{FF2B5EF4-FFF2-40B4-BE49-F238E27FC236}">
                <a16:creationId xmlns:a16="http://schemas.microsoft.com/office/drawing/2014/main" id="{74B31746-94F5-42B3-87D9-4BD19D8F12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036430" y="2115027"/>
            <a:ext cx="635000" cy="635000"/>
            <a:chOff x="5414" y="1190"/>
            <a:chExt cx="340" cy="340"/>
          </a:xfrm>
          <a:solidFill>
            <a:schemeClr val="accent1"/>
          </a:solidFill>
        </p:grpSpPr>
        <p:sp>
          <p:nvSpPr>
            <p:cNvPr id="34" name="Freeform 355">
              <a:extLst>
                <a:ext uri="{FF2B5EF4-FFF2-40B4-BE49-F238E27FC236}">
                  <a16:creationId xmlns:a16="http://schemas.microsoft.com/office/drawing/2014/main" id="{30744CA4-AEFB-4FD3-B886-689999CCB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0" y="1268"/>
              <a:ext cx="128" cy="184"/>
            </a:xfrm>
            <a:custGeom>
              <a:avLst/>
              <a:gdLst>
                <a:gd name="T0" fmla="*/ 117 w 192"/>
                <a:gd name="T1" fmla="*/ 64 h 277"/>
                <a:gd name="T2" fmla="*/ 117 w 192"/>
                <a:gd name="T3" fmla="*/ 0 h 277"/>
                <a:gd name="T4" fmla="*/ 0 w 192"/>
                <a:gd name="T5" fmla="*/ 0 h 277"/>
                <a:gd name="T6" fmla="*/ 0 w 192"/>
                <a:gd name="T7" fmla="*/ 277 h 277"/>
                <a:gd name="T8" fmla="*/ 192 w 192"/>
                <a:gd name="T9" fmla="*/ 277 h 277"/>
                <a:gd name="T10" fmla="*/ 192 w 192"/>
                <a:gd name="T11" fmla="*/ 75 h 277"/>
                <a:gd name="T12" fmla="*/ 128 w 192"/>
                <a:gd name="T13" fmla="*/ 75 h 277"/>
                <a:gd name="T14" fmla="*/ 117 w 192"/>
                <a:gd name="T15" fmla="*/ 64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277">
                  <a:moveTo>
                    <a:pt x="117" y="64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192" y="75"/>
                    <a:pt x="192" y="75"/>
                    <a:pt x="192" y="75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22" y="75"/>
                    <a:pt x="117" y="70"/>
                    <a:pt x="117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356">
              <a:extLst>
                <a:ext uri="{FF2B5EF4-FFF2-40B4-BE49-F238E27FC236}">
                  <a16:creationId xmlns:a16="http://schemas.microsoft.com/office/drawing/2014/main" id="{B04411CE-EDD1-4928-90D7-82F736502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" y="1278"/>
              <a:ext cx="26" cy="25"/>
            </a:xfrm>
            <a:custGeom>
              <a:avLst/>
              <a:gdLst>
                <a:gd name="T0" fmla="*/ 0 w 26"/>
                <a:gd name="T1" fmla="*/ 0 h 25"/>
                <a:gd name="T2" fmla="*/ 0 w 26"/>
                <a:gd name="T3" fmla="*/ 25 h 25"/>
                <a:gd name="T4" fmla="*/ 26 w 26"/>
                <a:gd name="T5" fmla="*/ 25 h 25"/>
                <a:gd name="T6" fmla="*/ 0 w 26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5">
                  <a:moveTo>
                    <a:pt x="0" y="0"/>
                  </a:moveTo>
                  <a:lnTo>
                    <a:pt x="0" y="25"/>
                  </a:lnTo>
                  <a:lnTo>
                    <a:pt x="26" y="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357">
              <a:extLst>
                <a:ext uri="{FF2B5EF4-FFF2-40B4-BE49-F238E27FC236}">
                  <a16:creationId xmlns:a16="http://schemas.microsoft.com/office/drawing/2014/main" id="{B2E5C2C8-697A-4E71-964E-8035A966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14" y="1190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373 w 512"/>
                <a:gd name="T11" fmla="*/ 405 h 512"/>
                <a:gd name="T12" fmla="*/ 362 w 512"/>
                <a:gd name="T13" fmla="*/ 416 h 512"/>
                <a:gd name="T14" fmla="*/ 149 w 512"/>
                <a:gd name="T15" fmla="*/ 416 h 512"/>
                <a:gd name="T16" fmla="*/ 138 w 512"/>
                <a:gd name="T17" fmla="*/ 405 h 512"/>
                <a:gd name="T18" fmla="*/ 138 w 512"/>
                <a:gd name="T19" fmla="*/ 106 h 512"/>
                <a:gd name="T20" fmla="*/ 149 w 512"/>
                <a:gd name="T21" fmla="*/ 96 h 512"/>
                <a:gd name="T22" fmla="*/ 288 w 512"/>
                <a:gd name="T23" fmla="*/ 96 h 512"/>
                <a:gd name="T24" fmla="*/ 292 w 512"/>
                <a:gd name="T25" fmla="*/ 96 h 512"/>
                <a:gd name="T26" fmla="*/ 295 w 512"/>
                <a:gd name="T27" fmla="*/ 99 h 512"/>
                <a:gd name="T28" fmla="*/ 370 w 512"/>
                <a:gd name="T29" fmla="*/ 173 h 512"/>
                <a:gd name="T30" fmla="*/ 372 w 512"/>
                <a:gd name="T31" fmla="*/ 177 h 512"/>
                <a:gd name="T32" fmla="*/ 373 w 512"/>
                <a:gd name="T33" fmla="*/ 181 h 512"/>
                <a:gd name="T34" fmla="*/ 373 w 512"/>
                <a:gd name="T35" fmla="*/ 40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373" y="405"/>
                  </a:moveTo>
                  <a:cubicBezTo>
                    <a:pt x="373" y="411"/>
                    <a:pt x="368" y="416"/>
                    <a:pt x="362" y="416"/>
                  </a:cubicBezTo>
                  <a:cubicBezTo>
                    <a:pt x="149" y="416"/>
                    <a:pt x="149" y="416"/>
                    <a:pt x="149" y="416"/>
                  </a:cubicBezTo>
                  <a:cubicBezTo>
                    <a:pt x="143" y="416"/>
                    <a:pt x="138" y="411"/>
                    <a:pt x="138" y="405"/>
                  </a:cubicBezTo>
                  <a:cubicBezTo>
                    <a:pt x="138" y="106"/>
                    <a:pt x="138" y="106"/>
                    <a:pt x="138" y="106"/>
                  </a:cubicBezTo>
                  <a:cubicBezTo>
                    <a:pt x="138" y="100"/>
                    <a:pt x="143" y="96"/>
                    <a:pt x="149" y="96"/>
                  </a:cubicBezTo>
                  <a:cubicBezTo>
                    <a:pt x="288" y="96"/>
                    <a:pt x="288" y="96"/>
                    <a:pt x="288" y="96"/>
                  </a:cubicBezTo>
                  <a:cubicBezTo>
                    <a:pt x="289" y="96"/>
                    <a:pt x="290" y="96"/>
                    <a:pt x="292" y="96"/>
                  </a:cubicBezTo>
                  <a:cubicBezTo>
                    <a:pt x="293" y="97"/>
                    <a:pt x="294" y="98"/>
                    <a:pt x="295" y="99"/>
                  </a:cubicBezTo>
                  <a:cubicBezTo>
                    <a:pt x="370" y="173"/>
                    <a:pt x="370" y="173"/>
                    <a:pt x="370" y="173"/>
                  </a:cubicBezTo>
                  <a:cubicBezTo>
                    <a:pt x="371" y="174"/>
                    <a:pt x="372" y="176"/>
                    <a:pt x="372" y="177"/>
                  </a:cubicBezTo>
                  <a:cubicBezTo>
                    <a:pt x="373" y="178"/>
                    <a:pt x="373" y="180"/>
                    <a:pt x="373" y="181"/>
                  </a:cubicBezTo>
                  <a:lnTo>
                    <a:pt x="373" y="4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BDB959F7-077E-42AF-A24C-0D19E14EFC5B}"/>
              </a:ext>
            </a:extLst>
          </p:cNvPr>
          <p:cNvSpPr/>
          <p:nvPr/>
        </p:nvSpPr>
        <p:spPr>
          <a:xfrm>
            <a:off x="10718994" y="2270955"/>
            <a:ext cx="851910" cy="2964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 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874414-2F80-46C7-8D19-4216248F384F}"/>
              </a:ext>
            </a:extLst>
          </p:cNvPr>
          <p:cNvSpPr/>
          <p:nvPr/>
        </p:nvSpPr>
        <p:spPr>
          <a:xfrm>
            <a:off x="4003284" y="1882930"/>
            <a:ext cx="603625" cy="1484143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Curation zone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F8968E-5377-4977-9FF1-6D0237354BA2}"/>
              </a:ext>
            </a:extLst>
          </p:cNvPr>
          <p:cNvCxnSpPr>
            <a:cxnSpLocks/>
          </p:cNvCxnSpPr>
          <p:nvPr/>
        </p:nvCxnSpPr>
        <p:spPr>
          <a:xfrm flipV="1">
            <a:off x="4000669" y="2616911"/>
            <a:ext cx="212219" cy="2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C183988-F694-47C6-9FBD-7EA82D479695}"/>
              </a:ext>
            </a:extLst>
          </p:cNvPr>
          <p:cNvSpPr/>
          <p:nvPr/>
        </p:nvSpPr>
        <p:spPr>
          <a:xfrm>
            <a:off x="5267535" y="1882930"/>
            <a:ext cx="603625" cy="1484143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Workspace Views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A8BB09-BF7D-4426-9A1D-5B607A817E64}"/>
              </a:ext>
            </a:extLst>
          </p:cNvPr>
          <p:cNvCxnSpPr>
            <a:cxnSpLocks/>
          </p:cNvCxnSpPr>
          <p:nvPr/>
        </p:nvCxnSpPr>
        <p:spPr>
          <a:xfrm>
            <a:off x="5283687" y="2616194"/>
            <a:ext cx="177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F3D445F-374D-4C98-8678-83761F305914}"/>
              </a:ext>
            </a:extLst>
          </p:cNvPr>
          <p:cNvSpPr/>
          <p:nvPr/>
        </p:nvSpPr>
        <p:spPr>
          <a:xfrm>
            <a:off x="10139701" y="1848596"/>
            <a:ext cx="428458" cy="254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757AEFD-C9CB-4901-A9F1-3C9772056D7B}"/>
              </a:ext>
            </a:extLst>
          </p:cNvPr>
          <p:cNvSpPr/>
          <p:nvPr/>
        </p:nvSpPr>
        <p:spPr>
          <a:xfrm>
            <a:off x="5283688" y="1009053"/>
            <a:ext cx="6440642" cy="2548930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  <a:prstDash val="sysDot"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704841-8DE0-4A8E-AECD-3366A4CEA01C}"/>
              </a:ext>
            </a:extLst>
          </p:cNvPr>
          <p:cNvCxnSpPr>
            <a:cxnSpLocks/>
          </p:cNvCxnSpPr>
          <p:nvPr/>
        </p:nvCxnSpPr>
        <p:spPr>
          <a:xfrm flipH="1">
            <a:off x="9688426" y="693742"/>
            <a:ext cx="562459" cy="265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2373DB2-BD4B-4F91-AB8C-C8A7D8D61AB1}"/>
              </a:ext>
            </a:extLst>
          </p:cNvPr>
          <p:cNvSpPr txBox="1"/>
          <p:nvPr/>
        </p:nvSpPr>
        <p:spPr>
          <a:xfrm>
            <a:off x="9203587" y="345148"/>
            <a:ext cx="2202845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 of SDET testing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235D8CD-EC5B-45CB-84F2-10E0284576E0}"/>
              </a:ext>
            </a:extLst>
          </p:cNvPr>
          <p:cNvSpPr/>
          <p:nvPr/>
        </p:nvSpPr>
        <p:spPr>
          <a:xfrm>
            <a:off x="5863181" y="1882929"/>
            <a:ext cx="603625" cy="1484143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Workspace Tables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2F1FBD-7711-4328-A89D-E489D74555BE}"/>
              </a:ext>
            </a:extLst>
          </p:cNvPr>
          <p:cNvSpPr/>
          <p:nvPr/>
        </p:nvSpPr>
        <p:spPr>
          <a:xfrm>
            <a:off x="6671482" y="4480138"/>
            <a:ext cx="1888631" cy="14803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Import the modified data to the table that is created (which is the replica of the input views)</a:t>
            </a:r>
          </a:p>
        </p:txBody>
      </p:sp>
      <p:sp>
        <p:nvSpPr>
          <p:cNvPr id="48" name="AutoShape 2" descr="Image result for Streamsets icon">
            <a:extLst>
              <a:ext uri="{FF2B5EF4-FFF2-40B4-BE49-F238E27FC236}">
                <a16:creationId xmlns:a16="http://schemas.microsoft.com/office/drawing/2014/main" id="{FA97B394-C36C-4F6B-A42D-CA5C597C49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1216" y="4629150"/>
            <a:ext cx="39288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30FAB71-E54D-425B-8124-2EE8D23D479C}"/>
              </a:ext>
            </a:extLst>
          </p:cNvPr>
          <p:cNvSpPr/>
          <p:nvPr/>
        </p:nvSpPr>
        <p:spPr>
          <a:xfrm>
            <a:off x="1537503" y="4486057"/>
            <a:ext cx="1838599" cy="14180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Take an export of data from the views into an excel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133BE9-9A58-4D1A-BDE2-DFC6ABBC1D58}"/>
              </a:ext>
            </a:extLst>
          </p:cNvPr>
          <p:cNvSpPr/>
          <p:nvPr/>
        </p:nvSpPr>
        <p:spPr>
          <a:xfrm>
            <a:off x="4154751" y="4483948"/>
            <a:ext cx="1838600" cy="1420115"/>
          </a:xfrm>
          <a:prstGeom prst="rect">
            <a:avLst/>
          </a:prstGeom>
          <a:solidFill>
            <a:schemeClr val="bg1"/>
          </a:solidFill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Modify the data in the excel such that all combinations are covered for the functional testing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C6E04F4-7295-42A9-962A-3070C8BD479B}"/>
              </a:ext>
            </a:extLst>
          </p:cNvPr>
          <p:cNvSpPr/>
          <p:nvPr/>
        </p:nvSpPr>
        <p:spPr>
          <a:xfrm>
            <a:off x="9164657" y="4484100"/>
            <a:ext cx="1990395" cy="1480307"/>
          </a:xfrm>
          <a:prstGeom prst="rect">
            <a:avLst/>
          </a:prstGeom>
          <a:solidFill>
            <a:schemeClr val="bg1"/>
          </a:solidFill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Use this controlled data for the functional testing</a:t>
            </a:r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FA11353E-68B6-4B10-AC8B-474BEA358851}"/>
              </a:ext>
            </a:extLst>
          </p:cNvPr>
          <p:cNvSpPr/>
          <p:nvPr/>
        </p:nvSpPr>
        <p:spPr>
          <a:xfrm>
            <a:off x="6411811" y="4274049"/>
            <a:ext cx="457200" cy="42331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14F1E1FF-51CD-47DA-B101-03309ABED556}"/>
              </a:ext>
            </a:extLst>
          </p:cNvPr>
          <p:cNvSpPr/>
          <p:nvPr/>
        </p:nvSpPr>
        <p:spPr>
          <a:xfrm>
            <a:off x="3892233" y="4188017"/>
            <a:ext cx="457200" cy="42331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092FEF6D-35DD-407E-8466-E3829ED2B170}"/>
              </a:ext>
            </a:extLst>
          </p:cNvPr>
          <p:cNvSpPr/>
          <p:nvPr/>
        </p:nvSpPr>
        <p:spPr>
          <a:xfrm>
            <a:off x="8984594" y="4272890"/>
            <a:ext cx="457200" cy="42331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E1A08FF1-D7F7-4186-8573-6787DF2E9032}"/>
              </a:ext>
            </a:extLst>
          </p:cNvPr>
          <p:cNvSpPr/>
          <p:nvPr/>
        </p:nvSpPr>
        <p:spPr>
          <a:xfrm>
            <a:off x="1337443" y="4170633"/>
            <a:ext cx="457200" cy="42331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C65C3A34-D431-4A15-8DB5-432270B0E6FF}"/>
              </a:ext>
            </a:extLst>
          </p:cNvPr>
          <p:cNvSpPr/>
          <p:nvPr/>
        </p:nvSpPr>
        <p:spPr>
          <a:xfrm rot="10800000">
            <a:off x="9091842" y="2995004"/>
            <a:ext cx="805923" cy="3449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28B5E51-41FD-4FB2-B95D-DD84FA878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707" y="2635769"/>
            <a:ext cx="666750" cy="3714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73BFE9F-7640-457E-8A25-8FEE9428B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5397" y="2843664"/>
            <a:ext cx="635000" cy="56773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B88F96E-6BB6-4D7B-865A-A3B957827108}"/>
              </a:ext>
            </a:extLst>
          </p:cNvPr>
          <p:cNvSpPr txBox="1"/>
          <p:nvPr/>
        </p:nvSpPr>
        <p:spPr>
          <a:xfrm>
            <a:off x="1450508" y="92179"/>
            <a:ext cx="548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cs typeface="Calibri" panose="020F0502020204030204" pitchFamily="34" charset="0"/>
              </a:rPr>
              <a:t>Functional Test Data approach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902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29D1-168F-416F-9EA1-CBDB4A64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Name : </a:t>
            </a:r>
            <a:r>
              <a:rPr lang="en-US" dirty="0" err="1"/>
              <a:t>CreateQATable.groovy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9E121-23A2-41C7-BB78-A4122FBDB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478" y="2275840"/>
            <a:ext cx="4182202" cy="3108959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b="1" dirty="0"/>
              <a:t>Function 1: </a:t>
            </a:r>
            <a:r>
              <a:rPr lang="en-US" sz="1600" b="1" dirty="0" err="1"/>
              <a:t>createTable_MemSQL</a:t>
            </a:r>
            <a:endParaRPr lang="en-US" sz="1600" b="1" dirty="0"/>
          </a:p>
          <a:p>
            <a:r>
              <a:rPr lang="en-US" sz="1600" dirty="0"/>
              <a:t>Parameters : Reference Table name (</a:t>
            </a:r>
            <a:r>
              <a:rPr lang="en-US" sz="1600" dirty="0" err="1"/>
              <a:t>schema.table</a:t>
            </a:r>
            <a:r>
              <a:rPr lang="en-US" sz="1600" dirty="0"/>
              <a:t> name) , Target Schema</a:t>
            </a:r>
          </a:p>
          <a:p>
            <a:r>
              <a:rPr lang="en-US" sz="1600" dirty="0"/>
              <a:t>Author : Priyadarsini Raj</a:t>
            </a:r>
          </a:p>
          <a:p>
            <a:r>
              <a:rPr lang="en-US" sz="1600" dirty="0"/>
              <a:t>Description : This utility reads the structure of  Reference Table name and creates QA Table in </a:t>
            </a:r>
            <a:r>
              <a:rPr lang="en-US" sz="1600" dirty="0" err="1"/>
              <a:t>MemSQL</a:t>
            </a:r>
            <a:r>
              <a:rPr lang="en-US" sz="1600" dirty="0"/>
              <a:t> under desired schema (where testers are allowed to create tables for testing)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B4CE6-1462-404B-9D67-471E18DA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C61B8-B121-4410-A87B-562C0CC3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9270A2-0327-4E1F-82BE-FD0328E981C8}"/>
              </a:ext>
            </a:extLst>
          </p:cNvPr>
          <p:cNvSpPr txBox="1">
            <a:spLocks/>
          </p:cNvSpPr>
          <p:nvPr/>
        </p:nvSpPr>
        <p:spPr>
          <a:xfrm>
            <a:off x="6766559" y="2844800"/>
            <a:ext cx="4055411" cy="2954287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r>
              <a:rPr lang="en-US" sz="1600" b="1" dirty="0"/>
              <a:t>Function 2: </a:t>
            </a:r>
            <a:r>
              <a:rPr lang="en-US" sz="1600" b="1" dirty="0" err="1"/>
              <a:t>createTable_GP</a:t>
            </a:r>
            <a:endParaRPr lang="en-US" sz="1600" b="1" dirty="0"/>
          </a:p>
          <a:p>
            <a:r>
              <a:rPr lang="en-US" sz="1600" dirty="0"/>
              <a:t>Parameters : Reference Table name (</a:t>
            </a:r>
            <a:r>
              <a:rPr lang="en-US" sz="1600" dirty="0" err="1"/>
              <a:t>schema.table</a:t>
            </a:r>
            <a:r>
              <a:rPr lang="en-US" sz="1600" dirty="0"/>
              <a:t> name) </a:t>
            </a:r>
          </a:p>
          <a:p>
            <a:r>
              <a:rPr lang="en-US" sz="1600" dirty="0"/>
              <a:t>Author : Priyadarsini Raj</a:t>
            </a:r>
          </a:p>
          <a:p>
            <a:r>
              <a:rPr lang="en-US" sz="1600" dirty="0"/>
              <a:t>Description : This utility creates QA Table having structure as Reference Table name in Greenplum under desired schema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277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29D1-168F-416F-9EA1-CBDB4A64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Name : </a:t>
            </a:r>
            <a:r>
              <a:rPr lang="en-US" dirty="0" err="1"/>
              <a:t>InsertDataToDBTables.groovy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9E121-23A2-41C7-BB78-A4122FBDB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612" y="2758910"/>
            <a:ext cx="4356044" cy="274781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endParaRPr lang="en-US" sz="1600" dirty="0"/>
          </a:p>
          <a:p>
            <a:r>
              <a:rPr lang="en-US" sz="1600" b="1" dirty="0"/>
              <a:t>Function 1: </a:t>
            </a:r>
            <a:r>
              <a:rPr lang="en-US" sz="1600" b="1" dirty="0" err="1"/>
              <a:t>InsertData_MemSQL</a:t>
            </a:r>
            <a:endParaRPr lang="en-US" sz="1600" b="1" dirty="0"/>
          </a:p>
          <a:p>
            <a:r>
              <a:rPr lang="en-US" sz="1600" dirty="0"/>
              <a:t>Parameters : Excel sheet path, Reference Table name (</a:t>
            </a:r>
            <a:r>
              <a:rPr lang="en-US" sz="1600" dirty="0" err="1"/>
              <a:t>schema.table</a:t>
            </a:r>
            <a:r>
              <a:rPr lang="en-US" sz="1600" dirty="0"/>
              <a:t> name) , </a:t>
            </a:r>
            <a:r>
              <a:rPr lang="en-US" sz="1600" dirty="0" err="1"/>
              <a:t>sql</a:t>
            </a:r>
            <a:r>
              <a:rPr lang="en-US" sz="1600" dirty="0"/>
              <a:t> instance</a:t>
            </a:r>
          </a:p>
          <a:p>
            <a:r>
              <a:rPr lang="en-US" sz="1600" dirty="0"/>
              <a:t>Author : Priyadarsini Raj</a:t>
            </a:r>
          </a:p>
          <a:p>
            <a:r>
              <a:rPr lang="en-US" sz="1600" dirty="0"/>
              <a:t>Description : This utility reads the data from excel sheet and inserts the same to DB table in </a:t>
            </a:r>
            <a:r>
              <a:rPr lang="en-US" sz="1600" dirty="0" err="1"/>
              <a:t>MemSQL</a:t>
            </a:r>
            <a:r>
              <a:rPr lang="en-US" sz="1600" dirty="0"/>
              <a:t> which is passed as parameter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B4CE6-1462-404B-9D67-471E18DA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C61B8-B121-4410-A87B-562C0CC3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1D6288-0783-442F-BC32-A699176C0529}"/>
              </a:ext>
            </a:extLst>
          </p:cNvPr>
          <p:cNvSpPr txBox="1">
            <a:spLocks/>
          </p:cNvSpPr>
          <p:nvPr/>
        </p:nvSpPr>
        <p:spPr>
          <a:xfrm>
            <a:off x="6493666" y="3424391"/>
            <a:ext cx="4356043" cy="274780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Function 2: </a:t>
            </a:r>
            <a:r>
              <a:rPr lang="en-US" sz="1600" b="1" dirty="0" err="1"/>
              <a:t>InsertData_GP</a:t>
            </a:r>
            <a:endParaRPr lang="en-US" sz="1600" b="1" dirty="0"/>
          </a:p>
          <a:p>
            <a:r>
              <a:rPr lang="en-US" sz="1600" dirty="0"/>
              <a:t>Parameters : Excel sheet path, Reference Table name (</a:t>
            </a:r>
            <a:r>
              <a:rPr lang="en-US" sz="1600" dirty="0" err="1"/>
              <a:t>schema.table</a:t>
            </a:r>
            <a:r>
              <a:rPr lang="en-US" sz="1600" dirty="0"/>
              <a:t> name) </a:t>
            </a:r>
          </a:p>
          <a:p>
            <a:r>
              <a:rPr lang="en-US" sz="1600" dirty="0"/>
              <a:t>Author : Priyadarsini Raj</a:t>
            </a:r>
          </a:p>
          <a:p>
            <a:r>
              <a:rPr lang="en-US" sz="1600" dirty="0"/>
              <a:t>Description : This utility reads the data from excel sheet and inserts the same to DB table in </a:t>
            </a:r>
            <a:r>
              <a:rPr lang="en-US" sz="1600" dirty="0" err="1"/>
              <a:t>greenplum</a:t>
            </a:r>
            <a:r>
              <a:rPr lang="en-US" sz="1600" dirty="0"/>
              <a:t> which is passed as parameter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752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5077-DCA1-4D19-B06D-F3E47DEC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Name: </a:t>
            </a:r>
            <a:r>
              <a:rPr lang="en-US" dirty="0" err="1"/>
              <a:t>CompareData.groovy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826B-C0B6-46DD-BF2A-D35800B53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749" y="2601799"/>
            <a:ext cx="8693835" cy="2736915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Function name: </a:t>
            </a:r>
            <a:r>
              <a:rPr lang="en-US" b="1" dirty="0" err="1"/>
              <a:t>CompareDBToFile</a:t>
            </a:r>
            <a:endParaRPr lang="en-US" b="1" dirty="0"/>
          </a:p>
          <a:p>
            <a:r>
              <a:rPr lang="en-US" dirty="0"/>
              <a:t>Parameters : Excel sheet path, </a:t>
            </a:r>
            <a:r>
              <a:rPr lang="en-US" dirty="0" err="1"/>
              <a:t>Tablename</a:t>
            </a:r>
            <a:r>
              <a:rPr lang="en-US" dirty="0"/>
              <a:t>, Column (to be used for sorting), </a:t>
            </a:r>
          </a:p>
          <a:p>
            <a:r>
              <a:rPr lang="en-US" dirty="0"/>
              <a:t>Author : Priyadarsini Raj</a:t>
            </a:r>
          </a:p>
          <a:p>
            <a:r>
              <a:rPr lang="en-US" dirty="0"/>
              <a:t>Description: This utility compares Output file data with Output table data in </a:t>
            </a:r>
            <a:r>
              <a:rPr lang="en-US" dirty="0" err="1"/>
              <a:t>MemSQL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Note: Tester has to manually prepare output file by using input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38A2D-F4D0-4402-BF3A-CC6424A5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BB009-D3F8-4030-9D22-D9D095AF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9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29D1-168F-416F-9EA1-CBDB4A64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60677"/>
            <a:ext cx="8778874" cy="1019174"/>
          </a:xfrm>
        </p:spPr>
        <p:txBody>
          <a:bodyPr>
            <a:normAutofit/>
          </a:bodyPr>
          <a:lstStyle/>
          <a:p>
            <a:r>
              <a:rPr lang="en-US" sz="3200" dirty="0"/>
              <a:t>Utility Name : </a:t>
            </a:r>
            <a:r>
              <a:rPr lang="en-US" sz="3200" dirty="0" err="1"/>
              <a:t>ReadDataToDB.groovy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9E121-23A2-41C7-BB78-A4122FBDB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587" y="1353694"/>
            <a:ext cx="4007178" cy="2075306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1600" b="1" dirty="0"/>
              <a:t>Function 1: </a:t>
            </a:r>
            <a:r>
              <a:rPr lang="en-US" sz="1600" b="1" dirty="0" err="1"/>
              <a:t>ReadData</a:t>
            </a:r>
            <a:endParaRPr lang="en-US" sz="1600" b="1" dirty="0"/>
          </a:p>
          <a:p>
            <a:r>
              <a:rPr lang="en-US" sz="1600" dirty="0"/>
              <a:t>Parameters : Table name (</a:t>
            </a:r>
            <a:r>
              <a:rPr lang="en-US" sz="1600" dirty="0" err="1"/>
              <a:t>schema.table</a:t>
            </a:r>
            <a:r>
              <a:rPr lang="en-US" sz="1600" dirty="0"/>
              <a:t> name) , </a:t>
            </a:r>
            <a:r>
              <a:rPr lang="en-US" sz="1600" dirty="0" err="1"/>
              <a:t>Columnname</a:t>
            </a:r>
            <a:r>
              <a:rPr lang="en-US" sz="1600" dirty="0"/>
              <a:t> (to be sorted on)</a:t>
            </a:r>
          </a:p>
          <a:p>
            <a:r>
              <a:rPr lang="en-US" sz="1600" dirty="0"/>
              <a:t>Author : Priyadarsini Raj</a:t>
            </a:r>
          </a:p>
          <a:p>
            <a:r>
              <a:rPr lang="en-US" sz="1600" dirty="0"/>
              <a:t>Description : This utility reads the data from DB table in </a:t>
            </a:r>
            <a:r>
              <a:rPr lang="en-US" sz="1600" dirty="0" err="1"/>
              <a:t>MemSQL</a:t>
            </a:r>
            <a:r>
              <a:rPr lang="en-US" sz="1600" dirty="0"/>
              <a:t> returns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B4CE6-1462-404B-9D67-471E18DA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C61B8-B121-4410-A87B-562C0CC3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C9E5-05A9-4E64-A8F8-6DD3B36D5841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1D6288-0783-442F-BC32-A699176C0529}"/>
              </a:ext>
            </a:extLst>
          </p:cNvPr>
          <p:cNvSpPr txBox="1">
            <a:spLocks/>
          </p:cNvSpPr>
          <p:nvPr/>
        </p:nvSpPr>
        <p:spPr>
          <a:xfrm>
            <a:off x="5798342" y="1353693"/>
            <a:ext cx="4007178" cy="214198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Function 2: </a:t>
            </a:r>
            <a:r>
              <a:rPr lang="en-US" sz="1600" b="1" dirty="0" err="1"/>
              <a:t>ReadLookUpData</a:t>
            </a:r>
            <a:endParaRPr lang="en-US" sz="1600" b="1" dirty="0"/>
          </a:p>
          <a:p>
            <a:r>
              <a:rPr lang="en-US" sz="1600" dirty="0"/>
              <a:t>Parameters : Table name (</a:t>
            </a:r>
            <a:r>
              <a:rPr lang="en-US" sz="1600" dirty="0" err="1"/>
              <a:t>schema.table</a:t>
            </a:r>
            <a:r>
              <a:rPr lang="en-US" sz="1600" dirty="0"/>
              <a:t> name) , Column 1, Column 2, </a:t>
            </a:r>
            <a:r>
              <a:rPr lang="en-US" sz="1600" dirty="0" err="1"/>
              <a:t>Sql</a:t>
            </a:r>
            <a:r>
              <a:rPr lang="en-US" sz="1600" dirty="0"/>
              <a:t> object</a:t>
            </a:r>
          </a:p>
          <a:p>
            <a:r>
              <a:rPr lang="en-US" sz="1600" dirty="0"/>
              <a:t>Author : Priyadarsini Raj</a:t>
            </a:r>
          </a:p>
          <a:p>
            <a:r>
              <a:rPr lang="en-US" sz="1600" dirty="0"/>
              <a:t>Description : This utility reads the data from Lookup table in </a:t>
            </a:r>
            <a:r>
              <a:rPr lang="en-US" sz="1600" dirty="0" err="1"/>
              <a:t>MemSQL</a:t>
            </a:r>
            <a:r>
              <a:rPr lang="en-US" sz="1600" dirty="0"/>
              <a:t> which is passed as parameter and returns map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275545-9AA8-4B1D-B724-951118D29C60}"/>
              </a:ext>
            </a:extLst>
          </p:cNvPr>
          <p:cNvSpPr txBox="1">
            <a:spLocks/>
          </p:cNvSpPr>
          <p:nvPr/>
        </p:nvSpPr>
        <p:spPr>
          <a:xfrm>
            <a:off x="1486587" y="3667451"/>
            <a:ext cx="4007178" cy="2186231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Function 3: </a:t>
            </a:r>
            <a:r>
              <a:rPr lang="en-US" sz="1600" b="1" dirty="0" err="1"/>
              <a:t>ReadData_QueryToMap</a:t>
            </a:r>
            <a:endParaRPr lang="en-US" sz="1600" b="1" dirty="0"/>
          </a:p>
          <a:p>
            <a:r>
              <a:rPr lang="en-US" sz="1600" dirty="0"/>
              <a:t>Parameters : Query ,Connection String</a:t>
            </a:r>
          </a:p>
          <a:p>
            <a:r>
              <a:rPr lang="en-US" sz="1600" dirty="0"/>
              <a:t>Author : Priyadarsini Raj</a:t>
            </a:r>
          </a:p>
          <a:p>
            <a:r>
              <a:rPr lang="en-US" sz="1600" dirty="0"/>
              <a:t>Description : This utility execute the query and returns Map</a:t>
            </a:r>
          </a:p>
          <a:p>
            <a:r>
              <a:rPr lang="en-US" sz="1600" dirty="0"/>
              <a:t>NOTE: This utility can be used for Greenplum, </a:t>
            </a:r>
            <a:r>
              <a:rPr lang="en-US" sz="1600" dirty="0" err="1"/>
              <a:t>MemSQL</a:t>
            </a:r>
            <a:r>
              <a:rPr lang="en-US" sz="1600" dirty="0"/>
              <a:t> and Oracle</a:t>
            </a:r>
          </a:p>
        </p:txBody>
      </p:sp>
    </p:spTree>
    <p:extLst>
      <p:ext uri="{BB962C8B-B14F-4D97-AF65-F5344CB8AC3E}">
        <p14:creationId xmlns:p14="http://schemas.microsoft.com/office/powerpoint/2010/main" val="3841868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2001</Words>
  <Application>Microsoft Office PowerPoint</Application>
  <PresentationFormat>Widescreen</PresentationFormat>
  <Paragraphs>392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Corbel</vt:lpstr>
      <vt:lpstr>Corbel (Headings)</vt:lpstr>
      <vt:lpstr>Courier New</vt:lpstr>
      <vt:lpstr>Segoe UI</vt:lpstr>
      <vt:lpstr>Times New Roman</vt:lpstr>
      <vt:lpstr>Wingdings</vt:lpstr>
      <vt:lpstr>Parallax</vt:lpstr>
      <vt:lpstr>Document</vt:lpstr>
      <vt:lpstr>MTRC Automation</vt:lpstr>
      <vt:lpstr>Agenda</vt:lpstr>
      <vt:lpstr>MTRC Architecture and scope of SDET testing </vt:lpstr>
      <vt:lpstr>MTRC Data Flow in DIT</vt:lpstr>
      <vt:lpstr>PowerPoint Presentation</vt:lpstr>
      <vt:lpstr>Utility Name : CreateQATable.groovy</vt:lpstr>
      <vt:lpstr>Utility Name : InsertDataToDBTables.groovy</vt:lpstr>
      <vt:lpstr>Utility Name: CompareData.groovy</vt:lpstr>
      <vt:lpstr>Utility Name : ReadDataToDB.groovy</vt:lpstr>
      <vt:lpstr>Utility Name : DbUtilities.groovy</vt:lpstr>
      <vt:lpstr>Utility Name : DbUtilities.groovy</vt:lpstr>
      <vt:lpstr>Utility Name : HandleExcel.groovy</vt:lpstr>
      <vt:lpstr>Utility Name : CreateQuery.groovy</vt:lpstr>
      <vt:lpstr>Utility Name : DropDown Values.groovy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UI Utilities</vt:lpstr>
      <vt:lpstr>GITLab </vt:lpstr>
      <vt:lpstr>Katalon Suite Reporting</vt:lpstr>
      <vt:lpstr>PowerPoint Presentation</vt:lpstr>
      <vt:lpstr>PowerPoint Presentation</vt:lpstr>
      <vt:lpstr>Design a Test Suite contd. </vt:lpstr>
      <vt:lpstr>Design a Test Suite </vt:lpstr>
      <vt:lpstr>PowerPoint Presentation</vt:lpstr>
      <vt:lpstr>Katalon Suite &amp; Analytics</vt:lpstr>
      <vt:lpstr>How to Enable it</vt:lpstr>
      <vt:lpstr>Test Design</vt:lpstr>
      <vt:lpstr>Test Design</vt:lpstr>
      <vt:lpstr>Reports</vt:lpstr>
      <vt:lpstr>Extent Reporting</vt:lpstr>
      <vt:lpstr>PowerPoint Presentation</vt:lpstr>
      <vt:lpstr>import com.kms.katalon.core.util.KeywordUtil  KeywordUtil.markPassed("Element is Present")  KeywordUtil.markFailed("Element is not present")   </vt:lpstr>
      <vt:lpstr>Best Practices</vt:lpstr>
      <vt:lpstr>GreenPlum Access</vt:lpstr>
      <vt:lpstr>PowerPoint Presentation</vt:lpstr>
      <vt:lpstr>Utility Name : Excel Macro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MTRC Automation</dc:title>
  <dc:creator>Raj, Priyadarsini</dc:creator>
  <cp:lastModifiedBy>Deb, Anurag</cp:lastModifiedBy>
  <cp:revision>135</cp:revision>
  <dcterms:created xsi:type="dcterms:W3CDTF">2019-10-24T11:19:32Z</dcterms:created>
  <dcterms:modified xsi:type="dcterms:W3CDTF">2020-02-07T09:50:01Z</dcterms:modified>
</cp:coreProperties>
</file>