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2" r:id="rId4"/>
    <p:sldId id="263" r:id="rId5"/>
    <p:sldId id="27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81" r:id="rId14"/>
    <p:sldId id="280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AF8E-FEA2-4F95-847A-9652AA380D3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5FE59-175E-440F-A331-EDDE5B979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subscribers,</a:t>
            </a:r>
            <a:r>
              <a:rPr lang="en-US" baseline="0" dirty="0"/>
              <a:t> decoupling</a:t>
            </a:r>
            <a:endParaRPr lang="en-US" dirty="0"/>
          </a:p>
          <a:p>
            <a:r>
              <a:rPr lang="en-US" dirty="0"/>
              <a:t>Some examples</a:t>
            </a:r>
            <a:r>
              <a:rPr lang="en-US" baseline="0" dirty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00E5F5-8B94-4E90-A84E-D5D8B0008C2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7603CE-886C-4C8B-9598-BE6025835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5975F-B7AD-433D-B0A2-E06CCFDD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250721"/>
            <a:ext cx="8259098" cy="59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56E48-72ED-4438-AABA-2E520EF1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50" y="582562"/>
            <a:ext cx="10301130" cy="3064151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ED220D5E-3907-42BF-9299-4CAEE028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0548"/>
            <a:ext cx="10058400" cy="92177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Topic Partition, Consumers, Producers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3DCD3-E2F2-4720-87C2-4F336C1DCFB2}"/>
              </a:ext>
            </a:extLst>
          </p:cNvPr>
          <p:cNvSpPr/>
          <p:nvPr/>
        </p:nvSpPr>
        <p:spPr>
          <a:xfrm>
            <a:off x="4685070" y="4058743"/>
            <a:ext cx="72021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Consumer groups remember offset where they left off. Consumers groups each have their own offset.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Producer writing to offset 12 of Partition 0 while… Consumer Group A is reading from offset 6. Consumer Group B is reading from offset 9.</a:t>
            </a:r>
          </a:p>
        </p:txBody>
      </p:sp>
    </p:spTree>
    <p:extLst>
      <p:ext uri="{BB962C8B-B14F-4D97-AF65-F5344CB8AC3E}">
        <p14:creationId xmlns:p14="http://schemas.microsoft.com/office/powerpoint/2010/main" val="420250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Scale and Speed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60-5E72-4938-92F4-20E58BF1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794"/>
            <a:ext cx="10058400" cy="42696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How can Kafka scale if multiple producers and consumers read/write to same Kafka Topic log?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Writes fast: Sequential writes to filesystem are fast (700 MB or more a second)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Scales writes and reads by Sharding: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 logs into Partitions (parts of a Topic log)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Topics logs can be split into multiple Partitions different machines/ different disks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Multiple Producers can write to different Partitions of the same Topic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Multiple Consumers Groups can read from different partitions efficiently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Cluster, Failover, ISRs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60-5E72-4938-92F4-20E58BF1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5411"/>
            <a:ext cx="10058400" cy="19320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Topic </a:t>
            </a:r>
            <a:r>
              <a:rPr lang="en-US" sz="2400" b="1" dirty="0">
                <a:solidFill>
                  <a:srgbClr val="002060"/>
                </a:solidFill>
              </a:rPr>
              <a:t>Partitions</a:t>
            </a:r>
            <a:r>
              <a:rPr lang="en-US" sz="2400" dirty="0">
                <a:solidFill>
                  <a:srgbClr val="002060"/>
                </a:solidFill>
              </a:rPr>
              <a:t> can be </a:t>
            </a:r>
            <a:r>
              <a:rPr lang="en-US" sz="2400" b="1" dirty="0">
                <a:solidFill>
                  <a:srgbClr val="002060"/>
                </a:solidFill>
              </a:rPr>
              <a:t>replicated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across </a:t>
            </a:r>
            <a:r>
              <a:rPr lang="en-US" sz="2200" b="1" dirty="0">
                <a:solidFill>
                  <a:srgbClr val="002060"/>
                </a:solidFill>
              </a:rPr>
              <a:t>multiple nodes </a:t>
            </a:r>
            <a:r>
              <a:rPr lang="en-US" sz="2200" dirty="0">
                <a:solidFill>
                  <a:srgbClr val="002060"/>
                </a:solidFill>
              </a:rPr>
              <a:t>for failover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 should have a replication factor greater than 1  (2, or 3)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Failover : If one Kafka Broker goes down then Kafka Broker with ISR (in-sync replica) can serve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B3F8F-4837-46E4-B0BB-04158159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40" y="1208430"/>
            <a:ext cx="9658719" cy="29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E934-5C80-485B-B1C5-A322E6EC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</a:rPr>
              <a:t>Whether we have produced the record to a particular partition.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</a:rPr>
              <a:t>The type of record we are able to produce or consume.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</a:rPr>
              <a:t>The number of records written to a topic or fetched from a topic.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</a:rPr>
              <a:t>The offset of the record.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3C9F989-7F29-43D9-9D13-377D9CA45541}"/>
              </a:ext>
            </a:extLst>
          </p:cNvPr>
          <p:cNvSpPr txBox="1">
            <a:spLocks/>
          </p:cNvSpPr>
          <p:nvPr/>
        </p:nvSpPr>
        <p:spPr>
          <a:xfrm>
            <a:off x="1097280" y="921773"/>
            <a:ext cx="10058400" cy="101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300" dirty="0"/>
            </a:b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Things We Can Test in a Kafka Applications</a:t>
            </a:r>
          </a:p>
          <a:p>
            <a:pPr algn="ctr"/>
            <a:endParaRPr lang="en-US" sz="43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0440-F4F9-4E2A-8626-3BFE935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Kafka Console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48D-8C7D-424E-A92B-6AC058F4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 err="1">
                <a:solidFill>
                  <a:srgbClr val="002060"/>
                </a:solidFill>
              </a:rPr>
              <a:t>kafka</a:t>
            </a:r>
            <a:r>
              <a:rPr lang="en-US" sz="2400" b="1" dirty="0">
                <a:solidFill>
                  <a:srgbClr val="002060"/>
                </a:solidFill>
              </a:rPr>
              <a:t>-console-producer</a:t>
            </a:r>
            <a:r>
              <a:rPr lang="en-US" sz="2400" dirty="0">
                <a:solidFill>
                  <a:srgbClr val="002060"/>
                </a:solidFill>
              </a:rPr>
              <a:t> --broker-list ${</a:t>
            </a:r>
            <a:r>
              <a:rPr lang="en-US" sz="2400" b="1" dirty="0" err="1">
                <a:solidFill>
                  <a:srgbClr val="002060"/>
                </a:solidFill>
              </a:rPr>
              <a:t>broker_server</a:t>
            </a:r>
            <a:r>
              <a:rPr lang="en-US" sz="2400" dirty="0">
                <a:solidFill>
                  <a:srgbClr val="002060"/>
                </a:solidFill>
              </a:rPr>
              <a:t>}:9092 --topic ${</a:t>
            </a:r>
            <a:r>
              <a:rPr lang="en-US" sz="2400" b="1" dirty="0" err="1">
                <a:solidFill>
                  <a:srgbClr val="002060"/>
                </a:solidFill>
              </a:rPr>
              <a:t>topic_name</a:t>
            </a:r>
            <a:r>
              <a:rPr lang="en-US" sz="2400" dirty="0">
                <a:solidFill>
                  <a:srgbClr val="002060"/>
                </a:solidFill>
              </a:rPr>
              <a:t>} --producer.config /${</a:t>
            </a:r>
            <a:r>
              <a:rPr lang="en-US" sz="2400" b="1" dirty="0">
                <a:solidFill>
                  <a:srgbClr val="002060"/>
                </a:solidFill>
              </a:rPr>
              <a:t>path</a:t>
            </a:r>
            <a:r>
              <a:rPr lang="en-US" sz="2400" dirty="0">
                <a:solidFill>
                  <a:srgbClr val="002060"/>
                </a:solidFill>
              </a:rPr>
              <a:t>}/producer-</a:t>
            </a:r>
            <a:r>
              <a:rPr lang="en-US" sz="2400" dirty="0" err="1">
                <a:solidFill>
                  <a:srgbClr val="002060"/>
                </a:solidFill>
              </a:rPr>
              <a:t>client.properties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 err="1">
                <a:solidFill>
                  <a:srgbClr val="002060"/>
                </a:solidFill>
              </a:rPr>
              <a:t>kafka</a:t>
            </a:r>
            <a:r>
              <a:rPr lang="en-US" sz="2400" b="1" dirty="0">
                <a:solidFill>
                  <a:srgbClr val="002060"/>
                </a:solidFill>
              </a:rPr>
              <a:t>-console-consumer</a:t>
            </a:r>
            <a:r>
              <a:rPr lang="en-US" sz="2400" dirty="0">
                <a:solidFill>
                  <a:srgbClr val="002060"/>
                </a:solidFill>
              </a:rPr>
              <a:t> --new-consumer --topic ${</a:t>
            </a:r>
            <a:r>
              <a:rPr lang="en-US" sz="2400" b="1" dirty="0" err="1">
                <a:solidFill>
                  <a:srgbClr val="002060"/>
                </a:solidFill>
              </a:rPr>
              <a:t>topic_name</a:t>
            </a:r>
            <a:r>
              <a:rPr lang="en-US" sz="2400" dirty="0">
                <a:solidFill>
                  <a:srgbClr val="002060"/>
                </a:solidFill>
              </a:rPr>
              <a:t>} --from-beginning --bootstrap-server ${</a:t>
            </a:r>
            <a:r>
              <a:rPr lang="en-US" sz="2400" b="1" dirty="0" err="1">
                <a:solidFill>
                  <a:srgbClr val="002060"/>
                </a:solidFill>
              </a:rPr>
              <a:t>broker_server</a:t>
            </a:r>
            <a:r>
              <a:rPr lang="en-US" sz="2400" dirty="0">
                <a:solidFill>
                  <a:srgbClr val="002060"/>
                </a:solidFill>
              </a:rPr>
              <a:t>}:9092 --</a:t>
            </a:r>
            <a:r>
              <a:rPr lang="en-US" sz="2400" dirty="0" err="1">
                <a:solidFill>
                  <a:srgbClr val="002060"/>
                </a:solidFill>
              </a:rPr>
              <a:t>consumer.config</a:t>
            </a:r>
            <a:r>
              <a:rPr lang="en-US" sz="2400" dirty="0">
                <a:solidFill>
                  <a:srgbClr val="002060"/>
                </a:solidFill>
              </a:rPr>
              <a:t> /${</a:t>
            </a:r>
            <a:r>
              <a:rPr lang="en-US" sz="2400" b="1" dirty="0">
                <a:solidFill>
                  <a:srgbClr val="002060"/>
                </a:solidFill>
              </a:rPr>
              <a:t>path</a:t>
            </a:r>
            <a:r>
              <a:rPr lang="en-US" sz="2400" dirty="0">
                <a:solidFill>
                  <a:srgbClr val="002060"/>
                </a:solidFill>
              </a:rPr>
              <a:t>}/consumer-</a:t>
            </a:r>
            <a:r>
              <a:rPr lang="en-US" sz="2400" dirty="0" err="1">
                <a:solidFill>
                  <a:srgbClr val="002060"/>
                </a:solidFill>
              </a:rPr>
              <a:t>client.properties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09112F-DF76-44B3-97F7-88C8EF01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439" y="705464"/>
            <a:ext cx="8560452" cy="506361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43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1311448-EF67-4ECF-ABE9-F0AEDCA1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8602" y="1237196"/>
            <a:ext cx="7429897" cy="454584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3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529-6F0D-4917-A645-43DFA571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76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What is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33FA-BF6D-4C0B-BC7D-D02F5B02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Distributed Streaming Platform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Publish and Subscribe to streams of records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Fault tolerant storage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Replicates Topic Log Partitions to multiple servers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Process records as they occur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Fast, efficient IO, batching, compression, and more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Used to decouple data streams </a:t>
            </a:r>
          </a:p>
        </p:txBody>
      </p:sp>
    </p:spTree>
    <p:extLst>
      <p:ext uri="{BB962C8B-B14F-4D97-AF65-F5344CB8AC3E}">
        <p14:creationId xmlns:p14="http://schemas.microsoft.com/office/powerpoint/2010/main" val="31431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529-6F0D-4917-A645-43DFA571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76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Why Kafka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33FA-BF6D-4C0B-BC7D-D02F5B02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Real time streaming data processed for real time analytics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Service calls, track every call, IOT sensors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Apache Kafka is a fast, scalable, durable, and fault tolerant publish-subscribe messaging system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Kafka is often used instead of JMS, RabbitMQ and AMQP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Higher throughput, reliability and replication</a:t>
            </a:r>
          </a:p>
        </p:txBody>
      </p:sp>
    </p:spTree>
    <p:extLst>
      <p:ext uri="{BB962C8B-B14F-4D97-AF65-F5344CB8AC3E}">
        <p14:creationId xmlns:p14="http://schemas.microsoft.com/office/powerpoint/2010/main" val="181698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B3724-0975-43E3-B277-9496DB4A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648" y="1919476"/>
            <a:ext cx="10058400" cy="4023360"/>
          </a:xfrm>
        </p:spPr>
        <p:txBody>
          <a:bodyPr/>
          <a:lstStyle/>
          <a:p>
            <a:r>
              <a:rPr lang="en-US" dirty="0"/>
              <a:t>❖ </a:t>
            </a:r>
            <a:r>
              <a:rPr lang="en-US" sz="2400" dirty="0">
                <a:solidFill>
                  <a:srgbClr val="002060"/>
                </a:solidFill>
              </a:rPr>
              <a:t>Stream Processing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Website Activity Tracking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Metrics Collection and Monitoring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Log Aggregation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Real time analytics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Capture and ingest data into Spark / Hadoop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CRQS, replay, error recovery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Guaranteed distributed commit log for in-memory computing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263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Architecture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613844" y="2059613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200400" y="5497706"/>
            <a:ext cx="1676400" cy="5486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486650" y="2046094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76450" y="3598361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76700" y="3598361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0400" y="3522161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77300" y="3519334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658100" y="5497706"/>
            <a:ext cx="1676400" cy="5486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5676900" y="3522161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ZK</a:t>
            </a: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flipH="1">
            <a:off x="2724150" y="2608253"/>
            <a:ext cx="613594" cy="990108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>
            <a:off x="3337744" y="2608253"/>
            <a:ext cx="1386656" cy="990108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8496300" y="2604934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7486650" y="2779211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flipH="1" flipV="1">
            <a:off x="2724150" y="4360361"/>
            <a:ext cx="1314450" cy="1137345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7372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flipV="1">
            <a:off x="4038600" y="4360361"/>
            <a:ext cx="685800" cy="1137345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8324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124325" y="2639899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5200650" y="2645861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1" idx="3"/>
            <a:endCxn id="33" idx="1"/>
          </p:cNvCxnSpPr>
          <p:nvPr/>
        </p:nvCxnSpPr>
        <p:spPr>
          <a:xfrm>
            <a:off x="4061644" y="2333933"/>
            <a:ext cx="2148656" cy="1188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1"/>
            <a:endCxn id="33" idx="1"/>
          </p:cNvCxnSpPr>
          <p:nvPr/>
        </p:nvCxnSpPr>
        <p:spPr>
          <a:xfrm flipH="1">
            <a:off x="6210300" y="2320414"/>
            <a:ext cx="1276350" cy="1201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4876800" y="4360361"/>
            <a:ext cx="1333500" cy="141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flipH="1" flipV="1">
            <a:off x="6210300" y="4360361"/>
            <a:ext cx="1447800" cy="141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3105150" y="2607761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084688" y="2550735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Tm="10601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501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What is Publish and Subscribe ?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362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8001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362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8077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4419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800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96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2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1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Topic 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3965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7239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7239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3890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7305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7015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705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10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Publish(Topic, msg)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76800" y="401711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 subscribe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2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96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Msg</a:t>
            </a:r>
          </a:p>
        </p:txBody>
      </p:sp>
    </p:spTree>
  </p:cSld>
  <p:clrMapOvr>
    <a:masterClrMapping/>
  </p:clrMapOvr>
  <p:transition advTm="13528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Fundamentals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60-5E72-4938-92F4-20E58BF1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787"/>
            <a:ext cx="10058400" cy="4129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❖ </a:t>
            </a:r>
            <a:r>
              <a:rPr lang="en-US" sz="2400" b="1" dirty="0">
                <a:solidFill>
                  <a:srgbClr val="002060"/>
                </a:solidFill>
              </a:rPr>
              <a:t>Records</a:t>
            </a:r>
            <a:r>
              <a:rPr lang="en-US" sz="2400" dirty="0">
                <a:solidFill>
                  <a:srgbClr val="002060"/>
                </a:solidFill>
              </a:rPr>
              <a:t> have a </a:t>
            </a:r>
            <a:r>
              <a:rPr lang="en-US" sz="2400" b="1" dirty="0">
                <a:solidFill>
                  <a:srgbClr val="002060"/>
                </a:solidFill>
              </a:rPr>
              <a:t>key (optional)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value and timestamp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r>
              <a:rPr lang="en-US" sz="2400" b="1" dirty="0">
                <a:solidFill>
                  <a:srgbClr val="002060"/>
                </a:solidFill>
              </a:rPr>
              <a:t> Immutable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</a:t>
            </a:r>
            <a:r>
              <a:rPr lang="en-US" sz="2400" b="1" dirty="0">
                <a:solidFill>
                  <a:srgbClr val="002060"/>
                </a:solidFill>
              </a:rPr>
              <a:t>Topic</a:t>
            </a:r>
            <a:r>
              <a:rPr lang="en-US" sz="2400" dirty="0">
                <a:solidFill>
                  <a:srgbClr val="002060"/>
                </a:solidFill>
              </a:rPr>
              <a:t> a stream of records (“/orders”, “/user-signups”), feed name </a:t>
            </a:r>
          </a:p>
          <a:p>
            <a:pPr marL="384048" lvl="2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❖ Log topic storage on disk </a:t>
            </a:r>
          </a:p>
          <a:p>
            <a:pPr marL="384048" lvl="2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❖ Partition / Segments (parts of Topic Log)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</a:t>
            </a:r>
            <a:r>
              <a:rPr lang="en-US" sz="2400" b="1" dirty="0">
                <a:solidFill>
                  <a:srgbClr val="002060"/>
                </a:solidFill>
              </a:rPr>
              <a:t>Producer</a:t>
            </a:r>
            <a:r>
              <a:rPr lang="en-US" sz="2400" dirty="0">
                <a:solidFill>
                  <a:srgbClr val="002060"/>
                </a:solidFill>
              </a:rPr>
              <a:t> API to produce a streams or records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</a:t>
            </a:r>
            <a:r>
              <a:rPr lang="en-US" sz="2400" b="1" dirty="0">
                <a:solidFill>
                  <a:srgbClr val="002060"/>
                </a:solidFill>
              </a:rPr>
              <a:t>Consumer</a:t>
            </a:r>
            <a:r>
              <a:rPr lang="en-US" sz="2400" dirty="0">
                <a:solidFill>
                  <a:srgbClr val="002060"/>
                </a:solidFill>
              </a:rPr>
              <a:t> API to consume a stream of records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</a:t>
            </a:r>
            <a:r>
              <a:rPr lang="en-US" sz="2400" b="1" dirty="0">
                <a:solidFill>
                  <a:srgbClr val="002060"/>
                </a:solidFill>
              </a:rPr>
              <a:t>Broker</a:t>
            </a:r>
            <a:r>
              <a:rPr lang="en-US" sz="2400" dirty="0">
                <a:solidFill>
                  <a:srgbClr val="002060"/>
                </a:solidFill>
              </a:rPr>
              <a:t>: Kafka server that runs in a Kafka Cluster. Brokers form a cluster. Cluster consists on many Kafka Brokers on many servers.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</a:t>
            </a:r>
            <a:r>
              <a:rPr lang="en-US" sz="2400" b="1" dirty="0" err="1">
                <a:solidFill>
                  <a:srgbClr val="002060"/>
                </a:solidFill>
              </a:rPr>
              <a:t>ZooKeeper</a:t>
            </a:r>
            <a:r>
              <a:rPr lang="en-US" sz="2400" dirty="0">
                <a:solidFill>
                  <a:srgbClr val="002060"/>
                </a:solidFill>
              </a:rPr>
              <a:t>: Does coordination of brokers/cluster topology. Consistent file system for configuration information and leadership election for Broker Topic Partition Leaders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Why Kafka needs Zookeeper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60-5E72-4938-92F4-20E58BF1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787"/>
            <a:ext cx="10058400" cy="41295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Zookeeper helps with leadership election of Kafka Broker and Topic Partition pairs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Zookeeper manages service discovery for Kafka Brokers that form the cluster ❖ Zookeeper sends changes to Kafka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New Broker join, Broker died, etc.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 removed, Topic added, etc.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Zookeeper provides in-sync view of Kafka Cluster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0E613-EF3B-4B03-A49C-B0BC2164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696"/>
            <a:ext cx="10058400" cy="84065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Kafka Producer/Consumer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60-5E72-4938-92F4-20E58BF1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794"/>
            <a:ext cx="10058400" cy="426965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❖ Producers write to and Consumers read from Topic(s)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 associated with a log which is data structure on disk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Producer(s) append Records at end of Topic log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Topic Log consist of Partitions –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Spread to multiple files on multiple nodes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Consumers read from Kafka at their own cadence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Each Consumer (Consumer Group) tracks offset from where they left off reading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Partitions can be distributed on different machines in a cluster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❖ high performance with horizontal scalability and failover with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64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766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Cochin</vt:lpstr>
      <vt:lpstr>Wingdings</vt:lpstr>
      <vt:lpstr>ヒラギノ明朝 ProN W3</vt:lpstr>
      <vt:lpstr>Retrospect</vt:lpstr>
      <vt:lpstr>PowerPoint Presentation</vt:lpstr>
      <vt:lpstr>What is Kafka?</vt:lpstr>
      <vt:lpstr>Why Kafka is Needed?</vt:lpstr>
      <vt:lpstr> Kafka Use Cases</vt:lpstr>
      <vt:lpstr>Kafka Architecture</vt:lpstr>
      <vt:lpstr>What is Publish and Subscribe ?</vt:lpstr>
      <vt:lpstr> Kafka Fundamentals </vt:lpstr>
      <vt:lpstr> Why Kafka needs Zookeeper ?</vt:lpstr>
      <vt:lpstr> Kafka Producer/Consumer Details </vt:lpstr>
      <vt:lpstr> Kafka Topic Partition, Consumers, Producers </vt:lpstr>
      <vt:lpstr> Kafka Scale and Speed </vt:lpstr>
      <vt:lpstr> Kafka Cluster, Failover, ISRs </vt:lpstr>
      <vt:lpstr>PowerPoint Presentation</vt:lpstr>
      <vt:lpstr>Kafka Console API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Dillibabu, Hariharan</dc:creator>
  <cp:lastModifiedBy>Dillibabu, Hariharan</cp:lastModifiedBy>
  <cp:revision>11</cp:revision>
  <dcterms:created xsi:type="dcterms:W3CDTF">2019-10-03T12:14:29Z</dcterms:created>
  <dcterms:modified xsi:type="dcterms:W3CDTF">2019-10-04T06:40:01Z</dcterms:modified>
</cp:coreProperties>
</file>