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5063A5-2F8F-42D1-90B9-328ABF02408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2E10F2-7167-438A-8501-B2C898E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A45-E675-4BF9-BDC6-3FA943597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156C4-F6F8-4CCD-8A79-9B9B18F9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1518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2F8-2F70-4267-9DD0-057FED4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F8752-CD3F-4775-9EC0-94E9D0616ACB}"/>
              </a:ext>
            </a:extLst>
          </p:cNvPr>
          <p:cNvSpPr txBox="1"/>
          <p:nvPr/>
        </p:nvSpPr>
        <p:spPr>
          <a:xfrm>
            <a:off x="668232" y="2518453"/>
            <a:ext cx="10855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XPath for auto-healing</a:t>
            </a:r>
          </a:p>
          <a:p>
            <a:r>
              <a:rPr lang="en-US" dirty="0"/>
              <a:t>AI-powered XPath location mechanism. Generate full sets of XPath options to adapt to AUT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Rich set of plugins</a:t>
            </a:r>
          </a:p>
          <a:p>
            <a:r>
              <a:rPr lang="en-US" dirty="0"/>
              <a:t>Enhance testing capabilities with </a:t>
            </a:r>
            <a:r>
              <a:rPr lang="en-US" dirty="0" err="1"/>
              <a:t>Katalon</a:t>
            </a:r>
            <a:r>
              <a:rPr lang="en-US" dirty="0"/>
              <a:t> Store plugins — contributed by community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execution engine</a:t>
            </a:r>
          </a:p>
          <a:p>
            <a:r>
              <a:rPr lang="en-US" dirty="0"/>
              <a:t>Run tests at any step on multiple browsers and devices — locally or with cloud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CI/CD readiness</a:t>
            </a:r>
          </a:p>
          <a:p>
            <a:r>
              <a:rPr lang="en-US" dirty="0"/>
              <a:t>Various native plugins to integrate with most popular CI tools: Jenkins, Bamboo, TeamCity, Azure DevOps,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Insightful quality and performance reports</a:t>
            </a:r>
          </a:p>
          <a:p>
            <a:r>
              <a:rPr lang="en-US" dirty="0"/>
              <a:t>Diversified reports to control product quality and performance. Easily detect anomalies for improving.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15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41EE-4FD2-4D12-B5C2-8CDD95F1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BC0E2-BE13-44D3-87C4-FB452ABE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88147"/>
              </p:ext>
            </p:extLst>
          </p:nvPr>
        </p:nvGraphicFramePr>
        <p:xfrm>
          <a:off x="1444286" y="2460661"/>
          <a:ext cx="8729235" cy="41156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5953">
                  <a:extLst>
                    <a:ext uri="{9D8B030D-6E8A-4147-A177-3AD203B41FA5}">
                      <a16:colId xmlns:a16="http://schemas.microsoft.com/office/drawing/2014/main" val="1750130587"/>
                    </a:ext>
                  </a:extLst>
                </a:gridCol>
                <a:gridCol w="4182022">
                  <a:extLst>
                    <a:ext uri="{9D8B030D-6E8A-4147-A177-3AD203B41FA5}">
                      <a16:colId xmlns:a16="http://schemas.microsoft.com/office/drawing/2014/main" val="4143871495"/>
                    </a:ext>
                  </a:extLst>
                </a:gridCol>
                <a:gridCol w="2721260">
                  <a:extLst>
                    <a:ext uri="{9D8B030D-6E8A-4147-A177-3AD203B41FA5}">
                      <a16:colId xmlns:a16="http://schemas.microsoft.com/office/drawing/2014/main" val="1492531138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Features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Katalon Studio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Selenium (eg. Devote)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96949124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 development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Cross-platform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Cross-platform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293101109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Application under 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Web and mobile apps and API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Web apps, API (code)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393001235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Scripting languages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Java/Groovy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Java, C#, Perl, Python, JavaScript, Ruby, PHP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546327848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Programming skills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 required.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Recommended for advanced test scripts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Both manual(Select from Drop Down) and scripting ide is provided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Advanced skills needed to integrate various tools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277573214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Learning curves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13322137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Ease of installation and use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Easy to setup and run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 installing and integrating various tools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25936014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Script creation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Quick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Slow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102427709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Object storage and maintenance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Built-in object repository, XPath, object re-identification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XPath, UI Maps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147613569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Image-based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Built-in support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 installing additional libraries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356726691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DevOps/ALM integrations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Additional integration has to be done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441266609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Continuous integrations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Popular CI tools (e.g. Jenkins, TeamCity)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Various CI tools (e.g. Gitlab with Launchpad)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74484879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 Analytics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Katalon Analytics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42228267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Ticketing support, community, dedicated staff (third-party support services)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 source community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105926169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License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Licensed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 source (Apache 2.0)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418618263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Best Suited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Best for API and UI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47158088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Frameworks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Sample framwork say hybrid, BDD available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Have to create from Start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37303698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Reports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Inbuilt report generation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Inbuild Report generate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/>
                </a:tc>
                <a:extLst>
                  <a:ext uri="{0D108BD9-81ED-4DB2-BD59-A6C34878D82A}">
                    <a16:rowId xmlns:a16="http://schemas.microsoft.com/office/drawing/2014/main" val="40161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5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B228-2E04-455A-B9D2-3D968C3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Test Management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31DF6-A707-4004-9BE0-AAD694F0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942"/>
            <a:ext cx="12192000" cy="33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1190-0276-4FB7-B63C-294F4239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07" y="372369"/>
            <a:ext cx="9603275" cy="1049235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B2AB5-EB59-4E41-AFA0-C983E0C2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604"/>
            <a:ext cx="12192000" cy="52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D32E-CBCF-455F-9AEA-AB676062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4F61E-13F0-4209-82F0-FDCD7ABD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23"/>
            <a:ext cx="12192000" cy="33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1569-F613-43B5-A5BE-C5889E6A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34" y="444923"/>
            <a:ext cx="9603275" cy="1049235"/>
          </a:xfrm>
        </p:spPr>
        <p:txBody>
          <a:bodyPr/>
          <a:lstStyle/>
          <a:p>
            <a:r>
              <a:rPr lang="en-US" dirty="0"/>
              <a:t>Execution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B5613-5561-4941-AA43-C8F5E8C3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6"/>
            <a:ext cx="12192000" cy="51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2F8-2F70-4267-9DD0-057FED4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E57A6-86F6-49F5-B4C7-5249D3F1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44" y="3226246"/>
            <a:ext cx="70294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2F8-2F70-4267-9DD0-057FED4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F8752-CD3F-4775-9EC0-94E9D0616ACB}"/>
              </a:ext>
            </a:extLst>
          </p:cNvPr>
          <p:cNvSpPr txBox="1"/>
          <p:nvPr/>
        </p:nvSpPr>
        <p:spPr>
          <a:xfrm>
            <a:off x="668232" y="2518453"/>
            <a:ext cx="10855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XPath for auto-healing</a:t>
            </a:r>
          </a:p>
          <a:p>
            <a:r>
              <a:rPr lang="en-US" dirty="0"/>
              <a:t>AI-powered XPath location mechanism. Generate full sets of XPath options to adapt to AUT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Rich set of plugins</a:t>
            </a:r>
          </a:p>
          <a:p>
            <a:r>
              <a:rPr lang="en-US" dirty="0"/>
              <a:t>Enhance testing capabilities with </a:t>
            </a:r>
            <a:r>
              <a:rPr lang="en-US" dirty="0" err="1"/>
              <a:t>Katalon</a:t>
            </a:r>
            <a:r>
              <a:rPr lang="en-US" dirty="0"/>
              <a:t> Store plugins — contributed by community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execution engine</a:t>
            </a:r>
          </a:p>
          <a:p>
            <a:r>
              <a:rPr lang="en-US" dirty="0"/>
              <a:t>Run tests at any step on multiple browsers and devices — locally or with cloud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CI/CD readiness</a:t>
            </a:r>
          </a:p>
          <a:p>
            <a:r>
              <a:rPr lang="en-US" dirty="0"/>
              <a:t>Various native plugins to integrate with most popular CI tools: Jenkins, Bamboo, TeamCity, Azure DevOps,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Insightful quality and performance reports</a:t>
            </a:r>
          </a:p>
          <a:p>
            <a:r>
              <a:rPr lang="en-US" dirty="0"/>
              <a:t>Diversified reports to control product quality and performance. Easily detect anomalies for improving.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87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2F8-2F70-4267-9DD0-057FED4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F8752-CD3F-4775-9EC0-94E9D0616ACB}"/>
              </a:ext>
            </a:extLst>
          </p:cNvPr>
          <p:cNvSpPr txBox="1"/>
          <p:nvPr/>
        </p:nvSpPr>
        <p:spPr>
          <a:xfrm>
            <a:off x="668232" y="2518453"/>
            <a:ext cx="10855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XPath for auto-healing</a:t>
            </a:r>
          </a:p>
          <a:p>
            <a:r>
              <a:rPr lang="en-US" dirty="0"/>
              <a:t>AI-powered XPath location mechanism. Generate full sets of XPath options to adapt to AUT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Rich set of plugins</a:t>
            </a:r>
          </a:p>
          <a:p>
            <a:r>
              <a:rPr lang="en-US" dirty="0"/>
              <a:t>Enhance testing capabilities with </a:t>
            </a:r>
            <a:r>
              <a:rPr lang="en-US" dirty="0" err="1"/>
              <a:t>Katalon</a:t>
            </a:r>
            <a:r>
              <a:rPr lang="en-US" dirty="0"/>
              <a:t> Store plugins — contributed by community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execution engine</a:t>
            </a:r>
          </a:p>
          <a:p>
            <a:r>
              <a:rPr lang="en-US" dirty="0"/>
              <a:t>Run tests at any step on multiple browsers and devices — locally or with cloud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CI/CD readiness</a:t>
            </a:r>
          </a:p>
          <a:p>
            <a:r>
              <a:rPr lang="en-US" dirty="0"/>
              <a:t>Various native plugins to integrate with most popular CI tools: Jenkins, Bamboo, TeamCity, Azure DevOps,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Insightful quality and performance reports</a:t>
            </a:r>
          </a:p>
          <a:p>
            <a:r>
              <a:rPr lang="en-US" dirty="0"/>
              <a:t>Diversified reports to control product quality and performance. Easily detect anomalies for improving.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109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539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Overview</vt:lpstr>
      <vt:lpstr>Features</vt:lpstr>
      <vt:lpstr>SDLC Test Management Integration</vt:lpstr>
      <vt:lpstr>CI/CD</vt:lpstr>
      <vt:lpstr>Collaboration</vt:lpstr>
      <vt:lpstr>Execution Platform</vt:lpstr>
      <vt:lpstr>Visual Testing</vt:lpstr>
      <vt:lpstr>Features</vt:lpstr>
      <vt:lpstr>Features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Deb, Anurag - Dell Team</dc:creator>
  <cp:lastModifiedBy>Deb, Anurag</cp:lastModifiedBy>
  <cp:revision>9</cp:revision>
  <dcterms:created xsi:type="dcterms:W3CDTF">2020-07-31T11:00:39Z</dcterms:created>
  <dcterms:modified xsi:type="dcterms:W3CDTF">2020-08-10T13:26:14Z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Anurag_Deb@Dellteam.com</vt:lpwstr>
  </property>
  <property fmtid="{D5CDD505-2E9C-101B-9397-08002B2CF9AE}" pid="5" name="MSIP_Label_17cb76b2-10b8-4fe1-93d4-2202842406cd_SetDate">
    <vt:lpwstr>2020-07-31T11:01:08.9134604Z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cd782f5b-5225-4ec0-a621-660eef9a5715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