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4"/>
  </p:notesMasterIdLst>
  <p:sldIdLst>
    <p:sldId id="256" r:id="rId2"/>
    <p:sldId id="511" r:id="rId3"/>
    <p:sldId id="500" r:id="rId4"/>
    <p:sldId id="512" r:id="rId5"/>
    <p:sldId id="501" r:id="rId6"/>
    <p:sldId id="260" r:id="rId7"/>
    <p:sldId id="504" r:id="rId8"/>
    <p:sldId id="506" r:id="rId9"/>
    <p:sldId id="262" r:id="rId10"/>
    <p:sldId id="509" r:id="rId11"/>
    <p:sldId id="508" r:id="rId12"/>
    <p:sldId id="2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, Anurag" initials="DA" lastIdx="1" clrIdx="0">
    <p:extLst>
      <p:ext uri="{19B8F6BF-5375-455C-9EA6-DF929625EA0E}">
        <p15:presenceInfo xmlns:p15="http://schemas.microsoft.com/office/powerpoint/2012/main" userId="S::anudeb@deloitte.com::f7df447d-2b58-48f6-9b15-1b912f58a3e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9F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7" autoAdjust="0"/>
    <p:restoredTop sz="93487" autoAdjust="0"/>
  </p:normalViewPr>
  <p:slideViewPr>
    <p:cSldViewPr snapToGrid="0">
      <p:cViewPr>
        <p:scale>
          <a:sx n="59" d="100"/>
          <a:sy n="59" d="100"/>
        </p:scale>
        <p:origin x="896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D2AEF-6825-4E09-B56B-54692DCFCE7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9CB8D-9547-439B-B9C4-4172CF1F5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73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9CB8D-9547-439B-B9C4-4172CF1F51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37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9CB8D-9547-439B-B9C4-4172CF1F51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08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9CB8D-9547-439B-B9C4-4172CF1F51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69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41D6-535C-45A3-9FED-61CE832297D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6A04-7601-4254-BA3E-02BAC27627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07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41D6-535C-45A3-9FED-61CE832297D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6A04-7601-4254-BA3E-02BAC2762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7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41D6-535C-45A3-9FED-61CE832297D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6A04-7601-4254-BA3E-02BAC2762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41D6-535C-45A3-9FED-61CE832297D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6A04-7601-4254-BA3E-02BAC2762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41D6-535C-45A3-9FED-61CE832297D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6A04-7601-4254-BA3E-02BAC27627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44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41D6-535C-45A3-9FED-61CE832297D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6A04-7601-4254-BA3E-02BAC2762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63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41D6-535C-45A3-9FED-61CE832297D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6A04-7601-4254-BA3E-02BAC2762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7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41D6-535C-45A3-9FED-61CE832297D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6A04-7601-4254-BA3E-02BAC2762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4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41D6-535C-45A3-9FED-61CE832297D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6A04-7601-4254-BA3E-02BAC2762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6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8341D6-535C-45A3-9FED-61CE832297D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5A6A04-7601-4254-BA3E-02BAC2762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41D6-535C-45A3-9FED-61CE832297D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6A04-7601-4254-BA3E-02BAC2762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3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8341D6-535C-45A3-9FED-61CE832297D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5A6A04-7601-4254-BA3E-02BAC27627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82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max/4000/1*kW0usTU3tShomMP6Ke-DEg.png">
            <a:extLst>
              <a:ext uri="{FF2B5EF4-FFF2-40B4-BE49-F238E27FC236}">
                <a16:creationId xmlns:a16="http://schemas.microsoft.com/office/drawing/2014/main" id="{F8BA5DEE-BA88-4C7D-9499-669179EF4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754" y="630560"/>
            <a:ext cx="8517158" cy="417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607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645909-6549-4FE2-B171-255CAD506F40}"/>
              </a:ext>
            </a:extLst>
          </p:cNvPr>
          <p:cNvSpPr/>
          <p:nvPr/>
        </p:nvSpPr>
        <p:spPr>
          <a:xfrm>
            <a:off x="320167" y="508632"/>
            <a:ext cx="8147637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300" b="1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Spark – </a:t>
            </a:r>
            <a:r>
              <a:rPr lang="en-US" altLang="en-US" sz="4400" b="1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pl-PL" sz="4300" b="1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nterpreter</a:t>
            </a:r>
            <a:endParaRPr lang="en-US" sz="4300" b="1" dirty="0">
              <a:solidFill>
                <a:schemeClr val="accent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43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056785-DC71-4F4F-9E4E-F01B7FFC31CD}"/>
              </a:ext>
            </a:extLst>
          </p:cNvPr>
          <p:cNvSpPr/>
          <p:nvPr/>
        </p:nvSpPr>
        <p:spPr>
          <a:xfrm>
            <a:off x="730626" y="2321654"/>
            <a:ext cx="10515600" cy="5123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sz="2667" b="1" dirty="0">
                <a:solidFill>
                  <a:schemeClr val="tx1"/>
                </a:solidFill>
                <a:latin typeface="Consolas"/>
                <a:cs typeface="Consolas"/>
              </a:rPr>
              <a:t>$ </a:t>
            </a:r>
            <a:r>
              <a:rPr lang="pl-PL" sz="2667" b="1" dirty="0" err="1">
                <a:solidFill>
                  <a:schemeClr val="tx1"/>
                </a:solidFill>
                <a:latin typeface="Consolas"/>
                <a:cs typeface="Consolas"/>
              </a:rPr>
              <a:t>spark-shell</a:t>
            </a:r>
            <a:endParaRPr lang="en-US" sz="2667" b="1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74E242-2137-4E37-BDD5-27DCE1422E93}"/>
              </a:ext>
            </a:extLst>
          </p:cNvPr>
          <p:cNvSpPr/>
          <p:nvPr/>
        </p:nvSpPr>
        <p:spPr>
          <a:xfrm>
            <a:off x="547839" y="1684475"/>
            <a:ext cx="401815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R</a:t>
            </a:r>
            <a:r>
              <a:rPr lang="pl-PL" sz="2500" dirty="0"/>
              <a:t>un </a:t>
            </a:r>
            <a:r>
              <a:rPr lang="en-US" sz="2500" dirty="0"/>
              <a:t>S</a:t>
            </a:r>
            <a:r>
              <a:rPr lang="pl-PL" sz="2500" dirty="0"/>
              <a:t>cala </a:t>
            </a:r>
            <a:r>
              <a:rPr lang="en-US" sz="2500" dirty="0"/>
              <a:t>S</a:t>
            </a:r>
            <a:r>
              <a:rPr lang="pl-PL" sz="2500" dirty="0"/>
              <a:t>park interpreter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BABF20-BE10-4560-B7DB-1891F34F0D4F}"/>
              </a:ext>
            </a:extLst>
          </p:cNvPr>
          <p:cNvSpPr/>
          <p:nvPr/>
        </p:nvSpPr>
        <p:spPr>
          <a:xfrm>
            <a:off x="676196" y="3244334"/>
            <a:ext cx="693217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Python </a:t>
            </a:r>
            <a:r>
              <a:rPr lang="pl-PL" sz="2500" dirty="0"/>
              <a:t>interpreter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7FB25A-A812-40AF-A69F-EFD289C769EA}"/>
              </a:ext>
            </a:extLst>
          </p:cNvPr>
          <p:cNvSpPr/>
          <p:nvPr/>
        </p:nvSpPr>
        <p:spPr>
          <a:xfrm>
            <a:off x="730625" y="3916816"/>
            <a:ext cx="10434275" cy="5991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sz="2667" b="1" dirty="0">
                <a:solidFill>
                  <a:schemeClr val="tx1"/>
                </a:solidFill>
                <a:latin typeface="Consolas"/>
              </a:rPr>
              <a:t>$ pyspark</a:t>
            </a:r>
            <a:endParaRPr lang="en-US" sz="2667" b="1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56582A-A975-40F6-8A5C-7BA3DEF6EFD7}"/>
              </a:ext>
            </a:extLst>
          </p:cNvPr>
          <p:cNvSpPr/>
          <p:nvPr/>
        </p:nvSpPr>
        <p:spPr>
          <a:xfrm>
            <a:off x="676196" y="4711408"/>
            <a:ext cx="58345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 J</a:t>
            </a:r>
            <a:r>
              <a:rPr lang="pl-PL" sz="2500" dirty="0"/>
              <a:t>ob submission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2477D4-51AB-498E-84FE-9DCEA5CE590F}"/>
              </a:ext>
            </a:extLst>
          </p:cNvPr>
          <p:cNvSpPr/>
          <p:nvPr/>
        </p:nvSpPr>
        <p:spPr>
          <a:xfrm>
            <a:off x="730624" y="5299204"/>
            <a:ext cx="10434275" cy="5991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sz="2667" b="1" dirty="0">
                <a:solidFill>
                  <a:schemeClr val="tx1"/>
                </a:solidFill>
                <a:latin typeface="Consolas"/>
              </a:rPr>
              <a:t>$ </a:t>
            </a:r>
            <a:r>
              <a:rPr lang="en-US" sz="2667" b="1" dirty="0">
                <a:solidFill>
                  <a:schemeClr val="tx1"/>
                </a:solidFill>
                <a:latin typeface="Consolas"/>
              </a:rPr>
              <a:t>spark-submit</a:t>
            </a:r>
          </a:p>
        </p:txBody>
      </p:sp>
    </p:spTree>
    <p:extLst>
      <p:ext uri="{BB962C8B-B14F-4D97-AF65-F5344CB8AC3E}">
        <p14:creationId xmlns:p14="http://schemas.microsoft.com/office/powerpoint/2010/main" val="840801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2202-E589-4AC9-8316-5E1759BA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D5EA2-8A21-48D8-BDB2-48EE66FE185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spark-shell</a:t>
            </a:r>
            <a:b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inputfile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(“hello.txt”)</a:t>
            </a:r>
          </a:p>
          <a:p>
            <a:r>
              <a:rPr lang="en-US" alt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lang="en-US" alt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counts = </a:t>
            </a:r>
            <a:r>
              <a:rPr lang="en-US" alt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inputfile.flatMap</a:t>
            </a:r>
            <a:r>
              <a:rPr lang="en-US" alt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(line =&gt; </a:t>
            </a:r>
            <a:r>
              <a:rPr lang="en-US" alt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alt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 ")).map(word =&gt; (word, 1)).</a:t>
            </a:r>
            <a:r>
              <a:rPr lang="en-US" alt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alt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(_+_);</a:t>
            </a:r>
          </a:p>
          <a:p>
            <a:r>
              <a:rPr lang="en-US" alt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lang="en-US" alt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counts.toDebugString</a:t>
            </a:r>
            <a:r>
              <a:rPr lang="en-US" alt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lang="en-US" alt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counts.cache</a:t>
            </a:r>
            <a:r>
              <a:rPr lang="en-US" alt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lang="en-US" alt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counts.saveAsTextFile</a:t>
            </a:r>
            <a:r>
              <a:rPr lang="en-US" alt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("output")</a:t>
            </a:r>
          </a:p>
          <a:p>
            <a:r>
              <a:rPr lang="en-US" alt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Scala file</a:t>
            </a:r>
            <a:br>
              <a:rPr lang="en-US" alt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C:\Users\Anurag_Deb\Downloads\spark-2.4.3-bin-hadoop2.7&gt;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scalac</a:t>
            </a:r>
            <a:r>
              <a:rPr lang="en-US" alt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alt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classpath</a:t>
            </a:r>
            <a:r>
              <a:rPr lang="en-US" alt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./jars/spark-core_2.11-2.4.3.jar </a:t>
            </a:r>
            <a:r>
              <a:rPr lang="en-US" alt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SparkWordCount.scala</a:t>
            </a:r>
            <a:endParaRPr lang="en-US" alt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jar -</a:t>
            </a:r>
            <a:r>
              <a:rPr lang="en-US" alt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cvf</a:t>
            </a:r>
            <a:r>
              <a:rPr lang="en-US" alt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wordcount.jar </a:t>
            </a:r>
            <a:r>
              <a:rPr lang="en-US" alt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SparkWordCount</a:t>
            </a:r>
            <a:r>
              <a:rPr lang="en-US" alt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*.class ./jars/spark-core_2.11-2.4.3.jar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spark-submit --class </a:t>
            </a:r>
            <a:r>
              <a:rPr lang="en-US" alt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SparkWordCount</a:t>
            </a:r>
            <a:r>
              <a:rPr lang="en-US" alt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--master local wordcount.jar</a:t>
            </a:r>
          </a:p>
          <a:p>
            <a:pPr marL="0" indent="0">
              <a:buNone/>
            </a:pPr>
            <a:r>
              <a:rPr lang="en-US" alt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Storage Space : </a:t>
            </a:r>
            <a:r>
              <a:rPr lang="en-US" alt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http://localhost:4040</a:t>
            </a:r>
          </a:p>
          <a:p>
            <a:r>
              <a:rPr lang="en-US" altLang="en-US" sz="1000" dirty="0">
                <a:solidFill>
                  <a:schemeClr val="tx1"/>
                </a:solidFill>
              </a:rPr>
              <a:t> </a:t>
            </a:r>
          </a:p>
          <a:p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F27616-E6A4-402F-B056-95EA7948D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901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849D8C-3252-4002-B162-31BEE68AE885}"/>
              </a:ext>
            </a:extLst>
          </p:cNvPr>
          <p:cNvSpPr/>
          <p:nvPr/>
        </p:nvSpPr>
        <p:spPr>
          <a:xfrm>
            <a:off x="445675" y="376518"/>
            <a:ext cx="695405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300" b="1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Big Data Testing Aspects</a:t>
            </a:r>
          </a:p>
          <a:p>
            <a:endParaRPr lang="en-US" sz="4300" b="1" dirty="0">
              <a:solidFill>
                <a:schemeClr val="accent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D879AD-83D2-4657-B182-FC3635C4565A}"/>
              </a:ext>
            </a:extLst>
          </p:cNvPr>
          <p:cNvSpPr/>
          <p:nvPr/>
        </p:nvSpPr>
        <p:spPr>
          <a:xfrm>
            <a:off x="583987" y="1354062"/>
            <a:ext cx="92443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Some of the key aspects of Big Data testing are the following.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EEC7AB-EC8A-410C-A509-F91CF3E98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48" y="1792290"/>
            <a:ext cx="5107861" cy="44404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DDCAEE0-BC4E-4498-93E7-164C19F44C8A}"/>
              </a:ext>
            </a:extLst>
          </p:cNvPr>
          <p:cNvSpPr/>
          <p:nvPr/>
        </p:nvSpPr>
        <p:spPr>
          <a:xfrm>
            <a:off x="898491" y="2113110"/>
            <a:ext cx="8245509" cy="2341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Data type validation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Range and constraint validation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Code and cross-reference validation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Structured validation</a:t>
            </a:r>
          </a:p>
        </p:txBody>
      </p:sp>
    </p:spTree>
    <p:extLst>
      <p:ext uri="{BB962C8B-B14F-4D97-AF65-F5344CB8AC3E}">
        <p14:creationId xmlns:p14="http://schemas.microsoft.com/office/powerpoint/2010/main" val="50115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43A4A-4AFB-49D1-B585-D19270A5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0403"/>
            <a:ext cx="10058400" cy="1450757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Topics to cover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83C32A8-BA18-45FC-AFBB-A51FEAEBEC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024014"/>
            <a:ext cx="5573701" cy="5666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  <a:cs typeface="Arial" panose="020B0604020202020204" pitchFamily="34" charset="0"/>
              </a:rPr>
              <a:t>Intro to Spark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  <a:cs typeface="Arial" panose="020B0604020202020204" pitchFamily="34" charset="0"/>
              </a:rPr>
              <a:t>Spark Architecture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  <a:cs typeface="Arial" panose="020B0604020202020204" pitchFamily="34" charset="0"/>
              </a:rPr>
              <a:t>Spark Ecosystem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  <a:cs typeface="Arial" panose="020B0604020202020204" pitchFamily="34" charset="0"/>
              </a:rPr>
              <a:t>MapReduce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  <a:cs typeface="Arial" panose="020B0604020202020204" pitchFamily="34" charset="0"/>
              </a:rPr>
              <a:t>Demo and how it works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  <a:cs typeface="Arial" panose="020B0604020202020204" pitchFamily="34" charset="0"/>
              </a:rPr>
              <a:t>Testing Aspects.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  <a:cs typeface="Arial" panose="020B0604020202020204" pitchFamily="34" charset="0"/>
              </a:rPr>
              <a:t>Automation of Spark Jobs.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59453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9292BB2-D2B1-461A-886D-32A20C3D49E4}"/>
              </a:ext>
            </a:extLst>
          </p:cNvPr>
          <p:cNvSpPr txBox="1">
            <a:spLocks/>
          </p:cNvSpPr>
          <p:nvPr/>
        </p:nvSpPr>
        <p:spPr>
          <a:xfrm>
            <a:off x="280219" y="2307770"/>
            <a:ext cx="11621729" cy="3768565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Unified computing engine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Supports multiple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Speed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Extends MapReduce algo of Hadoop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Advanced Analytics 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C52CAA4-B3BC-4D65-937D-617FAEDF3C09}"/>
              </a:ext>
            </a:extLst>
          </p:cNvPr>
          <p:cNvSpPr txBox="1">
            <a:spLocks/>
          </p:cNvSpPr>
          <p:nvPr/>
        </p:nvSpPr>
        <p:spPr>
          <a:xfrm>
            <a:off x="3253773" y="781665"/>
            <a:ext cx="9822427" cy="12019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accent2">
                    <a:lumMod val="75000"/>
                  </a:schemeClr>
                </a:solidFill>
                <a:latin typeface="Calibri Light (Headings)"/>
                <a:cs typeface="Aharoni" panose="02010803020104030203" pitchFamily="2" charset="-79"/>
              </a:rPr>
              <a:t>What is Spark?</a:t>
            </a:r>
            <a:endParaRPr lang="en-US" sz="6000" dirty="0">
              <a:solidFill>
                <a:schemeClr val="accent2">
                  <a:lumMod val="75000"/>
                </a:schemeClr>
              </a:solidFill>
              <a:latin typeface="Calibri Light (Headings)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6374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44331-0213-403D-A93B-753D95EB1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625" y="2911145"/>
            <a:ext cx="3401961" cy="161847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Calibri Light (Headings)"/>
                <a:cs typeface="Aharoni" panose="02010803020104030203" pitchFamily="2" charset="-79"/>
              </a:rPr>
              <a:t>Spark Architecture</a:t>
            </a: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  <a:latin typeface="Calibri Light (Headings)"/>
            </a:endParaRPr>
          </a:p>
        </p:txBody>
      </p:sp>
      <p:pic>
        <p:nvPicPr>
          <p:cNvPr id="3" name="Picture 2" descr="Spark Eco-system- Spark Architecture - edureka">
            <a:extLst>
              <a:ext uri="{FF2B5EF4-FFF2-40B4-BE49-F238E27FC236}">
                <a16:creationId xmlns:a16="http://schemas.microsoft.com/office/drawing/2014/main" id="{26DD7BC2-1CC6-43D5-9A69-49B784B26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5005" y="640081"/>
            <a:ext cx="6650205" cy="50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827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E46B8F0-20B1-44CC-9A5C-E56B62B928AB}"/>
              </a:ext>
            </a:extLst>
          </p:cNvPr>
          <p:cNvSpPr txBox="1">
            <a:spLocks/>
          </p:cNvSpPr>
          <p:nvPr/>
        </p:nvSpPr>
        <p:spPr>
          <a:xfrm>
            <a:off x="7652656" y="1182272"/>
            <a:ext cx="4711019" cy="42932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000" dirty="0">
              <a:solidFill>
                <a:schemeClr val="accent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6DA524-2B75-419B-8687-E636A2B6D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RDDs represent data or transformations on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RDDs can be created from Hadoop Input Formats (such as HDFS files), “parallelize()” datasets, or by transforming other RDDs (you can stack RDDs)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Lazy evaluation: Nothing computed until an action requires it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Example:           messages 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textFile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(...).</a:t>
            </a:r>
            <a:r>
              <a:rPr lang="en-US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>
                <a:solidFill>
                  <a:srgbClr val="FF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_.</a:t>
            </a:r>
            <a:r>
              <a:rPr lang="en-US" dirty="0" err="1">
                <a:solidFill>
                  <a:srgbClr val="FF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startsWith</a:t>
            </a:r>
            <a:r>
              <a:rPr lang="en-US" dirty="0">
                <a:solidFill>
                  <a:srgbClr val="FF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(“ERROR”)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en-US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>
                <a:solidFill>
                  <a:srgbClr val="FF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_.split(‘\t’)(2)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546332C-7674-48A9-A36C-BE21909F72BD}"/>
              </a:ext>
            </a:extLst>
          </p:cNvPr>
          <p:cNvSpPr txBox="1">
            <a:spLocks/>
          </p:cNvSpPr>
          <p:nvPr/>
        </p:nvSpPr>
        <p:spPr>
          <a:xfrm>
            <a:off x="1094891" y="1211226"/>
            <a:ext cx="10441859" cy="14507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 Light (Headings)"/>
                <a:cs typeface="Aharoni" panose="02010803020104030203" pitchFamily="2" charset="-79"/>
              </a:rPr>
              <a:t>Resilient Distributed Datasets (RDD)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 Light (Headings)"/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70249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7EB63-F559-4F88-ABB0-FDED1D5B6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173" y="2068285"/>
            <a:ext cx="11364995" cy="3505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Transformation: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Some of the Transformation functions are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map, filter, </a:t>
            </a:r>
            <a:r>
              <a:rPr lang="en-US" sz="2600" b="1" dirty="0" err="1">
                <a:latin typeface="Calibri" panose="020F0502020204030204" pitchFamily="34" charset="0"/>
                <a:cs typeface="Calibri" panose="020F0502020204030204" pitchFamily="34" charset="0"/>
              </a:rPr>
              <a:t>flatMap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600" b="1" dirty="0" err="1">
                <a:latin typeface="Calibri" panose="020F0502020204030204" pitchFamily="34" charset="0"/>
                <a:cs typeface="Calibri" panose="020F0502020204030204" pitchFamily="34" charset="0"/>
              </a:rPr>
              <a:t>groupByKey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6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reduceByKey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600" b="1" dirty="0" err="1">
                <a:latin typeface="Calibri" panose="020F0502020204030204" pitchFamily="34" charset="0"/>
                <a:cs typeface="Calibri" panose="020F0502020204030204" pitchFamily="34" charset="0"/>
              </a:rPr>
              <a:t>aggregateByKey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, pipe,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 coalesce.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Action:  </a:t>
            </a:r>
            <a:r>
              <a:rPr lang="en-US" sz="2600" dirty="0">
                <a:cs typeface="Aharoni" panose="02010803020104030203" pitchFamily="2" charset="-79"/>
              </a:rPr>
              <a:t>Some of the Action operations are </a:t>
            </a:r>
            <a:r>
              <a:rPr lang="en-US" sz="2600" b="1" dirty="0">
                <a:cs typeface="Aharoni" panose="02010803020104030203" pitchFamily="2" charset="-79"/>
              </a:rPr>
              <a:t>reduce, collect, count, first, take, </a:t>
            </a:r>
            <a:r>
              <a:rPr lang="en-US" sz="2600" b="1" dirty="0" err="1">
                <a:cs typeface="Aharoni" panose="02010803020104030203" pitchFamily="2" charset="-79"/>
              </a:rPr>
              <a:t>countByKey</a:t>
            </a:r>
            <a:r>
              <a:rPr lang="en-US" sz="2600" b="1" dirty="0">
                <a:cs typeface="Aharoni" panose="02010803020104030203" pitchFamily="2" charset="-79"/>
              </a:rPr>
              <a:t>, </a:t>
            </a:r>
            <a:r>
              <a:rPr lang="en-US" sz="2600" dirty="0">
                <a:cs typeface="Aharoni" panose="02010803020104030203" pitchFamily="2" charset="-79"/>
              </a:rPr>
              <a:t>and</a:t>
            </a:r>
            <a:r>
              <a:rPr lang="en-US" sz="2600" b="1" dirty="0">
                <a:cs typeface="Aharoni" panose="02010803020104030203" pitchFamily="2" charset="-79"/>
              </a:rPr>
              <a:t> foreach.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413C6B-F725-47C1-8E78-296809A25680}"/>
              </a:ext>
            </a:extLst>
          </p:cNvPr>
          <p:cNvSpPr txBox="1"/>
          <p:nvPr/>
        </p:nvSpPr>
        <p:spPr>
          <a:xfrm>
            <a:off x="1415143" y="1121229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Calibri Light (Headings)"/>
                <a:cs typeface="Aharoni" panose="02010803020104030203" pitchFamily="2" charset="-79"/>
              </a:rPr>
              <a:t>RDD supports two types of operations:</a:t>
            </a:r>
          </a:p>
        </p:txBody>
      </p:sp>
    </p:spTree>
    <p:extLst>
      <p:ext uri="{BB962C8B-B14F-4D97-AF65-F5344CB8AC3E}">
        <p14:creationId xmlns:p14="http://schemas.microsoft.com/office/powerpoint/2010/main" val="160570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5E3F-C8AE-4782-8810-9FA24BE5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</a:rPr>
              <a:t>What is MapReduce?</a:t>
            </a:r>
            <a:endParaRPr lang="en-US" sz="3600">
              <a:solidFill>
                <a:srgbClr val="FFFFFF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605E16-DC53-4719-962F-4BDBA15B9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47" y="2036910"/>
            <a:ext cx="10642899" cy="36185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3DA398-5F45-4593-985B-0834546739A2}"/>
              </a:ext>
            </a:extLst>
          </p:cNvPr>
          <p:cNvSpPr txBox="1"/>
          <p:nvPr/>
        </p:nvSpPr>
        <p:spPr>
          <a:xfrm>
            <a:off x="1219200" y="1142651"/>
            <a:ext cx="640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Calibri Light (Headings)"/>
              </a:rPr>
              <a:t>MapReduce</a:t>
            </a:r>
          </a:p>
        </p:txBody>
      </p:sp>
    </p:spTree>
    <p:extLst>
      <p:ext uri="{BB962C8B-B14F-4D97-AF65-F5344CB8AC3E}">
        <p14:creationId xmlns:p14="http://schemas.microsoft.com/office/powerpoint/2010/main" val="16657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4CBAA-5444-4876-96D1-360493760B4A}"/>
              </a:ext>
            </a:extLst>
          </p:cNvPr>
          <p:cNvSpPr txBox="1">
            <a:spLocks/>
          </p:cNvSpPr>
          <p:nvPr/>
        </p:nvSpPr>
        <p:spPr>
          <a:xfrm>
            <a:off x="335280" y="221288"/>
            <a:ext cx="9483634" cy="7801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Example 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6D8F43-BC6B-4DAA-A614-6B1CEE7F718C}"/>
              </a:ext>
            </a:extLst>
          </p:cNvPr>
          <p:cNvSpPr/>
          <p:nvPr/>
        </p:nvSpPr>
        <p:spPr>
          <a:xfrm>
            <a:off x="185056" y="2773136"/>
            <a:ext cx="1524001" cy="1211036"/>
          </a:xfrm>
          <a:prstGeom prst="rect">
            <a:avLst/>
          </a:prstGeom>
          <a:solidFill>
            <a:srgbClr val="579F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Deer, Bear, River, Car, Car, River, Deer, Car and Bear</a:t>
            </a:r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0161C9-D6F5-4BEA-BE67-BEAA9D06EA13}"/>
              </a:ext>
            </a:extLst>
          </p:cNvPr>
          <p:cNvSpPr/>
          <p:nvPr/>
        </p:nvSpPr>
        <p:spPr>
          <a:xfrm>
            <a:off x="2481940" y="2613931"/>
            <a:ext cx="1349832" cy="287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Deer Bear River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140707-297A-462A-A6F6-B4AE2813A389}"/>
              </a:ext>
            </a:extLst>
          </p:cNvPr>
          <p:cNvSpPr/>
          <p:nvPr/>
        </p:nvSpPr>
        <p:spPr>
          <a:xfrm>
            <a:off x="2481941" y="3412671"/>
            <a:ext cx="134983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Car </a:t>
            </a:r>
            <a:r>
              <a:rPr lang="en-US" sz="1400" b="1" dirty="0" err="1"/>
              <a:t>Car</a:t>
            </a:r>
            <a:r>
              <a:rPr lang="en-US" sz="1400" b="1" dirty="0"/>
              <a:t> River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E4C422-1A68-4D80-A209-61003775363C}"/>
              </a:ext>
            </a:extLst>
          </p:cNvPr>
          <p:cNvSpPr/>
          <p:nvPr/>
        </p:nvSpPr>
        <p:spPr>
          <a:xfrm>
            <a:off x="2481940" y="4242705"/>
            <a:ext cx="1345476" cy="270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Deer Car Bear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A3222E-D66C-4331-AE03-79E8ACC0A991}"/>
              </a:ext>
            </a:extLst>
          </p:cNvPr>
          <p:cNvSpPr txBox="1"/>
          <p:nvPr/>
        </p:nvSpPr>
        <p:spPr>
          <a:xfrm>
            <a:off x="413657" y="885449"/>
            <a:ext cx="90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680614-27F8-4FE3-9CD2-1EF848171E95}"/>
              </a:ext>
            </a:extLst>
          </p:cNvPr>
          <p:cNvSpPr txBox="1"/>
          <p:nvPr/>
        </p:nvSpPr>
        <p:spPr>
          <a:xfrm>
            <a:off x="2808509" y="892542"/>
            <a:ext cx="157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Splitting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63D24C-E5D7-49B4-AA73-5E428CF79B6D}"/>
              </a:ext>
            </a:extLst>
          </p:cNvPr>
          <p:cNvSpPr txBox="1"/>
          <p:nvPr/>
        </p:nvSpPr>
        <p:spPr>
          <a:xfrm>
            <a:off x="2784558" y="2166072"/>
            <a:ext cx="1578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K1,V1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CEE1AF-ECF6-4550-AD12-D92885CFF65A}"/>
              </a:ext>
            </a:extLst>
          </p:cNvPr>
          <p:cNvSpPr/>
          <p:nvPr/>
        </p:nvSpPr>
        <p:spPr>
          <a:xfrm>
            <a:off x="4604656" y="2252763"/>
            <a:ext cx="1436916" cy="648858"/>
          </a:xfrm>
          <a:prstGeom prst="rect">
            <a:avLst/>
          </a:prstGeom>
          <a:solidFill>
            <a:srgbClr val="579F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Deer  1</a:t>
            </a:r>
          </a:p>
          <a:p>
            <a:pPr algn="ctr"/>
            <a:r>
              <a:rPr lang="en-US" sz="1200" b="1" dirty="0"/>
              <a:t>Bear 1</a:t>
            </a:r>
          </a:p>
          <a:p>
            <a:pPr algn="ctr"/>
            <a:r>
              <a:rPr lang="en-US" sz="1200" b="1" dirty="0"/>
              <a:t>River  1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DCA62C-E399-4E5C-84E3-E648C5A49CF1}"/>
              </a:ext>
            </a:extLst>
          </p:cNvPr>
          <p:cNvSpPr/>
          <p:nvPr/>
        </p:nvSpPr>
        <p:spPr>
          <a:xfrm>
            <a:off x="4604657" y="3158997"/>
            <a:ext cx="1436916" cy="648858"/>
          </a:xfrm>
          <a:prstGeom prst="rect">
            <a:avLst/>
          </a:prstGeom>
          <a:solidFill>
            <a:srgbClr val="579F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Car 1 </a:t>
            </a:r>
          </a:p>
          <a:p>
            <a:pPr algn="ctr"/>
            <a:r>
              <a:rPr lang="en-US" sz="1200" b="1" dirty="0"/>
              <a:t>Car 1</a:t>
            </a:r>
          </a:p>
          <a:p>
            <a:pPr algn="ctr"/>
            <a:r>
              <a:rPr lang="en-US" sz="1200" b="1" dirty="0"/>
              <a:t>River 1</a:t>
            </a:r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B826F5-3F3A-4757-8A7B-5A4F461C1C03}"/>
              </a:ext>
            </a:extLst>
          </p:cNvPr>
          <p:cNvSpPr/>
          <p:nvPr/>
        </p:nvSpPr>
        <p:spPr>
          <a:xfrm>
            <a:off x="4619896" y="4152899"/>
            <a:ext cx="1345475" cy="734787"/>
          </a:xfrm>
          <a:prstGeom prst="rect">
            <a:avLst/>
          </a:prstGeom>
          <a:solidFill>
            <a:srgbClr val="579F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Deer 1</a:t>
            </a:r>
          </a:p>
          <a:p>
            <a:pPr algn="ctr"/>
            <a:r>
              <a:rPr lang="en-US" sz="1200" b="1" dirty="0"/>
              <a:t>Car 1</a:t>
            </a:r>
          </a:p>
          <a:p>
            <a:pPr algn="ctr"/>
            <a:r>
              <a:rPr lang="en-US" sz="1200" b="1" dirty="0"/>
              <a:t>Bear 1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8D09A-9036-454D-8FEC-6C9C3218E091}"/>
              </a:ext>
            </a:extLst>
          </p:cNvPr>
          <p:cNvSpPr txBox="1"/>
          <p:nvPr/>
        </p:nvSpPr>
        <p:spPr>
          <a:xfrm>
            <a:off x="5077097" y="846687"/>
            <a:ext cx="157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Mapping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72CF74-EF05-47A9-9FF0-FF1B9C66EDCE}"/>
              </a:ext>
            </a:extLst>
          </p:cNvPr>
          <p:cNvSpPr txBox="1"/>
          <p:nvPr/>
        </p:nvSpPr>
        <p:spPr>
          <a:xfrm>
            <a:off x="4619896" y="1702644"/>
            <a:ext cx="1578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List(K1,V1)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E73040-CD30-474F-960E-237660D0526D}"/>
              </a:ext>
            </a:extLst>
          </p:cNvPr>
          <p:cNvSpPr txBox="1"/>
          <p:nvPr/>
        </p:nvSpPr>
        <p:spPr>
          <a:xfrm>
            <a:off x="7221584" y="871877"/>
            <a:ext cx="157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Shuffling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D29AE7-39A2-4D2A-BA2A-C8F775164765}"/>
              </a:ext>
            </a:extLst>
          </p:cNvPr>
          <p:cNvSpPr/>
          <p:nvPr/>
        </p:nvSpPr>
        <p:spPr>
          <a:xfrm>
            <a:off x="6984268" y="2306297"/>
            <a:ext cx="1528360" cy="284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Bear (1,1)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C351E9-BC67-4F1D-9B2D-2C2EE5F6D400}"/>
              </a:ext>
            </a:extLst>
          </p:cNvPr>
          <p:cNvSpPr/>
          <p:nvPr/>
        </p:nvSpPr>
        <p:spPr>
          <a:xfrm>
            <a:off x="6984269" y="3015439"/>
            <a:ext cx="1523999" cy="287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400" b="1" dirty="0"/>
              <a:t>Car(1,1,1)</a:t>
            </a:r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457375-AFD1-4B62-93F7-D00FE3685EC5}"/>
              </a:ext>
            </a:extLst>
          </p:cNvPr>
          <p:cNvSpPr/>
          <p:nvPr/>
        </p:nvSpPr>
        <p:spPr>
          <a:xfrm>
            <a:off x="6984268" y="3782003"/>
            <a:ext cx="1524000" cy="287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Deer(1,1)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E72E34-DBD1-4039-BB52-52E8A372C078}"/>
              </a:ext>
            </a:extLst>
          </p:cNvPr>
          <p:cNvSpPr/>
          <p:nvPr/>
        </p:nvSpPr>
        <p:spPr>
          <a:xfrm>
            <a:off x="6984268" y="4493924"/>
            <a:ext cx="1524000" cy="287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River(1,1)</a:t>
            </a:r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E066BF-A4EE-4F65-9CD6-4D5F5790D5FE}"/>
              </a:ext>
            </a:extLst>
          </p:cNvPr>
          <p:cNvSpPr/>
          <p:nvPr/>
        </p:nvSpPr>
        <p:spPr>
          <a:xfrm>
            <a:off x="9583784" y="2219211"/>
            <a:ext cx="746759" cy="284503"/>
          </a:xfrm>
          <a:prstGeom prst="rect">
            <a:avLst/>
          </a:prstGeom>
          <a:solidFill>
            <a:srgbClr val="579F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Bear 2</a:t>
            </a:r>
            <a:endParaRPr 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167548-1E86-4697-8CFB-1966F4EBF22A}"/>
              </a:ext>
            </a:extLst>
          </p:cNvPr>
          <p:cNvSpPr/>
          <p:nvPr/>
        </p:nvSpPr>
        <p:spPr>
          <a:xfrm>
            <a:off x="9583784" y="3782003"/>
            <a:ext cx="746758" cy="284503"/>
          </a:xfrm>
          <a:prstGeom prst="rect">
            <a:avLst/>
          </a:prstGeom>
          <a:solidFill>
            <a:srgbClr val="579F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Deer 2</a:t>
            </a:r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ADAF3B-ED40-4777-8DA5-577040928055}"/>
              </a:ext>
            </a:extLst>
          </p:cNvPr>
          <p:cNvSpPr/>
          <p:nvPr/>
        </p:nvSpPr>
        <p:spPr>
          <a:xfrm>
            <a:off x="9583784" y="4495231"/>
            <a:ext cx="746758" cy="284503"/>
          </a:xfrm>
          <a:prstGeom prst="rect">
            <a:avLst/>
          </a:prstGeom>
          <a:solidFill>
            <a:srgbClr val="579F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River 2</a:t>
            </a:r>
            <a:endParaRPr lang="en-US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448843-9B1C-4A85-A3C8-C35AE381D488}"/>
              </a:ext>
            </a:extLst>
          </p:cNvPr>
          <p:cNvSpPr/>
          <p:nvPr/>
        </p:nvSpPr>
        <p:spPr>
          <a:xfrm>
            <a:off x="9583783" y="3026121"/>
            <a:ext cx="746759" cy="284503"/>
          </a:xfrm>
          <a:prstGeom prst="rect">
            <a:avLst/>
          </a:prstGeom>
          <a:solidFill>
            <a:srgbClr val="579F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Car 3</a:t>
            </a:r>
            <a:endParaRPr lang="en-US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0B34AE-85EB-42DB-BDAF-2245141F66A1}"/>
              </a:ext>
            </a:extLst>
          </p:cNvPr>
          <p:cNvSpPr/>
          <p:nvPr/>
        </p:nvSpPr>
        <p:spPr>
          <a:xfrm>
            <a:off x="10910756" y="3158996"/>
            <a:ext cx="990601" cy="1211036"/>
          </a:xfrm>
          <a:prstGeom prst="rect">
            <a:avLst/>
          </a:prstGeom>
          <a:solidFill>
            <a:srgbClr val="579F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Bear 2</a:t>
            </a:r>
          </a:p>
          <a:p>
            <a:pPr algn="ctr"/>
            <a:r>
              <a:rPr lang="en-US" sz="1400" b="1" dirty="0"/>
              <a:t>Car 3</a:t>
            </a:r>
          </a:p>
          <a:p>
            <a:pPr algn="ctr"/>
            <a:r>
              <a:rPr lang="en-US" sz="1400" b="1" dirty="0"/>
              <a:t>Deer 2</a:t>
            </a:r>
          </a:p>
          <a:p>
            <a:pPr algn="ctr"/>
            <a:r>
              <a:rPr lang="en-US" sz="1400" b="1" dirty="0"/>
              <a:t>River 2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AA83AC-796E-4745-9FC8-D6690BC59805}"/>
              </a:ext>
            </a:extLst>
          </p:cNvPr>
          <p:cNvSpPr txBox="1"/>
          <p:nvPr/>
        </p:nvSpPr>
        <p:spPr>
          <a:xfrm>
            <a:off x="7039800" y="1799885"/>
            <a:ext cx="1578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K2, List(V2)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E4AB33-A8D5-4E37-A42C-F9EFABFD879E}"/>
              </a:ext>
            </a:extLst>
          </p:cNvPr>
          <p:cNvSpPr txBox="1"/>
          <p:nvPr/>
        </p:nvSpPr>
        <p:spPr>
          <a:xfrm>
            <a:off x="10910756" y="2503714"/>
            <a:ext cx="1578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List(K3,V3)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19C98A-B8C7-4505-821B-07AA29AF30BC}"/>
              </a:ext>
            </a:extLst>
          </p:cNvPr>
          <p:cNvSpPr txBox="1"/>
          <p:nvPr/>
        </p:nvSpPr>
        <p:spPr>
          <a:xfrm>
            <a:off x="9312729" y="871877"/>
            <a:ext cx="157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Reducing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3202BF-8CF2-48FB-B8EF-5F9EADA7608F}"/>
              </a:ext>
            </a:extLst>
          </p:cNvPr>
          <p:cNvSpPr txBox="1"/>
          <p:nvPr/>
        </p:nvSpPr>
        <p:spPr>
          <a:xfrm>
            <a:off x="10845444" y="871877"/>
            <a:ext cx="157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Final Result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06B9CB6-67D1-4F73-9C47-C03E300CF439}"/>
              </a:ext>
            </a:extLst>
          </p:cNvPr>
          <p:cNvCxnSpPr>
            <a:endCxn id="4" idx="1"/>
          </p:cNvCxnSpPr>
          <p:nvPr/>
        </p:nvCxnSpPr>
        <p:spPr>
          <a:xfrm flipV="1">
            <a:off x="1709057" y="2757489"/>
            <a:ext cx="772883" cy="257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DD246DA-EF0A-4186-89D4-305882BA2FD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716326" y="3522050"/>
            <a:ext cx="765615" cy="7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8F8034-A5C1-41BB-AE03-FA5D278F6CF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709057" y="3869922"/>
            <a:ext cx="772883" cy="508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8305F53-1B6B-4020-B190-8D4F5DA3C1A7}"/>
              </a:ext>
            </a:extLst>
          </p:cNvPr>
          <p:cNvCxnSpPr>
            <a:cxnSpLocks/>
          </p:cNvCxnSpPr>
          <p:nvPr/>
        </p:nvCxnSpPr>
        <p:spPr>
          <a:xfrm flipV="1">
            <a:off x="3827416" y="2730779"/>
            <a:ext cx="796834" cy="2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DD9848-E4C7-412C-97D4-70B72FADA3CF}"/>
              </a:ext>
            </a:extLst>
          </p:cNvPr>
          <p:cNvCxnSpPr>
            <a:cxnSpLocks/>
          </p:cNvCxnSpPr>
          <p:nvPr/>
        </p:nvCxnSpPr>
        <p:spPr>
          <a:xfrm flipV="1">
            <a:off x="3819798" y="3580248"/>
            <a:ext cx="796834" cy="2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6572C3F-AF72-47E8-A278-D7167BEA8F08}"/>
              </a:ext>
            </a:extLst>
          </p:cNvPr>
          <p:cNvCxnSpPr>
            <a:cxnSpLocks/>
          </p:cNvCxnSpPr>
          <p:nvPr/>
        </p:nvCxnSpPr>
        <p:spPr>
          <a:xfrm flipV="1">
            <a:off x="3803465" y="4388015"/>
            <a:ext cx="796834" cy="2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00448C3-E8CA-484E-AF01-307E74FFF860}"/>
              </a:ext>
            </a:extLst>
          </p:cNvPr>
          <p:cNvCxnSpPr>
            <a:cxnSpLocks/>
          </p:cNvCxnSpPr>
          <p:nvPr/>
        </p:nvCxnSpPr>
        <p:spPr>
          <a:xfrm flipV="1">
            <a:off x="6041572" y="2522058"/>
            <a:ext cx="905692" cy="22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2BEC30F-0767-4A84-84C6-B5E15591C601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041572" y="2811491"/>
            <a:ext cx="942696" cy="111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3C3B55E-7818-4174-BE69-BF48CD209683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954488" y="2900546"/>
            <a:ext cx="1029780" cy="1736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15438A8-F73F-4A0F-AE19-86697C806EA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041571" y="3158997"/>
            <a:ext cx="942698" cy="13155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6224127-786A-4B05-A4EC-E0629176F5FA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965371" y="3302555"/>
            <a:ext cx="981893" cy="12177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B25E27-966F-4D8C-B162-F55625740A7C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6041573" y="3158997"/>
            <a:ext cx="942696" cy="3244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281C2E0-1A09-4385-A018-D60BD59FA9A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058984" y="3679128"/>
            <a:ext cx="925284" cy="95835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568ECE9-5C7F-4158-933A-0BDE20E18AE6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5961240" y="3925561"/>
            <a:ext cx="1023028" cy="35520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4DB950A-1575-4811-8B07-358142A9B459}"/>
              </a:ext>
            </a:extLst>
          </p:cNvPr>
          <p:cNvCxnSpPr>
            <a:cxnSpLocks/>
          </p:cNvCxnSpPr>
          <p:nvPr/>
        </p:nvCxnSpPr>
        <p:spPr>
          <a:xfrm flipV="1">
            <a:off x="5978324" y="2589362"/>
            <a:ext cx="968940" cy="217362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C19C50A-9DFF-4057-8EBF-F7B4670F9A47}"/>
              </a:ext>
            </a:extLst>
          </p:cNvPr>
          <p:cNvCxnSpPr>
            <a:cxnSpLocks/>
          </p:cNvCxnSpPr>
          <p:nvPr/>
        </p:nvCxnSpPr>
        <p:spPr>
          <a:xfrm flipV="1">
            <a:off x="8658490" y="2450711"/>
            <a:ext cx="796834" cy="2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ADDBEE0-D880-4948-B294-0DAF696831A6}"/>
              </a:ext>
            </a:extLst>
          </p:cNvPr>
          <p:cNvCxnSpPr>
            <a:cxnSpLocks/>
          </p:cNvCxnSpPr>
          <p:nvPr/>
        </p:nvCxnSpPr>
        <p:spPr>
          <a:xfrm flipV="1">
            <a:off x="8618229" y="3227192"/>
            <a:ext cx="796834" cy="2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A4FF420-EED5-470F-98AC-B0EF4697B3AC}"/>
              </a:ext>
            </a:extLst>
          </p:cNvPr>
          <p:cNvCxnSpPr>
            <a:cxnSpLocks/>
          </p:cNvCxnSpPr>
          <p:nvPr/>
        </p:nvCxnSpPr>
        <p:spPr>
          <a:xfrm flipV="1">
            <a:off x="8636002" y="3981482"/>
            <a:ext cx="796834" cy="2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548E45E-367E-4E7F-9C19-108E5CB6E919}"/>
              </a:ext>
            </a:extLst>
          </p:cNvPr>
          <p:cNvCxnSpPr>
            <a:cxnSpLocks/>
          </p:cNvCxnSpPr>
          <p:nvPr/>
        </p:nvCxnSpPr>
        <p:spPr>
          <a:xfrm flipV="1">
            <a:off x="8640845" y="4637481"/>
            <a:ext cx="796834" cy="2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640826B-4562-43C3-BEE4-82934162D1F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10353659" y="2367992"/>
            <a:ext cx="557097" cy="139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29BC4F5-A0D8-456A-BF9B-4B9CBC48996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10349299" y="3171661"/>
            <a:ext cx="561457" cy="592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D2E87E9-972E-4967-8613-DDE94665AB53}"/>
              </a:ext>
            </a:extLst>
          </p:cNvPr>
          <p:cNvCxnSpPr>
            <a:cxnSpLocks/>
            <a:stCxn id="23" idx="3"/>
            <a:endCxn id="30" idx="1"/>
          </p:cNvCxnSpPr>
          <p:nvPr/>
        </p:nvCxnSpPr>
        <p:spPr>
          <a:xfrm flipV="1">
            <a:off x="10330542" y="3764514"/>
            <a:ext cx="580214" cy="159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ED56E84-4455-47F7-90E2-CB194AE1B5E4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10339920" y="3764514"/>
            <a:ext cx="570836" cy="883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62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0" grpId="0" animBg="1"/>
      <p:bldP spid="11" grpId="0" animBg="1"/>
      <p:bldP spid="12" grpId="0" animBg="1"/>
      <p:bldP spid="14" grpId="0"/>
      <p:bldP spid="16" grpId="0" animBg="1"/>
      <p:bldP spid="17" grpId="0" animBg="1"/>
      <p:bldP spid="18" grpId="0" animBg="1"/>
      <p:bldP spid="19" grpId="0" animBg="1"/>
      <p:bldP spid="21" grpId="0" animBg="1"/>
      <p:bldP spid="23" grpId="0" animBg="1"/>
      <p:bldP spid="24" grpId="0" animBg="1"/>
      <p:bldP spid="29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75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58E6E4-2B2D-4DBE-A681-ABB2E9987281}"/>
              </a:ext>
            </a:extLst>
          </p:cNvPr>
          <p:cNvSpPr txBox="1"/>
          <p:nvPr/>
        </p:nvSpPr>
        <p:spPr>
          <a:xfrm>
            <a:off x="7859485" y="634946"/>
            <a:ext cx="369025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spc="-5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Working of Spark Architecture</a:t>
            </a:r>
          </a:p>
        </p:txBody>
      </p:sp>
      <p:pic>
        <p:nvPicPr>
          <p:cNvPr id="1026" name="Picture 2" descr="Spark Architecture - Edureka">
            <a:extLst>
              <a:ext uri="{FF2B5EF4-FFF2-40B4-BE49-F238E27FC236}">
                <a16:creationId xmlns:a16="http://schemas.microsoft.com/office/drawing/2014/main" id="{80AA43A9-C367-41D0-8A30-B2C6F5A2A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284804"/>
            <a:ext cx="6909801" cy="402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3" name="Straight Connector 77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577B3-AB20-418B-BE27-0B727708D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b="1" dirty="0"/>
              <a:t>Apache Spark  </a:t>
            </a:r>
            <a:r>
              <a:rPr lang="en-US" dirty="0"/>
              <a:t>follows a master/slave architecture with two main daemons and a cluster manager –</a:t>
            </a:r>
          </a:p>
          <a:p>
            <a:pPr marL="201168" lvl="1" indent="0">
              <a:buFont typeface="Calibri" panose="020F0502020204030204" pitchFamily="34" charset="0"/>
              <a:buNone/>
            </a:pPr>
            <a:endParaRPr lang="en-US" dirty="0"/>
          </a:p>
          <a:p>
            <a:pPr lvl="1">
              <a:buFont typeface="Calibri" panose="020F0502020204030204" pitchFamily="34" charset="0"/>
              <a:buChar char="§"/>
            </a:pPr>
            <a:r>
              <a:rPr lang="en-US" dirty="0"/>
              <a:t>Master Daemon – (Master/Driver Process)</a:t>
            </a:r>
          </a:p>
          <a:p>
            <a:pPr lvl="1">
              <a:buFont typeface="Calibri" panose="020F0502020204030204" pitchFamily="34" charset="0"/>
              <a:buChar char="§"/>
            </a:pPr>
            <a:r>
              <a:rPr lang="en-US" dirty="0"/>
              <a:t>Worker Daemon –(Slave Process)</a:t>
            </a:r>
          </a:p>
          <a:p>
            <a:endParaRPr lang="en-US" dirty="0"/>
          </a:p>
        </p:txBody>
      </p:sp>
      <p:sp>
        <p:nvSpPr>
          <p:cNvPr id="1034" name="Rectangle 79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5" name="Rectangle 81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18483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504</Words>
  <Application>Microsoft Office PowerPoint</Application>
  <PresentationFormat>Widescreen</PresentationFormat>
  <Paragraphs>101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Aharoni</vt:lpstr>
      <vt:lpstr>Arial</vt:lpstr>
      <vt:lpstr>Calibri</vt:lpstr>
      <vt:lpstr>Calibri (Body)</vt:lpstr>
      <vt:lpstr>Calibri Light</vt:lpstr>
      <vt:lpstr>Calibri Light (Headings)</vt:lpstr>
      <vt:lpstr>Consolas</vt:lpstr>
      <vt:lpstr>Courier New</vt:lpstr>
      <vt:lpstr>Retrospect</vt:lpstr>
      <vt:lpstr>PowerPoint Presentation</vt:lpstr>
      <vt:lpstr>Topics to cover</vt:lpstr>
      <vt:lpstr>PowerPoint Presentation</vt:lpstr>
      <vt:lpstr>Spark Architecture</vt:lpstr>
      <vt:lpstr>PowerPoint Presentation</vt:lpstr>
      <vt:lpstr>PowerPoint Presentation</vt:lpstr>
      <vt:lpstr>What is MapReduce?</vt:lpstr>
      <vt:lpstr>PowerPoint Presentation</vt:lpstr>
      <vt:lpstr>PowerPoint Presentation</vt:lpstr>
      <vt:lpstr>PowerPoint Presentation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Deb, Anurag</dc:creator>
  <cp:lastModifiedBy>Deb, Anurag</cp:lastModifiedBy>
  <cp:revision>3</cp:revision>
  <dcterms:created xsi:type="dcterms:W3CDTF">2020-12-02T09:15:13Z</dcterms:created>
  <dcterms:modified xsi:type="dcterms:W3CDTF">2020-12-02T09:19:07Z</dcterms:modified>
</cp:coreProperties>
</file>