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82" r:id="rId5"/>
  </p:sldMasterIdLst>
  <p:notesMasterIdLst>
    <p:notesMasterId r:id="rId26"/>
  </p:notesMasterIdLst>
  <p:handoutMasterIdLst>
    <p:handoutMasterId r:id="rId27"/>
  </p:handoutMasterIdLst>
  <p:sldIdLst>
    <p:sldId id="754" r:id="rId6"/>
    <p:sldId id="1066" r:id="rId7"/>
    <p:sldId id="1068" r:id="rId8"/>
    <p:sldId id="858" r:id="rId9"/>
    <p:sldId id="857" r:id="rId10"/>
    <p:sldId id="859" r:id="rId11"/>
    <p:sldId id="860" r:id="rId12"/>
    <p:sldId id="861" r:id="rId13"/>
    <p:sldId id="862" r:id="rId14"/>
    <p:sldId id="819" r:id="rId15"/>
    <p:sldId id="817" r:id="rId16"/>
    <p:sldId id="818" r:id="rId17"/>
    <p:sldId id="846" r:id="rId18"/>
    <p:sldId id="821" r:id="rId19"/>
    <p:sldId id="820" r:id="rId20"/>
    <p:sldId id="847" r:id="rId21"/>
    <p:sldId id="793" r:id="rId22"/>
    <p:sldId id="1070" r:id="rId23"/>
    <p:sldId id="824" r:id="rId24"/>
    <p:sldId id="755" r:id="rId25"/>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yd Case" initials="LC" lastIdx="17" clrIdx="0">
    <p:extLst>
      <p:ext uri="{19B8F6BF-5375-455C-9EA6-DF929625EA0E}">
        <p15:presenceInfo xmlns:p15="http://schemas.microsoft.com/office/powerpoint/2012/main" userId="Loyd Ca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FBE"/>
    <a:srgbClr val="76B900"/>
    <a:srgbClr val="99FF66"/>
    <a:srgbClr val="E26D32"/>
    <a:srgbClr val="5A5A5A"/>
    <a:srgbClr val="4E7A00"/>
    <a:srgbClr val="F2F2F2"/>
    <a:srgbClr val="868686"/>
    <a:srgbClr val="0071C5"/>
    <a:srgbClr val="9A42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4A03E-C4CF-BF34-4BA2-5E52A5A9C36F}" v="7" dt="2020-03-06T18:59:14.875"/>
    <p1510:client id="{2BDD24FE-5D71-8B58-D153-8DBBD051EA2E}" v="14" dt="2020-03-06T19:01:58.013"/>
    <p1510:client id="{2DFE4679-199D-F0FB-66FA-B080171291EA}" v="8" dt="2020-03-06T18:58:51.024"/>
    <p1510:client id="{3A3E365B-7205-70A7-9795-FA4F772CE3B2}" v="3" dt="2020-03-06T18:58:18.886"/>
    <p1510:client id="{3ADCC36D-3EDF-433B-BF3C-5B4313CA7F97}" v="743" dt="2019-03-17T05:53:16.132"/>
    <p1510:client id="{502BE95A-7E3B-DB2F-D4BC-F5DBC344E9D9}" v="18" dt="2020-03-06T19:01:07.257"/>
    <p1510:client id="{E8C95F13-4617-43CE-ABC6-3E70FAC2A333}" v="4" dt="2020-03-06T18:57:54.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8"/>
    <p:restoredTop sz="92978" autoAdjust="0"/>
  </p:normalViewPr>
  <p:slideViewPr>
    <p:cSldViewPr snapToGrid="0">
      <p:cViewPr varScale="1">
        <p:scale>
          <a:sx n="93" d="100"/>
          <a:sy n="93" d="100"/>
        </p:scale>
        <p:origin x="108" y="162"/>
      </p:cViewPr>
      <p:guideLst>
        <p:guide orient="horz" pos="1316"/>
        <p:guide orient="horz" pos="3050"/>
        <p:guide orient="horz" pos="3189"/>
        <p:guide pos="5455"/>
        <p:guide orient="horz" pos="975"/>
        <p:guide pos="3457"/>
      </p:guideLst>
    </p:cSldViewPr>
  </p:slideViewPr>
  <p:notesTextViewPr>
    <p:cViewPr>
      <p:scale>
        <a:sx n="125" d="100"/>
        <a:sy n="125" d="100"/>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Ellsworth" userId="S::aellsworth@nvidia.com::444b7a66-6931-46d0-a608-56acbc983d01" providerId="AD" clId="Web-{E8C95F13-4617-43CE-ABC6-3E70FAC2A333}"/>
    <pc:docChg chg="modSld">
      <pc:chgData name="Adam Ellsworth" userId="S::aellsworth@nvidia.com::444b7a66-6931-46d0-a608-56acbc983d01" providerId="AD" clId="Web-{E8C95F13-4617-43CE-ABC6-3E70FAC2A333}" dt="2020-03-06T18:57:54.650" v="3" actId="20577"/>
      <pc:docMkLst>
        <pc:docMk/>
      </pc:docMkLst>
      <pc:sldChg chg="modSp">
        <pc:chgData name="Adam Ellsworth" userId="S::aellsworth@nvidia.com::444b7a66-6931-46d0-a608-56acbc983d01" providerId="AD" clId="Web-{E8C95F13-4617-43CE-ABC6-3E70FAC2A333}" dt="2020-03-06T18:57:54.650" v="3" actId="20577"/>
        <pc:sldMkLst>
          <pc:docMk/>
          <pc:sldMk cId="2162388885" sldId="1072"/>
        </pc:sldMkLst>
        <pc:spChg chg="mod">
          <ac:chgData name="Adam Ellsworth" userId="S::aellsworth@nvidia.com::444b7a66-6931-46d0-a608-56acbc983d01" providerId="AD" clId="Web-{E8C95F13-4617-43CE-ABC6-3E70FAC2A333}" dt="2020-03-06T18:57:54.650" v="3"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2DFE4679-199D-F0FB-66FA-B080171291EA}"/>
    <pc:docChg chg="modSld">
      <pc:chgData name="Adam Ellsworth" userId="S::aellsworth@nvidia.com::444b7a66-6931-46d0-a608-56acbc983d01" providerId="AD" clId="Web-{2DFE4679-199D-F0FB-66FA-B080171291EA}" dt="2020-03-06T18:58:51.024" v="7" actId="20577"/>
      <pc:docMkLst>
        <pc:docMk/>
      </pc:docMkLst>
      <pc:sldChg chg="modSp">
        <pc:chgData name="Adam Ellsworth" userId="S::aellsworth@nvidia.com::444b7a66-6931-46d0-a608-56acbc983d01" providerId="AD" clId="Web-{2DFE4679-199D-F0FB-66FA-B080171291EA}" dt="2020-03-06T18:58:51.024" v="7" actId="20577"/>
        <pc:sldMkLst>
          <pc:docMk/>
          <pc:sldMk cId="2162388885" sldId="1072"/>
        </pc:sldMkLst>
        <pc:spChg chg="mod">
          <ac:chgData name="Adam Ellsworth" userId="S::aellsworth@nvidia.com::444b7a66-6931-46d0-a608-56acbc983d01" providerId="AD" clId="Web-{2DFE4679-199D-F0FB-66FA-B080171291EA}" dt="2020-03-06T18:58:51.024" v="7"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3A3E365B-7205-70A7-9795-FA4F772CE3B2}"/>
    <pc:docChg chg="modSld">
      <pc:chgData name="Adam Ellsworth" userId="S::aellsworth@nvidia.com::444b7a66-6931-46d0-a608-56acbc983d01" providerId="AD" clId="Web-{3A3E365B-7205-70A7-9795-FA4F772CE3B2}" dt="2020-03-06T18:58:18.886" v="2" actId="20577"/>
      <pc:docMkLst>
        <pc:docMk/>
      </pc:docMkLst>
      <pc:sldChg chg="modSp">
        <pc:chgData name="Adam Ellsworth" userId="S::aellsworth@nvidia.com::444b7a66-6931-46d0-a608-56acbc983d01" providerId="AD" clId="Web-{3A3E365B-7205-70A7-9795-FA4F772CE3B2}" dt="2020-03-06T18:58:18.886" v="2" actId="20577"/>
        <pc:sldMkLst>
          <pc:docMk/>
          <pc:sldMk cId="2162388885" sldId="1072"/>
        </pc:sldMkLst>
        <pc:spChg chg="mod">
          <ac:chgData name="Adam Ellsworth" userId="S::aellsworth@nvidia.com::444b7a66-6931-46d0-a608-56acbc983d01" providerId="AD" clId="Web-{3A3E365B-7205-70A7-9795-FA4F772CE3B2}" dt="2020-03-06T18:58:18.886" v="2" actId="20577"/>
          <ac:spMkLst>
            <pc:docMk/>
            <pc:sldMk cId="2162388885" sldId="1072"/>
            <ac:spMk id="3" creationId="{284658B6-837A-2245-B6BD-F3474A18C40A}"/>
          </ac:spMkLst>
        </pc:spChg>
      </pc:sldChg>
    </pc:docChg>
  </pc:docChgLst>
  <pc:docChgLst>
    <pc:chgData clId="Web-{502BE95A-7E3B-DB2F-D4BC-F5DBC344E9D9}"/>
    <pc:docChg chg="modSld">
      <pc:chgData name="" userId="" providerId="" clId="Web-{502BE95A-7E3B-DB2F-D4BC-F5DBC344E9D9}" dt="2020-03-06T18:59:39.117" v="0" actId="20577"/>
      <pc:docMkLst>
        <pc:docMk/>
      </pc:docMkLst>
      <pc:sldChg chg="modSp">
        <pc:chgData name="" userId="" providerId="" clId="Web-{502BE95A-7E3B-DB2F-D4BC-F5DBC344E9D9}" dt="2020-03-06T18:59:39.117" v="0" actId="20577"/>
        <pc:sldMkLst>
          <pc:docMk/>
          <pc:sldMk cId="2162388885" sldId="1072"/>
        </pc:sldMkLst>
        <pc:spChg chg="mod">
          <ac:chgData name="" userId="" providerId="" clId="Web-{502BE95A-7E3B-DB2F-D4BC-F5DBC344E9D9}" dt="2020-03-06T18:59:39.117" v="0"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502BE95A-7E3B-DB2F-D4BC-F5DBC344E9D9}"/>
    <pc:docChg chg="modSld">
      <pc:chgData name="Adam Ellsworth" userId="S::aellsworth@nvidia.com::444b7a66-6931-46d0-a608-56acbc983d01" providerId="AD" clId="Web-{502BE95A-7E3B-DB2F-D4BC-F5DBC344E9D9}" dt="2020-03-06T19:01:07.257" v="16" actId="20577"/>
      <pc:docMkLst>
        <pc:docMk/>
      </pc:docMkLst>
      <pc:sldChg chg="modSp">
        <pc:chgData name="Adam Ellsworth" userId="S::aellsworth@nvidia.com::444b7a66-6931-46d0-a608-56acbc983d01" providerId="AD" clId="Web-{502BE95A-7E3B-DB2F-D4BC-F5DBC344E9D9}" dt="2020-03-06T19:01:07.257" v="16" actId="20577"/>
        <pc:sldMkLst>
          <pc:docMk/>
          <pc:sldMk cId="2162388885" sldId="1072"/>
        </pc:sldMkLst>
        <pc:spChg chg="mod">
          <ac:chgData name="Adam Ellsworth" userId="S::aellsworth@nvidia.com::444b7a66-6931-46d0-a608-56acbc983d01" providerId="AD" clId="Web-{502BE95A-7E3B-DB2F-D4BC-F5DBC344E9D9}" dt="2020-03-06T19:01:07.257" v="16"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2BDD24FE-5D71-8B58-D153-8DBBD051EA2E}"/>
    <pc:docChg chg="modSld">
      <pc:chgData name="Adam Ellsworth" userId="S::aellsworth@nvidia.com::444b7a66-6931-46d0-a608-56acbc983d01" providerId="AD" clId="Web-{2BDD24FE-5D71-8B58-D153-8DBBD051EA2E}" dt="2020-03-06T19:01:58.013" v="13" actId="20577"/>
      <pc:docMkLst>
        <pc:docMk/>
      </pc:docMkLst>
      <pc:sldChg chg="modSp">
        <pc:chgData name="Adam Ellsworth" userId="S::aellsworth@nvidia.com::444b7a66-6931-46d0-a608-56acbc983d01" providerId="AD" clId="Web-{2BDD24FE-5D71-8B58-D153-8DBBD051EA2E}" dt="2020-03-06T19:01:58.013" v="13" actId="20577"/>
        <pc:sldMkLst>
          <pc:docMk/>
          <pc:sldMk cId="2162388885" sldId="1072"/>
        </pc:sldMkLst>
        <pc:spChg chg="mod">
          <ac:chgData name="Adam Ellsworth" userId="S::aellsworth@nvidia.com::444b7a66-6931-46d0-a608-56acbc983d01" providerId="AD" clId="Web-{2BDD24FE-5D71-8B58-D153-8DBBD051EA2E}" dt="2020-03-06T19:01:58.013" v="13"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2274A03E-C4CF-BF34-4BA2-5E52A5A9C36F}"/>
    <pc:docChg chg="modSld">
      <pc:chgData name="Adam Ellsworth" userId="S::aellsworth@nvidia.com::444b7a66-6931-46d0-a608-56acbc983d01" providerId="AD" clId="Web-{2274A03E-C4CF-BF34-4BA2-5E52A5A9C36F}" dt="2020-03-06T18:59:14.875" v="6" actId="20577"/>
      <pc:docMkLst>
        <pc:docMk/>
      </pc:docMkLst>
      <pc:sldChg chg="modSp">
        <pc:chgData name="Adam Ellsworth" userId="S::aellsworth@nvidia.com::444b7a66-6931-46d0-a608-56acbc983d01" providerId="AD" clId="Web-{2274A03E-C4CF-BF34-4BA2-5E52A5A9C36F}" dt="2020-03-06T18:59:14.875" v="6" actId="20577"/>
        <pc:sldMkLst>
          <pc:docMk/>
          <pc:sldMk cId="2162388885" sldId="1072"/>
        </pc:sldMkLst>
        <pc:spChg chg="mod">
          <ac:chgData name="Adam Ellsworth" userId="S::aellsworth@nvidia.com::444b7a66-6931-46d0-a608-56acbc983d01" providerId="AD" clId="Web-{2274A03E-C4CF-BF34-4BA2-5E52A5A9C36F}" dt="2020-03-06T18:59:14.875" v="6" actId="20577"/>
          <ac:spMkLst>
            <pc:docMk/>
            <pc:sldMk cId="2162388885" sldId="1072"/>
            <ac:spMk id="3" creationId="{284658B6-837A-2245-B6BD-F3474A18C40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C:/Users/lspillman/AppData/Local/Microsoft/Windows/Temporary%20Internet%20Files/Content.Outlook/YA3ZCOMK/GV100_GP100_FP16_GTC_Summary.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autoTitleDeleted val="1"/>
    <c:plotArea>
      <c:layout>
        <c:manualLayout>
          <c:layoutTarget val="inner"/>
          <c:xMode val="edge"/>
          <c:yMode val="edge"/>
          <c:x val="0.15747942356262101"/>
          <c:y val="8.2912463435756797E-2"/>
          <c:w val="0.81276697077379101"/>
          <c:h val="0.81373932939272398"/>
        </c:manualLayout>
      </c:layout>
      <c:scatterChart>
        <c:scatterStyle val="smoothMarker"/>
        <c:varyColors val="0"/>
        <c:ser>
          <c:idx val="0"/>
          <c:order val="0"/>
          <c:tx>
            <c:strRef>
              <c:f>[GV100_GP100_FP16_GTC_Summary.xlsx]Charts!$A$13</c:f>
              <c:strCache>
                <c:ptCount val="1"/>
                <c:pt idx="0">
                  <c:v>GV100-HMMA-fp16acc</c:v>
                </c:pt>
              </c:strCache>
            </c:strRef>
          </c:tx>
          <c:spPr>
            <a:ln w="101600" cap="rnd">
              <a:noFill/>
              <a:round/>
            </a:ln>
            <a:effectLst/>
          </c:spPr>
          <c:marker>
            <c:symbol val="none"/>
          </c:marker>
          <c:xVal>
            <c:numRef>
              <c:f>[GV100_GP100_FP16_GTC_Summary.xlsx]Charts!$B$15:$B$23</c:f>
              <c:numCache>
                <c:formatCode>0</c:formatCode>
                <c:ptCount val="9"/>
                <c:pt idx="0">
                  <c:v>149.14183820208521</c:v>
                </c:pt>
                <c:pt idx="1">
                  <c:v>169.19869046910989</c:v>
                </c:pt>
                <c:pt idx="2">
                  <c:v>188.36190283110179</c:v>
                </c:pt>
                <c:pt idx="3">
                  <c:v>208.24505222377451</c:v>
                </c:pt>
                <c:pt idx="4">
                  <c:v>227.98701526862729</c:v>
                </c:pt>
                <c:pt idx="5">
                  <c:v>246.45664183477439</c:v>
                </c:pt>
                <c:pt idx="6">
                  <c:v>266.98979632881702</c:v>
                </c:pt>
                <c:pt idx="7">
                  <c:v>288.3989556348435</c:v>
                </c:pt>
                <c:pt idx="8">
                  <c:v>308.49089645749609</c:v>
                </c:pt>
              </c:numCache>
            </c:numRef>
          </c:xVal>
          <c:yVal>
            <c:numRef>
              <c:f>[GV100_GP100_FP16_GTC_Summary.xlsx]Charts!$C$15:$C$23</c:f>
              <c:numCache>
                <c:formatCode>0</c:formatCode>
                <c:ptCount val="9"/>
                <c:pt idx="0">
                  <c:v>54.5792</c:v>
                </c:pt>
                <c:pt idx="1">
                  <c:v>68.014080000000007</c:v>
                </c:pt>
                <c:pt idx="2">
                  <c:v>78.929919999999996</c:v>
                </c:pt>
                <c:pt idx="3">
                  <c:v>88.166399999999982</c:v>
                </c:pt>
                <c:pt idx="4">
                  <c:v>94.044160000000005</c:v>
                </c:pt>
                <c:pt idx="5">
                  <c:v>98.242559999999997</c:v>
                </c:pt>
                <c:pt idx="6">
                  <c:v>102.44096</c:v>
                </c:pt>
                <c:pt idx="7">
                  <c:v>106.63936</c:v>
                </c:pt>
                <c:pt idx="8">
                  <c:v>109.99808</c:v>
                </c:pt>
              </c:numCache>
            </c:numRef>
          </c:yVal>
          <c:smooth val="1"/>
          <c:extLst>
            <c:ext xmlns:c16="http://schemas.microsoft.com/office/drawing/2014/chart" uri="{C3380CC4-5D6E-409C-BE32-E72D297353CC}">
              <c16:uniqueId val="{00000000-BE00-4B29-9DFC-7D2E3011DBA9}"/>
            </c:ext>
          </c:extLst>
        </c:ser>
        <c:ser>
          <c:idx val="1"/>
          <c:order val="1"/>
          <c:tx>
            <c:v>GP100-fp16</c:v>
          </c:tx>
          <c:spPr>
            <a:ln w="101600" cap="rnd">
              <a:noFill/>
              <a:round/>
            </a:ln>
            <a:effectLst/>
          </c:spPr>
          <c:marker>
            <c:symbol val="none"/>
          </c:marker>
          <c:xVal>
            <c:numRef>
              <c:f>[GV100_GP100_FP16_GTC_Summary.xlsx]Charts!$B$43:$B$51</c:f>
              <c:numCache>
                <c:formatCode>0</c:formatCode>
                <c:ptCount val="9"/>
                <c:pt idx="0">
                  <c:v>149.04932646112189</c:v>
                </c:pt>
                <c:pt idx="1">
                  <c:v>167.62119997273939</c:v>
                </c:pt>
                <c:pt idx="2">
                  <c:v>189.72362120838511</c:v>
                </c:pt>
                <c:pt idx="3">
                  <c:v>208.0224108851906</c:v>
                </c:pt>
                <c:pt idx="4">
                  <c:v>228.47448680405469</c:v>
                </c:pt>
                <c:pt idx="5">
                  <c:v>246.97706060637111</c:v>
                </c:pt>
                <c:pt idx="6">
                  <c:v>266.8910093566862</c:v>
                </c:pt>
                <c:pt idx="7">
                  <c:v>284.98810365544392</c:v>
                </c:pt>
                <c:pt idx="8">
                  <c:v>305.02689584848321</c:v>
                </c:pt>
              </c:numCache>
            </c:numRef>
          </c:xVal>
          <c:yVal>
            <c:numRef>
              <c:f>[GV100_GP100_FP16_GTC_Summary.xlsx]Charts!$C$43:$C$51</c:f>
              <c:numCache>
                <c:formatCode>0.0</c:formatCode>
                <c:ptCount val="9"/>
                <c:pt idx="0">
                  <c:v>15.33952</c:v>
                </c:pt>
                <c:pt idx="1">
                  <c:v>16.343039999999981</c:v>
                </c:pt>
                <c:pt idx="2">
                  <c:v>17.34656</c:v>
                </c:pt>
                <c:pt idx="3">
                  <c:v>18.063359999999999</c:v>
                </c:pt>
                <c:pt idx="4">
                  <c:v>18.780159999999981</c:v>
                </c:pt>
                <c:pt idx="5">
                  <c:v>19.3536</c:v>
                </c:pt>
                <c:pt idx="6">
                  <c:v>19.927040000000002</c:v>
                </c:pt>
                <c:pt idx="7">
                  <c:v>20.357119999999991</c:v>
                </c:pt>
                <c:pt idx="8">
                  <c:v>20.787199999999981</c:v>
                </c:pt>
              </c:numCache>
            </c:numRef>
          </c:yVal>
          <c:smooth val="1"/>
          <c:extLst>
            <c:ext xmlns:c16="http://schemas.microsoft.com/office/drawing/2014/chart" uri="{C3380CC4-5D6E-409C-BE32-E72D297353CC}">
              <c16:uniqueId val="{00000001-BE00-4B29-9DFC-7D2E3011DBA9}"/>
            </c:ext>
          </c:extLst>
        </c:ser>
        <c:dLbls>
          <c:showLegendKey val="0"/>
          <c:showVal val="0"/>
          <c:showCatName val="0"/>
          <c:showSerName val="0"/>
          <c:showPercent val="0"/>
          <c:showBubbleSize val="0"/>
        </c:dLbls>
        <c:axId val="-896381424"/>
        <c:axId val="-896104208"/>
      </c:scatterChart>
      <c:valAx>
        <c:axId val="-896381424"/>
        <c:scaling>
          <c:orientation val="minMax"/>
          <c:max val="2020"/>
          <c:min val="1980"/>
        </c:scaling>
        <c:delete val="0"/>
        <c:axPos val="b"/>
        <c:majorGridlines>
          <c:spPr>
            <a:ln w="9525" cap="flat" cmpd="sng" algn="ctr">
              <a:noFill/>
              <a:round/>
            </a:ln>
            <a:effectLst/>
          </c:spPr>
        </c:majorGridlines>
        <c:numFmt formatCode="0" sourceLinked="0"/>
        <c:majorTickMark val="none"/>
        <c:minorTickMark val="none"/>
        <c:tickLblPos val="nextTo"/>
        <c:spPr>
          <a:noFill/>
          <a:ln w="25400" cap="flat" cmpd="sng" algn="ctr">
            <a:solidFill>
              <a:srgbClr val="6F6F6F">
                <a:lumMod val="75000"/>
              </a:srgbClr>
            </a:solidFill>
            <a:round/>
          </a:ln>
          <a:effectLst/>
        </c:spPr>
        <c:txPr>
          <a:bodyPr rot="-60000000" spcFirstLastPara="1" vertOverflow="ellipsis" vert="horz" wrap="square" anchor="ctr" anchorCtr="1"/>
          <a:lstStyle/>
          <a:p>
            <a:pPr>
              <a:defRPr sz="1400" b="0" i="0" u="none" strike="noStrike" kern="1200" baseline="0">
                <a:solidFill>
                  <a:srgbClr val="333333"/>
                </a:solidFill>
                <a:latin typeface="Arial" panose="020B0604020202020204" pitchFamily="34" charset="0"/>
                <a:ea typeface="+mn-ea"/>
                <a:cs typeface="Arial" panose="020B0604020202020204" pitchFamily="34" charset="0"/>
              </a:defRPr>
            </a:pPr>
            <a:endParaRPr lang="en-US"/>
          </a:p>
        </c:txPr>
        <c:crossAx val="-896104208"/>
        <c:crosses val="autoZero"/>
        <c:crossBetween val="midCat"/>
        <c:majorUnit val="10"/>
      </c:valAx>
      <c:valAx>
        <c:axId val="-896104208"/>
        <c:scaling>
          <c:orientation val="minMax"/>
          <c:max val="120"/>
          <c:min val="0"/>
        </c:scaling>
        <c:delete val="0"/>
        <c:axPos val="l"/>
        <c:majorGridlines>
          <c:spPr>
            <a:ln w="3175" cap="flat" cmpd="sng" algn="ctr">
              <a:solidFill>
                <a:srgbClr val="6F6F6F">
                  <a:alpha val="25000"/>
                </a:srgbClr>
              </a:solidFill>
              <a:round/>
            </a:ln>
            <a:effectLst/>
          </c:spPr>
        </c:majorGridlines>
        <c:numFmt formatCode="@" sourceLinked="0"/>
        <c:majorTickMark val="none"/>
        <c:minorTickMark val="none"/>
        <c:tickLblPos val="none"/>
        <c:spPr>
          <a:noFill/>
          <a:ln w="9525" cap="flat" cmpd="sng" algn="ctr">
            <a:no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96381424"/>
        <c:crosses val="autoZero"/>
        <c:crossBetween val="midCat"/>
        <c:majorUnit val="20"/>
        <c:minorUnit val="4"/>
      </c:valAx>
      <c:spPr>
        <a:solidFill>
          <a:srgbClr val="F2F2F2"/>
        </a:solid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ResNet-50 training time in minutes</a:t>
            </a:r>
          </a:p>
        </c:rich>
      </c:tx>
      <c:layout>
        <c:manualLayout>
          <c:xMode val="edge"/>
          <c:yMode val="edge"/>
          <c:x val="0.31000748437204523"/>
          <c:y val="1.882830145741431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191940926234255"/>
          <c:y val="0.13416100232391351"/>
          <c:w val="0.84837221822035513"/>
          <c:h val="0.38786443114329133"/>
        </c:manualLayout>
      </c:layout>
      <c:barChart>
        <c:barDir val="col"/>
        <c:grouping val="clustered"/>
        <c:varyColors val="0"/>
        <c:ser>
          <c:idx val="0"/>
          <c:order val="0"/>
          <c:spPr>
            <a:solidFill>
              <a:srgbClr val="0D348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Sheet1!$C$4:$C$11</c:f>
              <c:strCache>
                <c:ptCount val="8"/>
                <c:pt idx="0">
                  <c:v>Microsoft (2015-12)</c:v>
                </c:pt>
                <c:pt idx="1">
                  <c:v>Preferred Networks (2017-02)</c:v>
                </c:pt>
                <c:pt idx="2">
                  <c:v>Facebook (2017-06)</c:v>
                </c:pt>
                <c:pt idx="3">
                  <c:v>IBM (2017-08)</c:v>
                </c:pt>
                <c:pt idx="4">
                  <c:v>Preferred Networks (2017-11)</c:v>
                </c:pt>
                <c:pt idx="5">
                  <c:v>Sony (2018-11)</c:v>
                </c:pt>
                <c:pt idx="6">
                  <c:v>Fujitsu (2019-03)</c:v>
                </c:pt>
                <c:pt idx="7">
                  <c:v>Fujitsu (2019-11)</c:v>
                </c:pt>
              </c:strCache>
            </c:strRef>
          </c:cat>
          <c:val>
            <c:numRef>
              <c:f>Sheet1!$D$4:$D$11</c:f>
              <c:numCache>
                <c:formatCode>General</c:formatCode>
                <c:ptCount val="8"/>
                <c:pt idx="0">
                  <c:v>1740</c:v>
                </c:pt>
                <c:pt idx="1">
                  <c:v>264</c:v>
                </c:pt>
                <c:pt idx="2">
                  <c:v>60</c:v>
                </c:pt>
                <c:pt idx="3">
                  <c:v>48</c:v>
                </c:pt>
                <c:pt idx="4">
                  <c:v>15</c:v>
                </c:pt>
                <c:pt idx="5">
                  <c:v>3.7</c:v>
                </c:pt>
                <c:pt idx="6">
                  <c:v>1.25</c:v>
                </c:pt>
                <c:pt idx="7">
                  <c:v>1.17</c:v>
                </c:pt>
              </c:numCache>
            </c:numRef>
          </c:val>
          <c:extLst>
            <c:ext xmlns:c16="http://schemas.microsoft.com/office/drawing/2014/chart" uri="{C3380CC4-5D6E-409C-BE32-E72D297353CC}">
              <c16:uniqueId val="{00000000-0AD1-464A-8D4A-4B3FEDF8B7EC}"/>
            </c:ext>
          </c:extLst>
        </c:ser>
        <c:dLbls>
          <c:showLegendKey val="0"/>
          <c:showVal val="0"/>
          <c:showCatName val="0"/>
          <c:showSerName val="0"/>
          <c:showPercent val="0"/>
          <c:showBubbleSize val="0"/>
        </c:dLbls>
        <c:gapWidth val="219"/>
        <c:overlap val="-27"/>
        <c:axId val="524354104"/>
        <c:axId val="524350824"/>
      </c:barChart>
      <c:catAx>
        <c:axId val="524354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24350824"/>
        <c:crosses val="autoZero"/>
        <c:auto val="1"/>
        <c:lblAlgn val="ctr"/>
        <c:lblOffset val="100"/>
        <c:noMultiLvlLbl val="0"/>
      </c:catAx>
      <c:valAx>
        <c:axId val="524350824"/>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24354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98A902-FC18-4A68-B142-D4B7A5E1B04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9D2F690C-9991-49FE-B158-AD408D9208E3}">
      <dgm:prSet phldrT="[Text]" custT="1"/>
      <dgm:spPr/>
      <dgm:t>
        <a:bodyPr/>
        <a:lstStyle/>
        <a:p>
          <a:r>
            <a:rPr lang="en-GB" sz="2800" b="1" kern="1200">
              <a:solidFill>
                <a:srgbClr val="76B900"/>
              </a:solidFill>
              <a:latin typeface="Trebuchet MS" panose="020B0603020202020204" pitchFamily="34" charset="0"/>
              <a:ea typeface="+mn-ea"/>
              <a:cs typeface="+mn-cs"/>
            </a:rPr>
            <a:t>Idea</a:t>
          </a:r>
          <a:endParaRPr lang="en-US" sz="2800" b="1" kern="1200">
            <a:solidFill>
              <a:srgbClr val="76B900"/>
            </a:solidFill>
            <a:latin typeface="Trebuchet MS" panose="020B0603020202020204" pitchFamily="34" charset="0"/>
            <a:ea typeface="+mn-ea"/>
            <a:cs typeface="+mn-cs"/>
          </a:endParaRPr>
        </a:p>
      </dgm:t>
    </dgm:pt>
    <dgm:pt modelId="{0B6172DD-CB8A-4496-A113-4AAF00294EF7}" type="parTrans" cxnId="{0CF8E94F-4DD0-4C12-86B7-931189AA5AD3}">
      <dgm:prSet/>
      <dgm:spPr/>
      <dgm:t>
        <a:bodyPr/>
        <a:lstStyle/>
        <a:p>
          <a:endParaRPr lang="en-US"/>
        </a:p>
      </dgm:t>
    </dgm:pt>
    <dgm:pt modelId="{0EB6B7A3-131B-4B8A-9690-C217C621EBB8}" type="sibTrans" cxnId="{0CF8E94F-4DD0-4C12-86B7-931189AA5AD3}">
      <dgm:prSet/>
      <dgm:spPr>
        <a:solidFill>
          <a:srgbClr val="76B900"/>
        </a:solidFill>
      </dgm:spPr>
      <dgm:t>
        <a:bodyPr/>
        <a:lstStyle/>
        <a:p>
          <a:endParaRPr lang="en-US"/>
        </a:p>
      </dgm:t>
    </dgm:pt>
    <dgm:pt modelId="{1D54A20E-433F-4A70-B5B2-C3DCD924B617}">
      <dgm:prSet phldrT="[Text]" custT="1"/>
      <dgm:spPr/>
      <dgm:t>
        <a:bodyPr/>
        <a:lstStyle/>
        <a:p>
          <a:r>
            <a:rPr lang="en-GB" sz="2800" b="1">
              <a:solidFill>
                <a:schemeClr val="tx2"/>
              </a:solidFill>
              <a:latin typeface="Trebuchet MS" panose="020B0603020202020204" pitchFamily="34" charset="0"/>
              <a:ea typeface="+mn-ea"/>
              <a:cs typeface="+mn-cs"/>
            </a:rPr>
            <a:t>Code</a:t>
          </a:r>
          <a:endParaRPr lang="en-US" sz="2800" b="1">
            <a:solidFill>
              <a:schemeClr val="tx2"/>
            </a:solidFill>
            <a:latin typeface="Trebuchet MS" panose="020B0603020202020204" pitchFamily="34" charset="0"/>
            <a:ea typeface="+mn-ea"/>
            <a:cs typeface="+mn-cs"/>
          </a:endParaRPr>
        </a:p>
      </dgm:t>
    </dgm:pt>
    <dgm:pt modelId="{A3F5B61C-5CCD-4673-8554-E73CAD2BA6E3}" type="parTrans" cxnId="{E08D1C2C-1191-4684-A429-AF7E92B2E366}">
      <dgm:prSet/>
      <dgm:spPr/>
      <dgm:t>
        <a:bodyPr/>
        <a:lstStyle/>
        <a:p>
          <a:endParaRPr lang="en-US"/>
        </a:p>
      </dgm:t>
    </dgm:pt>
    <dgm:pt modelId="{229BAD4F-4EB9-410B-ABB3-E0C956098E55}" type="sibTrans" cxnId="{E08D1C2C-1191-4684-A429-AF7E92B2E366}">
      <dgm:prSet/>
      <dgm:spPr>
        <a:solidFill>
          <a:srgbClr val="76B900"/>
        </a:solidFill>
      </dgm:spPr>
      <dgm:t>
        <a:bodyPr/>
        <a:lstStyle/>
        <a:p>
          <a:endParaRPr lang="en-US"/>
        </a:p>
      </dgm:t>
    </dgm:pt>
    <dgm:pt modelId="{3F18F58B-CC24-4479-BCE2-6D4292B2244A}">
      <dgm:prSet phldrT="[Text]" custT="1"/>
      <dgm:spPr/>
      <dgm:t>
        <a:bodyPr/>
        <a:lstStyle/>
        <a:p>
          <a:pPr marL="0" lvl="0" indent="0" algn="ctr" defTabSz="1422400">
            <a:lnSpc>
              <a:spcPct val="90000"/>
            </a:lnSpc>
            <a:spcBef>
              <a:spcPct val="0"/>
            </a:spcBef>
            <a:spcAft>
              <a:spcPct val="35000"/>
            </a:spcAft>
            <a:buNone/>
          </a:pPr>
          <a:r>
            <a:rPr lang="en-GB" sz="2800" b="1" kern="1200">
              <a:solidFill>
                <a:srgbClr val="76B900"/>
              </a:solidFill>
              <a:latin typeface="Trebuchet MS" panose="020B0603020202020204" pitchFamily="34" charset="0"/>
              <a:ea typeface="+mn-ea"/>
              <a:cs typeface="+mn-cs"/>
            </a:rPr>
            <a:t>Experiment</a:t>
          </a:r>
          <a:endParaRPr lang="en-US" sz="2800" b="1" kern="1200">
            <a:solidFill>
              <a:srgbClr val="76B900"/>
            </a:solidFill>
            <a:latin typeface="Trebuchet MS" panose="020B0603020202020204" pitchFamily="34" charset="0"/>
            <a:ea typeface="+mn-ea"/>
            <a:cs typeface="+mn-cs"/>
          </a:endParaRPr>
        </a:p>
      </dgm:t>
    </dgm:pt>
    <dgm:pt modelId="{3CA0B6E4-09C0-4C65-8011-C8C73D10582C}" type="parTrans" cxnId="{5DF229F2-F5D9-4005-A1C7-905F6EFAA64A}">
      <dgm:prSet/>
      <dgm:spPr/>
      <dgm:t>
        <a:bodyPr/>
        <a:lstStyle/>
        <a:p>
          <a:endParaRPr lang="en-US"/>
        </a:p>
      </dgm:t>
    </dgm:pt>
    <dgm:pt modelId="{F4EC261F-7339-4A29-AABA-1B2F6A5D1B96}" type="sibTrans" cxnId="{5DF229F2-F5D9-4005-A1C7-905F6EFAA64A}">
      <dgm:prSet/>
      <dgm:spPr>
        <a:solidFill>
          <a:srgbClr val="76B900"/>
        </a:solidFill>
      </dgm:spPr>
      <dgm:t>
        <a:bodyPr/>
        <a:lstStyle/>
        <a:p>
          <a:endParaRPr lang="en-US"/>
        </a:p>
      </dgm:t>
    </dgm:pt>
    <dgm:pt modelId="{63E61FDB-0A28-4642-AEA4-C2918277FD0F}" type="pres">
      <dgm:prSet presAssocID="{7898A902-FC18-4A68-B142-D4B7A5E1B04C}" presName="cycle" presStyleCnt="0">
        <dgm:presLayoutVars>
          <dgm:dir/>
          <dgm:resizeHandles val="exact"/>
        </dgm:presLayoutVars>
      </dgm:prSet>
      <dgm:spPr/>
    </dgm:pt>
    <dgm:pt modelId="{909E3EE8-7146-48C2-B225-366047B1ED42}" type="pres">
      <dgm:prSet presAssocID="{9D2F690C-9991-49FE-B158-AD408D9208E3}" presName="dummy" presStyleCnt="0"/>
      <dgm:spPr/>
    </dgm:pt>
    <dgm:pt modelId="{A189F399-83C6-493A-8713-9795EB48FD0F}" type="pres">
      <dgm:prSet presAssocID="{9D2F690C-9991-49FE-B158-AD408D9208E3}" presName="node" presStyleLbl="revTx" presStyleIdx="0" presStyleCnt="3">
        <dgm:presLayoutVars>
          <dgm:bulletEnabled val="1"/>
        </dgm:presLayoutVars>
      </dgm:prSet>
      <dgm:spPr/>
    </dgm:pt>
    <dgm:pt modelId="{9E860DC0-7DC0-4274-8B87-6C0DDC40CF4E}" type="pres">
      <dgm:prSet presAssocID="{0EB6B7A3-131B-4B8A-9690-C217C621EBB8}" presName="sibTrans" presStyleLbl="node1" presStyleIdx="0" presStyleCnt="3"/>
      <dgm:spPr/>
    </dgm:pt>
    <dgm:pt modelId="{3B2ED739-12F8-4CE1-AA00-C04FCBD44E53}" type="pres">
      <dgm:prSet presAssocID="{1D54A20E-433F-4A70-B5B2-C3DCD924B617}" presName="dummy" presStyleCnt="0"/>
      <dgm:spPr/>
    </dgm:pt>
    <dgm:pt modelId="{10E32D86-2DA1-44D3-A77C-2B8A1E6E8D6C}" type="pres">
      <dgm:prSet presAssocID="{1D54A20E-433F-4A70-B5B2-C3DCD924B617}" presName="node" presStyleLbl="revTx" presStyleIdx="1" presStyleCnt="3">
        <dgm:presLayoutVars>
          <dgm:bulletEnabled val="1"/>
        </dgm:presLayoutVars>
      </dgm:prSet>
      <dgm:spPr/>
    </dgm:pt>
    <dgm:pt modelId="{C0BF039A-A1FA-4FD2-B1FF-543BA0487B76}" type="pres">
      <dgm:prSet presAssocID="{229BAD4F-4EB9-410B-ABB3-E0C956098E55}" presName="sibTrans" presStyleLbl="node1" presStyleIdx="1" presStyleCnt="3"/>
      <dgm:spPr/>
    </dgm:pt>
    <dgm:pt modelId="{D072FA9B-4483-46B9-807C-DCC90F3B5BE3}" type="pres">
      <dgm:prSet presAssocID="{3F18F58B-CC24-4479-BCE2-6D4292B2244A}" presName="dummy" presStyleCnt="0"/>
      <dgm:spPr/>
    </dgm:pt>
    <dgm:pt modelId="{272BC4EB-39FA-4307-826D-ED45885B185B}" type="pres">
      <dgm:prSet presAssocID="{3F18F58B-CC24-4479-BCE2-6D4292B2244A}" presName="node" presStyleLbl="revTx" presStyleIdx="2" presStyleCnt="3" custScaleX="192348" custScaleY="62595">
        <dgm:presLayoutVars>
          <dgm:bulletEnabled val="1"/>
        </dgm:presLayoutVars>
      </dgm:prSet>
      <dgm:spPr/>
    </dgm:pt>
    <dgm:pt modelId="{D8E73C70-293C-4982-9FEC-BDFDD0F036ED}" type="pres">
      <dgm:prSet presAssocID="{F4EC261F-7339-4A29-AABA-1B2F6A5D1B96}" presName="sibTrans" presStyleLbl="node1" presStyleIdx="2" presStyleCnt="3" custLinFactNeighborY="-2401"/>
      <dgm:spPr/>
    </dgm:pt>
  </dgm:ptLst>
  <dgm:cxnLst>
    <dgm:cxn modelId="{3D91C114-D32F-4BAC-B09F-0172F86156E6}" type="presOf" srcId="{1D54A20E-433F-4A70-B5B2-C3DCD924B617}" destId="{10E32D86-2DA1-44D3-A77C-2B8A1E6E8D6C}" srcOrd="0" destOrd="0" presId="urn:microsoft.com/office/officeart/2005/8/layout/cycle1"/>
    <dgm:cxn modelId="{C8C7D321-1C91-4BD1-9A3D-8CAFB9EFC590}" type="presOf" srcId="{7898A902-FC18-4A68-B142-D4B7A5E1B04C}" destId="{63E61FDB-0A28-4642-AEA4-C2918277FD0F}" srcOrd="0" destOrd="0" presId="urn:microsoft.com/office/officeart/2005/8/layout/cycle1"/>
    <dgm:cxn modelId="{630B2328-076B-491A-B5C0-B2C7AFFCC78D}" type="presOf" srcId="{9D2F690C-9991-49FE-B158-AD408D9208E3}" destId="{A189F399-83C6-493A-8713-9795EB48FD0F}" srcOrd="0" destOrd="0" presId="urn:microsoft.com/office/officeart/2005/8/layout/cycle1"/>
    <dgm:cxn modelId="{E08D1C2C-1191-4684-A429-AF7E92B2E366}" srcId="{7898A902-FC18-4A68-B142-D4B7A5E1B04C}" destId="{1D54A20E-433F-4A70-B5B2-C3DCD924B617}" srcOrd="1" destOrd="0" parTransId="{A3F5B61C-5CCD-4673-8554-E73CAD2BA6E3}" sibTransId="{229BAD4F-4EB9-410B-ABB3-E0C956098E55}"/>
    <dgm:cxn modelId="{0CF8E94F-4DD0-4C12-86B7-931189AA5AD3}" srcId="{7898A902-FC18-4A68-B142-D4B7A5E1B04C}" destId="{9D2F690C-9991-49FE-B158-AD408D9208E3}" srcOrd="0" destOrd="0" parTransId="{0B6172DD-CB8A-4496-A113-4AAF00294EF7}" sibTransId="{0EB6B7A3-131B-4B8A-9690-C217C621EBB8}"/>
    <dgm:cxn modelId="{AC1ABE75-7D5D-401E-865B-248A851A8185}" type="presOf" srcId="{0EB6B7A3-131B-4B8A-9690-C217C621EBB8}" destId="{9E860DC0-7DC0-4274-8B87-6C0DDC40CF4E}" srcOrd="0" destOrd="0" presId="urn:microsoft.com/office/officeart/2005/8/layout/cycle1"/>
    <dgm:cxn modelId="{3DDA6B7B-5332-4A57-94A5-4E1AC53DA110}" type="presOf" srcId="{229BAD4F-4EB9-410B-ABB3-E0C956098E55}" destId="{C0BF039A-A1FA-4FD2-B1FF-543BA0487B76}" srcOrd="0" destOrd="0" presId="urn:microsoft.com/office/officeart/2005/8/layout/cycle1"/>
    <dgm:cxn modelId="{3BA342DD-8E3A-44F8-AC38-9C2F27940F25}" type="presOf" srcId="{3F18F58B-CC24-4479-BCE2-6D4292B2244A}" destId="{272BC4EB-39FA-4307-826D-ED45885B185B}" srcOrd="0" destOrd="0" presId="urn:microsoft.com/office/officeart/2005/8/layout/cycle1"/>
    <dgm:cxn modelId="{109378E5-7BAE-4065-8B80-A074D9DA4192}" type="presOf" srcId="{F4EC261F-7339-4A29-AABA-1B2F6A5D1B96}" destId="{D8E73C70-293C-4982-9FEC-BDFDD0F036ED}" srcOrd="0" destOrd="0" presId="urn:microsoft.com/office/officeart/2005/8/layout/cycle1"/>
    <dgm:cxn modelId="{5DF229F2-F5D9-4005-A1C7-905F6EFAA64A}" srcId="{7898A902-FC18-4A68-B142-D4B7A5E1B04C}" destId="{3F18F58B-CC24-4479-BCE2-6D4292B2244A}" srcOrd="2" destOrd="0" parTransId="{3CA0B6E4-09C0-4C65-8011-C8C73D10582C}" sibTransId="{F4EC261F-7339-4A29-AABA-1B2F6A5D1B96}"/>
    <dgm:cxn modelId="{49992BAC-B8FD-42B8-A78B-C8C1EB7F4E97}" type="presParOf" srcId="{63E61FDB-0A28-4642-AEA4-C2918277FD0F}" destId="{909E3EE8-7146-48C2-B225-366047B1ED42}" srcOrd="0" destOrd="0" presId="urn:microsoft.com/office/officeart/2005/8/layout/cycle1"/>
    <dgm:cxn modelId="{DDFE56AF-FEF5-4390-B85F-F1F0EB73A473}" type="presParOf" srcId="{63E61FDB-0A28-4642-AEA4-C2918277FD0F}" destId="{A189F399-83C6-493A-8713-9795EB48FD0F}" srcOrd="1" destOrd="0" presId="urn:microsoft.com/office/officeart/2005/8/layout/cycle1"/>
    <dgm:cxn modelId="{FFD2A004-1E0A-4D31-939F-3D813B807A81}" type="presParOf" srcId="{63E61FDB-0A28-4642-AEA4-C2918277FD0F}" destId="{9E860DC0-7DC0-4274-8B87-6C0DDC40CF4E}" srcOrd="2" destOrd="0" presId="urn:microsoft.com/office/officeart/2005/8/layout/cycle1"/>
    <dgm:cxn modelId="{37B81C73-C196-4C4C-8C4E-CF98DC126146}" type="presParOf" srcId="{63E61FDB-0A28-4642-AEA4-C2918277FD0F}" destId="{3B2ED739-12F8-4CE1-AA00-C04FCBD44E53}" srcOrd="3" destOrd="0" presId="urn:microsoft.com/office/officeart/2005/8/layout/cycle1"/>
    <dgm:cxn modelId="{9A300879-E0AA-45D0-90E2-4AF68E37FC58}" type="presParOf" srcId="{63E61FDB-0A28-4642-AEA4-C2918277FD0F}" destId="{10E32D86-2DA1-44D3-A77C-2B8A1E6E8D6C}" srcOrd="4" destOrd="0" presId="urn:microsoft.com/office/officeart/2005/8/layout/cycle1"/>
    <dgm:cxn modelId="{A7128AD0-8667-482F-8214-2B837252DC0B}" type="presParOf" srcId="{63E61FDB-0A28-4642-AEA4-C2918277FD0F}" destId="{C0BF039A-A1FA-4FD2-B1FF-543BA0487B76}" srcOrd="5" destOrd="0" presId="urn:microsoft.com/office/officeart/2005/8/layout/cycle1"/>
    <dgm:cxn modelId="{5C67065F-F652-4B11-836B-827F2EF2D28C}" type="presParOf" srcId="{63E61FDB-0A28-4642-AEA4-C2918277FD0F}" destId="{D072FA9B-4483-46B9-807C-DCC90F3B5BE3}" srcOrd="6" destOrd="0" presId="urn:microsoft.com/office/officeart/2005/8/layout/cycle1"/>
    <dgm:cxn modelId="{22BA57E1-0DD1-4E3D-8F35-FB5A79180A57}" type="presParOf" srcId="{63E61FDB-0A28-4642-AEA4-C2918277FD0F}" destId="{272BC4EB-39FA-4307-826D-ED45885B185B}" srcOrd="7" destOrd="0" presId="urn:microsoft.com/office/officeart/2005/8/layout/cycle1"/>
    <dgm:cxn modelId="{6CA3017C-E757-4BC9-B4BC-02839D755978}" type="presParOf" srcId="{63E61FDB-0A28-4642-AEA4-C2918277FD0F}" destId="{D8E73C70-293C-4982-9FEC-BDFDD0F036ED}" srcOrd="8"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9F399-83C6-493A-8713-9795EB48FD0F}">
      <dsp:nvSpPr>
        <dsp:cNvPr id="0" name=""/>
        <dsp:cNvSpPr/>
      </dsp:nvSpPr>
      <dsp:spPr>
        <a:xfrm>
          <a:off x="4379376" y="307662"/>
          <a:ext cx="1566844" cy="156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b="1" kern="1200">
              <a:solidFill>
                <a:srgbClr val="76B900"/>
              </a:solidFill>
              <a:latin typeface="Trebuchet MS" panose="020B0603020202020204" pitchFamily="34" charset="0"/>
              <a:ea typeface="+mn-ea"/>
              <a:cs typeface="+mn-cs"/>
            </a:rPr>
            <a:t>Idea</a:t>
          </a:r>
          <a:endParaRPr lang="en-US" sz="2800" b="1" kern="1200">
            <a:solidFill>
              <a:srgbClr val="76B900"/>
            </a:solidFill>
            <a:latin typeface="Trebuchet MS" panose="020B0603020202020204" pitchFamily="34" charset="0"/>
            <a:ea typeface="+mn-ea"/>
            <a:cs typeface="+mn-cs"/>
          </a:endParaRPr>
        </a:p>
      </dsp:txBody>
      <dsp:txXfrm>
        <a:off x="4379376" y="307662"/>
        <a:ext cx="1566844" cy="1566844"/>
      </dsp:txXfrm>
    </dsp:sp>
    <dsp:sp modelId="{9E860DC0-7DC0-4274-8B87-6C0DDC40CF4E}">
      <dsp:nvSpPr>
        <dsp:cNvPr id="0" name=""/>
        <dsp:cNvSpPr/>
      </dsp:nvSpPr>
      <dsp:spPr>
        <a:xfrm>
          <a:off x="1994241" y="-233"/>
          <a:ext cx="3703280" cy="3703280"/>
        </a:xfrm>
        <a:prstGeom prst="circularArrow">
          <a:avLst>
            <a:gd name="adj1" fmla="val 8250"/>
            <a:gd name="adj2" fmla="val 576281"/>
            <a:gd name="adj3" fmla="val 2963107"/>
            <a:gd name="adj4" fmla="val 52224"/>
            <a:gd name="adj5" fmla="val 9625"/>
          </a:avLst>
        </a:prstGeom>
        <a:solidFill>
          <a:srgbClr val="76B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32D86-2DA1-44D3-A77C-2B8A1E6E8D6C}">
      <dsp:nvSpPr>
        <dsp:cNvPr id="0" name=""/>
        <dsp:cNvSpPr/>
      </dsp:nvSpPr>
      <dsp:spPr>
        <a:xfrm>
          <a:off x="3062459" y="2588628"/>
          <a:ext cx="1566844" cy="156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b="1" kern="1200">
              <a:solidFill>
                <a:schemeClr val="tx2"/>
              </a:solidFill>
              <a:latin typeface="Trebuchet MS" panose="020B0603020202020204" pitchFamily="34" charset="0"/>
              <a:ea typeface="+mn-ea"/>
              <a:cs typeface="+mn-cs"/>
            </a:rPr>
            <a:t>Code</a:t>
          </a:r>
          <a:endParaRPr lang="en-US" sz="2800" b="1" kern="1200">
            <a:solidFill>
              <a:schemeClr val="tx2"/>
            </a:solidFill>
            <a:latin typeface="Trebuchet MS" panose="020B0603020202020204" pitchFamily="34" charset="0"/>
            <a:ea typeface="+mn-ea"/>
            <a:cs typeface="+mn-cs"/>
          </a:endParaRPr>
        </a:p>
      </dsp:txBody>
      <dsp:txXfrm>
        <a:off x="3062459" y="2588628"/>
        <a:ext cx="1566844" cy="1566844"/>
      </dsp:txXfrm>
    </dsp:sp>
    <dsp:sp modelId="{C0BF039A-A1FA-4FD2-B1FF-543BA0487B76}">
      <dsp:nvSpPr>
        <dsp:cNvPr id="0" name=""/>
        <dsp:cNvSpPr/>
      </dsp:nvSpPr>
      <dsp:spPr>
        <a:xfrm>
          <a:off x="1994241" y="-233"/>
          <a:ext cx="3703280" cy="3703280"/>
        </a:xfrm>
        <a:prstGeom prst="circularArrow">
          <a:avLst>
            <a:gd name="adj1" fmla="val 8250"/>
            <a:gd name="adj2" fmla="val 576281"/>
            <a:gd name="adj3" fmla="val 10837227"/>
            <a:gd name="adj4" fmla="val 7260613"/>
            <a:gd name="adj5" fmla="val 9625"/>
          </a:avLst>
        </a:prstGeom>
        <a:solidFill>
          <a:srgbClr val="76B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BC4EB-39FA-4307-826D-ED45885B185B}">
      <dsp:nvSpPr>
        <dsp:cNvPr id="0" name=""/>
        <dsp:cNvSpPr/>
      </dsp:nvSpPr>
      <dsp:spPr>
        <a:xfrm>
          <a:off x="1022068" y="600701"/>
          <a:ext cx="3013793" cy="98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422400">
            <a:lnSpc>
              <a:spcPct val="90000"/>
            </a:lnSpc>
            <a:spcBef>
              <a:spcPct val="0"/>
            </a:spcBef>
            <a:spcAft>
              <a:spcPct val="35000"/>
            </a:spcAft>
            <a:buNone/>
          </a:pPr>
          <a:r>
            <a:rPr lang="en-GB" sz="2800" b="1" kern="1200">
              <a:solidFill>
                <a:srgbClr val="76B900"/>
              </a:solidFill>
              <a:latin typeface="Trebuchet MS" panose="020B0603020202020204" pitchFamily="34" charset="0"/>
              <a:ea typeface="+mn-ea"/>
              <a:cs typeface="+mn-cs"/>
            </a:rPr>
            <a:t>Experiment</a:t>
          </a:r>
          <a:endParaRPr lang="en-US" sz="2800" b="1" kern="1200">
            <a:solidFill>
              <a:srgbClr val="76B900"/>
            </a:solidFill>
            <a:latin typeface="Trebuchet MS" panose="020B0603020202020204" pitchFamily="34" charset="0"/>
            <a:ea typeface="+mn-ea"/>
            <a:cs typeface="+mn-cs"/>
          </a:endParaRPr>
        </a:p>
      </dsp:txBody>
      <dsp:txXfrm>
        <a:off x="1022068" y="600701"/>
        <a:ext cx="3013793" cy="980766"/>
      </dsp:txXfrm>
    </dsp:sp>
    <dsp:sp modelId="{D8E73C70-293C-4982-9FEC-BDFDD0F036ED}">
      <dsp:nvSpPr>
        <dsp:cNvPr id="0" name=""/>
        <dsp:cNvSpPr/>
      </dsp:nvSpPr>
      <dsp:spPr>
        <a:xfrm>
          <a:off x="1994241" y="-89149"/>
          <a:ext cx="3703280" cy="3703280"/>
        </a:xfrm>
        <a:prstGeom prst="circularArrow">
          <a:avLst>
            <a:gd name="adj1" fmla="val 8250"/>
            <a:gd name="adj2" fmla="val 576281"/>
            <a:gd name="adj3" fmla="val 16856021"/>
            <a:gd name="adj4" fmla="val 14120052"/>
            <a:gd name="adj5" fmla="val 9625"/>
          </a:avLst>
        </a:prstGeom>
        <a:solidFill>
          <a:srgbClr val="76B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3/25/2021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work provides father empirical evidence for this relationship between data and accuracy. This is ground breaking as for the first time in machine learning history we seem to have an algorithm which not only is predictable empirically but also which promises to be able to deliver an arbitrary performance given enough data. </a:t>
            </a:r>
          </a:p>
          <a:p>
            <a:endParaRPr lang="en-GB" dirty="0"/>
          </a:p>
          <a:p>
            <a:r>
              <a:rPr lang="en-GB" dirty="0"/>
              <a:t>This is a good news as it gives us warranties of being able to solve problems but also a bad news as the data and compute cost is non trivial.</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3728737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paper from Baidu research takes this work further and validates this assumption not only on a much wider set of models but also across a much wider set of problems. </a:t>
            </a:r>
          </a:p>
          <a:p>
            <a:endParaRPr lang="en-GB" dirty="0"/>
          </a:p>
          <a:p>
            <a:r>
              <a:rPr lang="en-GB" dirty="0"/>
              <a:t>It provides further empirical evidence for this relationship between data and accuracy. </a:t>
            </a:r>
          </a:p>
          <a:p>
            <a:endParaRPr lang="en-GB" dirty="0"/>
          </a:p>
          <a:p>
            <a:r>
              <a:rPr lang="en-GB" dirty="0"/>
              <a:t>Next slide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1200715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good news is that this relationship (between the model size and dataset size) is sub-linear!</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4156818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we have very good empirical evidence for that.</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53409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the fact that now we can predict how much data we will need to meet our performance goals.</a:t>
            </a:r>
          </a:p>
          <a:p>
            <a:endParaRPr lang="en-US" dirty="0"/>
          </a:p>
          <a:p>
            <a:r>
              <a:rPr lang="en-US" dirty="0"/>
              <a:t>The bad news is that because of the nature of this relationship for a lot of problems the data volumes can be high.</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193111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borrowed from Andrew Ng.  The goal of this slide is to explain to the participants that Neural Network development is a highly iterative process and that their team will need to iterate hundreds if not thousands of times.</a:t>
            </a:r>
          </a:p>
          <a:p>
            <a:endParaRPr lang="en-GB" dirty="0"/>
          </a:p>
          <a:p>
            <a:r>
              <a:rPr lang="en-GB" dirty="0"/>
              <a:t>This is clearly not practical if the iteration time takes months or years. We need our research staff to iterate quickly.</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2639424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conclusion is a dramatic decrease in the feasible training time which can be achieved with other models as well.</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424742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180039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100" u="none" strike="noStrike" kern="1200" dirty="0">
                <a:solidFill>
                  <a:schemeClr val="tx1"/>
                </a:solidFill>
                <a:effectLst/>
                <a:latin typeface="Trebuchet MS" pitchFamily="34" charset="0"/>
                <a:ea typeface="+mn-ea"/>
                <a:cs typeface="+mn-cs"/>
              </a:rPr>
              <a:t>Overview of Lecture / Lab 1:</a:t>
            </a:r>
          </a:p>
          <a:p>
            <a:pPr marL="171450" indent="-171450">
              <a:buFontTx/>
              <a:buChar char="-"/>
            </a:pPr>
            <a:r>
              <a:rPr lang="en-US" sz="1100" u="none" strike="noStrike" kern="1200" dirty="0">
                <a:solidFill>
                  <a:schemeClr val="tx1"/>
                </a:solidFill>
                <a:effectLst/>
                <a:latin typeface="Trebuchet MS" pitchFamily="34" charset="0"/>
                <a:ea typeface="+mn-ea"/>
                <a:cs typeface="+mn-cs"/>
              </a:rPr>
              <a:t>The class starts with a deep dive into the motivation. This is the most important part of the class. The class will be delivered to participants with very different backgrounds. From academics with very extensive Deep Learning experience though IT professionals responsible for the design of AI clusters to research / IT managers. As a consequence its very important to set the correct expectations around the content and make the rationale for considering large scale training clear.</a:t>
            </a:r>
          </a:p>
          <a:p>
            <a:pPr marL="171450" indent="-171450">
              <a:buFontTx/>
              <a:buChar char="-"/>
            </a:pPr>
            <a:r>
              <a:rPr lang="en-US" sz="1100" u="none" strike="noStrike" kern="1200" dirty="0">
                <a:solidFill>
                  <a:schemeClr val="tx1"/>
                </a:solidFill>
                <a:effectLst/>
                <a:latin typeface="Trebuchet MS" pitchFamily="34" charset="0"/>
                <a:ea typeface="+mn-ea"/>
                <a:cs typeface="+mn-cs"/>
              </a:rPr>
              <a:t>The motivation leads to a section illustrating real examples of large scale training. The goal of this section is to demonstrate that this is not only a theoretical conversation but a real world problem that was already tackled by many institutions. </a:t>
            </a:r>
          </a:p>
          <a:p>
            <a:pPr marL="171450" indent="-171450">
              <a:buFontTx/>
              <a:buChar char="-"/>
            </a:pPr>
            <a:r>
              <a:rPr lang="en-US" sz="1100" u="none" strike="noStrike" kern="1200" dirty="0">
                <a:solidFill>
                  <a:schemeClr val="tx1"/>
                </a:solidFill>
                <a:effectLst/>
                <a:latin typeface="Trebuchet MS" pitchFamily="34" charset="0"/>
                <a:ea typeface="+mn-ea"/>
                <a:cs typeface="+mn-cs"/>
              </a:rPr>
              <a:t>The second part of the class is focused on theory and aims to bring the class to the same level of understanding of basic optimization concepts. Preferably we would like the participants to come already equipped with this knowledge (and that will be expressed by the class prerequisites) but that will rarely be the case so a level of recap is necessary even for more advanced users. </a:t>
            </a:r>
          </a:p>
          <a:p>
            <a:pPr marL="171450" indent="-171450">
              <a:buFontTx/>
              <a:buChar char="-"/>
            </a:pPr>
            <a:r>
              <a:rPr lang="en-US" sz="1100" u="none" strike="noStrike" kern="1200" dirty="0">
                <a:solidFill>
                  <a:schemeClr val="tx1"/>
                </a:solidFill>
                <a:effectLst/>
                <a:latin typeface="Trebuchet MS" pitchFamily="34" charset="0"/>
                <a:ea typeface="+mn-ea"/>
                <a:cs typeface="+mn-cs"/>
              </a:rPr>
              <a:t>The theoretical part is composed of three parts what is then further reflected by the Lab flow:</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 1 – Overview of the key concepts  - This part will introduce the most fundamental concepts of training machine learning algorithms. We will use the simplest possible neural network to demonstrate those basic principles.</a:t>
            </a:r>
            <a:endParaRPr lang="en-US" sz="1100" dirty="0">
              <a:solidFill>
                <a:schemeClr val="bg1"/>
              </a:solidFill>
            </a:endParaRP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a:t>
            </a:r>
            <a:r>
              <a:rPr lang="en-US" sz="1100" dirty="0">
                <a:solidFill>
                  <a:schemeClr val="bg1"/>
                </a:solidFill>
              </a:rPr>
              <a:t> 2 – Training Neural Networks  - This part will build on top of the knowledge gained in Part 1. We will discuss the differences between our simple neural network and the neural networks used to solve practical problems and discuss the implications of those differences. We will evolve the code developed in Part 1 to make is a larger neural network.</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a:t>
            </a:r>
            <a:r>
              <a:rPr lang="en-US" sz="1100" dirty="0">
                <a:solidFill>
                  <a:schemeClr val="bg1"/>
                </a:solidFill>
              </a:rPr>
              <a:t> 3 – Multi GPU training – Finally we will review the theory of Multi GPU training and evolve the model developed in Part 2 to take advantage of multiple GPUs available in the system. Finally we will discuss some of the key limitations of the approach we have taken in this class what will set the scene for Lecture / Lab 2.</a:t>
            </a:r>
          </a:p>
          <a:p>
            <a:pPr marL="628650" lvl="1" indent="-171450">
              <a:buFontTx/>
              <a:buChar char="-"/>
            </a:pPr>
            <a:endParaRPr lang="en-US" sz="1100" u="none" strike="noStrike" kern="1200" dirty="0">
              <a:solidFill>
                <a:schemeClr val="tx1"/>
              </a:solidFill>
              <a:effectLst/>
              <a:latin typeface="Trebuchet MS" pitchFamily="34" charset="0"/>
              <a:ea typeface="+mn-ea"/>
              <a:cs typeface="+mn-cs"/>
            </a:endParaRPr>
          </a:p>
          <a:p>
            <a:pPr marL="171450" indent="-171450">
              <a:buFontTx/>
              <a:buChar char="-"/>
            </a:pPr>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a:t>
            </a:fld>
            <a:endParaRPr lang="en-US" dirty="0"/>
          </a:p>
        </p:txBody>
      </p:sp>
    </p:spTree>
    <p:extLst>
      <p:ext uri="{BB962C8B-B14F-4D97-AF65-F5344CB8AC3E}">
        <p14:creationId xmlns:p14="http://schemas.microsoft.com/office/powerpoint/2010/main" val="111455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100" u="none" strike="noStrike" kern="1200" dirty="0">
                <a:solidFill>
                  <a:schemeClr val="tx1"/>
                </a:solidFill>
                <a:effectLst/>
                <a:latin typeface="Trebuchet MS" pitchFamily="34" charset="0"/>
                <a:ea typeface="+mn-ea"/>
                <a:cs typeface="+mn-cs"/>
              </a:rPr>
              <a:t>Overview of Lecture / Lab 1:</a:t>
            </a:r>
          </a:p>
          <a:p>
            <a:pPr marL="171450" indent="-171450">
              <a:buFontTx/>
              <a:buChar char="-"/>
            </a:pPr>
            <a:r>
              <a:rPr lang="en-US" sz="1100" u="none" strike="noStrike" kern="1200" dirty="0">
                <a:solidFill>
                  <a:schemeClr val="tx1"/>
                </a:solidFill>
                <a:effectLst/>
                <a:latin typeface="Trebuchet MS" pitchFamily="34" charset="0"/>
                <a:ea typeface="+mn-ea"/>
                <a:cs typeface="+mn-cs"/>
              </a:rPr>
              <a:t>The class starts with a deep dive into the motivation. This is the most important part of the class. The class will be delivered to participants with very different backgrounds. From academics with very extensive Deep Learning experience though IT professionals responsible for the design of AI clusters to research / IT managers. As a consequence its very important to set the correct expectations around the content and make the rationale for considering large scale training clear.</a:t>
            </a:r>
          </a:p>
          <a:p>
            <a:pPr marL="171450" indent="-171450">
              <a:buFontTx/>
              <a:buChar char="-"/>
            </a:pPr>
            <a:r>
              <a:rPr lang="en-US" sz="1100" u="none" strike="noStrike" kern="1200" dirty="0">
                <a:solidFill>
                  <a:schemeClr val="tx1"/>
                </a:solidFill>
                <a:effectLst/>
                <a:latin typeface="Trebuchet MS" pitchFamily="34" charset="0"/>
                <a:ea typeface="+mn-ea"/>
                <a:cs typeface="+mn-cs"/>
              </a:rPr>
              <a:t>The motivation leads to a section illustrating real examples of large scale training. The goal of this section is to demonstrate that this is not only a theoretical conversation but a real world problem that was already tackled by many institutions. </a:t>
            </a:r>
          </a:p>
          <a:p>
            <a:pPr marL="171450" indent="-171450">
              <a:buFontTx/>
              <a:buChar char="-"/>
            </a:pPr>
            <a:r>
              <a:rPr lang="en-US" sz="1100" u="none" strike="noStrike" kern="1200" dirty="0">
                <a:solidFill>
                  <a:schemeClr val="tx1"/>
                </a:solidFill>
                <a:effectLst/>
                <a:latin typeface="Trebuchet MS" pitchFamily="34" charset="0"/>
                <a:ea typeface="+mn-ea"/>
                <a:cs typeface="+mn-cs"/>
              </a:rPr>
              <a:t>The second part of the class is focused on theory and aims to bring the class to the same level of understanding of basic optimization concepts. Preferably we would like the participants to come already equipped with this knowledge (and that will be expressed by the class prerequisites) but that will rarely be the case so a level of recap is necessary even for more advanced users. </a:t>
            </a:r>
          </a:p>
          <a:p>
            <a:pPr marL="171450" indent="-171450">
              <a:buFontTx/>
              <a:buChar char="-"/>
            </a:pPr>
            <a:r>
              <a:rPr lang="en-US" sz="1100" u="none" strike="noStrike" kern="1200" dirty="0">
                <a:solidFill>
                  <a:schemeClr val="tx1"/>
                </a:solidFill>
                <a:effectLst/>
                <a:latin typeface="Trebuchet MS" pitchFamily="34" charset="0"/>
                <a:ea typeface="+mn-ea"/>
                <a:cs typeface="+mn-cs"/>
              </a:rPr>
              <a:t>The theoretical part is composed of three parts what is then further reflected by the Lab flow:</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 1 – Overview of the key concepts  - This part will introduce the most fundamental concepts of training machine learning algorithms. We will use the simplest possible neural network to demonstrate those basic principles.</a:t>
            </a:r>
            <a:endParaRPr lang="en-US" sz="1100" dirty="0">
              <a:solidFill>
                <a:schemeClr val="bg1"/>
              </a:solidFill>
            </a:endParaRP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a:t>
            </a:r>
            <a:r>
              <a:rPr lang="en-US" sz="1100" dirty="0">
                <a:solidFill>
                  <a:schemeClr val="bg1"/>
                </a:solidFill>
              </a:rPr>
              <a:t> 2 – Training Neural Networks  - This part will build on top of the knowledge gained in Part 1. We will discuss the differences between our simple neural network and the neural networks used to solve practical problems and discuss the implications of those differences. We will evolve the code developed in Part 1 to make is a larger neural network.</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GB" sz="1100" dirty="0">
                <a:solidFill>
                  <a:schemeClr val="bg1"/>
                </a:solidFill>
              </a:rPr>
              <a:t>Part</a:t>
            </a:r>
            <a:r>
              <a:rPr lang="en-US" sz="1100" dirty="0">
                <a:solidFill>
                  <a:schemeClr val="bg1"/>
                </a:solidFill>
              </a:rPr>
              <a:t> 3 – Multi GPU training – Finally we will review the theory of Multi GPU training and evolve the model developed in Part 2 to take advantage of multiple GPUs available in the system. Finally we will discuss some of the key limitations of the approach we have taken in this class what will set the scene for Lecture / Lab 2.</a:t>
            </a:r>
          </a:p>
          <a:p>
            <a:pPr marL="628650" lvl="1" indent="-171450">
              <a:buFontTx/>
              <a:buChar char="-"/>
            </a:pPr>
            <a:endParaRPr lang="en-US" sz="1100" u="none" strike="noStrike" kern="1200" dirty="0">
              <a:solidFill>
                <a:schemeClr val="tx1"/>
              </a:solidFill>
              <a:effectLst/>
              <a:latin typeface="Trebuchet MS" pitchFamily="34" charset="0"/>
              <a:ea typeface="+mn-ea"/>
              <a:cs typeface="+mn-cs"/>
            </a:endParaRPr>
          </a:p>
          <a:p>
            <a:pPr marL="171450" indent="-171450">
              <a:buFontTx/>
              <a:buChar char="-"/>
            </a:pPr>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35034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put it in perspective</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105079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for the last several decades we have benefited from almost an exponential increase in computational performance. Even though that trend for classical CPU computing clearly is coming to an end, because of the progress in GPU computing we can still benefit from that exponential relationship.</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dirty="0"/>
          </a:p>
        </p:txBody>
      </p:sp>
    </p:spTree>
    <p:extLst>
      <p:ext uri="{BB962C8B-B14F-4D97-AF65-F5344CB8AC3E}">
        <p14:creationId xmlns:p14="http://schemas.microsoft.com/office/powerpoint/2010/main" val="244171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November 2009 Jaguar system illustrated above constituted the world’s most performant supercomputing cluster and delivered 1.759 </a:t>
            </a:r>
            <a:r>
              <a:rPr lang="en-GB" dirty="0" err="1"/>
              <a:t>PetaFLOPS</a:t>
            </a:r>
            <a:r>
              <a:rPr lang="en-GB" dirty="0"/>
              <a:t> (that is 10^15 floating point operations per second).</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2396460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Today a single system delivers 2 peta FLOPs for training neural networks. </a:t>
            </a:r>
          </a:p>
          <a:p>
            <a:endParaRPr lang="en-GB" dirty="0"/>
          </a:p>
          <a:p>
            <a:r>
              <a:rPr lang="en-GB" dirty="0"/>
              <a:t>Computational power accessible only to world’s largest superpowers in November 2009 is now available to everyone due to presence of dense GPU systems in the cloud.</a:t>
            </a:r>
          </a:p>
          <a:p>
            <a:endParaRPr lang="en-GB" dirty="0"/>
          </a:p>
          <a:p>
            <a:r>
              <a:rPr lang="en-GB" dirty="0"/>
              <a:t>Next slide</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1887261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Training large networks was impossible until 2015-16</a:t>
            </a:r>
          </a:p>
          <a:p>
            <a:pPr marL="628650" lvl="1" indent="-171450">
              <a:buFont typeface="Arial" panose="020B0604020202020204" pitchFamily="34" charset="0"/>
              <a:buChar char="•"/>
            </a:pPr>
            <a:r>
              <a:rPr lang="en-US" dirty="0"/>
              <a:t>Made possible by techniques such as batch normalization</a:t>
            </a:r>
          </a:p>
          <a:p>
            <a:pPr marL="171450" lvl="0" indent="-171450">
              <a:buFont typeface="Arial" panose="020B0604020202020204" pitchFamily="34" charset="0"/>
              <a:buChar char="•"/>
            </a:pPr>
            <a:r>
              <a:rPr lang="en-US" dirty="0"/>
              <a:t>Size matters</a:t>
            </a:r>
          </a:p>
          <a:p>
            <a:pPr marL="628650" lvl="1" indent="-171450">
              <a:buFont typeface="Arial" panose="020B0604020202020204" pitchFamily="34" charset="0"/>
              <a:buChar char="•"/>
            </a:pPr>
            <a:r>
              <a:rPr lang="en-US" dirty="0"/>
              <a:t>Larger neural networks more accurate</a:t>
            </a:r>
          </a:p>
          <a:p>
            <a:pPr marL="628650" lvl="1" indent="-171450">
              <a:buFont typeface="Arial" panose="020B0604020202020204" pitchFamily="34" charset="0"/>
              <a:buChar char="•"/>
            </a:pPr>
            <a:r>
              <a:rPr lang="en-US" dirty="0"/>
              <a:t>However, neural network complexity also increases</a:t>
            </a:r>
          </a:p>
          <a:p>
            <a:pPr marL="628650" lvl="1" indent="-171450">
              <a:buFont typeface="Arial" panose="020B0604020202020204" pitchFamily="34" charset="0"/>
              <a:buChar char="•"/>
            </a:pPr>
            <a:r>
              <a:rPr lang="en-US" dirty="0"/>
              <a:t>Increasing data sets + complexity requires vastly more compute power.</a:t>
            </a:r>
          </a:p>
          <a:p>
            <a:pPr marL="628650" lvl="1" indent="-171450">
              <a:buFont typeface="Arial" panose="020B0604020202020204" pitchFamily="34" charset="0"/>
              <a:buChar char="•"/>
            </a:pPr>
            <a:r>
              <a:rPr lang="en-US" dirty="0"/>
              <a:t>Example: Google Translate parameter size &gt; 9 billion entries, requires 100 </a:t>
            </a:r>
            <a:r>
              <a:rPr lang="en-US" dirty="0" err="1"/>
              <a:t>ExaFlops</a:t>
            </a:r>
            <a:endParaRPr lang="en-US" dirty="0"/>
          </a:p>
          <a:p>
            <a:endParaRPr lang="en-US" dirty="0"/>
          </a:p>
          <a:p>
            <a:r>
              <a:rPr lang="en-US" dirty="0"/>
              <a:t>Next slide</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50995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availability of compute is critical as without it the training time of those models is beyond what an engineering or research team can deal with..</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889869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8" name="Rectangle 7"/>
          <p:cNvSpPr/>
          <p:nvPr userDrawn="1"/>
        </p:nvSpPr>
        <p:spPr>
          <a:xfrm>
            <a:off x="0" y="0"/>
            <a:ext cx="10972800" cy="61722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4259" y="2527241"/>
            <a:ext cx="1626671" cy="350850"/>
          </a:xfrm>
          <a:prstGeom prst="rect">
            <a:avLst/>
          </a:prstGeom>
        </p:spPr>
      </p:pic>
    </p:spTree>
    <p:extLst>
      <p:ext uri="{BB962C8B-B14F-4D97-AF65-F5344CB8AC3E}">
        <p14:creationId xmlns:p14="http://schemas.microsoft.com/office/powerpoint/2010/main" val="57774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2746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14384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039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90399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57852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6729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188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11722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1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2399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8853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183334"/>
            <a:ext cx="9976104" cy="525463"/>
          </a:xfrm>
          <a:prstGeom prst="rect">
            <a:avLst/>
          </a:prstGeom>
        </p:spPr>
        <p:txBody>
          <a:bodyPr/>
          <a:lstStyle>
            <a:lvl1pPr marL="0" indent="0" algn="ctr">
              <a:buFontTx/>
              <a:buNone/>
              <a:defRPr sz="2400" b="0">
                <a:solidFill>
                  <a:schemeClr val="tx2"/>
                </a:solidFill>
                <a:latin typeface="Trebuchet MS" panose="020B0603020202020204" pitchFamily="34" charset="0"/>
              </a:defRPr>
            </a:lvl1pPr>
            <a:lvl2pPr marL="571454" indent="0" algn="ctr">
              <a:buFontTx/>
              <a:buNone/>
              <a:defRPr sz="2800">
                <a:solidFill>
                  <a:schemeClr val="tx2"/>
                </a:solidFill>
                <a:latin typeface="Trebuchet MS" panose="020B0603020202020204" pitchFamily="34" charset="0"/>
              </a:defRPr>
            </a:lvl2pPr>
            <a:lvl3pPr marL="1088938" indent="0" algn="ctr">
              <a:buFontTx/>
              <a:buNone/>
              <a:defRPr sz="2800">
                <a:solidFill>
                  <a:schemeClr val="tx2"/>
                </a:solidFill>
                <a:latin typeface="Trebuchet MS" panose="020B0603020202020204" pitchFamily="34" charset="0"/>
              </a:defRPr>
            </a:lvl3pPr>
            <a:lvl4pPr marL="1546101" indent="0" algn="ctr">
              <a:buFontTx/>
              <a:buNone/>
              <a:defRPr sz="2800">
                <a:solidFill>
                  <a:schemeClr val="tx2"/>
                </a:solidFill>
                <a:latin typeface="Trebuchet MS" panose="020B0603020202020204" pitchFamily="34" charset="0"/>
              </a:defRPr>
            </a:lvl4pPr>
            <a:lvl5pPr marL="1888974"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68416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dirty="0">
                <a:solidFill>
                  <a:schemeClr val="accent2">
                    <a:lumMod val="60000"/>
                    <a:lumOff val="40000"/>
                  </a:schemeClr>
                </a:solidFill>
              </a:rPr>
              <a:t> </a:t>
            </a:r>
            <a:endParaRPr lang="en-US" sz="1050" cap="none" dirty="0">
              <a:solidFill>
                <a:schemeClr val="accent2">
                  <a:lumMod val="60000"/>
                  <a:lumOff val="40000"/>
                </a:schemeClr>
              </a:solidFill>
            </a:endParaRP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3453847"/>
      </p:ext>
    </p:extLst>
  </p:cSld>
  <p:clrMap bg1="dk2" tx1="lt1" bg2="dk1"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1712.00409"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arxiv.org/abs/1712.0040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1712.0040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1707.07012"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3.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25.jpeg"/><Relationship Id="rId4" Type="http://schemas.openxmlformats.org/officeDocument/2006/relationships/diagramData" Target="../diagrams/data1.xml"/><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openai.com/blog/ai-and-comput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481662" y="973761"/>
            <a:ext cx="8739340" cy="982855"/>
          </a:xfrm>
        </p:spPr>
        <p:txBody>
          <a:bodyPr/>
          <a:lstStyle/>
          <a:p>
            <a:r>
              <a:rPr lang="en-GB" dirty="0"/>
              <a:t>Fundamentals of deep learning for multi-</a:t>
            </a:r>
            <a:r>
              <a:rPr lang="en-GB" dirty="0" err="1"/>
              <a:t>gpus</a:t>
            </a:r>
            <a:br>
              <a:rPr lang="en-US" dirty="0"/>
            </a:br>
            <a:r>
              <a:rPr lang="en-US" sz="2400" dirty="0"/>
              <a:t>Lab 1, part 1</a:t>
            </a:r>
            <a:r>
              <a:rPr lang="en-US" sz="2400"/>
              <a:t>: introduction and motivation</a:t>
            </a:r>
            <a:endParaRPr lang="en-US" dirty="0"/>
          </a:p>
        </p:txBody>
      </p:sp>
      <p:sp>
        <p:nvSpPr>
          <p:cNvPr id="3" name="Subtitle 2">
            <a:extLst>
              <a:ext uri="{FF2B5EF4-FFF2-40B4-BE49-F238E27FC236}">
                <a16:creationId xmlns:a16="http://schemas.microsoft.com/office/drawing/2014/main" id="{D0F861CF-2A5B-466C-AFD5-E35AA249DEF3}"/>
              </a:ext>
            </a:extLst>
          </p:cNvPr>
          <p:cNvSpPr>
            <a:spLocks noGrp="1"/>
          </p:cNvSpPr>
          <p:nvPr>
            <p:ph type="subTitle" idx="1"/>
          </p:nvPr>
        </p:nvSpPr>
        <p:spPr>
          <a:xfrm>
            <a:off x="520850" y="2065003"/>
            <a:ext cx="8700706" cy="341632"/>
          </a:xfrm>
        </p:spPr>
        <p:txBody>
          <a:bodyPr/>
          <a:lstStyle/>
          <a:p>
            <a:endParaRPr lang="en-US"/>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Exploding Datasets</a:t>
            </a:r>
            <a:endParaRPr lang="en-US"/>
          </a:p>
        </p:txBody>
      </p:sp>
      <p:sp>
        <p:nvSpPr>
          <p:cNvPr id="4" name="Text Placeholder 3"/>
          <p:cNvSpPr>
            <a:spLocks noGrp="1"/>
          </p:cNvSpPr>
          <p:nvPr>
            <p:ph type="body" sz="quarter" idx="10"/>
          </p:nvPr>
        </p:nvSpPr>
        <p:spPr/>
        <p:txBody>
          <a:bodyPr/>
          <a:lstStyle/>
          <a:p>
            <a:r>
              <a:rPr lang="en-GB" dirty="0"/>
              <a:t>Power-law relationship between dataset size and accuracy</a:t>
            </a:r>
            <a:endParaRPr lang="en-US" dirty="0"/>
          </a:p>
        </p:txBody>
      </p:sp>
      <p:sp>
        <p:nvSpPr>
          <p:cNvPr id="6" name="Rectangle 5">
            <a:extLst>
              <a:ext uri="{FF2B5EF4-FFF2-40B4-BE49-F238E27FC236}">
                <a16:creationId xmlns:a16="http://schemas.microsoft.com/office/drawing/2014/main" id="{6B992DA0-037E-48BF-950D-3751551EF864}"/>
              </a:ext>
            </a:extLst>
          </p:cNvPr>
          <p:cNvSpPr/>
          <p:nvPr/>
        </p:nvSpPr>
        <p:spPr>
          <a:xfrm>
            <a:off x="0" y="5922532"/>
            <a:ext cx="10474452" cy="276999"/>
          </a:xfrm>
          <a:prstGeom prst="rect">
            <a:avLst/>
          </a:prstGeom>
        </p:spPr>
        <p:txBody>
          <a:bodyPr wrap="square">
            <a:spAutoFit/>
          </a:bodyPr>
          <a:lstStyle/>
          <a:p>
            <a:r>
              <a:rPr lang="en-US" sz="1200" dirty="0" err="1">
                <a:solidFill>
                  <a:srgbClr val="222222"/>
                </a:solidFill>
                <a:latin typeface="+mn-lt"/>
              </a:rPr>
              <a:t>Hestness</a:t>
            </a:r>
            <a:r>
              <a:rPr lang="en-US" sz="1200" dirty="0">
                <a:solidFill>
                  <a:srgbClr val="222222"/>
                </a:solidFill>
                <a:latin typeface="+mn-lt"/>
              </a:rPr>
              <a:t>, J., et al. (2017). Deep Learning Scaling is Predictable, Empirically. </a:t>
            </a:r>
            <a:r>
              <a:rPr lang="en-US" sz="1200" dirty="0">
                <a:solidFill>
                  <a:srgbClr val="222222"/>
                </a:solidFill>
                <a:latin typeface="+mn-lt"/>
                <a:hlinkClick r:id="rId3"/>
              </a:rPr>
              <a:t>arXiv: 1712.00409</a:t>
            </a:r>
            <a:endParaRPr lang="en-US" sz="1200" dirty="0">
              <a:latin typeface="+mn-lt"/>
            </a:endParaRPr>
          </a:p>
        </p:txBody>
      </p:sp>
      <p:pic>
        <p:nvPicPr>
          <p:cNvPr id="3" name="Picture 2">
            <a:extLst>
              <a:ext uri="{FF2B5EF4-FFF2-40B4-BE49-F238E27FC236}">
                <a16:creationId xmlns:a16="http://schemas.microsoft.com/office/drawing/2014/main" id="{FE704E53-86B0-4328-A775-23DBCD770C50}"/>
              </a:ext>
            </a:extLst>
          </p:cNvPr>
          <p:cNvPicPr>
            <a:picLocks noChangeAspect="1"/>
          </p:cNvPicPr>
          <p:nvPr/>
        </p:nvPicPr>
        <p:blipFill>
          <a:blip r:embed="rId4"/>
          <a:stretch>
            <a:fillRect/>
          </a:stretch>
        </p:blipFill>
        <p:spPr>
          <a:xfrm>
            <a:off x="2383289" y="1708796"/>
            <a:ext cx="6103911" cy="4151665"/>
          </a:xfrm>
          <a:prstGeom prst="rect">
            <a:avLst/>
          </a:prstGeom>
        </p:spPr>
      </p:pic>
    </p:spTree>
    <p:extLst>
      <p:ext uri="{BB962C8B-B14F-4D97-AF65-F5344CB8AC3E}">
        <p14:creationId xmlns:p14="http://schemas.microsoft.com/office/powerpoint/2010/main" val="147660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80837AE-7E5E-4EEF-B5BB-5375320B8455}"/>
              </a:ext>
            </a:extLst>
          </p:cNvPr>
          <p:cNvPicPr>
            <a:picLocks noChangeAspect="1"/>
          </p:cNvPicPr>
          <p:nvPr/>
        </p:nvPicPr>
        <p:blipFill>
          <a:blip r:embed="rId3"/>
          <a:stretch>
            <a:fillRect/>
          </a:stretch>
        </p:blipFill>
        <p:spPr>
          <a:xfrm>
            <a:off x="7063082" y="3773632"/>
            <a:ext cx="2966931" cy="2178451"/>
          </a:xfrm>
          <a:prstGeom prst="rect">
            <a:avLst/>
          </a:prstGeom>
        </p:spPr>
      </p:pic>
      <p:sp>
        <p:nvSpPr>
          <p:cNvPr id="2" name="Title 1"/>
          <p:cNvSpPr>
            <a:spLocks noGrp="1"/>
          </p:cNvSpPr>
          <p:nvPr>
            <p:ph type="title"/>
          </p:nvPr>
        </p:nvSpPr>
        <p:spPr/>
        <p:txBody>
          <a:bodyPr/>
          <a:lstStyle/>
          <a:p>
            <a:r>
              <a:rPr lang="en-GB"/>
              <a:t>Exploding Datasets</a:t>
            </a:r>
            <a:endParaRPr lang="en-US"/>
          </a:p>
        </p:txBody>
      </p:sp>
      <p:sp>
        <p:nvSpPr>
          <p:cNvPr id="8" name="Rectangle 7">
            <a:extLst>
              <a:ext uri="{FF2B5EF4-FFF2-40B4-BE49-F238E27FC236}">
                <a16:creationId xmlns:a16="http://schemas.microsoft.com/office/drawing/2014/main" id="{08443145-F732-4395-A879-06EB913DA191}"/>
              </a:ext>
            </a:extLst>
          </p:cNvPr>
          <p:cNvSpPr/>
          <p:nvPr/>
        </p:nvSpPr>
        <p:spPr>
          <a:xfrm>
            <a:off x="0" y="5922532"/>
            <a:ext cx="10474452" cy="276999"/>
          </a:xfrm>
          <a:prstGeom prst="rect">
            <a:avLst/>
          </a:prstGeom>
        </p:spPr>
        <p:txBody>
          <a:bodyPr wrap="square">
            <a:spAutoFit/>
          </a:bodyPr>
          <a:lstStyle/>
          <a:p>
            <a:r>
              <a:rPr lang="en-US" sz="1200" dirty="0" err="1">
                <a:solidFill>
                  <a:srgbClr val="222222"/>
                </a:solidFill>
                <a:latin typeface="+mn-lt"/>
              </a:rPr>
              <a:t>Hestness</a:t>
            </a:r>
            <a:r>
              <a:rPr lang="en-US" sz="1200" dirty="0">
                <a:solidFill>
                  <a:srgbClr val="222222"/>
                </a:solidFill>
                <a:latin typeface="+mn-lt"/>
              </a:rPr>
              <a:t>, J., et al. (2017). Deep Learning Scaling is Predictable, Empirically. </a:t>
            </a:r>
            <a:r>
              <a:rPr lang="en-US" sz="1200" dirty="0">
                <a:solidFill>
                  <a:srgbClr val="222222"/>
                </a:solidFill>
                <a:latin typeface="+mn-lt"/>
                <a:hlinkClick r:id="rId4"/>
              </a:rPr>
              <a:t>arXiv: 1712.00409</a:t>
            </a:r>
            <a:endParaRPr lang="en-US" sz="1200" dirty="0">
              <a:latin typeface="+mn-lt"/>
            </a:endParaRPr>
          </a:p>
        </p:txBody>
      </p:sp>
      <p:sp>
        <p:nvSpPr>
          <p:cNvPr id="4" name="Text Placeholder 3"/>
          <p:cNvSpPr>
            <a:spLocks noGrp="1"/>
          </p:cNvSpPr>
          <p:nvPr>
            <p:ph type="body" sz="quarter" idx="10"/>
          </p:nvPr>
        </p:nvSpPr>
        <p:spPr/>
        <p:txBody>
          <a:bodyPr/>
          <a:lstStyle/>
          <a:p>
            <a:r>
              <a:rPr lang="en-GB" dirty="0"/>
              <a:t>Power-law relationship between dataset size and accuracy</a:t>
            </a:r>
            <a:endParaRPr lang="en-US" dirty="0"/>
          </a:p>
        </p:txBody>
      </p:sp>
      <p:sp>
        <p:nvSpPr>
          <p:cNvPr id="14" name="Content Placeholder 5">
            <a:extLst>
              <a:ext uri="{FF2B5EF4-FFF2-40B4-BE49-F238E27FC236}">
                <a16:creationId xmlns:a16="http://schemas.microsoft.com/office/drawing/2014/main" id="{4922F05C-5F38-4328-BEFF-969BC8FBE291}"/>
              </a:ext>
            </a:extLst>
          </p:cNvPr>
          <p:cNvSpPr>
            <a:spLocks noGrp="1"/>
          </p:cNvSpPr>
          <p:nvPr>
            <p:ph idx="1"/>
          </p:nvPr>
        </p:nvSpPr>
        <p:spPr>
          <a:xfrm>
            <a:off x="3792020" y="1697522"/>
            <a:ext cx="4754528" cy="1987451"/>
          </a:xfrm>
        </p:spPr>
        <p:txBody>
          <a:bodyPr/>
          <a:lstStyle/>
          <a:p>
            <a:pPr marL="342900" indent="-342900">
              <a:spcAft>
                <a:spcPts val="0"/>
              </a:spcAft>
              <a:buFont typeface="Arial" panose="020B0604020202020204" pitchFamily="34" charset="0"/>
              <a:buChar char="•"/>
            </a:pPr>
            <a:r>
              <a:rPr lang="en-GB" sz="1600" dirty="0"/>
              <a:t>Translation</a:t>
            </a:r>
          </a:p>
          <a:p>
            <a:pPr marL="342900" indent="-342900">
              <a:spcAft>
                <a:spcPts val="0"/>
              </a:spcAft>
              <a:buFont typeface="Arial" panose="020B0604020202020204" pitchFamily="34" charset="0"/>
              <a:buChar char="•"/>
            </a:pPr>
            <a:r>
              <a:rPr lang="en-GB" sz="1600" dirty="0"/>
              <a:t>Language Models</a:t>
            </a:r>
            <a:endParaRPr lang="en-US" sz="1600" dirty="0"/>
          </a:p>
          <a:p>
            <a:pPr marL="342900" indent="-342900">
              <a:spcAft>
                <a:spcPts val="0"/>
              </a:spcAft>
              <a:buFont typeface="Arial" panose="020B0604020202020204" pitchFamily="34" charset="0"/>
              <a:buChar char="•"/>
            </a:pPr>
            <a:r>
              <a:rPr lang="en-GB" sz="1600" dirty="0"/>
              <a:t>Character Language Models</a:t>
            </a:r>
          </a:p>
          <a:p>
            <a:pPr marL="342900" indent="-342900">
              <a:spcAft>
                <a:spcPts val="0"/>
              </a:spcAft>
              <a:buFont typeface="Arial" panose="020B0604020202020204" pitchFamily="34" charset="0"/>
              <a:buChar char="•"/>
            </a:pPr>
            <a:r>
              <a:rPr lang="en-GB" sz="1600" dirty="0"/>
              <a:t>Image Classification</a:t>
            </a:r>
          </a:p>
          <a:p>
            <a:pPr marL="342900" indent="-342900">
              <a:spcAft>
                <a:spcPts val="0"/>
              </a:spcAft>
              <a:buFont typeface="Arial" panose="020B0604020202020204" pitchFamily="34" charset="0"/>
              <a:buChar char="•"/>
            </a:pPr>
            <a:r>
              <a:rPr lang="en-GB" sz="1600" dirty="0"/>
              <a:t>Attention Speech Models</a:t>
            </a:r>
          </a:p>
        </p:txBody>
      </p:sp>
      <p:pic>
        <p:nvPicPr>
          <p:cNvPr id="5" name="Picture 4">
            <a:extLst>
              <a:ext uri="{FF2B5EF4-FFF2-40B4-BE49-F238E27FC236}">
                <a16:creationId xmlns:a16="http://schemas.microsoft.com/office/drawing/2014/main" id="{4229FE32-7790-49FC-8A6B-ADEDF21FF723}"/>
              </a:ext>
            </a:extLst>
          </p:cNvPr>
          <p:cNvPicPr>
            <a:picLocks noChangeAspect="1"/>
          </p:cNvPicPr>
          <p:nvPr/>
        </p:nvPicPr>
        <p:blipFill>
          <a:blip r:embed="rId5"/>
          <a:stretch>
            <a:fillRect/>
          </a:stretch>
        </p:blipFill>
        <p:spPr>
          <a:xfrm>
            <a:off x="208671" y="1580653"/>
            <a:ext cx="2960623" cy="2142437"/>
          </a:xfrm>
          <a:prstGeom prst="rect">
            <a:avLst/>
          </a:prstGeom>
        </p:spPr>
      </p:pic>
      <p:pic>
        <p:nvPicPr>
          <p:cNvPr id="6" name="Picture 5">
            <a:extLst>
              <a:ext uri="{FF2B5EF4-FFF2-40B4-BE49-F238E27FC236}">
                <a16:creationId xmlns:a16="http://schemas.microsoft.com/office/drawing/2014/main" id="{9C01FA2F-FFCB-4B9B-A232-DE2730D0CC46}"/>
              </a:ext>
            </a:extLst>
          </p:cNvPr>
          <p:cNvPicPr>
            <a:picLocks noChangeAspect="1"/>
          </p:cNvPicPr>
          <p:nvPr/>
        </p:nvPicPr>
        <p:blipFill>
          <a:blip r:embed="rId6"/>
          <a:stretch>
            <a:fillRect/>
          </a:stretch>
        </p:blipFill>
        <p:spPr>
          <a:xfrm>
            <a:off x="265051" y="3821740"/>
            <a:ext cx="2966931" cy="2142437"/>
          </a:xfrm>
          <a:prstGeom prst="rect">
            <a:avLst/>
          </a:prstGeom>
        </p:spPr>
      </p:pic>
      <p:pic>
        <p:nvPicPr>
          <p:cNvPr id="10" name="Picture 9">
            <a:extLst>
              <a:ext uri="{FF2B5EF4-FFF2-40B4-BE49-F238E27FC236}">
                <a16:creationId xmlns:a16="http://schemas.microsoft.com/office/drawing/2014/main" id="{A961D442-3349-4F09-8377-F5ED09C579DA}"/>
              </a:ext>
            </a:extLst>
          </p:cNvPr>
          <p:cNvPicPr>
            <a:picLocks noChangeAspect="1"/>
          </p:cNvPicPr>
          <p:nvPr/>
        </p:nvPicPr>
        <p:blipFill>
          <a:blip r:embed="rId7"/>
          <a:stretch>
            <a:fillRect/>
          </a:stretch>
        </p:blipFill>
        <p:spPr>
          <a:xfrm>
            <a:off x="3718025" y="3746548"/>
            <a:ext cx="2966932" cy="2205535"/>
          </a:xfrm>
          <a:prstGeom prst="rect">
            <a:avLst/>
          </a:prstGeom>
        </p:spPr>
      </p:pic>
      <p:pic>
        <p:nvPicPr>
          <p:cNvPr id="16" name="Picture 15">
            <a:extLst>
              <a:ext uri="{FF2B5EF4-FFF2-40B4-BE49-F238E27FC236}">
                <a16:creationId xmlns:a16="http://schemas.microsoft.com/office/drawing/2014/main" id="{87D5CC1A-928C-4D5E-B282-DC706F60832B}"/>
              </a:ext>
            </a:extLst>
          </p:cNvPr>
          <p:cNvPicPr>
            <a:picLocks noChangeAspect="1"/>
          </p:cNvPicPr>
          <p:nvPr/>
        </p:nvPicPr>
        <p:blipFill>
          <a:blip r:embed="rId8"/>
          <a:stretch>
            <a:fillRect/>
          </a:stretch>
        </p:blipFill>
        <p:spPr>
          <a:xfrm>
            <a:off x="7095052" y="1537733"/>
            <a:ext cx="2934961" cy="2187993"/>
          </a:xfrm>
          <a:prstGeom prst="rect">
            <a:avLst/>
          </a:prstGeom>
        </p:spPr>
      </p:pic>
    </p:spTree>
    <p:extLst>
      <p:ext uri="{BB962C8B-B14F-4D97-AF65-F5344CB8AC3E}">
        <p14:creationId xmlns:p14="http://schemas.microsoft.com/office/powerpoint/2010/main" val="369072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Exploding Model Complexity</a:t>
            </a:r>
            <a:endParaRPr lang="en-US"/>
          </a:p>
        </p:txBody>
      </p:sp>
      <p:sp>
        <p:nvSpPr>
          <p:cNvPr id="4" name="Text Placeholder 3"/>
          <p:cNvSpPr>
            <a:spLocks noGrp="1"/>
          </p:cNvSpPr>
          <p:nvPr>
            <p:ph type="body" sz="quarter" idx="10"/>
          </p:nvPr>
        </p:nvSpPr>
        <p:spPr/>
        <p:txBody>
          <a:bodyPr/>
          <a:lstStyle/>
          <a:p>
            <a:r>
              <a:rPr lang="de-DE" dirty="0"/>
              <a:t>Though model size scales sublinearly</a:t>
            </a:r>
            <a:endParaRPr lang="en-US" dirty="0"/>
          </a:p>
        </p:txBody>
      </p:sp>
      <p:sp>
        <p:nvSpPr>
          <p:cNvPr id="6" name="Rectangle 5">
            <a:extLst>
              <a:ext uri="{FF2B5EF4-FFF2-40B4-BE49-F238E27FC236}">
                <a16:creationId xmlns:a16="http://schemas.microsoft.com/office/drawing/2014/main" id="{EF6C0835-685C-4E8F-A6E8-8DADCF68366E}"/>
              </a:ext>
            </a:extLst>
          </p:cNvPr>
          <p:cNvSpPr/>
          <p:nvPr/>
        </p:nvSpPr>
        <p:spPr>
          <a:xfrm>
            <a:off x="0" y="5922532"/>
            <a:ext cx="10474452" cy="276999"/>
          </a:xfrm>
          <a:prstGeom prst="rect">
            <a:avLst/>
          </a:prstGeom>
        </p:spPr>
        <p:txBody>
          <a:bodyPr wrap="square">
            <a:spAutoFit/>
          </a:bodyPr>
          <a:lstStyle/>
          <a:p>
            <a:r>
              <a:rPr lang="en-US" sz="1200" dirty="0" err="1">
                <a:solidFill>
                  <a:srgbClr val="222222"/>
                </a:solidFill>
                <a:latin typeface="+mn-lt"/>
              </a:rPr>
              <a:t>Hestness</a:t>
            </a:r>
            <a:r>
              <a:rPr lang="en-US" sz="1200" dirty="0">
                <a:solidFill>
                  <a:srgbClr val="222222"/>
                </a:solidFill>
                <a:latin typeface="+mn-lt"/>
              </a:rPr>
              <a:t>, J., et al. (2017). Deep Learning Scaling is Predictable, Empirically. </a:t>
            </a:r>
            <a:r>
              <a:rPr lang="en-US" sz="1200" dirty="0">
                <a:solidFill>
                  <a:srgbClr val="222222"/>
                </a:solidFill>
                <a:latin typeface="+mn-lt"/>
                <a:hlinkClick r:id="rId3"/>
              </a:rPr>
              <a:t>arXiv: 1712.00409</a:t>
            </a:r>
            <a:endParaRPr lang="en-US" sz="1200" dirty="0">
              <a:latin typeface="+mn-lt"/>
            </a:endParaRPr>
          </a:p>
        </p:txBody>
      </p:sp>
      <p:pic>
        <p:nvPicPr>
          <p:cNvPr id="7" name="Picture 6">
            <a:extLst>
              <a:ext uri="{FF2B5EF4-FFF2-40B4-BE49-F238E27FC236}">
                <a16:creationId xmlns:a16="http://schemas.microsoft.com/office/drawing/2014/main" id="{4763D8B1-2130-44D1-8E24-3770DAFEA160}"/>
              </a:ext>
            </a:extLst>
          </p:cNvPr>
          <p:cNvPicPr>
            <a:picLocks noChangeAspect="1"/>
          </p:cNvPicPr>
          <p:nvPr/>
        </p:nvPicPr>
        <p:blipFill>
          <a:blip r:embed="rId4"/>
          <a:stretch>
            <a:fillRect/>
          </a:stretch>
        </p:blipFill>
        <p:spPr>
          <a:xfrm>
            <a:off x="5377690" y="1708796"/>
            <a:ext cx="5395961" cy="3911091"/>
          </a:xfrm>
          <a:prstGeom prst="rect">
            <a:avLst/>
          </a:prstGeom>
        </p:spPr>
      </p:pic>
      <p:pic>
        <p:nvPicPr>
          <p:cNvPr id="8" name="Picture 7">
            <a:extLst>
              <a:ext uri="{FF2B5EF4-FFF2-40B4-BE49-F238E27FC236}">
                <a16:creationId xmlns:a16="http://schemas.microsoft.com/office/drawing/2014/main" id="{F3C508DA-66EF-410F-A57E-D3866E9A89BB}"/>
              </a:ext>
            </a:extLst>
          </p:cNvPr>
          <p:cNvPicPr>
            <a:picLocks noChangeAspect="1"/>
          </p:cNvPicPr>
          <p:nvPr/>
        </p:nvPicPr>
        <p:blipFill>
          <a:blip r:embed="rId5"/>
          <a:stretch>
            <a:fillRect/>
          </a:stretch>
        </p:blipFill>
        <p:spPr>
          <a:xfrm>
            <a:off x="215665" y="1736361"/>
            <a:ext cx="5316809" cy="3855961"/>
          </a:xfrm>
          <a:prstGeom prst="rect">
            <a:avLst/>
          </a:prstGeom>
        </p:spPr>
      </p:pic>
    </p:spTree>
    <p:extLst>
      <p:ext uri="{BB962C8B-B14F-4D97-AF65-F5344CB8AC3E}">
        <p14:creationId xmlns:p14="http://schemas.microsoft.com/office/powerpoint/2010/main" val="58229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Exploding model complexity</a:t>
            </a:r>
            <a:endParaRPr lang="en-US" dirty="0"/>
          </a:p>
        </p:txBody>
      </p:sp>
      <p:sp>
        <p:nvSpPr>
          <p:cNvPr id="4" name="Text Placeholder 3"/>
          <p:cNvSpPr>
            <a:spLocks noGrp="1"/>
          </p:cNvSpPr>
          <p:nvPr>
            <p:ph type="body" sz="quarter" idx="10"/>
          </p:nvPr>
        </p:nvSpPr>
        <p:spPr/>
        <p:txBody>
          <a:bodyPr/>
          <a:lstStyle/>
          <a:p>
            <a:r>
              <a:rPr lang="de-DE" dirty="0"/>
              <a:t>Though model size scales sublinearly</a:t>
            </a:r>
            <a:endParaRPr lang="en-US" dirty="0"/>
          </a:p>
        </p:txBody>
      </p:sp>
      <p:sp>
        <p:nvSpPr>
          <p:cNvPr id="12" name="Rectangle 11">
            <a:extLst>
              <a:ext uri="{FF2B5EF4-FFF2-40B4-BE49-F238E27FC236}">
                <a16:creationId xmlns:a16="http://schemas.microsoft.com/office/drawing/2014/main" id="{5357E014-0EA4-45AD-AF76-B5432CF96962}"/>
              </a:ext>
            </a:extLst>
          </p:cNvPr>
          <p:cNvSpPr/>
          <p:nvPr/>
        </p:nvSpPr>
        <p:spPr>
          <a:xfrm>
            <a:off x="0" y="5894251"/>
            <a:ext cx="10474452" cy="276999"/>
          </a:xfrm>
          <a:prstGeom prst="rect">
            <a:avLst/>
          </a:prstGeom>
        </p:spPr>
        <p:txBody>
          <a:bodyPr wrap="square">
            <a:spAutoFit/>
          </a:bodyPr>
          <a:lstStyle/>
          <a:p>
            <a:r>
              <a:rPr lang="en-US" sz="1200" dirty="0" err="1">
                <a:solidFill>
                  <a:srgbClr val="222222"/>
                </a:solidFill>
                <a:latin typeface="+mn-lt"/>
              </a:rPr>
              <a:t>Zoph</a:t>
            </a:r>
            <a:r>
              <a:rPr lang="en-US" sz="1200" dirty="0">
                <a:solidFill>
                  <a:srgbClr val="222222"/>
                </a:solidFill>
                <a:latin typeface="+mn-lt"/>
              </a:rPr>
              <a:t>, Barret, et al. (2017). "Learning transferable architectures for scalable image recognition." </a:t>
            </a:r>
            <a:r>
              <a:rPr lang="en-US" sz="1200" dirty="0">
                <a:solidFill>
                  <a:srgbClr val="222222"/>
                </a:solidFill>
                <a:latin typeface="+mn-lt"/>
                <a:hlinkClick r:id="rId3"/>
              </a:rPr>
              <a:t>arXiv: 1707.07012</a:t>
            </a:r>
            <a:endParaRPr lang="en-US" sz="1200" dirty="0">
              <a:latin typeface="+mn-lt"/>
            </a:endParaRPr>
          </a:p>
        </p:txBody>
      </p:sp>
      <p:pic>
        <p:nvPicPr>
          <p:cNvPr id="5" name="Picture 4">
            <a:extLst>
              <a:ext uri="{FF2B5EF4-FFF2-40B4-BE49-F238E27FC236}">
                <a16:creationId xmlns:a16="http://schemas.microsoft.com/office/drawing/2014/main" id="{B31E6D87-B48B-4284-8309-1026D2516108}"/>
              </a:ext>
            </a:extLst>
          </p:cNvPr>
          <p:cNvPicPr>
            <a:picLocks noChangeAspect="1"/>
          </p:cNvPicPr>
          <p:nvPr/>
        </p:nvPicPr>
        <p:blipFill>
          <a:blip r:embed="rId4"/>
          <a:stretch>
            <a:fillRect/>
          </a:stretch>
        </p:blipFill>
        <p:spPr>
          <a:xfrm>
            <a:off x="313326" y="1927870"/>
            <a:ext cx="10346148" cy="3747306"/>
          </a:xfrm>
          <a:prstGeom prst="rect">
            <a:avLst/>
          </a:prstGeom>
        </p:spPr>
      </p:pic>
    </p:spTree>
    <p:extLst>
      <p:ext uri="{BB962C8B-B14F-4D97-AF65-F5344CB8AC3E}">
        <p14:creationId xmlns:p14="http://schemas.microsoft.com/office/powerpoint/2010/main" val="375552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IMPLICATIONS</a:t>
            </a:r>
          </a:p>
        </p:txBody>
      </p:sp>
    </p:spTree>
    <p:extLst>
      <p:ext uri="{BB962C8B-B14F-4D97-AF65-F5344CB8AC3E}">
        <p14:creationId xmlns:p14="http://schemas.microsoft.com/office/powerpoint/2010/main" val="341764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Implications</a:t>
            </a:r>
            <a:endParaRPr lang="en-US"/>
          </a:p>
        </p:txBody>
      </p:sp>
      <p:sp>
        <p:nvSpPr>
          <p:cNvPr id="9" name="Content Placeholder 8">
            <a:extLst>
              <a:ext uri="{FF2B5EF4-FFF2-40B4-BE49-F238E27FC236}">
                <a16:creationId xmlns:a16="http://schemas.microsoft.com/office/drawing/2014/main" id="{FCA52062-2BEC-452F-94D7-3E9586B45A24}"/>
              </a:ext>
            </a:extLst>
          </p:cNvPr>
          <p:cNvSpPr>
            <a:spLocks noGrp="1"/>
          </p:cNvSpPr>
          <p:nvPr>
            <p:ph sz="half" idx="1"/>
          </p:nvPr>
        </p:nvSpPr>
        <p:spPr>
          <a:xfrm>
            <a:off x="498348" y="2111661"/>
            <a:ext cx="10255621" cy="3693521"/>
          </a:xfrm>
        </p:spPr>
        <p:txBody>
          <a:bodyPr/>
          <a:lstStyle/>
          <a:p>
            <a:r>
              <a:rPr lang="en-GB" dirty="0"/>
              <a:t>The good news: Requirements are predictable.</a:t>
            </a:r>
          </a:p>
          <a:p>
            <a:pPr lvl="1"/>
            <a:r>
              <a:rPr lang="en-GB" dirty="0"/>
              <a:t>We can predict how much data we will need.</a:t>
            </a:r>
          </a:p>
          <a:p>
            <a:pPr lvl="1"/>
            <a:r>
              <a:rPr lang="en-GB" dirty="0"/>
              <a:t>We can predict how much computing power we will need.</a:t>
            </a:r>
          </a:p>
          <a:p>
            <a:pPr lvl="1"/>
            <a:endParaRPr lang="en-GB" dirty="0"/>
          </a:p>
          <a:p>
            <a:r>
              <a:rPr lang="en-GB" dirty="0"/>
              <a:t>The bad news: The values can be significant.</a:t>
            </a:r>
          </a:p>
          <a:p>
            <a:pPr lvl="1"/>
            <a:r>
              <a:rPr lang="en-GB" dirty="0"/>
              <a:t>The silver lining is that deep learning has taken impossible problems and made them merely expensive.</a:t>
            </a:r>
            <a:endParaRPr lang="en-US" dirty="0"/>
          </a:p>
        </p:txBody>
      </p:sp>
      <p:sp>
        <p:nvSpPr>
          <p:cNvPr id="4" name="Text Placeholder 3"/>
          <p:cNvSpPr>
            <a:spLocks noGrp="1"/>
          </p:cNvSpPr>
          <p:nvPr>
            <p:ph type="body" sz="quarter" idx="10"/>
          </p:nvPr>
        </p:nvSpPr>
        <p:spPr/>
        <p:txBody>
          <a:bodyPr/>
          <a:lstStyle/>
          <a:p>
            <a:r>
              <a:rPr lang="en-GB"/>
              <a:t>Good and bad news</a:t>
            </a:r>
            <a:endParaRPr lang="en-US"/>
          </a:p>
        </p:txBody>
      </p:sp>
    </p:spTree>
    <p:extLst>
      <p:ext uri="{BB962C8B-B14F-4D97-AF65-F5344CB8AC3E}">
        <p14:creationId xmlns:p14="http://schemas.microsoft.com/office/powerpoint/2010/main" val="109439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17700" y="1816285"/>
            <a:ext cx="1485900" cy="1485900"/>
          </a:xfrm>
          <a:prstGeom prst="rect">
            <a:avLst/>
          </a:prstGeom>
        </p:spPr>
      </p:pic>
      <p:sp>
        <p:nvSpPr>
          <p:cNvPr id="2" name="Title 1"/>
          <p:cNvSpPr>
            <a:spLocks noGrp="1"/>
          </p:cNvSpPr>
          <p:nvPr>
            <p:ph type="title"/>
          </p:nvPr>
        </p:nvSpPr>
        <p:spPr>
          <a:xfrm>
            <a:off x="498348" y="458026"/>
            <a:ext cx="9976104" cy="590931"/>
          </a:xfrm>
        </p:spPr>
        <p:txBody>
          <a:bodyPr/>
          <a:lstStyle/>
          <a:p>
            <a:r>
              <a:rPr lang="en-GB"/>
              <a:t>Implications</a:t>
            </a:r>
            <a:endParaRPr lang="en-US"/>
          </a:p>
        </p:txBody>
      </p:sp>
      <p:sp>
        <p:nvSpPr>
          <p:cNvPr id="4" name="Text Placeholder 3"/>
          <p:cNvSpPr>
            <a:spLocks noGrp="1"/>
          </p:cNvSpPr>
          <p:nvPr>
            <p:ph type="body" sz="quarter" idx="10"/>
          </p:nvPr>
        </p:nvSpPr>
        <p:spPr>
          <a:xfrm>
            <a:off x="498348" y="980133"/>
            <a:ext cx="9976104" cy="525463"/>
          </a:xfrm>
        </p:spPr>
        <p:txBody>
          <a:bodyPr/>
          <a:lstStyle/>
          <a:p>
            <a:r>
              <a:rPr lang="en-GB" dirty="0"/>
              <a:t>Deep learning is experimental; we need to train quickly to iterate</a:t>
            </a:r>
            <a:endParaRPr lang="en-US" dirty="0"/>
          </a:p>
        </p:txBody>
      </p:sp>
      <p:graphicFrame>
        <p:nvGraphicFramePr>
          <p:cNvPr id="3" name="Diagram 2">
            <a:extLst>
              <a:ext uri="{FF2B5EF4-FFF2-40B4-BE49-F238E27FC236}">
                <a16:creationId xmlns:a16="http://schemas.microsoft.com/office/drawing/2014/main" id="{53D559EB-3E51-4D11-8226-9736AA3A5C68}"/>
              </a:ext>
            </a:extLst>
          </p:cNvPr>
          <p:cNvGraphicFramePr/>
          <p:nvPr/>
        </p:nvGraphicFramePr>
        <p:xfrm>
          <a:off x="1803400" y="1474026"/>
          <a:ext cx="6968289" cy="41571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531100" y="1905185"/>
            <a:ext cx="1308100" cy="1308100"/>
          </a:xfrm>
          <a:prstGeom prst="rect">
            <a:avLst/>
          </a:prstGeom>
          <a:solidFill>
            <a:srgbClr val="76B900"/>
          </a:solidFill>
        </p:spPr>
      </p:pic>
      <p:pic>
        <p:nvPicPr>
          <p:cNvPr id="8" name="Picture 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176837" y="5067300"/>
            <a:ext cx="1012455" cy="1012455"/>
          </a:xfrm>
          <a:prstGeom prst="rect">
            <a:avLst/>
          </a:prstGeom>
        </p:spPr>
      </p:pic>
    </p:spTree>
    <p:extLst>
      <p:ext uri="{BB962C8B-B14F-4D97-AF65-F5344CB8AC3E}">
        <p14:creationId xmlns:p14="http://schemas.microsoft.com/office/powerpoint/2010/main" val="256939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iteration time</a:t>
            </a:r>
          </a:p>
        </p:txBody>
      </p:sp>
      <p:graphicFrame>
        <p:nvGraphicFramePr>
          <p:cNvPr id="15" name="Content Placeholder 14">
            <a:extLst>
              <a:ext uri="{FF2B5EF4-FFF2-40B4-BE49-F238E27FC236}">
                <a16:creationId xmlns:a16="http://schemas.microsoft.com/office/drawing/2014/main" id="{550024D9-C96C-4E09-B54E-B4272CC85497}"/>
              </a:ext>
            </a:extLst>
          </p:cNvPr>
          <p:cNvGraphicFramePr>
            <a:graphicFrameLocks noGrp="1"/>
          </p:cNvGraphicFramePr>
          <p:nvPr>
            <p:ph idx="1"/>
            <p:extLst>
              <p:ext uri="{D42A27DB-BD31-4B8C-83A1-F6EECF244321}">
                <p14:modId xmlns:p14="http://schemas.microsoft.com/office/powerpoint/2010/main" val="2530507360"/>
              </p:ext>
            </p:extLst>
          </p:nvPr>
        </p:nvGraphicFramePr>
        <p:xfrm>
          <a:off x="617675" y="1561763"/>
          <a:ext cx="7088358" cy="4560841"/>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9"/>
          <p:cNvSpPr>
            <a:spLocks noGrp="1"/>
          </p:cNvSpPr>
          <p:nvPr>
            <p:ph type="body" sz="quarter" idx="10"/>
          </p:nvPr>
        </p:nvSpPr>
        <p:spPr/>
        <p:txBody>
          <a:bodyPr/>
          <a:lstStyle/>
          <a:p>
            <a:r>
              <a:rPr lang="en-US"/>
              <a:t>Short iteration time is fundamental for success</a:t>
            </a:r>
          </a:p>
        </p:txBody>
      </p:sp>
      <p:pic>
        <p:nvPicPr>
          <p:cNvPr id="6" name="Picture 5">
            <a:extLst>
              <a:ext uri="{FF2B5EF4-FFF2-40B4-BE49-F238E27FC236}">
                <a16:creationId xmlns:a16="http://schemas.microsoft.com/office/drawing/2014/main" id="{D332CA31-CCD2-4DDC-893B-6E9C62371054}"/>
              </a:ext>
            </a:extLst>
          </p:cNvPr>
          <p:cNvPicPr>
            <a:picLocks noChangeAspect="1"/>
          </p:cNvPicPr>
          <p:nvPr/>
        </p:nvPicPr>
        <p:blipFill>
          <a:blip r:embed="rId4"/>
          <a:stretch>
            <a:fillRect/>
          </a:stretch>
        </p:blipFill>
        <p:spPr>
          <a:xfrm>
            <a:off x="7654413" y="1561763"/>
            <a:ext cx="3237270" cy="4182411"/>
          </a:xfrm>
          <a:prstGeom prst="rect">
            <a:avLst/>
          </a:prstGeom>
        </p:spPr>
      </p:pic>
    </p:spTree>
    <p:extLst>
      <p:ext uri="{BB962C8B-B14F-4D97-AF65-F5344CB8AC3E}">
        <p14:creationId xmlns:p14="http://schemas.microsoft.com/office/powerpoint/2010/main" val="35544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the lab</a:t>
            </a:r>
          </a:p>
        </p:txBody>
      </p:sp>
    </p:spTree>
    <p:extLst>
      <p:ext uri="{BB962C8B-B14F-4D97-AF65-F5344CB8AC3E}">
        <p14:creationId xmlns:p14="http://schemas.microsoft.com/office/powerpoint/2010/main" val="401828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with a linear model</a:t>
            </a:r>
          </a:p>
        </p:txBody>
      </p:sp>
      <p:sp>
        <p:nvSpPr>
          <p:cNvPr id="11" name="Content Placeholder 10">
            <a:extLst>
              <a:ext uri="{FF2B5EF4-FFF2-40B4-BE49-F238E27FC236}">
                <a16:creationId xmlns:a16="http://schemas.microsoft.com/office/drawing/2014/main" id="{3AEE3AE4-5E50-44CD-81EC-C9046E8EBAD4}"/>
              </a:ext>
            </a:extLst>
          </p:cNvPr>
          <p:cNvSpPr>
            <a:spLocks noGrp="1"/>
          </p:cNvSpPr>
          <p:nvPr>
            <p:ph sz="half" idx="1"/>
          </p:nvPr>
        </p:nvSpPr>
        <p:spPr>
          <a:xfrm>
            <a:off x="498349" y="2812345"/>
            <a:ext cx="3768012" cy="2992837"/>
          </a:xfrm>
        </p:spPr>
        <p:txBody>
          <a:bodyPr/>
          <a:lstStyle/>
          <a:p>
            <a:pPr marL="0" indent="0">
              <a:buNone/>
            </a:pPr>
            <a:r>
              <a:rPr lang="en-GB" dirty="0"/>
              <a:t>Our goal is to find best model parameters (combination of w and b) to fit the data</a:t>
            </a:r>
            <a:endParaRPr lang="en-US" dirty="0"/>
          </a:p>
        </p:txBody>
      </p:sp>
      <p:sp>
        <p:nvSpPr>
          <p:cNvPr id="64" name="Rectangle 63">
            <a:extLst>
              <a:ext uri="{FF2B5EF4-FFF2-40B4-BE49-F238E27FC236}">
                <a16:creationId xmlns:a16="http://schemas.microsoft.com/office/drawing/2014/main" id="{701D3DFE-F401-4C32-8E01-8034BB2DA6EE}"/>
              </a:ext>
            </a:extLst>
          </p:cNvPr>
          <p:cNvSpPr/>
          <p:nvPr/>
        </p:nvSpPr>
        <p:spPr>
          <a:xfrm>
            <a:off x="4366572" y="2267336"/>
            <a:ext cx="2239656" cy="2301196"/>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a:solidFill>
                <a:schemeClr val="tx2">
                  <a:lumMod val="50000"/>
                </a:schemeClr>
              </a:solidFill>
            </a:endParaRPr>
          </a:p>
        </p:txBody>
      </p:sp>
      <p:cxnSp>
        <p:nvCxnSpPr>
          <p:cNvPr id="78" name="Straight Arrow Connector 77">
            <a:extLst>
              <a:ext uri="{FF2B5EF4-FFF2-40B4-BE49-F238E27FC236}">
                <a16:creationId xmlns:a16="http://schemas.microsoft.com/office/drawing/2014/main" id="{A851BF43-F14A-4FFB-8348-ECCFF9951ACA}"/>
              </a:ext>
            </a:extLst>
          </p:cNvPr>
          <p:cNvCxnSpPr>
            <a:cxnSpLocks/>
            <a:stCxn id="82" idx="4"/>
            <a:endCxn id="85" idx="0"/>
          </p:cNvCxnSpPr>
          <p:nvPr/>
        </p:nvCxnSpPr>
        <p:spPr>
          <a:xfrm>
            <a:off x="5344677" y="3227823"/>
            <a:ext cx="0" cy="64201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A36B77A0-339C-4CE7-8C51-E8D1527F983F}"/>
              </a:ext>
            </a:extLst>
          </p:cNvPr>
          <p:cNvSpPr/>
          <p:nvPr/>
        </p:nvSpPr>
        <p:spPr>
          <a:xfrm>
            <a:off x="5202954" y="2944377"/>
            <a:ext cx="283446" cy="28344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y</a:t>
            </a:r>
            <a:endParaRPr lang="en-US" sz="1600"/>
          </a:p>
        </p:txBody>
      </p:sp>
      <p:sp>
        <p:nvSpPr>
          <p:cNvPr id="85" name="Oval 84">
            <a:extLst>
              <a:ext uri="{FF2B5EF4-FFF2-40B4-BE49-F238E27FC236}">
                <a16:creationId xmlns:a16="http://schemas.microsoft.com/office/drawing/2014/main" id="{49FE9CE4-C4B8-4B12-8FF6-28D1D91B9ED6}"/>
              </a:ext>
            </a:extLst>
          </p:cNvPr>
          <p:cNvSpPr/>
          <p:nvPr/>
        </p:nvSpPr>
        <p:spPr>
          <a:xfrm>
            <a:off x="5202954" y="3869841"/>
            <a:ext cx="283446" cy="28344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x</a:t>
            </a:r>
            <a:endParaRPr lang="en-US" sz="1600"/>
          </a:p>
        </p:txBody>
      </p:sp>
      <p:sp>
        <p:nvSpPr>
          <p:cNvPr id="115" name="TextBox 114">
            <a:extLst>
              <a:ext uri="{FF2B5EF4-FFF2-40B4-BE49-F238E27FC236}">
                <a16:creationId xmlns:a16="http://schemas.microsoft.com/office/drawing/2014/main" id="{9D99E0C3-4684-4AF2-AF9A-4A53760F9AE3}"/>
              </a:ext>
            </a:extLst>
          </p:cNvPr>
          <p:cNvSpPr txBox="1"/>
          <p:nvPr/>
        </p:nvSpPr>
        <p:spPr>
          <a:xfrm>
            <a:off x="5139358" y="3442121"/>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endParaRPr lang="en-US" sz="1100" baseline="-25000" dirty="0">
              <a:solidFill>
                <a:schemeClr val="tx2">
                  <a:lumMod val="50000"/>
                </a:schemeClr>
              </a:solidFill>
            </a:endParaRPr>
          </a:p>
        </p:txBody>
      </p:sp>
      <p:sp>
        <p:nvSpPr>
          <p:cNvPr id="29" name="Oval 28">
            <a:extLst>
              <a:ext uri="{FF2B5EF4-FFF2-40B4-BE49-F238E27FC236}">
                <a16:creationId xmlns:a16="http://schemas.microsoft.com/office/drawing/2014/main" id="{A5D8CFC0-BC16-4929-BCE6-676285FB62F5}"/>
              </a:ext>
            </a:extLst>
          </p:cNvPr>
          <p:cNvSpPr/>
          <p:nvPr/>
        </p:nvSpPr>
        <p:spPr>
          <a:xfrm>
            <a:off x="5691719" y="3862608"/>
            <a:ext cx="283446" cy="28344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1</a:t>
            </a:r>
            <a:endParaRPr lang="en-US" sz="1600"/>
          </a:p>
        </p:txBody>
      </p:sp>
      <p:sp>
        <p:nvSpPr>
          <p:cNvPr id="30" name="TextBox 29">
            <a:extLst>
              <a:ext uri="{FF2B5EF4-FFF2-40B4-BE49-F238E27FC236}">
                <a16:creationId xmlns:a16="http://schemas.microsoft.com/office/drawing/2014/main" id="{D6B88D60-EA9E-46B7-9519-B6BEEEAB953D}"/>
              </a:ext>
            </a:extLst>
          </p:cNvPr>
          <p:cNvSpPr txBox="1"/>
          <p:nvPr/>
        </p:nvSpPr>
        <p:spPr>
          <a:xfrm>
            <a:off x="5530052" y="3445873"/>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a:solidFill>
                  <a:schemeClr val="tx2">
                    <a:lumMod val="50000"/>
                  </a:schemeClr>
                </a:solidFill>
              </a:rPr>
              <a:t>b</a:t>
            </a:r>
            <a:endParaRPr lang="en-US" sz="1100" baseline="-25000">
              <a:solidFill>
                <a:schemeClr val="tx2">
                  <a:lumMod val="50000"/>
                </a:schemeClr>
              </a:solidFill>
            </a:endParaRPr>
          </a:p>
        </p:txBody>
      </p:sp>
      <p:cxnSp>
        <p:nvCxnSpPr>
          <p:cNvPr id="31" name="Straight Arrow Connector 30">
            <a:extLst>
              <a:ext uri="{FF2B5EF4-FFF2-40B4-BE49-F238E27FC236}">
                <a16:creationId xmlns:a16="http://schemas.microsoft.com/office/drawing/2014/main" id="{43B08B11-AE53-483C-AFCA-A726DEC7EAAB}"/>
              </a:ext>
            </a:extLst>
          </p:cNvPr>
          <p:cNvCxnSpPr>
            <a:cxnSpLocks/>
            <a:stCxn id="82" idx="5"/>
            <a:endCxn id="29" idx="0"/>
          </p:cNvCxnSpPr>
          <p:nvPr/>
        </p:nvCxnSpPr>
        <p:spPr>
          <a:xfrm>
            <a:off x="5444890" y="3186313"/>
            <a:ext cx="388552" cy="67629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88B3985-E0E9-4A38-B80C-468A0DA97FFC}"/>
              </a:ext>
            </a:extLst>
          </p:cNvPr>
          <p:cNvSpPr txBox="1"/>
          <p:nvPr/>
        </p:nvSpPr>
        <p:spPr>
          <a:xfrm>
            <a:off x="4978676" y="2567663"/>
            <a:ext cx="93242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y = w*x + b</a:t>
            </a:r>
            <a:endParaRPr lang="en-US" sz="1100" baseline="-25000" dirty="0">
              <a:solidFill>
                <a:schemeClr val="tx2">
                  <a:lumMod val="50000"/>
                </a:schemeClr>
              </a:solidFill>
            </a:endParaRPr>
          </a:p>
        </p:txBody>
      </p:sp>
      <p:pic>
        <p:nvPicPr>
          <p:cNvPr id="3" name="Picture 2">
            <a:extLst>
              <a:ext uri="{FF2B5EF4-FFF2-40B4-BE49-F238E27FC236}">
                <a16:creationId xmlns:a16="http://schemas.microsoft.com/office/drawing/2014/main" id="{E9079493-9101-4DCC-B59B-195FD6FCEB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03387" y="2415957"/>
            <a:ext cx="3187846" cy="2003954"/>
          </a:xfrm>
          <a:prstGeom prst="rect">
            <a:avLst/>
          </a:prstGeom>
        </p:spPr>
      </p:pic>
      <p:sp>
        <p:nvSpPr>
          <p:cNvPr id="5" name="Text Placeholder 4">
            <a:extLst>
              <a:ext uri="{FF2B5EF4-FFF2-40B4-BE49-F238E27FC236}">
                <a16:creationId xmlns:a16="http://schemas.microsoft.com/office/drawing/2014/main" id="{F5481102-7497-46C0-8A01-EF7C141269C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1160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388885"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0" y="2790634"/>
            <a:ext cx="4388885"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00" b="1" cap="all" dirty="0">
                <a:solidFill>
                  <a:schemeClr val="tx1"/>
                </a:solidFill>
              </a:rPr>
              <a:t>Course Overview</a:t>
            </a:r>
          </a:p>
        </p:txBody>
      </p:sp>
      <p:sp>
        <p:nvSpPr>
          <p:cNvPr id="7" name="TextBox 6"/>
          <p:cNvSpPr txBox="1"/>
          <p:nvPr/>
        </p:nvSpPr>
        <p:spPr>
          <a:xfrm>
            <a:off x="4896464" y="1839610"/>
            <a:ext cx="5751871" cy="24929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Lab 1: Gradient Descent vs Stochastic Gradient Descent, and the Effects of Batch Size</a:t>
            </a:r>
          </a:p>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Lab 2: Multi-GPU DL Training Implementation using </a:t>
            </a:r>
            <a:r>
              <a:rPr lang="en-US" sz="2000" dirty="0" err="1">
                <a:solidFill>
                  <a:schemeClr val="bg1"/>
                </a:solidFill>
              </a:rPr>
              <a:t>Horovod</a:t>
            </a:r>
            <a:endParaRPr lang="en-US" sz="2000" dirty="0">
              <a:solidFill>
                <a:schemeClr val="bg1"/>
              </a:solidFill>
            </a:endParaRPr>
          </a:p>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Lab 3: Algorithmic Concerns for Training at Scale</a:t>
            </a:r>
          </a:p>
        </p:txBody>
      </p:sp>
    </p:spTree>
    <p:extLst>
      <p:ext uri="{BB962C8B-B14F-4D97-AF65-F5344CB8AC3E}">
        <p14:creationId xmlns:p14="http://schemas.microsoft.com/office/powerpoint/2010/main" val="93151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388885"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0" y="2790634"/>
            <a:ext cx="4388885"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00" b="1" cap="all" dirty="0">
                <a:solidFill>
                  <a:schemeClr val="tx1"/>
                </a:solidFill>
              </a:rPr>
              <a:t>Lab 1 overview</a:t>
            </a:r>
          </a:p>
        </p:txBody>
      </p:sp>
      <p:sp>
        <p:nvSpPr>
          <p:cNvPr id="7" name="TextBox 6"/>
          <p:cNvSpPr txBox="1"/>
          <p:nvPr/>
        </p:nvSpPr>
        <p:spPr>
          <a:xfrm>
            <a:off x="4896464" y="2393607"/>
            <a:ext cx="5751871" cy="13849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Part 1: Gradient Descent</a:t>
            </a:r>
          </a:p>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Part 2: Stochastic Gradient Descent</a:t>
            </a:r>
          </a:p>
          <a:p>
            <a:pPr marL="342900" indent="-342900">
              <a:lnSpc>
                <a:spcPct val="90000"/>
              </a:lnSpc>
              <a:spcBef>
                <a:spcPts val="900"/>
              </a:spcBef>
              <a:spcAft>
                <a:spcPts val="900"/>
              </a:spcAft>
              <a:buFont typeface="Arial" panose="020B0604020202020204" pitchFamily="34" charset="0"/>
              <a:buChar char="•"/>
            </a:pPr>
            <a:r>
              <a:rPr lang="en-US" sz="2000" dirty="0">
                <a:solidFill>
                  <a:schemeClr val="bg1"/>
                </a:solidFill>
              </a:rPr>
              <a:t>Part 3: Optimizing training with batch size</a:t>
            </a:r>
          </a:p>
        </p:txBody>
      </p:sp>
    </p:spTree>
    <p:extLst>
      <p:ext uri="{BB962C8B-B14F-4D97-AF65-F5344CB8AC3E}">
        <p14:creationId xmlns:p14="http://schemas.microsoft.com/office/powerpoint/2010/main" val="193438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GB" dirty="0"/>
              <a:t>Context: why use multiple </a:t>
            </a:r>
            <a:r>
              <a:rPr lang="en-GB" dirty="0" err="1"/>
              <a:t>gpus</a:t>
            </a:r>
            <a:r>
              <a:rPr lang="en-GB" dirty="0"/>
              <a:t>?</a:t>
            </a:r>
            <a:endParaRPr lang="en-US" dirty="0"/>
          </a:p>
        </p:txBody>
      </p:sp>
    </p:spTree>
    <p:extLst>
      <p:ext uri="{BB962C8B-B14F-4D97-AF65-F5344CB8AC3E}">
        <p14:creationId xmlns:p14="http://schemas.microsoft.com/office/powerpoint/2010/main" val="392764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p:txBody>
          <a:bodyPr/>
          <a:lstStyle/>
          <a:p>
            <a:r>
              <a:rPr lang="en-US" dirty="0"/>
              <a:t>Trends in Computational power</a:t>
            </a:r>
          </a:p>
        </p:txBody>
      </p:sp>
      <p:sp>
        <p:nvSpPr>
          <p:cNvPr id="6" name="Text Placeholder 596"/>
          <p:cNvSpPr>
            <a:spLocks noGrp="1"/>
          </p:cNvSpPr>
          <p:nvPr>
            <p:ph type="body" sz="quarter" idx="10"/>
          </p:nvPr>
        </p:nvSpPr>
        <p:spPr/>
        <p:txBody>
          <a:bodyPr/>
          <a:lstStyle/>
          <a:p>
            <a:r>
              <a:rPr lang="de-DE" dirty="0"/>
              <a:t>Historically we never had large datasets or compute</a:t>
            </a:r>
            <a:endParaRPr lang="en-US" dirty="0"/>
          </a:p>
        </p:txBody>
      </p:sp>
      <p:graphicFrame>
        <p:nvGraphicFramePr>
          <p:cNvPr id="7" name="Chart 6"/>
          <p:cNvGraphicFramePr>
            <a:graphicFrameLocks/>
          </p:cNvGraphicFramePr>
          <p:nvPr/>
        </p:nvGraphicFramePr>
        <p:xfrm>
          <a:off x="525298" y="1458413"/>
          <a:ext cx="8827043" cy="4148739"/>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p:cNvGrpSpPr/>
          <p:nvPr/>
        </p:nvGrpSpPr>
        <p:grpSpPr>
          <a:xfrm>
            <a:off x="1411171" y="1661291"/>
            <a:ext cx="450764" cy="3104239"/>
            <a:chOff x="1457809" y="1348772"/>
            <a:chExt cx="450764" cy="3104239"/>
          </a:xfrm>
        </p:grpSpPr>
        <p:sp>
          <p:nvSpPr>
            <p:cNvPr id="9" name="TextBox 8"/>
            <p:cNvSpPr txBox="1"/>
            <p:nvPr/>
          </p:nvSpPr>
          <p:spPr>
            <a:xfrm>
              <a:off x="1457809" y="4145234"/>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2</a:t>
              </a:r>
            </a:p>
          </p:txBody>
        </p:sp>
        <p:sp>
          <p:nvSpPr>
            <p:cNvPr id="10" name="TextBox 9"/>
            <p:cNvSpPr txBox="1"/>
            <p:nvPr/>
          </p:nvSpPr>
          <p:spPr>
            <a:xfrm>
              <a:off x="1457809" y="3585940"/>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3</a:t>
              </a:r>
            </a:p>
          </p:txBody>
        </p:sp>
        <p:sp>
          <p:nvSpPr>
            <p:cNvPr id="11" name="TextBox 10"/>
            <p:cNvSpPr txBox="1"/>
            <p:nvPr/>
          </p:nvSpPr>
          <p:spPr>
            <a:xfrm>
              <a:off x="1457809" y="3026648"/>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4</a:t>
              </a:r>
            </a:p>
          </p:txBody>
        </p:sp>
        <p:sp>
          <p:nvSpPr>
            <p:cNvPr id="12" name="TextBox 11"/>
            <p:cNvSpPr txBox="1"/>
            <p:nvPr/>
          </p:nvSpPr>
          <p:spPr>
            <a:xfrm>
              <a:off x="1457809" y="2467356"/>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5</a:t>
              </a:r>
            </a:p>
          </p:txBody>
        </p:sp>
        <p:sp>
          <p:nvSpPr>
            <p:cNvPr id="13" name="TextBox 12"/>
            <p:cNvSpPr txBox="1"/>
            <p:nvPr/>
          </p:nvSpPr>
          <p:spPr>
            <a:xfrm>
              <a:off x="1457809" y="1908064"/>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6</a:t>
              </a:r>
            </a:p>
          </p:txBody>
        </p:sp>
        <p:sp>
          <p:nvSpPr>
            <p:cNvPr id="14" name="TextBox 13"/>
            <p:cNvSpPr txBox="1"/>
            <p:nvPr/>
          </p:nvSpPr>
          <p:spPr>
            <a:xfrm>
              <a:off x="1457809" y="1348772"/>
              <a:ext cx="450764" cy="307777"/>
            </a:xfrm>
            <a:prstGeom prst="rect">
              <a:avLst/>
            </a:prstGeom>
            <a:noFill/>
          </p:spPr>
          <p:txBody>
            <a:bodyPr wrap="none" rtlCol="0">
              <a:spAutoFit/>
            </a:bodyPr>
            <a:lstStyle/>
            <a:p>
              <a:pPr defTabSz="1097280">
                <a:defRPr/>
              </a:pPr>
              <a:r>
                <a:rPr lang="en-US" sz="1400" dirty="0">
                  <a:solidFill>
                    <a:schemeClr val="tx2"/>
                  </a:solidFill>
                  <a:latin typeface="Arial" panose="020B0604020202020204" pitchFamily="34" charset="0"/>
                  <a:ea typeface="Trebuchet MS" charset="0"/>
                  <a:cs typeface="Arial" panose="020B0604020202020204" pitchFamily="34" charset="0"/>
                </a:rPr>
                <a:t>10</a:t>
              </a:r>
              <a:r>
                <a:rPr lang="en-US" sz="1400" baseline="30000" dirty="0">
                  <a:solidFill>
                    <a:schemeClr val="tx2"/>
                  </a:solidFill>
                  <a:latin typeface="Arial" panose="020B0604020202020204" pitchFamily="34" charset="0"/>
                  <a:ea typeface="Trebuchet MS" charset="0"/>
                  <a:cs typeface="Arial" panose="020B0604020202020204" pitchFamily="34" charset="0"/>
                </a:rPr>
                <a:t>7</a:t>
              </a:r>
            </a:p>
          </p:txBody>
        </p:sp>
      </p:grpSp>
      <p:grpSp>
        <p:nvGrpSpPr>
          <p:cNvPr id="15" name="Group 14"/>
          <p:cNvGrpSpPr/>
          <p:nvPr/>
        </p:nvGrpSpPr>
        <p:grpSpPr>
          <a:xfrm>
            <a:off x="2293268" y="2867610"/>
            <a:ext cx="7106963" cy="2265526"/>
            <a:chOff x="19318101" y="4560172"/>
            <a:chExt cx="11827913" cy="3770447"/>
          </a:xfrm>
        </p:grpSpPr>
        <p:sp>
          <p:nvSpPr>
            <p:cNvPr id="16" name="TextBox 15"/>
            <p:cNvSpPr txBox="1"/>
            <p:nvPr/>
          </p:nvSpPr>
          <p:spPr>
            <a:xfrm>
              <a:off x="19318101" y="7818395"/>
              <a:ext cx="5391426" cy="512224"/>
            </a:xfrm>
            <a:prstGeom prst="rect">
              <a:avLst/>
            </a:prstGeom>
            <a:noFill/>
            <a:effectLst/>
          </p:spPr>
          <p:txBody>
            <a:bodyPr wrap="square" rtlCol="0" anchor="ctr">
              <a:spAutoFit/>
            </a:bodyP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Arial" panose="020B0604020202020204" pitchFamily="34" charset="0"/>
                  <a:cs typeface="Arial" panose="020B0604020202020204" pitchFamily="34" charset="0"/>
                </a:rPr>
                <a:t>Single-threaded perf</a:t>
              </a:r>
            </a:p>
          </p:txBody>
        </p:sp>
        <p:grpSp>
          <p:nvGrpSpPr>
            <p:cNvPr id="17" name="Group 16"/>
            <p:cNvGrpSpPr/>
            <p:nvPr/>
          </p:nvGrpSpPr>
          <p:grpSpPr>
            <a:xfrm>
              <a:off x="21568366" y="5048173"/>
              <a:ext cx="7047067" cy="2837500"/>
              <a:chOff x="21568366" y="5048173"/>
              <a:chExt cx="7047067" cy="2837500"/>
            </a:xfrm>
          </p:grpSpPr>
          <p:sp>
            <p:nvSpPr>
              <p:cNvPr id="22" name="Oval 21"/>
              <p:cNvSpPr>
                <a:spLocks noChangeAspect="1"/>
              </p:cNvSpPr>
              <p:nvPr/>
            </p:nvSpPr>
            <p:spPr>
              <a:xfrm>
                <a:off x="21568366" y="7564107"/>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3" name="Oval 22"/>
              <p:cNvSpPr>
                <a:spLocks noChangeAspect="1"/>
              </p:cNvSpPr>
              <p:nvPr/>
            </p:nvSpPr>
            <p:spPr>
              <a:xfrm>
                <a:off x="21965005" y="771723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4" name="Oval 23"/>
              <p:cNvSpPr>
                <a:spLocks noChangeAspect="1"/>
              </p:cNvSpPr>
              <p:nvPr/>
            </p:nvSpPr>
            <p:spPr>
              <a:xfrm>
                <a:off x="22265940" y="769051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5" name="Oval 24"/>
              <p:cNvSpPr>
                <a:spLocks noChangeAspect="1"/>
              </p:cNvSpPr>
              <p:nvPr/>
            </p:nvSpPr>
            <p:spPr>
              <a:xfrm>
                <a:off x="22737725" y="748754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6" name="Oval 25"/>
              <p:cNvSpPr>
                <a:spLocks noChangeAspect="1"/>
              </p:cNvSpPr>
              <p:nvPr/>
            </p:nvSpPr>
            <p:spPr>
              <a:xfrm>
                <a:off x="22866394" y="713370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7" name="Oval 26"/>
              <p:cNvSpPr>
                <a:spLocks noChangeAspect="1"/>
              </p:cNvSpPr>
              <p:nvPr/>
            </p:nvSpPr>
            <p:spPr>
              <a:xfrm>
                <a:off x="22962895" y="695142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8" name="Oval 27"/>
              <p:cNvSpPr>
                <a:spLocks noChangeAspect="1"/>
              </p:cNvSpPr>
              <p:nvPr/>
            </p:nvSpPr>
            <p:spPr>
              <a:xfrm>
                <a:off x="22812782" y="7015759"/>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9" name="Oval 28"/>
              <p:cNvSpPr>
                <a:spLocks noChangeAspect="1"/>
              </p:cNvSpPr>
              <p:nvPr/>
            </p:nvSpPr>
            <p:spPr>
              <a:xfrm>
                <a:off x="23391790" y="7005036"/>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0" name="Oval 29"/>
              <p:cNvSpPr>
                <a:spLocks noChangeAspect="1"/>
              </p:cNvSpPr>
              <p:nvPr/>
            </p:nvSpPr>
            <p:spPr>
              <a:xfrm>
                <a:off x="23627683" y="6929980"/>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1" name="Oval 30"/>
              <p:cNvSpPr>
                <a:spLocks noChangeAspect="1"/>
              </p:cNvSpPr>
              <p:nvPr/>
            </p:nvSpPr>
            <p:spPr>
              <a:xfrm>
                <a:off x="23906465" y="676914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2" name="Oval 31"/>
              <p:cNvSpPr>
                <a:spLocks noChangeAspect="1"/>
              </p:cNvSpPr>
              <p:nvPr/>
            </p:nvSpPr>
            <p:spPr>
              <a:xfrm>
                <a:off x="23777796" y="664047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3" name="Oval 32"/>
              <p:cNvSpPr>
                <a:spLocks noChangeAspect="1"/>
              </p:cNvSpPr>
              <p:nvPr/>
            </p:nvSpPr>
            <p:spPr>
              <a:xfrm>
                <a:off x="23413235" y="676914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4" name="Oval 33"/>
              <p:cNvSpPr>
                <a:spLocks noChangeAspect="1"/>
              </p:cNvSpPr>
              <p:nvPr/>
            </p:nvSpPr>
            <p:spPr>
              <a:xfrm>
                <a:off x="24549285" y="6563912"/>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Oval 34"/>
              <p:cNvSpPr>
                <a:spLocks noChangeAspect="1"/>
              </p:cNvSpPr>
              <p:nvPr/>
            </p:nvSpPr>
            <p:spPr>
              <a:xfrm>
                <a:off x="23670572" y="657457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6" name="Oval 35"/>
              <p:cNvSpPr>
                <a:spLocks noChangeAspect="1"/>
              </p:cNvSpPr>
              <p:nvPr/>
            </p:nvSpPr>
            <p:spPr>
              <a:xfrm>
                <a:off x="23874558" y="644904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7" name="Oval 36"/>
              <p:cNvSpPr>
                <a:spLocks noChangeAspect="1"/>
              </p:cNvSpPr>
              <p:nvPr/>
            </p:nvSpPr>
            <p:spPr>
              <a:xfrm>
                <a:off x="24677954" y="6353649"/>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8" name="Oval 37"/>
              <p:cNvSpPr>
                <a:spLocks noChangeAspect="1"/>
              </p:cNvSpPr>
              <p:nvPr/>
            </p:nvSpPr>
            <p:spPr>
              <a:xfrm>
                <a:off x="24571253" y="6218706"/>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9" name="Oval 38"/>
              <p:cNvSpPr>
                <a:spLocks noChangeAspect="1"/>
              </p:cNvSpPr>
              <p:nvPr/>
            </p:nvSpPr>
            <p:spPr>
              <a:xfrm>
                <a:off x="24455141" y="6112007"/>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0" name="Oval 39"/>
              <p:cNvSpPr>
                <a:spLocks noChangeAspect="1"/>
              </p:cNvSpPr>
              <p:nvPr/>
            </p:nvSpPr>
            <p:spPr>
              <a:xfrm>
                <a:off x="24819176" y="6146530"/>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1" name="Oval 40"/>
              <p:cNvSpPr>
                <a:spLocks noChangeAspect="1"/>
              </p:cNvSpPr>
              <p:nvPr/>
            </p:nvSpPr>
            <p:spPr>
              <a:xfrm>
                <a:off x="24979227" y="603355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2" name="Oval 41"/>
              <p:cNvSpPr>
                <a:spLocks noChangeAspect="1"/>
              </p:cNvSpPr>
              <p:nvPr/>
            </p:nvSpPr>
            <p:spPr>
              <a:xfrm>
                <a:off x="25107896" y="587036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3" name="Oval 42"/>
              <p:cNvSpPr>
                <a:spLocks noChangeAspect="1"/>
              </p:cNvSpPr>
              <p:nvPr/>
            </p:nvSpPr>
            <p:spPr>
              <a:xfrm>
                <a:off x="25311881" y="601786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4" name="Oval 43"/>
              <p:cNvSpPr>
                <a:spLocks noChangeAspect="1"/>
              </p:cNvSpPr>
              <p:nvPr/>
            </p:nvSpPr>
            <p:spPr>
              <a:xfrm>
                <a:off x="25346403" y="5873504"/>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5" name="Oval 44"/>
              <p:cNvSpPr>
                <a:spLocks noChangeAspect="1"/>
              </p:cNvSpPr>
              <p:nvPr/>
            </p:nvSpPr>
            <p:spPr>
              <a:xfrm>
                <a:off x="25475071" y="5710316"/>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6" name="Oval 45"/>
              <p:cNvSpPr>
                <a:spLocks noChangeAspect="1"/>
              </p:cNvSpPr>
              <p:nvPr/>
            </p:nvSpPr>
            <p:spPr>
              <a:xfrm>
                <a:off x="25688471" y="5726010"/>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7" name="Oval 46"/>
              <p:cNvSpPr>
                <a:spLocks noChangeAspect="1"/>
              </p:cNvSpPr>
              <p:nvPr/>
            </p:nvSpPr>
            <p:spPr>
              <a:xfrm>
                <a:off x="25694749" y="5609897"/>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8" name="Oval 47"/>
              <p:cNvSpPr>
                <a:spLocks noChangeAspect="1"/>
              </p:cNvSpPr>
              <p:nvPr/>
            </p:nvSpPr>
            <p:spPr>
              <a:xfrm>
                <a:off x="26115273" y="5522028"/>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9" name="Oval 48"/>
              <p:cNvSpPr>
                <a:spLocks noChangeAspect="1"/>
              </p:cNvSpPr>
              <p:nvPr/>
            </p:nvSpPr>
            <p:spPr>
              <a:xfrm>
                <a:off x="26093307" y="5396498"/>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0" name="Oval 49"/>
              <p:cNvSpPr>
                <a:spLocks noChangeAspect="1"/>
              </p:cNvSpPr>
              <p:nvPr/>
            </p:nvSpPr>
            <p:spPr>
              <a:xfrm>
                <a:off x="26429100" y="555341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1" name="Oval 50"/>
              <p:cNvSpPr>
                <a:spLocks noChangeAspect="1"/>
              </p:cNvSpPr>
              <p:nvPr/>
            </p:nvSpPr>
            <p:spPr>
              <a:xfrm>
                <a:off x="26717817" y="556910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2" name="Oval 51"/>
              <p:cNvSpPr>
                <a:spLocks noChangeAspect="1"/>
              </p:cNvSpPr>
              <p:nvPr/>
            </p:nvSpPr>
            <p:spPr>
              <a:xfrm>
                <a:off x="26837071" y="544357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3" name="Oval 52"/>
              <p:cNvSpPr>
                <a:spLocks noChangeAspect="1"/>
              </p:cNvSpPr>
              <p:nvPr/>
            </p:nvSpPr>
            <p:spPr>
              <a:xfrm>
                <a:off x="27154032" y="543102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4" name="Oval 53"/>
              <p:cNvSpPr>
                <a:spLocks noChangeAspect="1"/>
              </p:cNvSpPr>
              <p:nvPr/>
            </p:nvSpPr>
            <p:spPr>
              <a:xfrm>
                <a:off x="26473034" y="542788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5" name="Oval 54"/>
              <p:cNvSpPr>
                <a:spLocks noChangeAspect="1"/>
              </p:cNvSpPr>
              <p:nvPr/>
            </p:nvSpPr>
            <p:spPr>
              <a:xfrm>
                <a:off x="26413409" y="525528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6" name="Oval 55"/>
              <p:cNvSpPr>
                <a:spLocks noChangeAspect="1"/>
              </p:cNvSpPr>
              <p:nvPr/>
            </p:nvSpPr>
            <p:spPr>
              <a:xfrm>
                <a:off x="26768030" y="525214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7" name="Oval 56"/>
              <p:cNvSpPr>
                <a:spLocks noChangeAspect="1"/>
              </p:cNvSpPr>
              <p:nvPr/>
            </p:nvSpPr>
            <p:spPr>
              <a:xfrm>
                <a:off x="27160311" y="518310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8" name="Oval 57"/>
              <p:cNvSpPr>
                <a:spLocks noChangeAspect="1"/>
              </p:cNvSpPr>
              <p:nvPr/>
            </p:nvSpPr>
            <p:spPr>
              <a:xfrm>
                <a:off x="27543178" y="534943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9" name="Oval 58"/>
              <p:cNvSpPr>
                <a:spLocks noChangeAspect="1"/>
              </p:cNvSpPr>
              <p:nvPr/>
            </p:nvSpPr>
            <p:spPr>
              <a:xfrm>
                <a:off x="27671847" y="5195657"/>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0" name="Oval 59"/>
              <p:cNvSpPr>
                <a:spLocks noChangeAspect="1"/>
              </p:cNvSpPr>
              <p:nvPr/>
            </p:nvSpPr>
            <p:spPr>
              <a:xfrm>
                <a:off x="27800515" y="5267838"/>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1" name="Oval 60"/>
              <p:cNvSpPr>
                <a:spLocks noChangeAspect="1"/>
              </p:cNvSpPr>
              <p:nvPr/>
            </p:nvSpPr>
            <p:spPr>
              <a:xfrm>
                <a:off x="27938598" y="530236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2" name="Oval 61"/>
              <p:cNvSpPr>
                <a:spLocks noChangeAspect="1"/>
              </p:cNvSpPr>
              <p:nvPr/>
            </p:nvSpPr>
            <p:spPr>
              <a:xfrm>
                <a:off x="28133169" y="5299225"/>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3" name="Oval 62"/>
              <p:cNvSpPr>
                <a:spLocks noChangeAspect="1"/>
              </p:cNvSpPr>
              <p:nvPr/>
            </p:nvSpPr>
            <p:spPr>
              <a:xfrm>
                <a:off x="27405094" y="518311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4" name="Oval 63"/>
              <p:cNvSpPr>
                <a:spLocks noChangeAspect="1"/>
              </p:cNvSpPr>
              <p:nvPr/>
            </p:nvSpPr>
            <p:spPr>
              <a:xfrm>
                <a:off x="27872694" y="5076412"/>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5" name="Oval 64"/>
              <p:cNvSpPr>
                <a:spLocks noChangeAspect="1"/>
              </p:cNvSpPr>
              <p:nvPr/>
            </p:nvSpPr>
            <p:spPr>
              <a:xfrm>
                <a:off x="28217901" y="5082691"/>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6" name="Oval 65"/>
              <p:cNvSpPr>
                <a:spLocks noChangeAspect="1"/>
              </p:cNvSpPr>
              <p:nvPr/>
            </p:nvSpPr>
            <p:spPr>
              <a:xfrm>
                <a:off x="28355984" y="511721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7" name="Oval 66"/>
              <p:cNvSpPr>
                <a:spLocks noChangeAspect="1"/>
              </p:cNvSpPr>
              <p:nvPr/>
            </p:nvSpPr>
            <p:spPr>
              <a:xfrm>
                <a:off x="28446994" y="5048173"/>
                <a:ext cx="168439" cy="168439"/>
              </a:xfrm>
              <a:prstGeom prst="ellipse">
                <a:avLst/>
              </a:prstGeom>
              <a:solidFill>
                <a:srgbClr val="0070C0"/>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grpSp>
        <p:sp>
          <p:nvSpPr>
            <p:cNvPr id="18" name="Freeform 20"/>
            <p:cNvSpPr/>
            <p:nvPr/>
          </p:nvSpPr>
          <p:spPr>
            <a:xfrm>
              <a:off x="21688874" y="5123140"/>
              <a:ext cx="6562097" cy="2629664"/>
            </a:xfrm>
            <a:custGeom>
              <a:avLst/>
              <a:gdLst>
                <a:gd name="connsiteX0" fmla="*/ 0 w 7772400"/>
                <a:gd name="connsiteY0" fmla="*/ 3114675 h 3114675"/>
                <a:gd name="connsiteX1" fmla="*/ 7772400 w 7772400"/>
                <a:gd name="connsiteY1" fmla="*/ 0 h 3114675"/>
                <a:gd name="connsiteX0" fmla="*/ 0 w 7772400"/>
                <a:gd name="connsiteY0" fmla="*/ 3147376 h 3147376"/>
                <a:gd name="connsiteX1" fmla="*/ 7772400 w 7772400"/>
                <a:gd name="connsiteY1" fmla="*/ 32701 h 3147376"/>
                <a:gd name="connsiteX0" fmla="*/ 0 w 7772400"/>
                <a:gd name="connsiteY0" fmla="*/ 3146262 h 3146262"/>
                <a:gd name="connsiteX1" fmla="*/ 7772400 w 7772400"/>
                <a:gd name="connsiteY1" fmla="*/ 31587 h 3146262"/>
                <a:gd name="connsiteX0" fmla="*/ 0 w 7772400"/>
                <a:gd name="connsiteY0" fmla="*/ 3114675 h 3114675"/>
                <a:gd name="connsiteX1" fmla="*/ 7772400 w 7772400"/>
                <a:gd name="connsiteY1" fmla="*/ 0 h 3114675"/>
              </a:gdLst>
              <a:ahLst/>
              <a:cxnLst>
                <a:cxn ang="0">
                  <a:pos x="connsiteX0" y="connsiteY0"/>
                </a:cxn>
                <a:cxn ang="0">
                  <a:pos x="connsiteX1" y="connsiteY1"/>
                </a:cxn>
              </a:cxnLst>
              <a:rect l="l" t="t" r="r" b="b"/>
              <a:pathLst>
                <a:path w="7772400" h="3114675">
                  <a:moveTo>
                    <a:pt x="0" y="3114675"/>
                  </a:moveTo>
                  <a:cubicBezTo>
                    <a:pt x="2395537" y="1854993"/>
                    <a:pt x="5476875" y="38099"/>
                    <a:pt x="7772400" y="0"/>
                  </a:cubicBezTo>
                </a:path>
              </a:pathLst>
            </a:custGeom>
            <a:noFill/>
            <a:ln w="50800" cap="flat" cmpd="sng" algn="ctr">
              <a:solidFill>
                <a:srgbClr val="0070C0"/>
              </a:solid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FFFFFF">
                      <a:lumMod val="95000"/>
                    </a:srgbClr>
                  </a:solid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9" name="Freeform 21"/>
            <p:cNvSpPr/>
            <p:nvPr/>
          </p:nvSpPr>
          <p:spPr>
            <a:xfrm rot="224943">
              <a:off x="28287441" y="4990415"/>
              <a:ext cx="2858573" cy="232840"/>
            </a:xfrm>
            <a:custGeom>
              <a:avLst/>
              <a:gdLst>
                <a:gd name="connsiteX0" fmla="*/ 0 w 3386138"/>
                <a:gd name="connsiteY0" fmla="*/ 371475 h 371475"/>
                <a:gd name="connsiteX1" fmla="*/ 3386138 w 3386138"/>
                <a:gd name="connsiteY1" fmla="*/ 0 h 371475"/>
                <a:gd name="connsiteX0" fmla="*/ 0 w 3257550"/>
                <a:gd name="connsiteY0" fmla="*/ 342900 h 342900"/>
                <a:gd name="connsiteX1" fmla="*/ 3257550 w 3257550"/>
                <a:gd name="connsiteY1" fmla="*/ 0 h 342900"/>
                <a:gd name="connsiteX0" fmla="*/ 0 w 3343275"/>
                <a:gd name="connsiteY0" fmla="*/ 371475 h 371475"/>
                <a:gd name="connsiteX1" fmla="*/ 3343275 w 3343275"/>
                <a:gd name="connsiteY1" fmla="*/ 0 h 371475"/>
                <a:gd name="connsiteX0" fmla="*/ 0 w 3385805"/>
                <a:gd name="connsiteY0" fmla="*/ 339578 h 339578"/>
                <a:gd name="connsiteX1" fmla="*/ 3385805 w 3385805"/>
                <a:gd name="connsiteY1" fmla="*/ 0 h 339578"/>
                <a:gd name="connsiteX0" fmla="*/ 0 w 3385805"/>
                <a:gd name="connsiteY0" fmla="*/ 275783 h 275783"/>
                <a:gd name="connsiteX1" fmla="*/ 3385805 w 3385805"/>
                <a:gd name="connsiteY1" fmla="*/ 0 h 275783"/>
              </a:gdLst>
              <a:ahLst/>
              <a:cxnLst>
                <a:cxn ang="0">
                  <a:pos x="connsiteX0" y="connsiteY0"/>
                </a:cxn>
                <a:cxn ang="0">
                  <a:pos x="connsiteX1" y="connsiteY1"/>
                </a:cxn>
              </a:cxnLst>
              <a:rect l="l" t="t" r="r" b="b"/>
              <a:pathLst>
                <a:path w="3385805" h="275783">
                  <a:moveTo>
                    <a:pt x="0" y="275783"/>
                  </a:moveTo>
                  <a:lnTo>
                    <a:pt x="3385805" y="0"/>
                  </a:lnTo>
                </a:path>
              </a:pathLst>
            </a:custGeom>
            <a:noFill/>
            <a:ln w="50800" cap="flat" cmpd="sng" algn="ctr">
              <a:solidFill>
                <a:srgbClr val="0070C0"/>
              </a:solidFill>
              <a:prstDash val="dash"/>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FFFFFF">
                      <a:lumMod val="95000"/>
                    </a:srgbClr>
                  </a:solid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24453752" y="6693114"/>
              <a:ext cx="2094781" cy="512224"/>
            </a:xfrm>
            <a:prstGeom prst="rect">
              <a:avLst/>
            </a:prstGeom>
            <a:noFill/>
            <a:effectLst/>
          </p:spPr>
          <p:txBody>
            <a:bodyPr wrap="none" rtlCol="0">
              <a:spAutoFit/>
            </a:bodyPr>
            <a:lstStyle/>
            <a:p>
              <a:pPr marL="0" marR="0" lvl="0" indent="0" defTabSz="109728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Arial" panose="020B0604020202020204" pitchFamily="34" charset="0"/>
                  <a:cs typeface="Arial" panose="020B0604020202020204" pitchFamily="34" charset="0"/>
                </a:rPr>
                <a:t>1.5X per year</a:t>
              </a:r>
            </a:p>
          </p:txBody>
        </p:sp>
        <p:sp>
          <p:nvSpPr>
            <p:cNvPr id="21" name="TextBox 20"/>
            <p:cNvSpPr txBox="1"/>
            <p:nvPr/>
          </p:nvSpPr>
          <p:spPr>
            <a:xfrm>
              <a:off x="27494091" y="4560172"/>
              <a:ext cx="2094781" cy="512224"/>
            </a:xfrm>
            <a:prstGeom prst="rect">
              <a:avLst/>
            </a:prstGeom>
            <a:noFill/>
            <a:effectLst/>
          </p:spPr>
          <p:txBody>
            <a:bodyPr wrap="none" rtlCol="0">
              <a:spAutoFit/>
            </a:bodyP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0C0"/>
                  </a:solidFill>
                  <a:effectLst/>
                  <a:uLnTx/>
                  <a:uFillTx/>
                  <a:latin typeface="Arial" panose="020B0604020202020204" pitchFamily="34" charset="0"/>
                  <a:cs typeface="Arial" panose="020B0604020202020204" pitchFamily="34" charset="0"/>
                </a:rPr>
                <a:t>1.1X per year</a:t>
              </a:r>
            </a:p>
          </p:txBody>
        </p:sp>
      </p:grpSp>
      <p:grpSp>
        <p:nvGrpSpPr>
          <p:cNvPr id="68" name="Group 67"/>
          <p:cNvGrpSpPr/>
          <p:nvPr/>
        </p:nvGrpSpPr>
        <p:grpSpPr>
          <a:xfrm>
            <a:off x="3607652" y="2108860"/>
            <a:ext cx="4247356" cy="2510878"/>
            <a:chOff x="3607652" y="2108860"/>
            <a:chExt cx="4247356" cy="2510878"/>
          </a:xfrm>
        </p:grpSpPr>
        <p:grpSp>
          <p:nvGrpSpPr>
            <p:cNvPr id="69" name="Group 68"/>
            <p:cNvGrpSpPr/>
            <p:nvPr/>
          </p:nvGrpSpPr>
          <p:grpSpPr>
            <a:xfrm>
              <a:off x="3607652" y="2108860"/>
              <a:ext cx="4247356" cy="2510878"/>
              <a:chOff x="3607652" y="2108860"/>
              <a:chExt cx="4247356" cy="2510878"/>
            </a:xfrm>
          </p:grpSpPr>
          <p:sp>
            <p:nvSpPr>
              <p:cNvPr id="71" name="Triangle 297"/>
              <p:cNvSpPr/>
              <p:nvPr/>
            </p:nvSpPr>
            <p:spPr>
              <a:xfrm>
                <a:off x="3607652" y="454610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2" name="Triangle 298"/>
              <p:cNvSpPr/>
              <p:nvPr/>
            </p:nvSpPr>
            <p:spPr>
              <a:xfrm>
                <a:off x="3717781" y="402794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3" name="Triangle 299"/>
              <p:cNvSpPr/>
              <p:nvPr/>
            </p:nvSpPr>
            <p:spPr>
              <a:xfrm>
                <a:off x="3902858" y="403139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4" name="Triangle 300"/>
              <p:cNvSpPr/>
              <p:nvPr/>
            </p:nvSpPr>
            <p:spPr>
              <a:xfrm>
                <a:off x="4187263" y="403337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5" name="Triangle 301"/>
              <p:cNvSpPr/>
              <p:nvPr/>
            </p:nvSpPr>
            <p:spPr>
              <a:xfrm>
                <a:off x="4244387" y="405408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6" name="Triangle 302"/>
              <p:cNvSpPr/>
              <p:nvPr/>
            </p:nvSpPr>
            <p:spPr>
              <a:xfrm>
                <a:off x="4351627" y="408445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7" name="Triangle 303"/>
              <p:cNvSpPr/>
              <p:nvPr/>
            </p:nvSpPr>
            <p:spPr>
              <a:xfrm>
                <a:off x="4297392" y="395145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8" name="Triangle 304"/>
              <p:cNvSpPr/>
              <p:nvPr/>
            </p:nvSpPr>
            <p:spPr>
              <a:xfrm>
                <a:off x="4236607" y="380957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79" name="Triangle 305"/>
              <p:cNvSpPr/>
              <p:nvPr/>
            </p:nvSpPr>
            <p:spPr>
              <a:xfrm>
                <a:off x="4350392" y="380944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0" name="Triangle 306"/>
              <p:cNvSpPr/>
              <p:nvPr/>
            </p:nvSpPr>
            <p:spPr>
              <a:xfrm>
                <a:off x="4562975" y="3827762"/>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1" name="Triangle 307"/>
              <p:cNvSpPr/>
              <p:nvPr/>
            </p:nvSpPr>
            <p:spPr>
              <a:xfrm>
                <a:off x="4583340" y="392709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2" name="Triangle 308"/>
              <p:cNvSpPr/>
              <p:nvPr/>
            </p:nvSpPr>
            <p:spPr>
              <a:xfrm>
                <a:off x="4711182" y="381530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3" name="Triangle 309"/>
              <p:cNvSpPr/>
              <p:nvPr/>
            </p:nvSpPr>
            <p:spPr>
              <a:xfrm>
                <a:off x="4797332" y="367245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4" name="Triangle 310"/>
              <p:cNvSpPr/>
              <p:nvPr/>
            </p:nvSpPr>
            <p:spPr>
              <a:xfrm>
                <a:off x="4842490" y="363833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5" name="Triangle 311"/>
              <p:cNvSpPr/>
              <p:nvPr/>
            </p:nvSpPr>
            <p:spPr>
              <a:xfrm>
                <a:off x="4828881" y="377728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6" name="Triangle 312"/>
              <p:cNvSpPr/>
              <p:nvPr/>
            </p:nvSpPr>
            <p:spPr>
              <a:xfrm>
                <a:off x="4673104" y="356233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7" name="Triangle 313"/>
              <p:cNvSpPr/>
              <p:nvPr/>
            </p:nvSpPr>
            <p:spPr>
              <a:xfrm>
                <a:off x="4894594" y="355172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8" name="Triangle 314"/>
              <p:cNvSpPr/>
              <p:nvPr/>
            </p:nvSpPr>
            <p:spPr>
              <a:xfrm>
                <a:off x="4988374" y="368779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89" name="Triangle 315"/>
              <p:cNvSpPr/>
              <p:nvPr/>
            </p:nvSpPr>
            <p:spPr>
              <a:xfrm>
                <a:off x="5000537" y="377673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0" name="Triangle 316"/>
              <p:cNvSpPr/>
              <p:nvPr/>
            </p:nvSpPr>
            <p:spPr>
              <a:xfrm>
                <a:off x="5046533" y="361565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1" name="Triangle 317"/>
              <p:cNvSpPr/>
              <p:nvPr/>
            </p:nvSpPr>
            <p:spPr>
              <a:xfrm>
                <a:off x="5009617" y="358637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2" name="Triangle 318"/>
              <p:cNvSpPr/>
              <p:nvPr/>
            </p:nvSpPr>
            <p:spPr>
              <a:xfrm>
                <a:off x="5280962" y="364317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3" name="Triangle 319"/>
              <p:cNvSpPr/>
              <p:nvPr/>
            </p:nvSpPr>
            <p:spPr>
              <a:xfrm>
                <a:off x="5250626" y="355379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4" name="Triangle 320"/>
              <p:cNvSpPr/>
              <p:nvPr/>
            </p:nvSpPr>
            <p:spPr>
              <a:xfrm>
                <a:off x="5332344" y="352707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5" name="Triangle 321"/>
              <p:cNvSpPr/>
              <p:nvPr/>
            </p:nvSpPr>
            <p:spPr>
              <a:xfrm>
                <a:off x="5228713" y="344828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6" name="Triangle 322"/>
              <p:cNvSpPr/>
              <p:nvPr/>
            </p:nvSpPr>
            <p:spPr>
              <a:xfrm>
                <a:off x="5323667" y="336308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7" name="Triangle 323"/>
              <p:cNvSpPr/>
              <p:nvPr/>
            </p:nvSpPr>
            <p:spPr>
              <a:xfrm>
                <a:off x="5434841" y="337598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8" name="Triangle 324"/>
              <p:cNvSpPr/>
              <p:nvPr/>
            </p:nvSpPr>
            <p:spPr>
              <a:xfrm>
                <a:off x="5508996" y="331617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99" name="Triangle 325"/>
              <p:cNvSpPr/>
              <p:nvPr/>
            </p:nvSpPr>
            <p:spPr>
              <a:xfrm>
                <a:off x="5505732" y="323770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0" name="Triangle 326"/>
              <p:cNvSpPr/>
              <p:nvPr/>
            </p:nvSpPr>
            <p:spPr>
              <a:xfrm>
                <a:off x="5589211" y="329821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1" name="Triangle 327"/>
              <p:cNvSpPr/>
              <p:nvPr/>
            </p:nvSpPr>
            <p:spPr>
              <a:xfrm>
                <a:off x="5675699" y="335308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2" name="Triangle 328"/>
              <p:cNvSpPr/>
              <p:nvPr/>
            </p:nvSpPr>
            <p:spPr>
              <a:xfrm>
                <a:off x="5593185" y="321837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3" name="Triangle 329"/>
              <p:cNvSpPr/>
              <p:nvPr/>
            </p:nvSpPr>
            <p:spPr>
              <a:xfrm>
                <a:off x="5695268" y="324333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4" name="Triangle 330"/>
              <p:cNvSpPr/>
              <p:nvPr/>
            </p:nvSpPr>
            <p:spPr>
              <a:xfrm>
                <a:off x="5786720" y="316145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5" name="Triangle 331"/>
              <p:cNvSpPr/>
              <p:nvPr/>
            </p:nvSpPr>
            <p:spPr>
              <a:xfrm>
                <a:off x="5839751" y="324887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6" name="Triangle 332"/>
              <p:cNvSpPr/>
              <p:nvPr/>
            </p:nvSpPr>
            <p:spPr>
              <a:xfrm>
                <a:off x="5960174" y="316779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7" name="Triangle 333"/>
              <p:cNvSpPr/>
              <p:nvPr/>
            </p:nvSpPr>
            <p:spPr>
              <a:xfrm>
                <a:off x="5859129" y="285411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8" name="Triangle 334"/>
              <p:cNvSpPr/>
              <p:nvPr/>
            </p:nvSpPr>
            <p:spPr>
              <a:xfrm>
                <a:off x="5950065" y="292677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09" name="Triangle 335"/>
              <p:cNvSpPr/>
              <p:nvPr/>
            </p:nvSpPr>
            <p:spPr>
              <a:xfrm>
                <a:off x="5991564" y="302228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0" name="Triangle 336"/>
              <p:cNvSpPr/>
              <p:nvPr/>
            </p:nvSpPr>
            <p:spPr>
              <a:xfrm>
                <a:off x="6165871" y="3023197"/>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1" name="Triangle 337"/>
              <p:cNvSpPr/>
              <p:nvPr/>
            </p:nvSpPr>
            <p:spPr>
              <a:xfrm>
                <a:off x="6171598" y="295295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2" name="Triangle 338"/>
              <p:cNvSpPr/>
              <p:nvPr/>
            </p:nvSpPr>
            <p:spPr>
              <a:xfrm>
                <a:off x="6326164" y="301600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3" name="Triangle 339"/>
              <p:cNvSpPr/>
              <p:nvPr/>
            </p:nvSpPr>
            <p:spPr>
              <a:xfrm>
                <a:off x="6380044" y="297683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4" name="Triangle 340"/>
              <p:cNvSpPr/>
              <p:nvPr/>
            </p:nvSpPr>
            <p:spPr>
              <a:xfrm>
                <a:off x="6157948" y="280313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5" name="Triangle 341"/>
              <p:cNvSpPr/>
              <p:nvPr/>
            </p:nvSpPr>
            <p:spPr>
              <a:xfrm>
                <a:off x="6295951" y="282990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6" name="Triangle 342"/>
              <p:cNvSpPr/>
              <p:nvPr/>
            </p:nvSpPr>
            <p:spPr>
              <a:xfrm>
                <a:off x="6358568" y="277888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7" name="Triangle 343"/>
              <p:cNvSpPr/>
              <p:nvPr/>
            </p:nvSpPr>
            <p:spPr>
              <a:xfrm>
                <a:off x="6492127" y="293790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8" name="Triangle 344"/>
              <p:cNvSpPr/>
              <p:nvPr/>
            </p:nvSpPr>
            <p:spPr>
              <a:xfrm>
                <a:off x="6549704" y="292835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19" name="Triangle 345"/>
              <p:cNvSpPr/>
              <p:nvPr/>
            </p:nvSpPr>
            <p:spPr>
              <a:xfrm>
                <a:off x="6650913" y="300237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0" name="Triangle 346"/>
              <p:cNvSpPr/>
              <p:nvPr/>
            </p:nvSpPr>
            <p:spPr>
              <a:xfrm>
                <a:off x="6503515" y="282990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1" name="Triangle 347"/>
              <p:cNvSpPr/>
              <p:nvPr/>
            </p:nvSpPr>
            <p:spPr>
              <a:xfrm>
                <a:off x="6634903" y="284211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2" name="Triangle 348"/>
              <p:cNvSpPr/>
              <p:nvPr/>
            </p:nvSpPr>
            <p:spPr>
              <a:xfrm>
                <a:off x="6512972" y="277888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3" name="Triangle 349"/>
              <p:cNvSpPr/>
              <p:nvPr/>
            </p:nvSpPr>
            <p:spPr>
              <a:xfrm>
                <a:off x="6483800" y="272843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4" name="Triangle 350"/>
              <p:cNvSpPr/>
              <p:nvPr/>
            </p:nvSpPr>
            <p:spPr>
              <a:xfrm>
                <a:off x="6510490" y="261451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5" name="Triangle 351"/>
              <p:cNvSpPr/>
              <p:nvPr/>
            </p:nvSpPr>
            <p:spPr>
              <a:xfrm>
                <a:off x="6634903" y="255464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6" name="Triangle 352"/>
              <p:cNvSpPr/>
              <p:nvPr/>
            </p:nvSpPr>
            <p:spPr>
              <a:xfrm>
                <a:off x="6621577" y="2632834"/>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7" name="Triangle 353"/>
              <p:cNvSpPr/>
              <p:nvPr/>
            </p:nvSpPr>
            <p:spPr>
              <a:xfrm>
                <a:off x="6677607" y="2670856"/>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8" name="Triangle 354"/>
              <p:cNvSpPr/>
              <p:nvPr/>
            </p:nvSpPr>
            <p:spPr>
              <a:xfrm>
                <a:off x="6722659" y="269838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29" name="Triangle 355"/>
              <p:cNvSpPr/>
              <p:nvPr/>
            </p:nvSpPr>
            <p:spPr>
              <a:xfrm>
                <a:off x="6755543" y="272387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0" name="Triangle 356"/>
              <p:cNvSpPr/>
              <p:nvPr/>
            </p:nvSpPr>
            <p:spPr>
              <a:xfrm>
                <a:off x="6866579" y="268285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1" name="Triangle 357"/>
              <p:cNvSpPr/>
              <p:nvPr/>
            </p:nvSpPr>
            <p:spPr>
              <a:xfrm>
                <a:off x="7027287" y="270767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2" name="Triangle 358"/>
              <p:cNvSpPr/>
              <p:nvPr/>
            </p:nvSpPr>
            <p:spPr>
              <a:xfrm>
                <a:off x="6878099" y="256463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3" name="Triangle 359"/>
              <p:cNvSpPr/>
              <p:nvPr/>
            </p:nvSpPr>
            <p:spPr>
              <a:xfrm>
                <a:off x="6941878" y="236353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4" name="Triangle 360"/>
              <p:cNvSpPr/>
              <p:nvPr/>
            </p:nvSpPr>
            <p:spPr>
              <a:xfrm>
                <a:off x="6939496" y="231683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5" name="Triangle 361"/>
              <p:cNvSpPr/>
              <p:nvPr/>
            </p:nvSpPr>
            <p:spPr>
              <a:xfrm>
                <a:off x="7052200" y="2446403"/>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6" name="Triangle 362"/>
              <p:cNvSpPr/>
              <p:nvPr/>
            </p:nvSpPr>
            <p:spPr>
              <a:xfrm>
                <a:off x="7178221" y="247097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7" name="Triangle 363"/>
              <p:cNvSpPr/>
              <p:nvPr/>
            </p:nvSpPr>
            <p:spPr>
              <a:xfrm>
                <a:off x="7293924" y="2467482"/>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8" name="Triangle 364"/>
              <p:cNvSpPr/>
              <p:nvPr/>
            </p:nvSpPr>
            <p:spPr>
              <a:xfrm>
                <a:off x="7453028" y="2467482"/>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39" name="Triangle 365"/>
              <p:cNvSpPr/>
              <p:nvPr/>
            </p:nvSpPr>
            <p:spPr>
              <a:xfrm>
                <a:off x="7413941" y="2344091"/>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0" name="Triangle 366"/>
              <p:cNvSpPr/>
              <p:nvPr/>
            </p:nvSpPr>
            <p:spPr>
              <a:xfrm>
                <a:off x="7355239" y="231683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1" name="Triangle 367"/>
              <p:cNvSpPr/>
              <p:nvPr/>
            </p:nvSpPr>
            <p:spPr>
              <a:xfrm>
                <a:off x="7197849" y="2288938"/>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2" name="Triangle 368"/>
              <p:cNvSpPr/>
              <p:nvPr/>
            </p:nvSpPr>
            <p:spPr>
              <a:xfrm>
                <a:off x="7537417" y="214149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3" name="Triangle 369"/>
              <p:cNvSpPr/>
              <p:nvPr/>
            </p:nvSpPr>
            <p:spPr>
              <a:xfrm>
                <a:off x="7589924" y="219589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4" name="Triangle 370"/>
              <p:cNvSpPr/>
              <p:nvPr/>
            </p:nvSpPr>
            <p:spPr>
              <a:xfrm>
                <a:off x="7656636" y="2192759"/>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5" name="Triangle 371"/>
              <p:cNvSpPr/>
              <p:nvPr/>
            </p:nvSpPr>
            <p:spPr>
              <a:xfrm>
                <a:off x="7769599" y="2210345"/>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6" name="Triangle 372"/>
              <p:cNvSpPr/>
              <p:nvPr/>
            </p:nvSpPr>
            <p:spPr>
              <a:xfrm>
                <a:off x="7766053" y="210886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47" name="Triangle 373"/>
              <p:cNvSpPr/>
              <p:nvPr/>
            </p:nvSpPr>
            <p:spPr>
              <a:xfrm>
                <a:off x="7746370" y="2301300"/>
                <a:ext cx="85409" cy="73629"/>
              </a:xfrm>
              <a:prstGeom prst="triangle">
                <a:avLst/>
              </a:prstGeom>
              <a:solidFill>
                <a:schemeClr val="bg2"/>
              </a:solidFill>
              <a:ln w="25400" cap="flat" cmpd="sng" algn="ctr">
                <a:no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grpSp>
        <p:sp>
          <p:nvSpPr>
            <p:cNvPr id="70" name="Freeform 294"/>
            <p:cNvSpPr/>
            <p:nvPr/>
          </p:nvSpPr>
          <p:spPr>
            <a:xfrm>
              <a:off x="3661577" y="2219951"/>
              <a:ext cx="3953082" cy="2064577"/>
            </a:xfrm>
            <a:custGeom>
              <a:avLst/>
              <a:gdLst>
                <a:gd name="connsiteX0" fmla="*/ 0 w 8627165"/>
                <a:gd name="connsiteY0" fmla="*/ 4114800 h 4114800"/>
                <a:gd name="connsiteX1" fmla="*/ 3379304 w 8627165"/>
                <a:gd name="connsiteY1" fmla="*/ 3001618 h 4114800"/>
                <a:gd name="connsiteX2" fmla="*/ 8627165 w 8627165"/>
                <a:gd name="connsiteY2" fmla="*/ 0 h 4114800"/>
                <a:gd name="connsiteX0" fmla="*/ 0 w 6896839"/>
                <a:gd name="connsiteY0" fmla="*/ 3636498 h 3636498"/>
                <a:gd name="connsiteX1" fmla="*/ 1648978 w 6896839"/>
                <a:gd name="connsiteY1" fmla="*/ 3001618 h 3636498"/>
                <a:gd name="connsiteX2" fmla="*/ 6896839 w 6896839"/>
                <a:gd name="connsiteY2" fmla="*/ 0 h 3636498"/>
                <a:gd name="connsiteX0" fmla="*/ 0 w 6896839"/>
                <a:gd name="connsiteY0" fmla="*/ 3636498 h 3636498"/>
                <a:gd name="connsiteX1" fmla="*/ 1648978 w 6896839"/>
                <a:gd name="connsiteY1" fmla="*/ 3001618 h 3636498"/>
                <a:gd name="connsiteX2" fmla="*/ 6896839 w 6896839"/>
                <a:gd name="connsiteY2" fmla="*/ 0 h 3636498"/>
                <a:gd name="connsiteX0" fmla="*/ 0 w 6896839"/>
                <a:gd name="connsiteY0" fmla="*/ 3636498 h 3636498"/>
                <a:gd name="connsiteX1" fmla="*/ 3083883 w 6896839"/>
                <a:gd name="connsiteY1" fmla="*/ 2213827 h 3636498"/>
                <a:gd name="connsiteX2" fmla="*/ 6896839 w 6896839"/>
                <a:gd name="connsiteY2" fmla="*/ 0 h 3636498"/>
                <a:gd name="connsiteX0" fmla="*/ 0 w 6896839"/>
                <a:gd name="connsiteY0" fmla="*/ 3636498 h 3636498"/>
                <a:gd name="connsiteX1" fmla="*/ 3083883 w 6896839"/>
                <a:gd name="connsiteY1" fmla="*/ 2213827 h 3636498"/>
                <a:gd name="connsiteX2" fmla="*/ 6896839 w 6896839"/>
                <a:gd name="connsiteY2" fmla="*/ 0 h 3636498"/>
                <a:gd name="connsiteX0" fmla="*/ 0 w 6896839"/>
                <a:gd name="connsiteY0" fmla="*/ 3636498 h 3636498"/>
                <a:gd name="connsiteX1" fmla="*/ 3083883 w 6896839"/>
                <a:gd name="connsiteY1" fmla="*/ 2213827 h 3636498"/>
                <a:gd name="connsiteX2" fmla="*/ 6896839 w 6896839"/>
                <a:gd name="connsiteY2" fmla="*/ 0 h 3636498"/>
                <a:gd name="connsiteX0" fmla="*/ 0 w 6896839"/>
                <a:gd name="connsiteY0" fmla="*/ 3636498 h 3636498"/>
                <a:gd name="connsiteX1" fmla="*/ 3083883 w 6896839"/>
                <a:gd name="connsiteY1" fmla="*/ 2213827 h 3636498"/>
                <a:gd name="connsiteX2" fmla="*/ 6896839 w 6896839"/>
                <a:gd name="connsiteY2" fmla="*/ 0 h 3636498"/>
                <a:gd name="connsiteX0" fmla="*/ 0 w 6578999"/>
                <a:gd name="connsiteY0" fmla="*/ 3436015 h 3436015"/>
                <a:gd name="connsiteX1" fmla="*/ 3083883 w 6578999"/>
                <a:gd name="connsiteY1" fmla="*/ 2013344 h 3436015"/>
                <a:gd name="connsiteX2" fmla="*/ 6578999 w 6578999"/>
                <a:gd name="connsiteY2" fmla="*/ 0 h 3436015"/>
                <a:gd name="connsiteX0" fmla="*/ 0 w 6578999"/>
                <a:gd name="connsiteY0" fmla="*/ 3436015 h 3436015"/>
                <a:gd name="connsiteX1" fmla="*/ 3083883 w 6578999"/>
                <a:gd name="connsiteY1" fmla="*/ 2013344 h 3436015"/>
                <a:gd name="connsiteX2" fmla="*/ 6578999 w 6578999"/>
                <a:gd name="connsiteY2" fmla="*/ 0 h 3436015"/>
              </a:gdLst>
              <a:ahLst/>
              <a:cxnLst>
                <a:cxn ang="0">
                  <a:pos x="connsiteX0" y="connsiteY0"/>
                </a:cxn>
                <a:cxn ang="0">
                  <a:pos x="connsiteX1" y="connsiteY1"/>
                </a:cxn>
                <a:cxn ang="0">
                  <a:pos x="connsiteX2" y="connsiteY2"/>
                </a:cxn>
              </a:cxnLst>
              <a:rect l="l" t="t" r="r" b="b"/>
              <a:pathLst>
                <a:path w="6578999" h="3436015">
                  <a:moveTo>
                    <a:pt x="0" y="3436015"/>
                  </a:moveTo>
                  <a:cubicBezTo>
                    <a:pt x="1083263" y="3011308"/>
                    <a:pt x="647216" y="3205581"/>
                    <a:pt x="3083883" y="2013344"/>
                  </a:cubicBezTo>
                  <a:cubicBezTo>
                    <a:pt x="4521744" y="1215003"/>
                    <a:pt x="5576209" y="583674"/>
                    <a:pt x="6578999" y="0"/>
                  </a:cubicBezTo>
                </a:path>
              </a:pathLst>
            </a:custGeom>
            <a:noFill/>
            <a:ln w="50800" cap="flat" cmpd="sng" algn="ctr">
              <a:solidFill>
                <a:schemeClr val="bg2"/>
              </a:solid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grpSp>
      <p:sp>
        <p:nvSpPr>
          <p:cNvPr id="148" name="TextBox 147"/>
          <p:cNvSpPr txBox="1"/>
          <p:nvPr/>
        </p:nvSpPr>
        <p:spPr>
          <a:xfrm>
            <a:off x="4214690" y="2664232"/>
            <a:ext cx="2041916" cy="523220"/>
          </a:xfrm>
          <a:prstGeom prst="rect">
            <a:avLst/>
          </a:prstGeom>
          <a:noFill/>
          <a:effectLst/>
        </p:spPr>
        <p:txBody>
          <a:bodyPr wrap="square" rtlCol="0" anchor="ctr">
            <a:spAutoFit/>
          </a:bodyP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2">
                    <a:lumMod val="75000"/>
                  </a:schemeClr>
                </a:solidFill>
                <a:effectLst/>
                <a:uLnTx/>
                <a:uFillTx/>
                <a:latin typeface="Arial" panose="020B0604020202020204" pitchFamily="34" charset="0"/>
                <a:cs typeface="Arial" panose="020B0604020202020204" pitchFamily="34" charset="0"/>
              </a:rPr>
              <a:t>Transistors</a:t>
            </a:r>
            <a:br>
              <a:rPr kumimoji="0" lang="en-US" sz="1400" b="0" i="0" u="none" strike="noStrike" kern="0" cap="none" spc="0" normalizeH="0" baseline="0" noProof="0" dirty="0">
                <a:ln>
                  <a:noFill/>
                </a:ln>
                <a:solidFill>
                  <a:schemeClr val="bg2">
                    <a:lumMod val="75000"/>
                  </a:schemeClr>
                </a:solidFill>
                <a:effectLst/>
                <a:uLnTx/>
                <a:uFillTx/>
                <a:latin typeface="Arial" panose="020B0604020202020204" pitchFamily="34" charset="0"/>
                <a:cs typeface="Arial" panose="020B0604020202020204" pitchFamily="34" charset="0"/>
              </a:rPr>
            </a:br>
            <a:r>
              <a:rPr kumimoji="0" lang="en-US" sz="1400" b="0" i="0" u="none" strike="noStrike" kern="0" cap="none" spc="0" normalizeH="0" baseline="0" noProof="0" dirty="0">
                <a:ln>
                  <a:noFill/>
                </a:ln>
                <a:solidFill>
                  <a:schemeClr val="bg2">
                    <a:lumMod val="75000"/>
                  </a:schemeClr>
                </a:solidFill>
                <a:effectLst/>
                <a:uLnTx/>
                <a:uFillTx/>
                <a:latin typeface="Arial" panose="020B0604020202020204" pitchFamily="34" charset="0"/>
                <a:cs typeface="Arial" panose="020B0604020202020204" pitchFamily="34" charset="0"/>
              </a:rPr>
              <a:t>(thousands)</a:t>
            </a:r>
          </a:p>
        </p:txBody>
      </p:sp>
      <p:sp>
        <p:nvSpPr>
          <p:cNvPr id="149" name="Freeform 19"/>
          <p:cNvSpPr/>
          <p:nvPr/>
        </p:nvSpPr>
        <p:spPr>
          <a:xfrm rot="21221860">
            <a:off x="7565273" y="1416849"/>
            <a:ext cx="1828360" cy="713891"/>
          </a:xfrm>
          <a:custGeom>
            <a:avLst/>
            <a:gdLst>
              <a:gd name="connsiteX0" fmla="*/ 0 w 3401568"/>
              <a:gd name="connsiteY0" fmla="*/ 1377696 h 1377696"/>
              <a:gd name="connsiteX1" fmla="*/ 3401568 w 3401568"/>
              <a:gd name="connsiteY1" fmla="*/ 0 h 1377696"/>
              <a:gd name="connsiteX0" fmla="*/ 0 w 3279648"/>
              <a:gd name="connsiteY0" fmla="*/ 1328928 h 1328928"/>
              <a:gd name="connsiteX1" fmla="*/ 3279648 w 3279648"/>
              <a:gd name="connsiteY1" fmla="*/ 0 h 1328928"/>
              <a:gd name="connsiteX0" fmla="*/ 0 w 3379660"/>
              <a:gd name="connsiteY0" fmla="*/ 1371791 h 1371791"/>
              <a:gd name="connsiteX1" fmla="*/ 3379660 w 3379660"/>
              <a:gd name="connsiteY1" fmla="*/ 0 h 1371791"/>
              <a:gd name="connsiteX0" fmla="*/ 0 w 3565398"/>
              <a:gd name="connsiteY0" fmla="*/ 1428941 h 1428941"/>
              <a:gd name="connsiteX1" fmla="*/ 3565398 w 3565398"/>
              <a:gd name="connsiteY1" fmla="*/ 0 h 1428941"/>
              <a:gd name="connsiteX0" fmla="*/ 0 w 3408235"/>
              <a:gd name="connsiteY0" fmla="*/ 1357503 h 1357503"/>
              <a:gd name="connsiteX1" fmla="*/ 3408235 w 3408235"/>
              <a:gd name="connsiteY1" fmla="*/ 0 h 1357503"/>
              <a:gd name="connsiteX0" fmla="*/ 0 w 3451097"/>
              <a:gd name="connsiteY0" fmla="*/ 1386078 h 1386078"/>
              <a:gd name="connsiteX1" fmla="*/ 3451097 w 3451097"/>
              <a:gd name="connsiteY1" fmla="*/ 0 h 1386078"/>
              <a:gd name="connsiteX0" fmla="*/ 0 w 3293935"/>
              <a:gd name="connsiteY0" fmla="*/ 1300353 h 1300353"/>
              <a:gd name="connsiteX1" fmla="*/ 3293935 w 3293935"/>
              <a:gd name="connsiteY1" fmla="*/ 0 h 1300353"/>
            </a:gdLst>
            <a:ahLst/>
            <a:cxnLst>
              <a:cxn ang="0">
                <a:pos x="connsiteX0" y="connsiteY0"/>
              </a:cxn>
              <a:cxn ang="0">
                <a:pos x="connsiteX1" y="connsiteY1"/>
              </a:cxn>
            </a:cxnLst>
            <a:rect l="l" t="t" r="r" b="b"/>
            <a:pathLst>
              <a:path w="3293935" h="1300353">
                <a:moveTo>
                  <a:pt x="0" y="1300353"/>
                </a:moveTo>
                <a:lnTo>
                  <a:pt x="3293935" y="0"/>
                </a:lnTo>
              </a:path>
            </a:pathLst>
          </a:custGeom>
          <a:noFill/>
          <a:ln w="50800" cap="flat" cmpd="sng" algn="ctr">
            <a:solidFill>
              <a:schemeClr val="bg2"/>
            </a:solidFill>
            <a:prstDash val="dash"/>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mn-ea"/>
              <a:cs typeface="+mn-cs"/>
            </a:endParaRPr>
          </a:p>
        </p:txBody>
      </p:sp>
      <p:sp>
        <p:nvSpPr>
          <p:cNvPr id="150" name="TextBox 149">
            <a:extLst>
              <a:ext uri="{FF2B5EF4-FFF2-40B4-BE49-F238E27FC236}">
                <a16:creationId xmlns:a16="http://schemas.microsoft.com/office/drawing/2014/main" id="{0AC06900-C49E-449A-954C-2F1AC4E5E38A}"/>
              </a:ext>
            </a:extLst>
          </p:cNvPr>
          <p:cNvSpPr txBox="1"/>
          <p:nvPr/>
        </p:nvSpPr>
        <p:spPr>
          <a:xfrm>
            <a:off x="5495040" y="1819076"/>
            <a:ext cx="2041916" cy="523220"/>
          </a:xfrm>
          <a:prstGeom prst="rect">
            <a:avLst/>
          </a:prstGeom>
          <a:noFill/>
          <a:effectLst/>
        </p:spPr>
        <p:txBody>
          <a:bodyPr wrap="square" rtlCol="0" anchor="ctr">
            <a:spAutoFit/>
          </a:bodyPr>
          <a:lstStyle/>
          <a:p>
            <a:pPr algn="ctr" defTabSz="1097280" fontAlgn="auto">
              <a:spcBef>
                <a:spcPts val="0"/>
              </a:spcBef>
              <a:spcAft>
                <a:spcPts val="0"/>
              </a:spcAft>
              <a:defRPr/>
            </a:pPr>
            <a:r>
              <a:rPr lang="en-US" sz="1400" kern="0" dirty="0">
                <a:solidFill>
                  <a:srgbClr val="76B900"/>
                </a:solidFill>
                <a:latin typeface="Arial" panose="020B0604020202020204" pitchFamily="34" charset="0"/>
                <a:cs typeface="Arial" panose="020B0604020202020204" pitchFamily="34" charset="0"/>
              </a:rPr>
              <a:t>GPU-Computing perf</a:t>
            </a:r>
          </a:p>
          <a:p>
            <a:pPr algn="ctr" defTabSz="1097280" fontAlgn="auto">
              <a:spcBef>
                <a:spcPts val="0"/>
              </a:spcBef>
              <a:spcAft>
                <a:spcPts val="0"/>
              </a:spcAft>
              <a:defRPr/>
            </a:pPr>
            <a:r>
              <a:rPr lang="en-US" sz="1400" kern="0" dirty="0">
                <a:solidFill>
                  <a:srgbClr val="76B900"/>
                </a:solidFill>
                <a:latin typeface="Arial" panose="020B0604020202020204" pitchFamily="34" charset="0"/>
                <a:cs typeface="Arial" panose="020B0604020202020204" pitchFamily="34" charset="0"/>
              </a:rPr>
              <a:t>1.5X per year</a:t>
            </a:r>
          </a:p>
        </p:txBody>
      </p:sp>
      <p:grpSp>
        <p:nvGrpSpPr>
          <p:cNvPr id="151" name="Group 150">
            <a:extLst>
              <a:ext uri="{FF2B5EF4-FFF2-40B4-BE49-F238E27FC236}">
                <a16:creationId xmlns:a16="http://schemas.microsoft.com/office/drawing/2014/main" id="{1814BBFA-61DD-43AC-87DD-4A83CCAE8D52}"/>
              </a:ext>
            </a:extLst>
          </p:cNvPr>
          <p:cNvGrpSpPr/>
          <p:nvPr/>
        </p:nvGrpSpPr>
        <p:grpSpPr>
          <a:xfrm>
            <a:off x="6454980" y="1416849"/>
            <a:ext cx="2938653" cy="1486973"/>
            <a:chOff x="6454980" y="1416849"/>
            <a:chExt cx="2938653" cy="1486973"/>
          </a:xfrm>
        </p:grpSpPr>
        <p:sp>
          <p:nvSpPr>
            <p:cNvPr id="152" name="Freeform 19">
              <a:extLst>
                <a:ext uri="{FF2B5EF4-FFF2-40B4-BE49-F238E27FC236}">
                  <a16:creationId xmlns:a16="http://schemas.microsoft.com/office/drawing/2014/main" id="{6FE63448-672A-412C-820D-8A254E9F9D8B}"/>
                </a:ext>
              </a:extLst>
            </p:cNvPr>
            <p:cNvSpPr/>
            <p:nvPr/>
          </p:nvSpPr>
          <p:spPr>
            <a:xfrm rot="21221860">
              <a:off x="7565273" y="1416849"/>
              <a:ext cx="1828360" cy="713891"/>
            </a:xfrm>
            <a:custGeom>
              <a:avLst/>
              <a:gdLst>
                <a:gd name="connsiteX0" fmla="*/ 0 w 3401568"/>
                <a:gd name="connsiteY0" fmla="*/ 1377696 h 1377696"/>
                <a:gd name="connsiteX1" fmla="*/ 3401568 w 3401568"/>
                <a:gd name="connsiteY1" fmla="*/ 0 h 1377696"/>
                <a:gd name="connsiteX0" fmla="*/ 0 w 3279648"/>
                <a:gd name="connsiteY0" fmla="*/ 1328928 h 1328928"/>
                <a:gd name="connsiteX1" fmla="*/ 3279648 w 3279648"/>
                <a:gd name="connsiteY1" fmla="*/ 0 h 1328928"/>
                <a:gd name="connsiteX0" fmla="*/ 0 w 3379660"/>
                <a:gd name="connsiteY0" fmla="*/ 1371791 h 1371791"/>
                <a:gd name="connsiteX1" fmla="*/ 3379660 w 3379660"/>
                <a:gd name="connsiteY1" fmla="*/ 0 h 1371791"/>
                <a:gd name="connsiteX0" fmla="*/ 0 w 3565398"/>
                <a:gd name="connsiteY0" fmla="*/ 1428941 h 1428941"/>
                <a:gd name="connsiteX1" fmla="*/ 3565398 w 3565398"/>
                <a:gd name="connsiteY1" fmla="*/ 0 h 1428941"/>
                <a:gd name="connsiteX0" fmla="*/ 0 w 3408235"/>
                <a:gd name="connsiteY0" fmla="*/ 1357503 h 1357503"/>
                <a:gd name="connsiteX1" fmla="*/ 3408235 w 3408235"/>
                <a:gd name="connsiteY1" fmla="*/ 0 h 1357503"/>
                <a:gd name="connsiteX0" fmla="*/ 0 w 3451097"/>
                <a:gd name="connsiteY0" fmla="*/ 1386078 h 1386078"/>
                <a:gd name="connsiteX1" fmla="*/ 3451097 w 3451097"/>
                <a:gd name="connsiteY1" fmla="*/ 0 h 1386078"/>
                <a:gd name="connsiteX0" fmla="*/ 0 w 3293935"/>
                <a:gd name="connsiteY0" fmla="*/ 1300353 h 1300353"/>
                <a:gd name="connsiteX1" fmla="*/ 3293935 w 3293935"/>
                <a:gd name="connsiteY1" fmla="*/ 0 h 1300353"/>
              </a:gdLst>
              <a:ahLst/>
              <a:cxnLst>
                <a:cxn ang="0">
                  <a:pos x="connsiteX0" y="connsiteY0"/>
                </a:cxn>
                <a:cxn ang="0">
                  <a:pos x="connsiteX1" y="connsiteY1"/>
                </a:cxn>
              </a:cxnLst>
              <a:rect l="l" t="t" r="r" b="b"/>
              <a:pathLst>
                <a:path w="3293935" h="1300353">
                  <a:moveTo>
                    <a:pt x="0" y="1300353"/>
                  </a:moveTo>
                  <a:lnTo>
                    <a:pt x="3293935" y="0"/>
                  </a:lnTo>
                </a:path>
              </a:pathLst>
            </a:custGeom>
            <a:noFill/>
            <a:ln w="50800" cap="flat" cmpd="sng" algn="ctr">
              <a:solidFill>
                <a:srgbClr val="76B900"/>
              </a:solidFill>
              <a:prstDash val="dash"/>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endParaRPr>
            </a:p>
          </p:txBody>
        </p:sp>
        <p:sp>
          <p:nvSpPr>
            <p:cNvPr id="153" name="Freeform 19">
              <a:extLst>
                <a:ext uri="{FF2B5EF4-FFF2-40B4-BE49-F238E27FC236}">
                  <a16:creationId xmlns:a16="http://schemas.microsoft.com/office/drawing/2014/main" id="{D9D2B254-1AFF-4733-8752-E29DB630B8A1}"/>
                </a:ext>
              </a:extLst>
            </p:cNvPr>
            <p:cNvSpPr/>
            <p:nvPr/>
          </p:nvSpPr>
          <p:spPr>
            <a:xfrm rot="21060000">
              <a:off x="6465263" y="2317173"/>
              <a:ext cx="1191963" cy="443607"/>
            </a:xfrm>
            <a:custGeom>
              <a:avLst/>
              <a:gdLst>
                <a:gd name="connsiteX0" fmla="*/ 0 w 3401568"/>
                <a:gd name="connsiteY0" fmla="*/ 1377696 h 1377696"/>
                <a:gd name="connsiteX1" fmla="*/ 3401568 w 3401568"/>
                <a:gd name="connsiteY1" fmla="*/ 0 h 1377696"/>
                <a:gd name="connsiteX0" fmla="*/ 0 w 3279648"/>
                <a:gd name="connsiteY0" fmla="*/ 1328928 h 1328928"/>
                <a:gd name="connsiteX1" fmla="*/ 3279648 w 3279648"/>
                <a:gd name="connsiteY1" fmla="*/ 0 h 1328928"/>
                <a:gd name="connsiteX0" fmla="*/ 0 w 3379660"/>
                <a:gd name="connsiteY0" fmla="*/ 1371791 h 1371791"/>
                <a:gd name="connsiteX1" fmla="*/ 3379660 w 3379660"/>
                <a:gd name="connsiteY1" fmla="*/ 0 h 1371791"/>
                <a:gd name="connsiteX0" fmla="*/ 0 w 3565398"/>
                <a:gd name="connsiteY0" fmla="*/ 1428941 h 1428941"/>
                <a:gd name="connsiteX1" fmla="*/ 3565398 w 3565398"/>
                <a:gd name="connsiteY1" fmla="*/ 0 h 1428941"/>
                <a:gd name="connsiteX0" fmla="*/ 0 w 3408235"/>
                <a:gd name="connsiteY0" fmla="*/ 1357503 h 1357503"/>
                <a:gd name="connsiteX1" fmla="*/ 3408235 w 3408235"/>
                <a:gd name="connsiteY1" fmla="*/ 0 h 1357503"/>
                <a:gd name="connsiteX0" fmla="*/ 0 w 3451097"/>
                <a:gd name="connsiteY0" fmla="*/ 1386078 h 1386078"/>
                <a:gd name="connsiteX1" fmla="*/ 3451097 w 3451097"/>
                <a:gd name="connsiteY1" fmla="*/ 0 h 1386078"/>
                <a:gd name="connsiteX0" fmla="*/ 0 w 3293935"/>
                <a:gd name="connsiteY0" fmla="*/ 1300353 h 1300353"/>
                <a:gd name="connsiteX1" fmla="*/ 3293935 w 3293935"/>
                <a:gd name="connsiteY1" fmla="*/ 0 h 1300353"/>
              </a:gdLst>
              <a:ahLst/>
              <a:cxnLst>
                <a:cxn ang="0">
                  <a:pos x="connsiteX0" y="connsiteY0"/>
                </a:cxn>
                <a:cxn ang="0">
                  <a:pos x="connsiteX1" y="connsiteY1"/>
                </a:cxn>
              </a:cxnLst>
              <a:rect l="l" t="t" r="r" b="b"/>
              <a:pathLst>
                <a:path w="3293935" h="1300353">
                  <a:moveTo>
                    <a:pt x="0" y="1300353"/>
                  </a:moveTo>
                  <a:lnTo>
                    <a:pt x="3293935" y="0"/>
                  </a:lnTo>
                </a:path>
              </a:pathLst>
            </a:custGeom>
            <a:noFill/>
            <a:ln w="50800" cap="flat" cmpd="sng" algn="ctr">
              <a:solidFill>
                <a:srgbClr val="76B900"/>
              </a:solidFill>
              <a:prstDash val="solid"/>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endParaRPr>
            </a:p>
          </p:txBody>
        </p:sp>
        <p:sp>
          <p:nvSpPr>
            <p:cNvPr id="154" name="Oval 153">
              <a:extLst>
                <a:ext uri="{FF2B5EF4-FFF2-40B4-BE49-F238E27FC236}">
                  <a16:creationId xmlns:a16="http://schemas.microsoft.com/office/drawing/2014/main" id="{EBED292D-05EC-4718-8EC8-DC8DD54C626F}"/>
                </a:ext>
              </a:extLst>
            </p:cNvPr>
            <p:cNvSpPr/>
            <p:nvPr/>
          </p:nvSpPr>
          <p:spPr>
            <a:xfrm>
              <a:off x="6454980" y="2802222"/>
              <a:ext cx="101600" cy="101600"/>
            </a:xfrm>
            <a:prstGeom prst="ellipse">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cs typeface=""/>
              </a:endParaRPr>
            </a:p>
          </p:txBody>
        </p:sp>
        <p:sp>
          <p:nvSpPr>
            <p:cNvPr id="155" name="Oval 154">
              <a:extLst>
                <a:ext uri="{FF2B5EF4-FFF2-40B4-BE49-F238E27FC236}">
                  <a16:creationId xmlns:a16="http://schemas.microsoft.com/office/drawing/2014/main" id="{657CD225-2DFA-48AF-B144-A6456881960B}"/>
                </a:ext>
              </a:extLst>
            </p:cNvPr>
            <p:cNvSpPr/>
            <p:nvPr/>
          </p:nvSpPr>
          <p:spPr>
            <a:xfrm>
              <a:off x="7723412" y="2085794"/>
              <a:ext cx="101600" cy="101600"/>
            </a:xfrm>
            <a:prstGeom prst="ellipse">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cs typeface=""/>
              </a:endParaRPr>
            </a:p>
          </p:txBody>
        </p:sp>
        <p:sp>
          <p:nvSpPr>
            <p:cNvPr id="156" name="Oval 155">
              <a:extLst>
                <a:ext uri="{FF2B5EF4-FFF2-40B4-BE49-F238E27FC236}">
                  <a16:creationId xmlns:a16="http://schemas.microsoft.com/office/drawing/2014/main" id="{F08E80F9-25E6-4557-8374-3F14F8651B4A}"/>
                </a:ext>
              </a:extLst>
            </p:cNvPr>
            <p:cNvSpPr/>
            <p:nvPr/>
          </p:nvSpPr>
          <p:spPr>
            <a:xfrm>
              <a:off x="7406304" y="2259897"/>
              <a:ext cx="101600" cy="101600"/>
            </a:xfrm>
            <a:prstGeom prst="ellipse">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cs typeface=""/>
              </a:endParaRPr>
            </a:p>
          </p:txBody>
        </p:sp>
        <p:sp>
          <p:nvSpPr>
            <p:cNvPr id="157" name="Oval 156">
              <a:extLst>
                <a:ext uri="{FF2B5EF4-FFF2-40B4-BE49-F238E27FC236}">
                  <a16:creationId xmlns:a16="http://schemas.microsoft.com/office/drawing/2014/main" id="{4F75CE87-BB17-47A6-AF62-4F782565B816}"/>
                </a:ext>
              </a:extLst>
            </p:cNvPr>
            <p:cNvSpPr/>
            <p:nvPr/>
          </p:nvSpPr>
          <p:spPr>
            <a:xfrm>
              <a:off x="6772088" y="2623987"/>
              <a:ext cx="101600" cy="101600"/>
            </a:xfrm>
            <a:prstGeom prst="ellipse">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cs typeface=""/>
              </a:endParaRPr>
            </a:p>
          </p:txBody>
        </p:sp>
        <p:sp>
          <p:nvSpPr>
            <p:cNvPr id="158" name="Oval 157">
              <a:extLst>
                <a:ext uri="{FF2B5EF4-FFF2-40B4-BE49-F238E27FC236}">
                  <a16:creationId xmlns:a16="http://schemas.microsoft.com/office/drawing/2014/main" id="{CAB6E5EC-6145-42AE-8E6F-486EA575A52B}"/>
                </a:ext>
              </a:extLst>
            </p:cNvPr>
            <p:cNvSpPr/>
            <p:nvPr/>
          </p:nvSpPr>
          <p:spPr>
            <a:xfrm>
              <a:off x="7089196" y="2440672"/>
              <a:ext cx="101600" cy="101600"/>
            </a:xfrm>
            <a:prstGeom prst="ellipse">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Trebuchet MS"/>
                <a:ea typeface=""/>
                <a:cs typeface=""/>
              </a:endParaRPr>
            </a:p>
          </p:txBody>
        </p:sp>
      </p:grpSp>
      <p:cxnSp>
        <p:nvCxnSpPr>
          <p:cNvPr id="159" name="Straight Connector 158">
            <a:extLst>
              <a:ext uri="{FF2B5EF4-FFF2-40B4-BE49-F238E27FC236}">
                <a16:creationId xmlns:a16="http://schemas.microsoft.com/office/drawing/2014/main" id="{2E101340-870A-4CA9-A68E-6DE6F26671C5}"/>
              </a:ext>
            </a:extLst>
          </p:cNvPr>
          <p:cNvCxnSpPr>
            <a:cxnSpLocks/>
          </p:cNvCxnSpPr>
          <p:nvPr/>
        </p:nvCxnSpPr>
        <p:spPr>
          <a:xfrm>
            <a:off x="9355763" y="1446169"/>
            <a:ext cx="0" cy="1629908"/>
          </a:xfrm>
          <a:prstGeom prst="line">
            <a:avLst/>
          </a:prstGeom>
          <a:noFill/>
          <a:ln w="50800" cap="flat" cmpd="sng" algn="ctr">
            <a:solidFill>
              <a:srgbClr val="76B900"/>
            </a:solidFill>
            <a:prstDash val="solid"/>
            <a:headEnd type="triangle"/>
            <a:tailEnd type="triangle"/>
          </a:ln>
          <a:effectLst/>
        </p:spPr>
      </p:cxnSp>
      <p:sp>
        <p:nvSpPr>
          <p:cNvPr id="160" name="TextBox 159">
            <a:extLst>
              <a:ext uri="{FF2B5EF4-FFF2-40B4-BE49-F238E27FC236}">
                <a16:creationId xmlns:a16="http://schemas.microsoft.com/office/drawing/2014/main" id="{2F90FDCF-AA3E-4164-9B28-4C0627D6EFA2}"/>
              </a:ext>
            </a:extLst>
          </p:cNvPr>
          <p:cNvSpPr txBox="1"/>
          <p:nvPr/>
        </p:nvSpPr>
        <p:spPr>
          <a:xfrm>
            <a:off x="9429805" y="1999513"/>
            <a:ext cx="888937" cy="523220"/>
          </a:xfrm>
          <a:prstGeom prst="rect">
            <a:avLst/>
          </a:prstGeom>
          <a:noFill/>
        </p:spPr>
        <p:txBody>
          <a:bodyPr wrap="square" rtlCol="0" anchor="ctr">
            <a:spAutoFit/>
          </a:bodyPr>
          <a:lstStyle/>
          <a:p>
            <a:pPr defTabSz="1097280">
              <a:defRPr/>
            </a:pPr>
            <a:r>
              <a:rPr lang="en-US" sz="1400" b="1" dirty="0">
                <a:solidFill>
                  <a:srgbClr val="333333"/>
                </a:solidFill>
                <a:latin typeface="Trebuchet MS" panose="020B0603020202020204" pitchFamily="34" charset="0"/>
              </a:rPr>
              <a:t>1000X</a:t>
            </a:r>
          </a:p>
          <a:p>
            <a:pPr defTabSz="1097280">
              <a:defRPr/>
            </a:pPr>
            <a:r>
              <a:rPr lang="en-US" sz="1400" b="1" dirty="0">
                <a:solidFill>
                  <a:srgbClr val="333333"/>
                </a:solidFill>
                <a:latin typeface="Trebuchet MS" panose="020B0603020202020204" pitchFamily="34" charset="0"/>
              </a:rPr>
              <a:t>By 2025</a:t>
            </a:r>
          </a:p>
        </p:txBody>
      </p:sp>
    </p:spTree>
    <p:extLst>
      <p:ext uri="{BB962C8B-B14F-4D97-AF65-F5344CB8AC3E}">
        <p14:creationId xmlns:p14="http://schemas.microsoft.com/office/powerpoint/2010/main" val="238991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6DE4-3C75-4CAB-A22A-4B363B4838E2}"/>
              </a:ext>
            </a:extLst>
          </p:cNvPr>
          <p:cNvSpPr>
            <a:spLocks noGrp="1"/>
          </p:cNvSpPr>
          <p:nvPr>
            <p:ph type="title"/>
          </p:nvPr>
        </p:nvSpPr>
        <p:spPr/>
        <p:txBody>
          <a:bodyPr/>
          <a:lstStyle/>
          <a:p>
            <a:r>
              <a:rPr lang="en-US" dirty="0"/>
              <a:t>Trends in Computational power</a:t>
            </a:r>
          </a:p>
        </p:txBody>
      </p:sp>
      <p:sp>
        <p:nvSpPr>
          <p:cNvPr id="4" name="Text Placeholder 3">
            <a:extLst>
              <a:ext uri="{FF2B5EF4-FFF2-40B4-BE49-F238E27FC236}">
                <a16:creationId xmlns:a16="http://schemas.microsoft.com/office/drawing/2014/main" id="{53673B40-F5C9-4BEE-B0C8-F611961924D6}"/>
              </a:ext>
            </a:extLst>
          </p:cNvPr>
          <p:cNvSpPr>
            <a:spLocks noGrp="1"/>
          </p:cNvSpPr>
          <p:nvPr>
            <p:ph type="body" sz="quarter" idx="10"/>
          </p:nvPr>
        </p:nvSpPr>
        <p:spPr/>
        <p:txBody>
          <a:bodyPr/>
          <a:lstStyle/>
          <a:p>
            <a:r>
              <a:rPr lang="en-GB" dirty="0"/>
              <a:t>2 PF/s in November 2009</a:t>
            </a:r>
            <a:endParaRPr lang="en-US" u="sng" dirty="0"/>
          </a:p>
        </p:txBody>
      </p:sp>
      <p:pic>
        <p:nvPicPr>
          <p:cNvPr id="7" name="Picture 6">
            <a:extLst>
              <a:ext uri="{FF2B5EF4-FFF2-40B4-BE49-F238E27FC236}">
                <a16:creationId xmlns:a16="http://schemas.microsoft.com/office/drawing/2014/main" id="{D43FD7D1-C99F-4330-9397-0C5AF9B720B0}"/>
              </a:ext>
            </a:extLst>
          </p:cNvPr>
          <p:cNvPicPr>
            <a:picLocks noChangeAspect="1"/>
          </p:cNvPicPr>
          <p:nvPr/>
        </p:nvPicPr>
        <p:blipFill>
          <a:blip r:embed="rId3"/>
          <a:stretch>
            <a:fillRect/>
          </a:stretch>
        </p:blipFill>
        <p:spPr>
          <a:xfrm>
            <a:off x="607047" y="1708796"/>
            <a:ext cx="9858375" cy="3957074"/>
          </a:xfrm>
          <a:prstGeom prst="rect">
            <a:avLst/>
          </a:prstGeom>
        </p:spPr>
      </p:pic>
    </p:spTree>
    <p:extLst>
      <p:ext uri="{BB962C8B-B14F-4D97-AF65-F5344CB8AC3E}">
        <p14:creationId xmlns:p14="http://schemas.microsoft.com/office/powerpoint/2010/main" val="268144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ADCC-FE49-45E7-998F-C6ACA735EA8E}"/>
              </a:ext>
            </a:extLst>
          </p:cNvPr>
          <p:cNvSpPr>
            <a:spLocks noGrp="1"/>
          </p:cNvSpPr>
          <p:nvPr>
            <p:ph type="title"/>
          </p:nvPr>
        </p:nvSpPr>
        <p:spPr/>
        <p:txBody>
          <a:bodyPr/>
          <a:lstStyle/>
          <a:p>
            <a:r>
              <a:rPr lang="en-US" dirty="0"/>
              <a:t>Trends in Computational power</a:t>
            </a:r>
          </a:p>
        </p:txBody>
      </p:sp>
      <p:sp>
        <p:nvSpPr>
          <p:cNvPr id="4" name="Text Placeholder 3">
            <a:extLst>
              <a:ext uri="{FF2B5EF4-FFF2-40B4-BE49-F238E27FC236}">
                <a16:creationId xmlns:a16="http://schemas.microsoft.com/office/drawing/2014/main" id="{980EFEC6-F47A-4A1E-A633-50651A703C4E}"/>
              </a:ext>
            </a:extLst>
          </p:cNvPr>
          <p:cNvSpPr>
            <a:spLocks noGrp="1"/>
          </p:cNvSpPr>
          <p:nvPr>
            <p:ph type="body" sz="quarter" idx="10"/>
          </p:nvPr>
        </p:nvSpPr>
        <p:spPr/>
        <p:txBody>
          <a:bodyPr/>
          <a:lstStyle/>
          <a:p>
            <a:r>
              <a:rPr lang="en-GB" dirty="0"/>
              <a:t>5 PF/s today</a:t>
            </a:r>
            <a:endParaRPr lang="en-US" u="sng" dirty="0"/>
          </a:p>
        </p:txBody>
      </p:sp>
      <p:pic>
        <p:nvPicPr>
          <p:cNvPr id="9" name="Picture 8">
            <a:extLst>
              <a:ext uri="{FF2B5EF4-FFF2-40B4-BE49-F238E27FC236}">
                <a16:creationId xmlns:a16="http://schemas.microsoft.com/office/drawing/2014/main" id="{0CF526A7-530C-457B-AFD8-06AF0C927B75}"/>
              </a:ext>
            </a:extLst>
          </p:cNvPr>
          <p:cNvPicPr>
            <a:picLocks noChangeAspect="1"/>
          </p:cNvPicPr>
          <p:nvPr/>
        </p:nvPicPr>
        <p:blipFill>
          <a:blip r:embed="rId3"/>
          <a:stretch>
            <a:fillRect/>
          </a:stretch>
        </p:blipFill>
        <p:spPr>
          <a:xfrm>
            <a:off x="210206" y="1785426"/>
            <a:ext cx="4125488" cy="4310050"/>
          </a:xfrm>
          <a:prstGeom prst="rect">
            <a:avLst/>
          </a:prstGeom>
        </p:spPr>
      </p:pic>
      <p:pic>
        <p:nvPicPr>
          <p:cNvPr id="5" name="Picture 4">
            <a:extLst>
              <a:ext uri="{FF2B5EF4-FFF2-40B4-BE49-F238E27FC236}">
                <a16:creationId xmlns:a16="http://schemas.microsoft.com/office/drawing/2014/main" id="{47F263D8-F9C8-4ED5-B306-E82C0D781C7B}"/>
              </a:ext>
            </a:extLst>
          </p:cNvPr>
          <p:cNvPicPr>
            <a:picLocks noChangeAspect="1"/>
          </p:cNvPicPr>
          <p:nvPr/>
        </p:nvPicPr>
        <p:blipFill>
          <a:blip r:embed="rId4"/>
          <a:stretch>
            <a:fillRect/>
          </a:stretch>
        </p:blipFill>
        <p:spPr>
          <a:xfrm>
            <a:off x="4551452" y="1785426"/>
            <a:ext cx="5417056" cy="4304580"/>
          </a:xfrm>
          <a:prstGeom prst="rect">
            <a:avLst/>
          </a:prstGeom>
        </p:spPr>
      </p:pic>
    </p:spTree>
    <p:extLst>
      <p:ext uri="{BB962C8B-B14F-4D97-AF65-F5344CB8AC3E}">
        <p14:creationId xmlns:p14="http://schemas.microsoft.com/office/powerpoint/2010/main" val="319818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135B1085-2C44-4B3B-A9CE-9E74294C588A}"/>
              </a:ext>
            </a:extLst>
          </p:cNvPr>
          <p:cNvPicPr>
            <a:picLocks noChangeAspect="1"/>
          </p:cNvPicPr>
          <p:nvPr/>
        </p:nvPicPr>
        <p:blipFill>
          <a:blip r:embed="rId3"/>
          <a:stretch>
            <a:fillRect/>
          </a:stretch>
        </p:blipFill>
        <p:spPr>
          <a:xfrm>
            <a:off x="2054831" y="1006867"/>
            <a:ext cx="7083885" cy="5165333"/>
          </a:xfrm>
          <a:prstGeom prst="rect">
            <a:avLst/>
          </a:prstGeom>
        </p:spPr>
      </p:pic>
      <p:sp>
        <p:nvSpPr>
          <p:cNvPr id="22" name="Rectangle 21"/>
          <p:cNvSpPr/>
          <p:nvPr/>
        </p:nvSpPr>
        <p:spPr>
          <a:xfrm>
            <a:off x="3857859" y="1600304"/>
            <a:ext cx="3261331" cy="4356995"/>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endParaRPr lang="en-US" sz="1400" b="1">
              <a:solidFill>
                <a:srgbClr val="000000"/>
              </a:solidFill>
            </a:endParaRPr>
          </a:p>
        </p:txBody>
      </p:sp>
      <p:sp>
        <p:nvSpPr>
          <p:cNvPr id="37" name="Rectangle 36"/>
          <p:cNvSpPr/>
          <p:nvPr/>
        </p:nvSpPr>
        <p:spPr>
          <a:xfrm>
            <a:off x="7323923" y="5317657"/>
            <a:ext cx="3191251" cy="603565"/>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endParaRPr lang="en-US" sz="1400" b="1" dirty="0">
              <a:solidFill>
                <a:srgbClr val="000000"/>
              </a:solidFill>
            </a:endParaRPr>
          </a:p>
        </p:txBody>
      </p:sp>
      <p:sp>
        <p:nvSpPr>
          <p:cNvPr id="32" name="Title 1"/>
          <p:cNvSpPr txBox="1">
            <a:spLocks/>
          </p:cNvSpPr>
          <p:nvPr/>
        </p:nvSpPr>
        <p:spPr bwMode="auto">
          <a:xfrm>
            <a:off x="348856" y="153995"/>
            <a:ext cx="10302232" cy="59093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fontAlgn="base">
              <a:lnSpc>
                <a:spcPct val="90000"/>
              </a:lnSpc>
              <a:spcBef>
                <a:spcPct val="0"/>
              </a:spcBef>
              <a:spcAft>
                <a:spcPct val="0"/>
              </a:spcAft>
              <a:defRPr sz="32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822960"/>
            <a:endParaRPr lang="en-US" kern="0" dirty="0">
              <a:solidFill>
                <a:srgbClr val="000000"/>
              </a:solidFill>
            </a:endParaRPr>
          </a:p>
        </p:txBody>
      </p:sp>
      <p:sp>
        <p:nvSpPr>
          <p:cNvPr id="5" name="Title 4"/>
          <p:cNvSpPr>
            <a:spLocks noGrp="1"/>
          </p:cNvSpPr>
          <p:nvPr>
            <p:ph type="title"/>
          </p:nvPr>
        </p:nvSpPr>
        <p:spPr/>
        <p:txBody>
          <a:bodyPr/>
          <a:lstStyle/>
          <a:p>
            <a:r>
              <a:rPr lang="en-US" sz="3200">
                <a:solidFill>
                  <a:srgbClr val="000000"/>
                </a:solidFill>
              </a:rPr>
              <a:t>Neural Network complexity is Exploding</a:t>
            </a:r>
            <a:endParaRPr lang="en-US" sz="3200" dirty="0"/>
          </a:p>
        </p:txBody>
      </p:sp>
      <p:sp>
        <p:nvSpPr>
          <p:cNvPr id="7" name="TextBox 6">
            <a:extLst>
              <a:ext uri="{FF2B5EF4-FFF2-40B4-BE49-F238E27FC236}">
                <a16:creationId xmlns:a16="http://schemas.microsoft.com/office/drawing/2014/main" id="{F571D48C-6081-4389-AFBE-20FA80B028DE}"/>
              </a:ext>
            </a:extLst>
          </p:cNvPr>
          <p:cNvSpPr txBox="1"/>
          <p:nvPr/>
        </p:nvSpPr>
        <p:spPr>
          <a:xfrm>
            <a:off x="9051533" y="5756147"/>
            <a:ext cx="1797977"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dirty="0">
                <a:solidFill>
                  <a:schemeClr val="bg1"/>
                </a:solidFill>
              </a:rPr>
              <a:t>Source: </a:t>
            </a:r>
            <a:r>
              <a:rPr lang="en-US" dirty="0">
                <a:solidFill>
                  <a:schemeClr val="bg1"/>
                </a:solidFill>
                <a:hlinkClick r:id="rId4"/>
              </a:rPr>
              <a:t>OpenAI</a:t>
            </a:r>
            <a:endParaRPr lang="en-US" dirty="0">
              <a:solidFill>
                <a:schemeClr val="bg1"/>
              </a:solidFill>
            </a:endParaRPr>
          </a:p>
        </p:txBody>
      </p:sp>
    </p:spTree>
    <p:extLst>
      <p:ext uri="{BB962C8B-B14F-4D97-AF65-F5344CB8AC3E}">
        <p14:creationId xmlns:p14="http://schemas.microsoft.com/office/powerpoint/2010/main" val="191400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GB" dirty="0"/>
              <a:t>1000 petaflop/s-days</a:t>
            </a:r>
            <a:br>
              <a:rPr lang="en-GB" dirty="0"/>
            </a:br>
            <a:r>
              <a:rPr lang="en-GB" dirty="0"/>
              <a:t>=</a:t>
            </a:r>
            <a:br>
              <a:rPr lang="en-GB" dirty="0"/>
            </a:br>
            <a:r>
              <a:rPr lang="en-GB" dirty="0"/>
              <a:t>O(100 years) on a dual CPU server</a:t>
            </a:r>
            <a:endParaRPr lang="en-US" dirty="0"/>
          </a:p>
        </p:txBody>
      </p:sp>
    </p:spTree>
    <p:extLst>
      <p:ext uri="{BB962C8B-B14F-4D97-AF65-F5344CB8AC3E}">
        <p14:creationId xmlns:p14="http://schemas.microsoft.com/office/powerpoint/2010/main" val="254092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2.xml><?xml version="1.0" encoding="utf-8"?>
<ds:datastoreItem xmlns:ds="http://schemas.openxmlformats.org/officeDocument/2006/customXml" ds:itemID="{DF88E22E-2A4B-4FB1-9848-BF16E7DBE74B}">
  <ds:schemaRefs>
    <ds:schemaRef ds:uri="http://purl.org/dc/dcmitype/"/>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3450</TotalTime>
  <Words>1723</Words>
  <Application>Microsoft Office PowerPoint</Application>
  <PresentationFormat>Custom</PresentationFormat>
  <Paragraphs>144</Paragraphs>
  <Slides>20</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Century Gothic</vt:lpstr>
      <vt:lpstr>Trebuchet MS</vt:lpstr>
      <vt:lpstr>Wingdings</vt:lpstr>
      <vt:lpstr>Title &amp; Bullet</vt:lpstr>
      <vt:lpstr>1_Title &amp; Bullet</vt:lpstr>
      <vt:lpstr>Fundamentals of deep learning for multi-gpus Lab 1, part 1: introduction and motivation</vt:lpstr>
      <vt:lpstr>PowerPoint Presentation</vt:lpstr>
      <vt:lpstr>PowerPoint Presentation</vt:lpstr>
      <vt:lpstr>Context: why use multiple gpus?</vt:lpstr>
      <vt:lpstr>Trends in Computational power</vt:lpstr>
      <vt:lpstr>Trends in Computational power</vt:lpstr>
      <vt:lpstr>Trends in Computational power</vt:lpstr>
      <vt:lpstr>Neural Network complexity is Exploding</vt:lpstr>
      <vt:lpstr>1000 petaflop/s-days = O(100 years) on a dual CPU server</vt:lpstr>
      <vt:lpstr>Exploding Datasets</vt:lpstr>
      <vt:lpstr>Exploding Datasets</vt:lpstr>
      <vt:lpstr>Exploding Model Complexity</vt:lpstr>
      <vt:lpstr>Exploding model complexity</vt:lpstr>
      <vt:lpstr>IMPLICATIONS</vt:lpstr>
      <vt:lpstr>Implications</vt:lpstr>
      <vt:lpstr>Implications</vt:lpstr>
      <vt:lpstr>iteration time</vt:lpstr>
      <vt:lpstr>Intro to the lab</vt:lpstr>
      <vt:lpstr>Starting with a linear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NVIDIA MGPU DLI: Introduction and Motivation</dc:title>
  <dc:creator>Loyd Case</dc:creator>
  <cp:lastModifiedBy>Max Katz</cp:lastModifiedBy>
  <cp:revision>106</cp:revision>
  <dcterms:modified xsi:type="dcterms:W3CDTF">2021-03-25T20:23:22Z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adamg@nvidia.com</vt:lpwstr>
  </property>
  <property fmtid="{D5CDD505-2E9C-101B-9397-08002B2CF9AE}" pid="6" name="MSIP_Label_6b558183-044c-4105-8d9c-cea02a2a3d86_SetDate">
    <vt:lpwstr>2019-02-06T11:53:47.6763757Z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