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 id="2147483982" r:id="rId5"/>
  </p:sldMasterIdLst>
  <p:notesMasterIdLst>
    <p:notesMasterId r:id="rId13"/>
  </p:notesMasterIdLst>
  <p:handoutMasterIdLst>
    <p:handoutMasterId r:id="rId14"/>
  </p:handoutMasterIdLst>
  <p:sldIdLst>
    <p:sldId id="754" r:id="rId6"/>
    <p:sldId id="792" r:id="rId7"/>
    <p:sldId id="791" r:id="rId8"/>
    <p:sldId id="816" r:id="rId9"/>
    <p:sldId id="1060" r:id="rId10"/>
    <p:sldId id="1056" r:id="rId11"/>
    <p:sldId id="755" r:id="rId12"/>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16">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yd Case" initials="LC" lastIdx="17" clrIdx="0">
    <p:extLst>
      <p:ext uri="{19B8F6BF-5375-455C-9EA6-DF929625EA0E}">
        <p15:presenceInfo xmlns:p15="http://schemas.microsoft.com/office/powerpoint/2012/main" userId="Loyd Ca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FBE"/>
    <a:srgbClr val="76B900"/>
    <a:srgbClr val="99FF66"/>
    <a:srgbClr val="E26D32"/>
    <a:srgbClr val="5A5A5A"/>
    <a:srgbClr val="4E7A00"/>
    <a:srgbClr val="F2F2F2"/>
    <a:srgbClr val="868686"/>
    <a:srgbClr val="0071C5"/>
    <a:srgbClr val="9A42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4A03E-C4CF-BF34-4BA2-5E52A5A9C36F}" v="7" dt="2020-03-06T18:59:14.875"/>
    <p1510:client id="{2BDD24FE-5D71-8B58-D153-8DBBD051EA2E}" v="14" dt="2020-03-06T19:01:58.013"/>
    <p1510:client id="{2DFE4679-199D-F0FB-66FA-B080171291EA}" v="8" dt="2020-03-06T18:58:51.024"/>
    <p1510:client id="{3A3E365B-7205-70A7-9795-FA4F772CE3B2}" v="3" dt="2020-03-06T18:58:18.886"/>
    <p1510:client id="{3ADCC36D-3EDF-433B-BF3C-5B4313CA7F97}" v="743" dt="2019-03-17T05:53:16.132"/>
    <p1510:client id="{502BE95A-7E3B-DB2F-D4BC-F5DBC344E9D9}" v="18" dt="2020-03-06T19:01:07.257"/>
    <p1510:client id="{E8C95F13-4617-43CE-ABC6-3E70FAC2A333}" v="4" dt="2020-03-06T18:57:54.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8"/>
    <p:restoredTop sz="92978" autoAdjust="0"/>
  </p:normalViewPr>
  <p:slideViewPr>
    <p:cSldViewPr snapToGrid="0">
      <p:cViewPr varScale="1">
        <p:scale>
          <a:sx n="172" d="100"/>
          <a:sy n="172" d="100"/>
        </p:scale>
        <p:origin x="156" y="132"/>
      </p:cViewPr>
      <p:guideLst>
        <p:guide orient="horz" pos="1316"/>
        <p:guide orient="horz" pos="3050"/>
        <p:guide orient="horz" pos="3189"/>
        <p:guide pos="5455"/>
        <p:guide orient="horz" pos="975"/>
        <p:guide pos="3457"/>
      </p:guideLst>
    </p:cSldViewPr>
  </p:slideViewPr>
  <p:notesTextViewPr>
    <p:cViewPr>
      <p:scale>
        <a:sx n="125" d="100"/>
        <a:sy n="125" d="100"/>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Ellsworth" userId="S::aellsworth@nvidia.com::444b7a66-6931-46d0-a608-56acbc983d01" providerId="AD" clId="Web-{E8C95F13-4617-43CE-ABC6-3E70FAC2A333}"/>
    <pc:docChg chg="modSld">
      <pc:chgData name="Adam Ellsworth" userId="S::aellsworth@nvidia.com::444b7a66-6931-46d0-a608-56acbc983d01" providerId="AD" clId="Web-{E8C95F13-4617-43CE-ABC6-3E70FAC2A333}" dt="2020-03-06T18:57:54.650" v="3" actId="20577"/>
      <pc:docMkLst>
        <pc:docMk/>
      </pc:docMkLst>
      <pc:sldChg chg="modSp">
        <pc:chgData name="Adam Ellsworth" userId="S::aellsworth@nvidia.com::444b7a66-6931-46d0-a608-56acbc983d01" providerId="AD" clId="Web-{E8C95F13-4617-43CE-ABC6-3E70FAC2A333}" dt="2020-03-06T18:57:54.650" v="3" actId="20577"/>
        <pc:sldMkLst>
          <pc:docMk/>
          <pc:sldMk cId="2162388885" sldId="1072"/>
        </pc:sldMkLst>
        <pc:spChg chg="mod">
          <ac:chgData name="Adam Ellsworth" userId="S::aellsworth@nvidia.com::444b7a66-6931-46d0-a608-56acbc983d01" providerId="AD" clId="Web-{E8C95F13-4617-43CE-ABC6-3E70FAC2A333}" dt="2020-03-06T18:57:54.650" v="3"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2DFE4679-199D-F0FB-66FA-B080171291EA}"/>
    <pc:docChg chg="modSld">
      <pc:chgData name="Adam Ellsworth" userId="S::aellsworth@nvidia.com::444b7a66-6931-46d0-a608-56acbc983d01" providerId="AD" clId="Web-{2DFE4679-199D-F0FB-66FA-B080171291EA}" dt="2020-03-06T18:58:51.024" v="7" actId="20577"/>
      <pc:docMkLst>
        <pc:docMk/>
      </pc:docMkLst>
      <pc:sldChg chg="modSp">
        <pc:chgData name="Adam Ellsworth" userId="S::aellsworth@nvidia.com::444b7a66-6931-46d0-a608-56acbc983d01" providerId="AD" clId="Web-{2DFE4679-199D-F0FB-66FA-B080171291EA}" dt="2020-03-06T18:58:51.024" v="7" actId="20577"/>
        <pc:sldMkLst>
          <pc:docMk/>
          <pc:sldMk cId="2162388885" sldId="1072"/>
        </pc:sldMkLst>
        <pc:spChg chg="mod">
          <ac:chgData name="Adam Ellsworth" userId="S::aellsworth@nvidia.com::444b7a66-6931-46d0-a608-56acbc983d01" providerId="AD" clId="Web-{2DFE4679-199D-F0FB-66FA-B080171291EA}" dt="2020-03-06T18:58:51.024" v="7"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3A3E365B-7205-70A7-9795-FA4F772CE3B2}"/>
    <pc:docChg chg="modSld">
      <pc:chgData name="Adam Ellsworth" userId="S::aellsworth@nvidia.com::444b7a66-6931-46d0-a608-56acbc983d01" providerId="AD" clId="Web-{3A3E365B-7205-70A7-9795-FA4F772CE3B2}" dt="2020-03-06T18:58:18.886" v="2" actId="20577"/>
      <pc:docMkLst>
        <pc:docMk/>
      </pc:docMkLst>
      <pc:sldChg chg="modSp">
        <pc:chgData name="Adam Ellsworth" userId="S::aellsworth@nvidia.com::444b7a66-6931-46d0-a608-56acbc983d01" providerId="AD" clId="Web-{3A3E365B-7205-70A7-9795-FA4F772CE3B2}" dt="2020-03-06T18:58:18.886" v="2" actId="20577"/>
        <pc:sldMkLst>
          <pc:docMk/>
          <pc:sldMk cId="2162388885" sldId="1072"/>
        </pc:sldMkLst>
        <pc:spChg chg="mod">
          <ac:chgData name="Adam Ellsworth" userId="S::aellsworth@nvidia.com::444b7a66-6931-46d0-a608-56acbc983d01" providerId="AD" clId="Web-{3A3E365B-7205-70A7-9795-FA4F772CE3B2}" dt="2020-03-06T18:58:18.886" v="2" actId="20577"/>
          <ac:spMkLst>
            <pc:docMk/>
            <pc:sldMk cId="2162388885" sldId="1072"/>
            <ac:spMk id="3" creationId="{284658B6-837A-2245-B6BD-F3474A18C40A}"/>
          </ac:spMkLst>
        </pc:spChg>
      </pc:sldChg>
    </pc:docChg>
  </pc:docChgLst>
  <pc:docChgLst>
    <pc:chgData clId="Web-{502BE95A-7E3B-DB2F-D4BC-F5DBC344E9D9}"/>
    <pc:docChg chg="modSld">
      <pc:chgData name="" userId="" providerId="" clId="Web-{502BE95A-7E3B-DB2F-D4BC-F5DBC344E9D9}" dt="2020-03-06T18:59:39.117" v="0" actId="20577"/>
      <pc:docMkLst>
        <pc:docMk/>
      </pc:docMkLst>
      <pc:sldChg chg="modSp">
        <pc:chgData name="" userId="" providerId="" clId="Web-{502BE95A-7E3B-DB2F-D4BC-F5DBC344E9D9}" dt="2020-03-06T18:59:39.117" v="0" actId="20577"/>
        <pc:sldMkLst>
          <pc:docMk/>
          <pc:sldMk cId="2162388885" sldId="1072"/>
        </pc:sldMkLst>
        <pc:spChg chg="mod">
          <ac:chgData name="" userId="" providerId="" clId="Web-{502BE95A-7E3B-DB2F-D4BC-F5DBC344E9D9}" dt="2020-03-06T18:59:39.117" v="0"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502BE95A-7E3B-DB2F-D4BC-F5DBC344E9D9}"/>
    <pc:docChg chg="modSld">
      <pc:chgData name="Adam Ellsworth" userId="S::aellsworth@nvidia.com::444b7a66-6931-46d0-a608-56acbc983d01" providerId="AD" clId="Web-{502BE95A-7E3B-DB2F-D4BC-F5DBC344E9D9}" dt="2020-03-06T19:01:07.257" v="16" actId="20577"/>
      <pc:docMkLst>
        <pc:docMk/>
      </pc:docMkLst>
      <pc:sldChg chg="modSp">
        <pc:chgData name="Adam Ellsworth" userId="S::aellsworth@nvidia.com::444b7a66-6931-46d0-a608-56acbc983d01" providerId="AD" clId="Web-{502BE95A-7E3B-DB2F-D4BC-F5DBC344E9D9}" dt="2020-03-06T19:01:07.257" v="16" actId="20577"/>
        <pc:sldMkLst>
          <pc:docMk/>
          <pc:sldMk cId="2162388885" sldId="1072"/>
        </pc:sldMkLst>
        <pc:spChg chg="mod">
          <ac:chgData name="Adam Ellsworth" userId="S::aellsworth@nvidia.com::444b7a66-6931-46d0-a608-56acbc983d01" providerId="AD" clId="Web-{502BE95A-7E3B-DB2F-D4BC-F5DBC344E9D9}" dt="2020-03-06T19:01:07.257" v="16"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2BDD24FE-5D71-8B58-D153-8DBBD051EA2E}"/>
    <pc:docChg chg="modSld">
      <pc:chgData name="Adam Ellsworth" userId="S::aellsworth@nvidia.com::444b7a66-6931-46d0-a608-56acbc983d01" providerId="AD" clId="Web-{2BDD24FE-5D71-8B58-D153-8DBBD051EA2E}" dt="2020-03-06T19:01:58.013" v="13" actId="20577"/>
      <pc:docMkLst>
        <pc:docMk/>
      </pc:docMkLst>
      <pc:sldChg chg="modSp">
        <pc:chgData name="Adam Ellsworth" userId="S::aellsworth@nvidia.com::444b7a66-6931-46d0-a608-56acbc983d01" providerId="AD" clId="Web-{2BDD24FE-5D71-8B58-D153-8DBBD051EA2E}" dt="2020-03-06T19:01:58.013" v="13" actId="20577"/>
        <pc:sldMkLst>
          <pc:docMk/>
          <pc:sldMk cId="2162388885" sldId="1072"/>
        </pc:sldMkLst>
        <pc:spChg chg="mod">
          <ac:chgData name="Adam Ellsworth" userId="S::aellsworth@nvidia.com::444b7a66-6931-46d0-a608-56acbc983d01" providerId="AD" clId="Web-{2BDD24FE-5D71-8B58-D153-8DBBD051EA2E}" dt="2020-03-06T19:01:58.013" v="13" actId="20577"/>
          <ac:spMkLst>
            <pc:docMk/>
            <pc:sldMk cId="2162388885" sldId="1072"/>
            <ac:spMk id="3" creationId="{284658B6-837A-2245-B6BD-F3474A18C40A}"/>
          </ac:spMkLst>
        </pc:spChg>
      </pc:sldChg>
    </pc:docChg>
  </pc:docChgLst>
  <pc:docChgLst>
    <pc:chgData name="Adam Ellsworth" userId="S::aellsworth@nvidia.com::444b7a66-6931-46d0-a608-56acbc983d01" providerId="AD" clId="Web-{2274A03E-C4CF-BF34-4BA2-5E52A5A9C36F}"/>
    <pc:docChg chg="modSld">
      <pc:chgData name="Adam Ellsworth" userId="S::aellsworth@nvidia.com::444b7a66-6931-46d0-a608-56acbc983d01" providerId="AD" clId="Web-{2274A03E-C4CF-BF34-4BA2-5E52A5A9C36F}" dt="2020-03-06T18:59:14.875" v="6" actId="20577"/>
      <pc:docMkLst>
        <pc:docMk/>
      </pc:docMkLst>
      <pc:sldChg chg="modSp">
        <pc:chgData name="Adam Ellsworth" userId="S::aellsworth@nvidia.com::444b7a66-6931-46d0-a608-56acbc983d01" providerId="AD" clId="Web-{2274A03E-C4CF-BF34-4BA2-5E52A5A9C36F}" dt="2020-03-06T18:59:14.875" v="6" actId="20577"/>
        <pc:sldMkLst>
          <pc:docMk/>
          <pc:sldMk cId="2162388885" sldId="1072"/>
        </pc:sldMkLst>
        <pc:spChg chg="mod">
          <ac:chgData name="Adam Ellsworth" userId="S::aellsworth@nvidia.com::444b7a66-6931-46d0-a608-56acbc983d01" providerId="AD" clId="Web-{2274A03E-C4CF-BF34-4BA2-5E52A5A9C36F}" dt="2020-03-06T18:59:14.875" v="6" actId="20577"/>
          <ac:spMkLst>
            <pc:docMk/>
            <pc:sldMk cId="2162388885" sldId="1072"/>
            <ac:spMk id="3" creationId="{284658B6-837A-2245-B6BD-F3474A18C40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3/29/2020</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375827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Neural Networks pose a significant optimisation problem. They are one of the most complex functions to be optimised, highly non convex. It is not clear why would they converge at all? Yet they do, more over they converge even though a fairly basic optimisation algorithm (SGD) is being widely used. Optimisation behaviour of such complex functions is not very well understood.</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5</a:t>
            </a:fld>
            <a:endParaRPr lang="en-US"/>
          </a:p>
        </p:txBody>
      </p:sp>
    </p:spTree>
    <p:extLst>
      <p:ext uri="{BB962C8B-B14F-4D97-AF65-F5344CB8AC3E}">
        <p14:creationId xmlns:p14="http://schemas.microsoft.com/office/powerpoint/2010/main" val="427125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Neural Networks pose a significant optimisation problem. They are one of the most complex functions to be optimised, highly non convex. It is not clear why would they converge at all? Yet they do, more over they converge even though a fairly basic optimisation algorithm (SGD) is being widely used. Optimisation behaviour of such complex functions is not very well understood.</a:t>
            </a: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6</a:t>
            </a:fld>
            <a:endParaRPr lang="en-US"/>
          </a:p>
        </p:txBody>
      </p:sp>
    </p:spTree>
    <p:extLst>
      <p:ext uri="{BB962C8B-B14F-4D97-AF65-F5344CB8AC3E}">
        <p14:creationId xmlns:p14="http://schemas.microsoft.com/office/powerpoint/2010/main" val="3362218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7</a:t>
            </a:fld>
            <a:endParaRPr lang="en-US"/>
          </a:p>
        </p:txBody>
      </p:sp>
    </p:spTree>
    <p:extLst>
      <p:ext uri="{BB962C8B-B14F-4D97-AF65-F5344CB8AC3E}">
        <p14:creationId xmlns:p14="http://schemas.microsoft.com/office/powerpoint/2010/main" val="18003948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8740" y="2648250"/>
            <a:ext cx="2015928" cy="706351"/>
          </a:xfrm>
          <a:prstGeom prst="rect">
            <a:avLst/>
          </a:prstGeom>
        </p:spPr>
      </p:pic>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bg2">
                    <a:lumMod val="50000"/>
                  </a:schemeClr>
                </a:solidFill>
                <a:latin typeface="Trebuchet MS" pitchFamily="34" charset="0"/>
              </a:defRPr>
            </a:lvl1pPr>
          </a:lstStyle>
          <a:p>
            <a:r>
              <a:rPr lang="en-US"/>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2"/>
                </a:solidFill>
                <a:latin typeface="Trebuchet MS" panose="020B0603020202020204" pitchFamily="34" charset="0"/>
              </a:defRPr>
            </a:lvl1pPr>
          </a:lstStyle>
          <a:p>
            <a:r>
              <a:rPr lang="en-US"/>
              <a:t>CLICK TO EDIT MASTER TITLE STYLE</a:t>
            </a:r>
          </a:p>
        </p:txBody>
      </p:sp>
    </p:spTree>
    <p:extLst>
      <p:ext uri="{BB962C8B-B14F-4D97-AF65-F5344CB8AC3E}">
        <p14:creationId xmlns:p14="http://schemas.microsoft.com/office/powerpoint/2010/main" val="10430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0972800" cy="6172200"/>
          </a:xfrm>
          <a:prstGeom prst="rect">
            <a:avLst/>
          </a:prstGeom>
        </p:spPr>
      </p:pic>
      <p:sp>
        <p:nvSpPr>
          <p:cNvPr id="8" name="Rectangle 7"/>
          <p:cNvSpPr/>
          <p:nvPr userDrawn="1"/>
        </p:nvSpPr>
        <p:spPr>
          <a:xfrm>
            <a:off x="0" y="0"/>
            <a:ext cx="10972800" cy="61722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p:cNvSpPr>
            <a:spLocks noGrp="1" noChangeArrowheads="1"/>
          </p:cNvSpPr>
          <p:nvPr userDrawn="1">
            <p:ph type="subTitle" idx="1"/>
          </p:nvPr>
        </p:nvSpPr>
        <p:spPr>
          <a:xfrm>
            <a:off x="520850" y="1787097"/>
            <a:ext cx="8700706" cy="341632"/>
          </a:xfrm>
        </p:spPr>
        <p:txBody>
          <a:bodyPr wrap="square" anchor="t">
            <a:spAutoFit/>
          </a:bodyPr>
          <a:lstStyle>
            <a:lvl1pPr marL="0" indent="0" algn="l">
              <a:lnSpc>
                <a:spcPct val="90000"/>
              </a:lnSpc>
              <a:spcBef>
                <a:spcPts val="600"/>
              </a:spcBef>
              <a:spcAft>
                <a:spcPts val="300"/>
              </a:spcAft>
              <a:buFontTx/>
              <a:buNone/>
              <a:defRPr sz="18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481662" y="839286"/>
            <a:ext cx="8739340" cy="982855"/>
          </a:xfrm>
        </p:spPr>
        <p:txBody>
          <a:bodyPr anchor="b">
            <a:noAutofit/>
          </a:bodyPr>
          <a:lstStyle>
            <a:lvl1pPr algn="l">
              <a:lnSpc>
                <a:spcPct val="90000"/>
              </a:lnSpc>
              <a:spcBef>
                <a:spcPts val="0"/>
              </a:spcBef>
              <a:defRPr sz="4600"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04259" y="2527241"/>
            <a:ext cx="1626671" cy="350850"/>
          </a:xfrm>
          <a:prstGeom prst="rect">
            <a:avLst/>
          </a:prstGeom>
        </p:spPr>
      </p:pic>
    </p:spTree>
    <p:extLst>
      <p:ext uri="{BB962C8B-B14F-4D97-AF65-F5344CB8AC3E}">
        <p14:creationId xmlns:p14="http://schemas.microsoft.com/office/powerpoint/2010/main" val="57774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92746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414384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0039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90399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57852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29699"/>
            <a:ext cx="10972800" cy="5942501"/>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0972800" cy="61722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3337" y="3902417"/>
            <a:ext cx="3232858" cy="113274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425478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6729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01886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53497" y="5352631"/>
            <a:ext cx="7865806" cy="369332"/>
          </a:xfrm>
        </p:spPr>
        <p:txBody>
          <a:bodyPr anchor="b"/>
          <a:lstStyle>
            <a:lvl1pPr algn="l">
              <a:defRPr sz="2000">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117220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1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l">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2399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0972800" cy="6172200"/>
          </a:xfrm>
          <a:prstGeom prst="rect">
            <a:avLst/>
          </a:prstGeom>
        </p:spPr>
      </p:pic>
    </p:spTree>
    <p:extLst>
      <p:ext uri="{BB962C8B-B14F-4D97-AF65-F5344CB8AC3E}">
        <p14:creationId xmlns:p14="http://schemas.microsoft.com/office/powerpoint/2010/main" val="38853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183334"/>
            <a:ext cx="9976104" cy="525463"/>
          </a:xfrm>
          <a:prstGeom prst="rect">
            <a:avLst/>
          </a:prstGeom>
        </p:spPr>
        <p:txBody>
          <a:bodyPr/>
          <a:lstStyle>
            <a:lvl1pPr marL="0" indent="0" algn="ctr">
              <a:buFontTx/>
              <a:buNone/>
              <a:defRPr sz="2400" b="0">
                <a:solidFill>
                  <a:schemeClr val="tx2"/>
                </a:solidFill>
                <a:latin typeface="Trebuchet MS" panose="020B0603020202020204" pitchFamily="34" charset="0"/>
              </a:defRPr>
            </a:lvl1pPr>
            <a:lvl2pPr marL="571454" indent="0" algn="ctr">
              <a:buFontTx/>
              <a:buNone/>
              <a:defRPr sz="2800">
                <a:solidFill>
                  <a:schemeClr val="tx2"/>
                </a:solidFill>
                <a:latin typeface="Trebuchet MS" panose="020B0603020202020204" pitchFamily="34" charset="0"/>
              </a:defRPr>
            </a:lvl2pPr>
            <a:lvl3pPr marL="1088938" indent="0" algn="ctr">
              <a:buFontTx/>
              <a:buNone/>
              <a:defRPr sz="2800">
                <a:solidFill>
                  <a:schemeClr val="tx2"/>
                </a:solidFill>
                <a:latin typeface="Trebuchet MS" panose="020B0603020202020204" pitchFamily="34" charset="0"/>
              </a:defRPr>
            </a:lvl3pPr>
            <a:lvl4pPr marL="1546101" indent="0" algn="ctr">
              <a:buFontTx/>
              <a:buNone/>
              <a:defRPr sz="2800">
                <a:solidFill>
                  <a:schemeClr val="tx2"/>
                </a:solidFill>
                <a:latin typeface="Trebuchet MS" panose="020B0603020202020204" pitchFamily="34" charset="0"/>
              </a:defRPr>
            </a:lvl4pPr>
            <a:lvl5pPr marL="1888974"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68416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baseline="0">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userDrawn="1"/>
        </p:nvSpPr>
        <p:spPr>
          <a:xfrm>
            <a:off x="7049729" y="5781717"/>
            <a:ext cx="2762866" cy="248142"/>
          </a:xfrm>
          <a:prstGeom prst="rect">
            <a:avLst/>
          </a:prstGeom>
          <a:noFill/>
          <a:ln w="25400" cap="flat" cmpd="sng" algn="ctr">
            <a:noFill/>
            <a:prstDash val="solid"/>
          </a:ln>
          <a:effectLst/>
        </p:spPr>
        <p:txBody>
          <a:bodyPr rtlCol="0" anchor="b"/>
          <a:lstStyle/>
          <a:p>
            <a:pPr marL="0" marR="0" lvl="0" indent="0" algn="r" defTabSz="457200" eaLnBrk="1" fontAlgn="auto" latinLnBrk="0" hangingPunct="1">
              <a:lnSpc>
                <a:spcPct val="90000"/>
              </a:lnSpc>
              <a:spcBef>
                <a:spcPts val="0"/>
              </a:spcBef>
              <a:spcAft>
                <a:spcPts val="0"/>
              </a:spcAft>
              <a:buClrTx/>
              <a:buSzTx/>
              <a:buFontTx/>
              <a:buNone/>
              <a:tabLst/>
              <a:defRPr/>
            </a:pPr>
            <a:r>
              <a:rPr lang="en-US" sz="800" b="1" i="0" kern="0">
                <a:solidFill>
                  <a:schemeClr val="bg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9922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33526"/>
            <a:ext cx="5922117" cy="618631"/>
          </a:xfrm>
        </p:spPr>
        <p:txBody>
          <a:bodyPr/>
          <a:lstStyle>
            <a:lvl1pPr algn="l">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512064" y="2103035"/>
            <a:ext cx="5905833" cy="3693758"/>
          </a:xfrm>
        </p:spPr>
        <p:txBody>
          <a:bodyPr/>
          <a:lstStyle>
            <a:lvl1pPr marL="0" indent="0">
              <a:buClr>
                <a:schemeClr val="bg2"/>
              </a:buClr>
              <a:buSzPct val="100000"/>
              <a:buFontTx/>
              <a:buNone/>
              <a:defRPr sz="2000">
                <a:solidFill>
                  <a:schemeClr val="bg1"/>
                </a:solidFill>
              </a:defRPr>
            </a:lvl1pPr>
            <a:lvl2pPr marL="571500" indent="0">
              <a:buClr>
                <a:schemeClr val="bg2"/>
              </a:buClr>
              <a:buSzPct val="100000"/>
              <a:buFontTx/>
              <a:buNone/>
              <a:defRPr sz="1800">
                <a:solidFill>
                  <a:schemeClr val="bg1"/>
                </a:solidFill>
              </a:defRPr>
            </a:lvl2pPr>
            <a:lvl3pPr marL="1089025" indent="0">
              <a:buClr>
                <a:schemeClr val="bg2"/>
              </a:buClr>
              <a:buSzPct val="100000"/>
              <a:buFontTx/>
              <a:buNone/>
              <a:defRPr sz="18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3333"/>
            <a:ext cx="5922117" cy="525463"/>
          </a:xfrm>
        </p:spPr>
        <p:txBody>
          <a:bodyPr/>
          <a:lstStyle>
            <a:lvl1pPr marL="0" indent="0" algn="l">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661226"/>
            <a:ext cx="9976104" cy="590931"/>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0972800" cy="61722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0972800" cy="61722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0972800" cy="61722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2790635"/>
            <a:ext cx="9976104" cy="590931"/>
          </a:xfrm>
        </p:spPr>
        <p:txBody>
          <a:bodyPr anchor="ctr"/>
          <a:lstStyle>
            <a:lvl1pPr algn="ct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654352"/>
            <a:ext cx="9976104" cy="590931"/>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98348" y="2111661"/>
            <a:ext cx="4945063"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529390" y="2111661"/>
            <a:ext cx="4945062" cy="3693521"/>
          </a:xfrm>
        </p:spPr>
        <p:txBody>
          <a:bodyPr/>
          <a:lstStyle>
            <a:lvl1pPr marL="231775" indent="-231775">
              <a:buSzPct val="100000"/>
              <a:buFontTx/>
              <a:buBlip>
                <a:blip r:embed="rId2"/>
              </a:buBlip>
              <a:defRPr sz="2400" b="0">
                <a:solidFill>
                  <a:schemeClr val="bg1"/>
                </a:solidFill>
              </a:defRPr>
            </a:lvl1pPr>
            <a:lvl2pPr marL="803275" indent="-231775">
              <a:buSzPct val="100000"/>
              <a:buFontTx/>
              <a:buBlip>
                <a:blip r:embed="rId2"/>
              </a:buBlip>
              <a:defRPr sz="2000" b="0">
                <a:solidFill>
                  <a:schemeClr val="bg1"/>
                </a:solidFill>
              </a:defRPr>
            </a:lvl2pPr>
            <a:lvl3pPr marL="1255713" indent="-166688">
              <a:buSzPct val="100000"/>
              <a:buFontTx/>
              <a:buBlip>
                <a:blip r:embed="rId2"/>
              </a:buBlip>
              <a:defRPr sz="1800" b="0">
                <a:solidFill>
                  <a:schemeClr val="bg1"/>
                </a:solidFill>
              </a:defRPr>
            </a:lvl3pPr>
            <a:lvl4pPr marL="1774825" indent="-228600">
              <a:buFont typeface="Wingdings" panose="05000000000000000000" pitchFamily="2" charset="2"/>
              <a:buChar char="§"/>
              <a:defRPr sz="1800" b="0">
                <a:solidFill>
                  <a:schemeClr val="tx1"/>
                </a:solidFill>
              </a:defRPr>
            </a:lvl4pPr>
            <a:lvl5pPr marL="2117725" indent="-228600">
              <a:buFont typeface="Wingdings" panose="05000000000000000000" pitchFamily="2" charset="2"/>
              <a:buChar char="§"/>
              <a:defRPr sz="1800" b="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498348" y="1180568"/>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08097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0130818" y="5785419"/>
            <a:ext cx="580688" cy="206321"/>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0" r:id="rId1"/>
    <p:sldLayoutId id="2147483981" r:id="rId2"/>
    <p:sldLayoutId id="2147483896" r:id="rId3"/>
    <p:sldLayoutId id="2147483971" r:id="rId4"/>
    <p:sldLayoutId id="2147483917" r:id="rId5"/>
    <p:sldLayoutId id="2147483969" r:id="rId6"/>
    <p:sldLayoutId id="2147483919" r:id="rId7"/>
    <p:sldLayoutId id="2147483954" r:id="rId8"/>
    <p:sldLayoutId id="2147483897" r:id="rId9"/>
    <p:sldLayoutId id="2147483898" r:id="rId10"/>
    <p:sldLayoutId id="2147483926" r:id="rId11"/>
    <p:sldLayoutId id="2147483899" r:id="rId12"/>
    <p:sldLayoutId id="214748390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6535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7"/>
            <a:ext cx="9948931" cy="39080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62254" y="5831286"/>
            <a:ext cx="321027" cy="161583"/>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50" kern="1200" smtClean="0">
                <a:solidFill>
                  <a:schemeClr val="accent4"/>
                </a:solidFill>
                <a:latin typeface="Trebuchet MS" panose="020B0603020202020204" pitchFamily="34" charset="0"/>
                <a:ea typeface="MS PGothic" pitchFamily="34" charset="-128"/>
                <a:cs typeface="+mn-cs"/>
              </a:rPr>
              <a:pPr algn="r"/>
              <a:t>‹#›</a:t>
            </a:fld>
            <a:r>
              <a:rPr lang="en-US" sz="1050" cap="none" baseline="0" dirty="0">
                <a:solidFill>
                  <a:schemeClr val="accent2">
                    <a:lumMod val="60000"/>
                    <a:lumOff val="40000"/>
                  </a:schemeClr>
                </a:solidFill>
              </a:rPr>
              <a:t> </a:t>
            </a:r>
            <a:endParaRPr lang="en-US" sz="1050" cap="none" dirty="0">
              <a:solidFill>
                <a:schemeClr val="accent2">
                  <a:lumMod val="60000"/>
                  <a:lumOff val="40000"/>
                </a:schemeClr>
              </a:solidFill>
            </a:endParaRPr>
          </a:p>
        </p:txBody>
      </p:sp>
      <p:grpSp>
        <p:nvGrpSpPr>
          <p:cNvPr id="5" name="Group 4"/>
          <p:cNvGrpSpPr/>
          <p:nvPr userDrawn="1"/>
        </p:nvGrpSpPr>
        <p:grpSpPr>
          <a:xfrm>
            <a:off x="10153706" y="5866413"/>
            <a:ext cx="583502" cy="107781"/>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3453847"/>
      </p:ext>
    </p:extLst>
  </p:cSld>
  <p:clrMap bg1="dk2" tx1="lt1" bg2="dk1" tx2="lt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 id="214748399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0.gif"/><Relationship Id="rId7" Type="http://schemas.openxmlformats.org/officeDocument/2006/relationships/image" Target="../media/image7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4.png"/><Relationship Id="rId5" Type="http://schemas.openxmlformats.org/officeDocument/2006/relationships/image" Target="../media/image730.png"/><Relationship Id="rId4" Type="http://schemas.openxmlformats.org/officeDocument/2006/relationships/image" Target="../media/image720.png"/><Relationship Id="rId9" Type="http://schemas.openxmlformats.org/officeDocument/2006/relationships/image" Target="../media/image77.png"/></Relationships>
</file>

<file path=ppt/slides/_rels/slide6.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82.png"/><Relationship Id="rId3" Type="http://schemas.openxmlformats.org/officeDocument/2006/relationships/image" Target="../media/image10.gif"/><Relationship Id="rId7" Type="http://schemas.openxmlformats.org/officeDocument/2006/relationships/image" Target="../media/image730.png"/><Relationship Id="rId12" Type="http://schemas.openxmlformats.org/officeDocument/2006/relationships/image" Target="../media/image8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8.png"/><Relationship Id="rId11" Type="http://schemas.openxmlformats.org/officeDocument/2006/relationships/image" Target="../media/image75.png"/><Relationship Id="rId5" Type="http://schemas.openxmlformats.org/officeDocument/2006/relationships/image" Target="../media/image76.png"/><Relationship Id="rId10" Type="http://schemas.openxmlformats.org/officeDocument/2006/relationships/image" Target="../media/image80.png"/><Relationship Id="rId4" Type="http://schemas.openxmlformats.org/officeDocument/2006/relationships/image" Target="../media/image720.png"/><Relationship Id="rId9" Type="http://schemas.openxmlformats.org/officeDocument/2006/relationships/image" Target="../media/image79.png"/><Relationship Id="rId14" Type="http://schemas.openxmlformats.org/officeDocument/2006/relationships/image" Target="../media/image7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481662" y="973761"/>
            <a:ext cx="8739340" cy="982855"/>
          </a:xfrm>
        </p:spPr>
        <p:txBody>
          <a:bodyPr/>
          <a:lstStyle/>
          <a:p>
            <a:r>
              <a:rPr lang="en-GB" dirty="0"/>
              <a:t>Fundamentals of deep learning for multi-</a:t>
            </a:r>
            <a:r>
              <a:rPr lang="en-GB" dirty="0" err="1"/>
              <a:t>gpus</a:t>
            </a:r>
            <a:br>
              <a:rPr lang="en-US" dirty="0"/>
            </a:br>
            <a:r>
              <a:rPr lang="en-US" sz="2400" dirty="0"/>
              <a:t>Lab 1 conclusion: data and model parallelism</a:t>
            </a:r>
            <a:endParaRPr lang="en-US" dirty="0"/>
          </a:p>
        </p:txBody>
      </p:sp>
      <p:sp>
        <p:nvSpPr>
          <p:cNvPr id="3" name="Subtitle 2">
            <a:extLst>
              <a:ext uri="{FF2B5EF4-FFF2-40B4-BE49-F238E27FC236}">
                <a16:creationId xmlns:a16="http://schemas.microsoft.com/office/drawing/2014/main" id="{D0F861CF-2A5B-466C-AFD5-E35AA249DEF3}"/>
              </a:ext>
            </a:extLst>
          </p:cNvPr>
          <p:cNvSpPr>
            <a:spLocks noGrp="1"/>
          </p:cNvSpPr>
          <p:nvPr>
            <p:ph type="subTitle" idx="1"/>
          </p:nvPr>
        </p:nvSpPr>
        <p:spPr>
          <a:xfrm>
            <a:off x="520850" y="2065003"/>
            <a:ext cx="8700706" cy="341632"/>
          </a:xfrm>
        </p:spPr>
        <p:txBody>
          <a:bodyPr/>
          <a:lstStyle/>
          <a:p>
            <a:endParaRPr lang="en-US"/>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Data Parallelism</a:t>
            </a:r>
            <a:endParaRPr lang="en-US"/>
          </a:p>
        </p:txBody>
      </p:sp>
      <p:sp>
        <p:nvSpPr>
          <p:cNvPr id="6" name="Content Placeholder 5"/>
          <p:cNvSpPr>
            <a:spLocks noGrp="1"/>
          </p:cNvSpPr>
          <p:nvPr>
            <p:ph idx="1"/>
          </p:nvPr>
        </p:nvSpPr>
        <p:spPr/>
        <p:txBody>
          <a:bodyPr anchor="ctr"/>
          <a:lstStyle/>
          <a:p>
            <a:pPr algn="ctr"/>
            <a:r>
              <a:rPr lang="en-US" sz="3200" dirty="0"/>
              <a:t>How can we take advantage of multiple GPUs to reduce the training time?</a:t>
            </a:r>
          </a:p>
          <a:p>
            <a:endParaRPr lang="en-US" sz="3200" dirty="0"/>
          </a:p>
        </p:txBody>
      </p:sp>
      <p:sp>
        <p:nvSpPr>
          <p:cNvPr id="10" name="Text Placeholder 9"/>
          <p:cNvSpPr>
            <a:spLocks noGrp="1"/>
          </p:cNvSpPr>
          <p:nvPr>
            <p:ph type="body" sz="quarter" idx="10"/>
          </p:nvPr>
        </p:nvSpPr>
        <p:spPr/>
        <p:txBody>
          <a:bodyPr/>
          <a:lstStyle/>
          <a:p>
            <a:r>
              <a:rPr lang="en-US"/>
              <a:t>Focus of this course</a:t>
            </a:r>
          </a:p>
        </p:txBody>
      </p:sp>
    </p:spTree>
    <p:extLst>
      <p:ext uri="{BB962C8B-B14F-4D97-AF65-F5344CB8AC3E}">
        <p14:creationId xmlns:p14="http://schemas.microsoft.com/office/powerpoint/2010/main" val="92003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vs Model Parallelism</a:t>
            </a:r>
          </a:p>
        </p:txBody>
      </p:sp>
      <p:sp>
        <p:nvSpPr>
          <p:cNvPr id="6" name="Content Placeholder 5"/>
          <p:cNvSpPr>
            <a:spLocks noGrp="1"/>
          </p:cNvSpPr>
          <p:nvPr>
            <p:ph sz="half" idx="1"/>
          </p:nvPr>
        </p:nvSpPr>
        <p:spPr/>
        <p:txBody>
          <a:bodyPr/>
          <a:lstStyle/>
          <a:p>
            <a:r>
              <a:rPr lang="en-US" dirty="0"/>
              <a:t>Data Parallelism</a:t>
            </a:r>
          </a:p>
          <a:p>
            <a:pPr lvl="1"/>
            <a:r>
              <a:rPr lang="en-GB" dirty="0"/>
              <a:t>A</a:t>
            </a:r>
            <a:r>
              <a:rPr lang="en-US" dirty="0" err="1"/>
              <a:t>llows</a:t>
            </a:r>
            <a:r>
              <a:rPr lang="en-US" dirty="0"/>
              <a:t> you to speed up training</a:t>
            </a:r>
            <a:endParaRPr lang="en-GB" dirty="0"/>
          </a:p>
          <a:p>
            <a:pPr lvl="1"/>
            <a:r>
              <a:rPr lang="en-GB" dirty="0"/>
              <a:t>A</a:t>
            </a:r>
            <a:r>
              <a:rPr lang="en-US" dirty="0" err="1"/>
              <a:t>ll</a:t>
            </a:r>
            <a:r>
              <a:rPr lang="en-US" dirty="0"/>
              <a:t> workers train on different data</a:t>
            </a:r>
          </a:p>
          <a:p>
            <a:pPr lvl="1"/>
            <a:r>
              <a:rPr lang="en-GB" dirty="0"/>
              <a:t>A</a:t>
            </a:r>
            <a:r>
              <a:rPr lang="en-US" dirty="0" err="1"/>
              <a:t>ll</a:t>
            </a:r>
            <a:r>
              <a:rPr lang="en-US" dirty="0"/>
              <a:t> workers have the same copy of the model</a:t>
            </a:r>
          </a:p>
          <a:p>
            <a:pPr lvl="1"/>
            <a:r>
              <a:rPr lang="en-GB" dirty="0"/>
              <a:t>N</a:t>
            </a:r>
            <a:r>
              <a:rPr lang="en-US" dirty="0" err="1"/>
              <a:t>eural</a:t>
            </a:r>
            <a:r>
              <a:rPr lang="en-US" dirty="0"/>
              <a:t> network gradients (weight changes) are exchanged</a:t>
            </a:r>
          </a:p>
        </p:txBody>
      </p:sp>
      <p:sp>
        <p:nvSpPr>
          <p:cNvPr id="3" name="Content Placeholder 2">
            <a:extLst>
              <a:ext uri="{FF2B5EF4-FFF2-40B4-BE49-F238E27FC236}">
                <a16:creationId xmlns:a16="http://schemas.microsoft.com/office/drawing/2014/main" id="{84D26A2D-9961-491B-81AC-FE0E59569387}"/>
              </a:ext>
            </a:extLst>
          </p:cNvPr>
          <p:cNvSpPr>
            <a:spLocks noGrp="1"/>
          </p:cNvSpPr>
          <p:nvPr>
            <p:ph sz="half" idx="2"/>
          </p:nvPr>
        </p:nvSpPr>
        <p:spPr/>
        <p:txBody>
          <a:bodyPr/>
          <a:lstStyle/>
          <a:p>
            <a:r>
              <a:rPr lang="en-GB" dirty="0"/>
              <a:t>Model Parallelism</a:t>
            </a:r>
          </a:p>
          <a:p>
            <a:pPr lvl="1"/>
            <a:r>
              <a:rPr lang="en-GB" dirty="0"/>
              <a:t>Allows you to use a bigger model</a:t>
            </a:r>
            <a:endParaRPr lang="en-US" dirty="0"/>
          </a:p>
          <a:p>
            <a:pPr lvl="1"/>
            <a:r>
              <a:rPr lang="en-GB" dirty="0"/>
              <a:t>All workers train on the same data</a:t>
            </a:r>
          </a:p>
          <a:p>
            <a:pPr lvl="1"/>
            <a:r>
              <a:rPr lang="en-GB" dirty="0"/>
              <a:t>Parts of the model are distributed across GPUs</a:t>
            </a:r>
          </a:p>
          <a:p>
            <a:pPr lvl="1"/>
            <a:r>
              <a:rPr lang="en-GB" dirty="0"/>
              <a:t>Neural network activations are exchanged</a:t>
            </a:r>
          </a:p>
        </p:txBody>
      </p:sp>
      <p:sp>
        <p:nvSpPr>
          <p:cNvPr id="10" name="Text Placeholder 9"/>
          <p:cNvSpPr>
            <a:spLocks noGrp="1"/>
          </p:cNvSpPr>
          <p:nvPr>
            <p:ph type="body" sz="quarter" idx="10"/>
          </p:nvPr>
        </p:nvSpPr>
        <p:spPr/>
        <p:txBody>
          <a:bodyPr/>
          <a:lstStyle/>
          <a:p>
            <a:r>
              <a:rPr lang="en-US"/>
              <a:t>Comparison</a:t>
            </a:r>
          </a:p>
        </p:txBody>
      </p:sp>
    </p:spTree>
    <p:extLst>
      <p:ext uri="{BB962C8B-B14F-4D97-AF65-F5344CB8AC3E}">
        <p14:creationId xmlns:p14="http://schemas.microsoft.com/office/powerpoint/2010/main" val="356058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vs Model Parallelism</a:t>
            </a:r>
          </a:p>
        </p:txBody>
      </p:sp>
      <p:sp>
        <p:nvSpPr>
          <p:cNvPr id="6" name="Content Placeholder 5"/>
          <p:cNvSpPr>
            <a:spLocks noGrp="1"/>
          </p:cNvSpPr>
          <p:nvPr>
            <p:ph sz="half" idx="1"/>
          </p:nvPr>
        </p:nvSpPr>
        <p:spPr>
          <a:xfrm>
            <a:off x="498348" y="2111661"/>
            <a:ext cx="4945063" cy="525463"/>
          </a:xfrm>
        </p:spPr>
        <p:txBody>
          <a:bodyPr/>
          <a:lstStyle/>
          <a:p>
            <a:r>
              <a:rPr lang="en-US"/>
              <a:t>Data Parallelism</a:t>
            </a:r>
          </a:p>
        </p:txBody>
      </p:sp>
      <p:sp>
        <p:nvSpPr>
          <p:cNvPr id="3" name="Content Placeholder 2">
            <a:extLst>
              <a:ext uri="{FF2B5EF4-FFF2-40B4-BE49-F238E27FC236}">
                <a16:creationId xmlns:a16="http://schemas.microsoft.com/office/drawing/2014/main" id="{84D26A2D-9961-491B-81AC-FE0E59569387}"/>
              </a:ext>
            </a:extLst>
          </p:cNvPr>
          <p:cNvSpPr>
            <a:spLocks noGrp="1"/>
          </p:cNvSpPr>
          <p:nvPr>
            <p:ph sz="half" idx="2"/>
          </p:nvPr>
        </p:nvSpPr>
        <p:spPr>
          <a:xfrm>
            <a:off x="5529390" y="2111662"/>
            <a:ext cx="4945062" cy="461210"/>
          </a:xfrm>
        </p:spPr>
        <p:txBody>
          <a:bodyPr/>
          <a:lstStyle/>
          <a:p>
            <a:r>
              <a:rPr lang="en-GB"/>
              <a:t>Model Parallelism</a:t>
            </a:r>
          </a:p>
        </p:txBody>
      </p:sp>
      <p:sp>
        <p:nvSpPr>
          <p:cNvPr id="10" name="Text Placeholder 9"/>
          <p:cNvSpPr>
            <a:spLocks noGrp="1"/>
          </p:cNvSpPr>
          <p:nvPr>
            <p:ph type="body" sz="quarter" idx="10"/>
          </p:nvPr>
        </p:nvSpPr>
        <p:spPr/>
        <p:txBody>
          <a:bodyPr/>
          <a:lstStyle/>
          <a:p>
            <a:r>
              <a:rPr lang="en-US"/>
              <a:t>Comparison</a:t>
            </a:r>
          </a:p>
        </p:txBody>
      </p:sp>
      <p:grpSp>
        <p:nvGrpSpPr>
          <p:cNvPr id="176" name="Group 175">
            <a:extLst>
              <a:ext uri="{FF2B5EF4-FFF2-40B4-BE49-F238E27FC236}">
                <a16:creationId xmlns:a16="http://schemas.microsoft.com/office/drawing/2014/main" id="{73D73414-F67D-448E-B622-DE9AB6C4DF51}"/>
              </a:ext>
            </a:extLst>
          </p:cNvPr>
          <p:cNvGrpSpPr/>
          <p:nvPr/>
        </p:nvGrpSpPr>
        <p:grpSpPr>
          <a:xfrm>
            <a:off x="697244" y="2900137"/>
            <a:ext cx="3908160" cy="2193440"/>
            <a:chOff x="498348" y="3042754"/>
            <a:chExt cx="3908160" cy="2193440"/>
          </a:xfrm>
        </p:grpSpPr>
        <p:sp>
          <p:nvSpPr>
            <p:cNvPr id="4" name="Oval 3">
              <a:extLst>
                <a:ext uri="{FF2B5EF4-FFF2-40B4-BE49-F238E27FC236}">
                  <a16:creationId xmlns:a16="http://schemas.microsoft.com/office/drawing/2014/main" id="{2199A1A4-1F88-407E-98F5-F53E9208F9FA}"/>
                </a:ext>
              </a:extLst>
            </p:cNvPr>
            <p:cNvSpPr/>
            <p:nvPr/>
          </p:nvSpPr>
          <p:spPr>
            <a:xfrm>
              <a:off x="792947"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7E49725-BC3D-4216-911B-823809C8EEF0}"/>
                </a:ext>
              </a:extLst>
            </p:cNvPr>
            <p:cNvSpPr/>
            <p:nvPr/>
          </p:nvSpPr>
          <p:spPr>
            <a:xfrm>
              <a:off x="1011273"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954F485-D512-44CA-B6DE-F5D002343F24}"/>
                </a:ext>
              </a:extLst>
            </p:cNvPr>
            <p:cNvSpPr/>
            <p:nvPr/>
          </p:nvSpPr>
          <p:spPr>
            <a:xfrm>
              <a:off x="1229599"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94D68AA-6635-4051-A80A-E4AE5A5F5645}"/>
                </a:ext>
              </a:extLst>
            </p:cNvPr>
            <p:cNvSpPr/>
            <p:nvPr/>
          </p:nvSpPr>
          <p:spPr>
            <a:xfrm>
              <a:off x="1447925"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E576F59-55E1-4A0F-A43F-98B11CF7C45B}"/>
                </a:ext>
              </a:extLst>
            </p:cNvPr>
            <p:cNvSpPr/>
            <p:nvPr/>
          </p:nvSpPr>
          <p:spPr>
            <a:xfrm>
              <a:off x="1666251"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6FE208F-FC0D-44E7-9B10-DE1789C1D9F3}"/>
                </a:ext>
              </a:extLst>
            </p:cNvPr>
            <p:cNvSpPr/>
            <p:nvPr/>
          </p:nvSpPr>
          <p:spPr>
            <a:xfrm>
              <a:off x="1884577"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01EBB2-C8A4-48BF-9ABC-06035E682805}"/>
                </a:ext>
              </a:extLst>
            </p:cNvPr>
            <p:cNvSpPr/>
            <p:nvPr/>
          </p:nvSpPr>
          <p:spPr>
            <a:xfrm>
              <a:off x="693374"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D34AA1D-BA3E-4E09-A92B-F5ECE8C65E36}"/>
                </a:ext>
              </a:extLst>
            </p:cNvPr>
            <p:cNvSpPr/>
            <p:nvPr/>
          </p:nvSpPr>
          <p:spPr>
            <a:xfrm>
              <a:off x="911700"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FD61B8-12FF-4A1F-9DB1-60890C6FB06E}"/>
                </a:ext>
              </a:extLst>
            </p:cNvPr>
            <p:cNvSpPr/>
            <p:nvPr/>
          </p:nvSpPr>
          <p:spPr>
            <a:xfrm>
              <a:off x="1130026"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EC6F8F0-0933-4F01-AE9C-870CD827749D}"/>
                </a:ext>
              </a:extLst>
            </p:cNvPr>
            <p:cNvSpPr/>
            <p:nvPr/>
          </p:nvSpPr>
          <p:spPr>
            <a:xfrm>
              <a:off x="1348352"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498402B-B6A4-4A76-9134-56D302D2FAC1}"/>
                </a:ext>
              </a:extLst>
            </p:cNvPr>
            <p:cNvSpPr/>
            <p:nvPr/>
          </p:nvSpPr>
          <p:spPr>
            <a:xfrm>
              <a:off x="1566678"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9122AAE-AC30-4B99-9714-EA6A564384A9}"/>
                </a:ext>
              </a:extLst>
            </p:cNvPr>
            <p:cNvSpPr/>
            <p:nvPr/>
          </p:nvSpPr>
          <p:spPr>
            <a:xfrm>
              <a:off x="1785004"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BEAFAFB-31FF-446B-A8FC-065DF26872DF}"/>
                </a:ext>
              </a:extLst>
            </p:cNvPr>
            <p:cNvSpPr/>
            <p:nvPr/>
          </p:nvSpPr>
          <p:spPr>
            <a:xfrm>
              <a:off x="2003330"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CDE165D-71B9-4757-8A53-6631E9CB45A4}"/>
                </a:ext>
              </a:extLst>
            </p:cNvPr>
            <p:cNvSpPr/>
            <p:nvPr/>
          </p:nvSpPr>
          <p:spPr>
            <a:xfrm>
              <a:off x="541221"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2940677-8314-4423-BE94-41CB734FA475}"/>
                </a:ext>
              </a:extLst>
            </p:cNvPr>
            <p:cNvSpPr/>
            <p:nvPr/>
          </p:nvSpPr>
          <p:spPr>
            <a:xfrm>
              <a:off x="759547"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0F54886-D9CA-4956-BEA3-5CAE7EF2F453}"/>
                </a:ext>
              </a:extLst>
            </p:cNvPr>
            <p:cNvSpPr/>
            <p:nvPr/>
          </p:nvSpPr>
          <p:spPr>
            <a:xfrm>
              <a:off x="977873"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5FEFF27-B7A0-40D4-B15A-4B76CA47AAA6}"/>
                </a:ext>
              </a:extLst>
            </p:cNvPr>
            <p:cNvSpPr/>
            <p:nvPr/>
          </p:nvSpPr>
          <p:spPr>
            <a:xfrm>
              <a:off x="1196199"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BA46E47-FB30-483D-ABCC-0CA8285741FD}"/>
                </a:ext>
              </a:extLst>
            </p:cNvPr>
            <p:cNvSpPr/>
            <p:nvPr/>
          </p:nvSpPr>
          <p:spPr>
            <a:xfrm>
              <a:off x="1414525"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5A054FF-FBDA-479B-81DC-7B2F445557E5}"/>
                </a:ext>
              </a:extLst>
            </p:cNvPr>
            <p:cNvSpPr/>
            <p:nvPr/>
          </p:nvSpPr>
          <p:spPr>
            <a:xfrm>
              <a:off x="1632851"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460FE9F-E223-416B-8493-A8EC84D372DB}"/>
                </a:ext>
              </a:extLst>
            </p:cNvPr>
            <p:cNvSpPr/>
            <p:nvPr/>
          </p:nvSpPr>
          <p:spPr>
            <a:xfrm>
              <a:off x="1851177"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43A9B-483E-4E47-BFA4-3413464AF66E}"/>
                </a:ext>
              </a:extLst>
            </p:cNvPr>
            <p:cNvSpPr/>
            <p:nvPr/>
          </p:nvSpPr>
          <p:spPr>
            <a:xfrm>
              <a:off x="2069503"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a:extLst>
                <a:ext uri="{FF2B5EF4-FFF2-40B4-BE49-F238E27FC236}">
                  <a16:creationId xmlns:a16="http://schemas.microsoft.com/office/drawing/2014/main" id="{E87EF4F9-A411-4EE3-9A79-6274B418F158}"/>
                </a:ext>
              </a:extLst>
            </p:cNvPr>
            <p:cNvSpPr/>
            <p:nvPr/>
          </p:nvSpPr>
          <p:spPr>
            <a:xfrm>
              <a:off x="1234259" y="4952254"/>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B35797A9-87FF-4FA7-897F-F3DDF9891EA9}"/>
                </a:ext>
              </a:extLst>
            </p:cNvPr>
            <p:cNvSpPr/>
            <p:nvPr/>
          </p:nvSpPr>
          <p:spPr>
            <a:xfrm rot="10800000">
              <a:off x="1302916" y="4097727"/>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Down 45">
              <a:extLst>
                <a:ext uri="{FF2B5EF4-FFF2-40B4-BE49-F238E27FC236}">
                  <a16:creationId xmlns:a16="http://schemas.microsoft.com/office/drawing/2014/main" id="{B7B9AFE8-CB72-48B7-8993-EF9367736E51}"/>
                </a:ext>
              </a:extLst>
            </p:cNvPr>
            <p:cNvSpPr/>
            <p:nvPr/>
          </p:nvSpPr>
          <p:spPr>
            <a:xfrm rot="10800000">
              <a:off x="1315578" y="3696056"/>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481FEB46-2FFA-40C0-BC6E-F17A6CC14A0E}"/>
                </a:ext>
              </a:extLst>
            </p:cNvPr>
            <p:cNvSpPr/>
            <p:nvPr/>
          </p:nvSpPr>
          <p:spPr>
            <a:xfrm>
              <a:off x="1230070" y="317286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E79D035-CE07-4FDF-A34B-E55A8E18E6B7}"/>
                </a:ext>
              </a:extLst>
            </p:cNvPr>
            <p:cNvSpPr/>
            <p:nvPr/>
          </p:nvSpPr>
          <p:spPr>
            <a:xfrm>
              <a:off x="1448396" y="317286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E47369F2-84F7-4008-9030-3D55E9A8EFCE}"/>
                </a:ext>
              </a:extLst>
            </p:cNvPr>
            <p:cNvSpPr/>
            <p:nvPr/>
          </p:nvSpPr>
          <p:spPr>
            <a:xfrm rot="10800000">
              <a:off x="1307846" y="3328067"/>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a:extLst>
                <a:ext uri="{FF2B5EF4-FFF2-40B4-BE49-F238E27FC236}">
                  <a16:creationId xmlns:a16="http://schemas.microsoft.com/office/drawing/2014/main" id="{E30CDA3D-5AFD-4A20-9AE6-7A7CF8B92FF5}"/>
                </a:ext>
              </a:extLst>
            </p:cNvPr>
            <p:cNvSpPr/>
            <p:nvPr/>
          </p:nvSpPr>
          <p:spPr>
            <a:xfrm rot="10800000">
              <a:off x="1307846" y="4502270"/>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282D20A-1E27-40C2-91AD-6EF2061B6FA9}"/>
                </a:ext>
              </a:extLst>
            </p:cNvPr>
            <p:cNvSpPr/>
            <p:nvPr/>
          </p:nvSpPr>
          <p:spPr>
            <a:xfrm>
              <a:off x="2884550"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0B48762-0EB3-4C21-852A-FA76141FE345}"/>
                </a:ext>
              </a:extLst>
            </p:cNvPr>
            <p:cNvSpPr/>
            <p:nvPr/>
          </p:nvSpPr>
          <p:spPr>
            <a:xfrm>
              <a:off x="3102876"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9CCA5F0-1A3D-4DE8-9937-34C63D3926F0}"/>
                </a:ext>
              </a:extLst>
            </p:cNvPr>
            <p:cNvSpPr/>
            <p:nvPr/>
          </p:nvSpPr>
          <p:spPr>
            <a:xfrm>
              <a:off x="3321202"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080611B-B5B5-4922-A514-DCC467EDCE2A}"/>
                </a:ext>
              </a:extLst>
            </p:cNvPr>
            <p:cNvSpPr/>
            <p:nvPr/>
          </p:nvSpPr>
          <p:spPr>
            <a:xfrm>
              <a:off x="3539528"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555328A-CC22-4667-B801-1E127FCDEA7E}"/>
                </a:ext>
              </a:extLst>
            </p:cNvPr>
            <p:cNvSpPr/>
            <p:nvPr/>
          </p:nvSpPr>
          <p:spPr>
            <a:xfrm>
              <a:off x="3757854"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E984DC1-CB83-45FA-A08E-6CA8371BD2DD}"/>
                </a:ext>
              </a:extLst>
            </p:cNvPr>
            <p:cNvSpPr/>
            <p:nvPr/>
          </p:nvSpPr>
          <p:spPr>
            <a:xfrm>
              <a:off x="3976180" y="354626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D2AFD83-8AC3-4D85-9443-6AABD7ED1CF0}"/>
                </a:ext>
              </a:extLst>
            </p:cNvPr>
            <p:cNvSpPr/>
            <p:nvPr/>
          </p:nvSpPr>
          <p:spPr>
            <a:xfrm>
              <a:off x="2784977"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C6FE81B-9A20-4AC0-9FC2-B0CFF998A1D2}"/>
                </a:ext>
              </a:extLst>
            </p:cNvPr>
            <p:cNvSpPr/>
            <p:nvPr/>
          </p:nvSpPr>
          <p:spPr>
            <a:xfrm>
              <a:off x="3003303"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B97675C-7A3F-44B5-A43F-5698B4CC4F60}"/>
                </a:ext>
              </a:extLst>
            </p:cNvPr>
            <p:cNvSpPr/>
            <p:nvPr/>
          </p:nvSpPr>
          <p:spPr>
            <a:xfrm>
              <a:off x="3221629"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2471F58-536E-4F61-B4EA-A404C042F92C}"/>
                </a:ext>
              </a:extLst>
            </p:cNvPr>
            <p:cNvSpPr/>
            <p:nvPr/>
          </p:nvSpPr>
          <p:spPr>
            <a:xfrm>
              <a:off x="3439955"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BA241BC3-8E28-4668-B260-79C07EB9BC50}"/>
                </a:ext>
              </a:extLst>
            </p:cNvPr>
            <p:cNvSpPr/>
            <p:nvPr/>
          </p:nvSpPr>
          <p:spPr>
            <a:xfrm>
              <a:off x="3658281"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C96F6136-68EA-4470-9E4E-877CE9618E3D}"/>
                </a:ext>
              </a:extLst>
            </p:cNvPr>
            <p:cNvSpPr/>
            <p:nvPr/>
          </p:nvSpPr>
          <p:spPr>
            <a:xfrm>
              <a:off x="3876607"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929AB7D2-E5A7-4844-AD6C-201F07562D85}"/>
                </a:ext>
              </a:extLst>
            </p:cNvPr>
            <p:cNvSpPr/>
            <p:nvPr/>
          </p:nvSpPr>
          <p:spPr>
            <a:xfrm>
              <a:off x="4094933" y="3933064"/>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AD2C34CF-5900-40C3-AD79-A1FA1F2E6EFB}"/>
                </a:ext>
              </a:extLst>
            </p:cNvPr>
            <p:cNvSpPr/>
            <p:nvPr/>
          </p:nvSpPr>
          <p:spPr>
            <a:xfrm>
              <a:off x="2632824"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265BD650-A151-4DD0-A10E-FCA0FE62B544}"/>
                </a:ext>
              </a:extLst>
            </p:cNvPr>
            <p:cNvSpPr/>
            <p:nvPr/>
          </p:nvSpPr>
          <p:spPr>
            <a:xfrm>
              <a:off x="2851150"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242E1E0D-CB1F-4A7A-956F-1787249CD96E}"/>
                </a:ext>
              </a:extLst>
            </p:cNvPr>
            <p:cNvSpPr/>
            <p:nvPr/>
          </p:nvSpPr>
          <p:spPr>
            <a:xfrm>
              <a:off x="3069476"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1949C00-73C7-405E-AA1A-DDC832D7F9AE}"/>
                </a:ext>
              </a:extLst>
            </p:cNvPr>
            <p:cNvSpPr/>
            <p:nvPr/>
          </p:nvSpPr>
          <p:spPr>
            <a:xfrm>
              <a:off x="3287802"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E6F13B7-B310-4E9E-95F1-2C3FC9643A2F}"/>
                </a:ext>
              </a:extLst>
            </p:cNvPr>
            <p:cNvSpPr/>
            <p:nvPr/>
          </p:nvSpPr>
          <p:spPr>
            <a:xfrm>
              <a:off x="3506128"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961F76B-4E2E-4026-9F8C-E8C654539D9F}"/>
                </a:ext>
              </a:extLst>
            </p:cNvPr>
            <p:cNvSpPr/>
            <p:nvPr/>
          </p:nvSpPr>
          <p:spPr>
            <a:xfrm>
              <a:off x="3724454"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285388B-965D-4973-86B4-5F449479DC68}"/>
                </a:ext>
              </a:extLst>
            </p:cNvPr>
            <p:cNvSpPr/>
            <p:nvPr/>
          </p:nvSpPr>
          <p:spPr>
            <a:xfrm>
              <a:off x="3942780"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0AA410B-9A60-4D89-9453-EBA440C6B713}"/>
                </a:ext>
              </a:extLst>
            </p:cNvPr>
            <p:cNvSpPr/>
            <p:nvPr/>
          </p:nvSpPr>
          <p:spPr>
            <a:xfrm>
              <a:off x="4161106" y="4317112"/>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Magnetic Disk 71">
              <a:extLst>
                <a:ext uri="{FF2B5EF4-FFF2-40B4-BE49-F238E27FC236}">
                  <a16:creationId xmlns:a16="http://schemas.microsoft.com/office/drawing/2014/main" id="{578C011E-7360-4DAC-9497-A13F256EC6B8}"/>
                </a:ext>
              </a:extLst>
            </p:cNvPr>
            <p:cNvSpPr/>
            <p:nvPr/>
          </p:nvSpPr>
          <p:spPr>
            <a:xfrm>
              <a:off x="3321202" y="4952254"/>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Down 72">
              <a:extLst>
                <a:ext uri="{FF2B5EF4-FFF2-40B4-BE49-F238E27FC236}">
                  <a16:creationId xmlns:a16="http://schemas.microsoft.com/office/drawing/2014/main" id="{5C30E1A2-A54B-4D69-8265-70EB5D72F6C8}"/>
                </a:ext>
              </a:extLst>
            </p:cNvPr>
            <p:cNvSpPr/>
            <p:nvPr/>
          </p:nvSpPr>
          <p:spPr>
            <a:xfrm rot="10800000">
              <a:off x="3394519" y="4097727"/>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Down 73">
              <a:extLst>
                <a:ext uri="{FF2B5EF4-FFF2-40B4-BE49-F238E27FC236}">
                  <a16:creationId xmlns:a16="http://schemas.microsoft.com/office/drawing/2014/main" id="{95776697-C0EC-4463-8BFB-AAD88EF549FD}"/>
                </a:ext>
              </a:extLst>
            </p:cNvPr>
            <p:cNvSpPr/>
            <p:nvPr/>
          </p:nvSpPr>
          <p:spPr>
            <a:xfrm rot="10800000">
              <a:off x="3407181" y="3696056"/>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A134E5C-B448-4C4B-B960-02752A6E436E}"/>
                </a:ext>
              </a:extLst>
            </p:cNvPr>
            <p:cNvSpPr/>
            <p:nvPr/>
          </p:nvSpPr>
          <p:spPr>
            <a:xfrm>
              <a:off x="3321673" y="317286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9AEF579-86D6-4D9D-8953-42BA8382F66C}"/>
                </a:ext>
              </a:extLst>
            </p:cNvPr>
            <p:cNvSpPr/>
            <p:nvPr/>
          </p:nvSpPr>
          <p:spPr>
            <a:xfrm>
              <a:off x="3539999" y="317286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Down 76">
              <a:extLst>
                <a:ext uri="{FF2B5EF4-FFF2-40B4-BE49-F238E27FC236}">
                  <a16:creationId xmlns:a16="http://schemas.microsoft.com/office/drawing/2014/main" id="{ECB790D9-688F-49BA-8FE7-AA612A8628B0}"/>
                </a:ext>
              </a:extLst>
            </p:cNvPr>
            <p:cNvSpPr/>
            <p:nvPr/>
          </p:nvSpPr>
          <p:spPr>
            <a:xfrm rot="10800000">
              <a:off x="3399449" y="3328067"/>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Down 77">
              <a:extLst>
                <a:ext uri="{FF2B5EF4-FFF2-40B4-BE49-F238E27FC236}">
                  <a16:creationId xmlns:a16="http://schemas.microsoft.com/office/drawing/2014/main" id="{6352CE87-92DA-4F4B-ADAE-F701D0E3D5FC}"/>
                </a:ext>
              </a:extLst>
            </p:cNvPr>
            <p:cNvSpPr/>
            <p:nvPr/>
          </p:nvSpPr>
          <p:spPr>
            <a:xfrm rot="10800000">
              <a:off x="3399449" y="4502270"/>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B422332-7C0D-4CAE-BC05-B3DFE56085AC}"/>
                </a:ext>
              </a:extLst>
            </p:cNvPr>
            <p:cNvSpPr/>
            <p:nvPr/>
          </p:nvSpPr>
          <p:spPr>
            <a:xfrm>
              <a:off x="498348" y="3042754"/>
              <a:ext cx="1812565" cy="1823874"/>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a:solidFill>
                    <a:schemeClr val="tx2">
                      <a:lumMod val="50000"/>
                    </a:schemeClr>
                  </a:solidFill>
                </a:rPr>
                <a:t>GPU1</a:t>
              </a:r>
              <a:endParaRPr lang="en-US" sz="1400" b="1">
                <a:solidFill>
                  <a:schemeClr val="tx2">
                    <a:lumMod val="50000"/>
                  </a:schemeClr>
                </a:solidFill>
              </a:endParaRPr>
            </a:p>
          </p:txBody>
        </p:sp>
        <p:sp>
          <p:nvSpPr>
            <p:cNvPr id="80" name="Rectangle 79">
              <a:extLst>
                <a:ext uri="{FF2B5EF4-FFF2-40B4-BE49-F238E27FC236}">
                  <a16:creationId xmlns:a16="http://schemas.microsoft.com/office/drawing/2014/main" id="{F9DFFB1B-CE55-466D-A7C8-CFA7CBE0656F}"/>
                </a:ext>
              </a:extLst>
            </p:cNvPr>
            <p:cNvSpPr/>
            <p:nvPr/>
          </p:nvSpPr>
          <p:spPr>
            <a:xfrm>
              <a:off x="2593943" y="3042754"/>
              <a:ext cx="1812565" cy="1823874"/>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a:solidFill>
                    <a:schemeClr val="tx2">
                      <a:lumMod val="50000"/>
                    </a:schemeClr>
                  </a:solidFill>
                </a:rPr>
                <a:t>GPU2</a:t>
              </a:r>
              <a:endParaRPr lang="en-US" sz="1400" b="1">
                <a:solidFill>
                  <a:schemeClr val="tx2">
                    <a:lumMod val="50000"/>
                  </a:schemeClr>
                </a:solidFill>
              </a:endParaRPr>
            </a:p>
          </p:txBody>
        </p:sp>
        <p:grpSp>
          <p:nvGrpSpPr>
            <p:cNvPr id="85" name="Group 84">
              <a:extLst>
                <a:ext uri="{FF2B5EF4-FFF2-40B4-BE49-F238E27FC236}">
                  <a16:creationId xmlns:a16="http://schemas.microsoft.com/office/drawing/2014/main" id="{C51799B5-DADE-4129-AC6E-FA613EF5E15B}"/>
                </a:ext>
              </a:extLst>
            </p:cNvPr>
            <p:cNvGrpSpPr/>
            <p:nvPr/>
          </p:nvGrpSpPr>
          <p:grpSpPr>
            <a:xfrm>
              <a:off x="1580272" y="3239034"/>
              <a:ext cx="1740930" cy="230832"/>
              <a:chOff x="1208000" y="3036734"/>
              <a:chExt cx="1740930" cy="230832"/>
            </a:xfrm>
          </p:grpSpPr>
          <p:cxnSp>
            <p:nvCxnSpPr>
              <p:cNvPr id="82" name="Straight Arrow Connector 81">
                <a:extLst>
                  <a:ext uri="{FF2B5EF4-FFF2-40B4-BE49-F238E27FC236}">
                    <a16:creationId xmlns:a16="http://schemas.microsoft.com/office/drawing/2014/main" id="{0B115C0F-4334-418E-BCC0-E450BD49F8D4}"/>
                  </a:ext>
                </a:extLst>
              </p:cNvPr>
              <p:cNvCxnSpPr/>
              <p:nvPr/>
            </p:nvCxnSpPr>
            <p:spPr>
              <a:xfrm>
                <a:off x="1208000" y="3228113"/>
                <a:ext cx="1740930" cy="0"/>
              </a:xfrm>
              <a:prstGeom prst="straightConnector1">
                <a:avLst/>
              </a:prstGeom>
              <a:ln>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71BA62A4-1A74-4BDB-846E-897E64B9FD8C}"/>
                  </a:ext>
                </a:extLst>
              </p:cNvPr>
              <p:cNvSpPr/>
              <p:nvPr/>
            </p:nvSpPr>
            <p:spPr>
              <a:xfrm>
                <a:off x="1704003" y="3036734"/>
                <a:ext cx="748923" cy="230832"/>
              </a:xfrm>
              <a:prstGeom prst="rect">
                <a:avLst/>
              </a:prstGeom>
            </p:spPr>
            <p:txBody>
              <a:bodyPr wrap="none">
                <a:spAutoFit/>
              </a:bodyPr>
              <a:lstStyle/>
              <a:p>
                <a:r>
                  <a:rPr lang="en-GB" sz="900" b="1">
                    <a:solidFill>
                      <a:schemeClr val="tx2">
                        <a:lumMod val="50000"/>
                      </a:schemeClr>
                    </a:solidFill>
                  </a:rPr>
                  <a:t>Averaging</a:t>
                </a:r>
                <a:endParaRPr lang="en-US" sz="900"/>
              </a:p>
            </p:txBody>
          </p:sp>
        </p:grpSp>
        <p:grpSp>
          <p:nvGrpSpPr>
            <p:cNvPr id="86" name="Group 85">
              <a:extLst>
                <a:ext uri="{FF2B5EF4-FFF2-40B4-BE49-F238E27FC236}">
                  <a16:creationId xmlns:a16="http://schemas.microsoft.com/office/drawing/2014/main" id="{721FCAF5-7452-44C9-B210-FB989025913E}"/>
                </a:ext>
              </a:extLst>
            </p:cNvPr>
            <p:cNvGrpSpPr/>
            <p:nvPr/>
          </p:nvGrpSpPr>
          <p:grpSpPr>
            <a:xfrm>
              <a:off x="1580272" y="3600190"/>
              <a:ext cx="1740930" cy="230832"/>
              <a:chOff x="1208000" y="3036734"/>
              <a:chExt cx="1740930" cy="230832"/>
            </a:xfrm>
          </p:grpSpPr>
          <p:cxnSp>
            <p:nvCxnSpPr>
              <p:cNvPr id="87" name="Straight Arrow Connector 86">
                <a:extLst>
                  <a:ext uri="{FF2B5EF4-FFF2-40B4-BE49-F238E27FC236}">
                    <a16:creationId xmlns:a16="http://schemas.microsoft.com/office/drawing/2014/main" id="{66F112AC-292E-4917-8103-907E00AA8201}"/>
                  </a:ext>
                </a:extLst>
              </p:cNvPr>
              <p:cNvCxnSpPr/>
              <p:nvPr/>
            </p:nvCxnSpPr>
            <p:spPr>
              <a:xfrm>
                <a:off x="1208000" y="3228113"/>
                <a:ext cx="1740930" cy="0"/>
              </a:xfrm>
              <a:prstGeom prst="straightConnector1">
                <a:avLst/>
              </a:prstGeom>
              <a:ln>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B8013DD1-BBF5-4197-BB2E-9DCE26E0F0FA}"/>
                  </a:ext>
                </a:extLst>
              </p:cNvPr>
              <p:cNvSpPr/>
              <p:nvPr/>
            </p:nvSpPr>
            <p:spPr>
              <a:xfrm>
                <a:off x="1704003" y="3036734"/>
                <a:ext cx="748923" cy="230832"/>
              </a:xfrm>
              <a:prstGeom prst="rect">
                <a:avLst/>
              </a:prstGeom>
            </p:spPr>
            <p:txBody>
              <a:bodyPr wrap="none">
                <a:spAutoFit/>
              </a:bodyPr>
              <a:lstStyle/>
              <a:p>
                <a:r>
                  <a:rPr lang="en-GB" sz="900" b="1">
                    <a:solidFill>
                      <a:schemeClr val="tx2">
                        <a:lumMod val="50000"/>
                      </a:schemeClr>
                    </a:solidFill>
                  </a:rPr>
                  <a:t>Averaging</a:t>
                </a:r>
                <a:endParaRPr lang="en-US" sz="900"/>
              </a:p>
            </p:txBody>
          </p:sp>
        </p:grpSp>
        <p:grpSp>
          <p:nvGrpSpPr>
            <p:cNvPr id="89" name="Group 88">
              <a:extLst>
                <a:ext uri="{FF2B5EF4-FFF2-40B4-BE49-F238E27FC236}">
                  <a16:creationId xmlns:a16="http://schemas.microsoft.com/office/drawing/2014/main" id="{0E2D5987-A000-4B65-B90E-9D7175C9FD1F}"/>
                </a:ext>
              </a:extLst>
            </p:cNvPr>
            <p:cNvGrpSpPr/>
            <p:nvPr/>
          </p:nvGrpSpPr>
          <p:grpSpPr>
            <a:xfrm>
              <a:off x="1567609" y="4006473"/>
              <a:ext cx="1740930" cy="230832"/>
              <a:chOff x="1208000" y="3036734"/>
              <a:chExt cx="1740930" cy="230832"/>
            </a:xfrm>
          </p:grpSpPr>
          <p:cxnSp>
            <p:nvCxnSpPr>
              <p:cNvPr id="90" name="Straight Arrow Connector 89">
                <a:extLst>
                  <a:ext uri="{FF2B5EF4-FFF2-40B4-BE49-F238E27FC236}">
                    <a16:creationId xmlns:a16="http://schemas.microsoft.com/office/drawing/2014/main" id="{8C4CB4BB-B4E6-4337-AB6D-42B7043A6A6D}"/>
                  </a:ext>
                </a:extLst>
              </p:cNvPr>
              <p:cNvCxnSpPr/>
              <p:nvPr/>
            </p:nvCxnSpPr>
            <p:spPr>
              <a:xfrm>
                <a:off x="1208000" y="3228113"/>
                <a:ext cx="1740930" cy="0"/>
              </a:xfrm>
              <a:prstGeom prst="straightConnector1">
                <a:avLst/>
              </a:prstGeom>
              <a:ln>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6DFBA944-37EE-46C2-B1E2-0FC234121EF0}"/>
                  </a:ext>
                </a:extLst>
              </p:cNvPr>
              <p:cNvSpPr/>
              <p:nvPr/>
            </p:nvSpPr>
            <p:spPr>
              <a:xfrm>
                <a:off x="1704003" y="3036734"/>
                <a:ext cx="748923" cy="230832"/>
              </a:xfrm>
              <a:prstGeom prst="rect">
                <a:avLst/>
              </a:prstGeom>
            </p:spPr>
            <p:txBody>
              <a:bodyPr wrap="none">
                <a:spAutoFit/>
              </a:bodyPr>
              <a:lstStyle/>
              <a:p>
                <a:r>
                  <a:rPr lang="en-GB" sz="900" b="1">
                    <a:solidFill>
                      <a:schemeClr val="tx2">
                        <a:lumMod val="50000"/>
                      </a:schemeClr>
                    </a:solidFill>
                  </a:rPr>
                  <a:t>Averaging</a:t>
                </a:r>
                <a:endParaRPr lang="en-US" sz="900"/>
              </a:p>
            </p:txBody>
          </p:sp>
        </p:grpSp>
        <p:grpSp>
          <p:nvGrpSpPr>
            <p:cNvPr id="92" name="Group 91">
              <a:extLst>
                <a:ext uri="{FF2B5EF4-FFF2-40B4-BE49-F238E27FC236}">
                  <a16:creationId xmlns:a16="http://schemas.microsoft.com/office/drawing/2014/main" id="{65B41EC8-4846-420D-B855-603BEC7306AD}"/>
                </a:ext>
              </a:extLst>
            </p:cNvPr>
            <p:cNvGrpSpPr/>
            <p:nvPr/>
          </p:nvGrpSpPr>
          <p:grpSpPr>
            <a:xfrm>
              <a:off x="1577161" y="4409507"/>
              <a:ext cx="1740930" cy="230832"/>
              <a:chOff x="1208000" y="3036734"/>
              <a:chExt cx="1740930" cy="230832"/>
            </a:xfrm>
          </p:grpSpPr>
          <p:cxnSp>
            <p:nvCxnSpPr>
              <p:cNvPr id="93" name="Straight Arrow Connector 92">
                <a:extLst>
                  <a:ext uri="{FF2B5EF4-FFF2-40B4-BE49-F238E27FC236}">
                    <a16:creationId xmlns:a16="http://schemas.microsoft.com/office/drawing/2014/main" id="{A3154287-60B7-4AF3-983B-EF9CCC1D7A40}"/>
                  </a:ext>
                </a:extLst>
              </p:cNvPr>
              <p:cNvCxnSpPr/>
              <p:nvPr/>
            </p:nvCxnSpPr>
            <p:spPr>
              <a:xfrm>
                <a:off x="1208000" y="3228113"/>
                <a:ext cx="1740930" cy="0"/>
              </a:xfrm>
              <a:prstGeom prst="straightConnector1">
                <a:avLst/>
              </a:prstGeom>
              <a:ln>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EA2AE508-5092-4F3B-AE5A-5E7315F5186F}"/>
                  </a:ext>
                </a:extLst>
              </p:cNvPr>
              <p:cNvSpPr/>
              <p:nvPr/>
            </p:nvSpPr>
            <p:spPr>
              <a:xfrm>
                <a:off x="1704003" y="3036734"/>
                <a:ext cx="748923" cy="230832"/>
              </a:xfrm>
              <a:prstGeom prst="rect">
                <a:avLst/>
              </a:prstGeom>
            </p:spPr>
            <p:txBody>
              <a:bodyPr wrap="none">
                <a:spAutoFit/>
              </a:bodyPr>
              <a:lstStyle/>
              <a:p>
                <a:r>
                  <a:rPr lang="en-GB" sz="900" b="1">
                    <a:solidFill>
                      <a:schemeClr val="tx2">
                        <a:lumMod val="50000"/>
                      </a:schemeClr>
                    </a:solidFill>
                  </a:rPr>
                  <a:t>Averaging</a:t>
                </a:r>
                <a:endParaRPr lang="en-US" sz="900"/>
              </a:p>
            </p:txBody>
          </p:sp>
        </p:grpSp>
      </p:grpSp>
      <p:grpSp>
        <p:nvGrpSpPr>
          <p:cNvPr id="175" name="Group 174">
            <a:extLst>
              <a:ext uri="{FF2B5EF4-FFF2-40B4-BE49-F238E27FC236}">
                <a16:creationId xmlns:a16="http://schemas.microsoft.com/office/drawing/2014/main" id="{3B492821-3697-4006-9DE7-196823E765D1}"/>
              </a:ext>
            </a:extLst>
          </p:cNvPr>
          <p:cNvGrpSpPr/>
          <p:nvPr/>
        </p:nvGrpSpPr>
        <p:grpSpPr>
          <a:xfrm>
            <a:off x="6053367" y="2901915"/>
            <a:ext cx="3908160" cy="2391624"/>
            <a:chOff x="5529390" y="2988811"/>
            <a:chExt cx="3908160" cy="2391624"/>
          </a:xfrm>
        </p:grpSpPr>
        <p:sp>
          <p:nvSpPr>
            <p:cNvPr id="152" name="Rectangle 151">
              <a:extLst>
                <a:ext uri="{FF2B5EF4-FFF2-40B4-BE49-F238E27FC236}">
                  <a16:creationId xmlns:a16="http://schemas.microsoft.com/office/drawing/2014/main" id="{44CEF4C8-F65C-493C-9F92-A0A99409D02D}"/>
                </a:ext>
              </a:extLst>
            </p:cNvPr>
            <p:cNvSpPr/>
            <p:nvPr/>
          </p:nvSpPr>
          <p:spPr>
            <a:xfrm>
              <a:off x="7624985" y="2988811"/>
              <a:ext cx="1812565" cy="1823874"/>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a:solidFill>
                    <a:schemeClr val="tx2">
                      <a:lumMod val="50000"/>
                    </a:schemeClr>
                  </a:solidFill>
                </a:rPr>
                <a:t>GPU2</a:t>
              </a:r>
              <a:endParaRPr lang="en-US" sz="1400" b="1">
                <a:solidFill>
                  <a:schemeClr val="tx2">
                    <a:lumMod val="50000"/>
                  </a:schemeClr>
                </a:solidFill>
              </a:endParaRPr>
            </a:p>
          </p:txBody>
        </p:sp>
        <p:sp>
          <p:nvSpPr>
            <p:cNvPr id="151" name="Rectangle 150">
              <a:extLst>
                <a:ext uri="{FF2B5EF4-FFF2-40B4-BE49-F238E27FC236}">
                  <a16:creationId xmlns:a16="http://schemas.microsoft.com/office/drawing/2014/main" id="{4944CDF3-BF3C-4EE2-ADA7-49C41B6A8613}"/>
                </a:ext>
              </a:extLst>
            </p:cNvPr>
            <p:cNvSpPr/>
            <p:nvPr/>
          </p:nvSpPr>
          <p:spPr>
            <a:xfrm>
              <a:off x="5529390" y="2988811"/>
              <a:ext cx="1812565" cy="1823874"/>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a:solidFill>
                    <a:schemeClr val="tx2">
                      <a:lumMod val="50000"/>
                    </a:schemeClr>
                  </a:solidFill>
                </a:rPr>
                <a:t>GPU1</a:t>
              </a:r>
              <a:endParaRPr lang="en-US" sz="1400" b="1">
                <a:solidFill>
                  <a:schemeClr val="tx2">
                    <a:lumMod val="50000"/>
                  </a:schemeClr>
                </a:solidFill>
              </a:endParaRPr>
            </a:p>
          </p:txBody>
        </p:sp>
        <p:sp>
          <p:nvSpPr>
            <p:cNvPr id="95" name="Oval 94">
              <a:extLst>
                <a:ext uri="{FF2B5EF4-FFF2-40B4-BE49-F238E27FC236}">
                  <a16:creationId xmlns:a16="http://schemas.microsoft.com/office/drawing/2014/main" id="{0971AFD4-3C14-42A1-AD7F-1E991D314071}"/>
                </a:ext>
              </a:extLst>
            </p:cNvPr>
            <p:cNvSpPr/>
            <p:nvPr/>
          </p:nvSpPr>
          <p:spPr>
            <a:xfrm>
              <a:off x="5823989"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C0574123-9E29-491C-8C4A-BCBDACF9B349}"/>
                </a:ext>
              </a:extLst>
            </p:cNvPr>
            <p:cNvSpPr/>
            <p:nvPr/>
          </p:nvSpPr>
          <p:spPr>
            <a:xfrm>
              <a:off x="6042315"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4E448988-D57B-4291-AC89-1A8941EC0621}"/>
                </a:ext>
              </a:extLst>
            </p:cNvPr>
            <p:cNvSpPr/>
            <p:nvPr/>
          </p:nvSpPr>
          <p:spPr>
            <a:xfrm>
              <a:off x="6260641"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4EC5A514-33C5-4123-A010-DFA9D95C15A9}"/>
                </a:ext>
              </a:extLst>
            </p:cNvPr>
            <p:cNvSpPr/>
            <p:nvPr/>
          </p:nvSpPr>
          <p:spPr>
            <a:xfrm>
              <a:off x="6478967"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535233A-9B6D-43B3-937E-080A445FB62F}"/>
                </a:ext>
              </a:extLst>
            </p:cNvPr>
            <p:cNvSpPr/>
            <p:nvPr/>
          </p:nvSpPr>
          <p:spPr>
            <a:xfrm>
              <a:off x="6697293"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4C14C91-2935-495C-A9A0-13DDFA39637B}"/>
                </a:ext>
              </a:extLst>
            </p:cNvPr>
            <p:cNvSpPr/>
            <p:nvPr/>
          </p:nvSpPr>
          <p:spPr>
            <a:xfrm>
              <a:off x="6915619"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EC4F3280-D7BF-4268-804E-CA982D427404}"/>
                </a:ext>
              </a:extLst>
            </p:cNvPr>
            <p:cNvSpPr/>
            <p:nvPr/>
          </p:nvSpPr>
          <p:spPr>
            <a:xfrm>
              <a:off x="5724416"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3EF3B2D-DA71-4B1E-9135-BF20F58809EF}"/>
                </a:ext>
              </a:extLst>
            </p:cNvPr>
            <p:cNvSpPr/>
            <p:nvPr/>
          </p:nvSpPr>
          <p:spPr>
            <a:xfrm>
              <a:off x="5942742"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0B68A1DA-6497-441B-8E9E-1E693130C9A4}"/>
                </a:ext>
              </a:extLst>
            </p:cNvPr>
            <p:cNvSpPr/>
            <p:nvPr/>
          </p:nvSpPr>
          <p:spPr>
            <a:xfrm>
              <a:off x="6161068"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CD61D83B-7549-4019-9E1F-2E29ECCE64DF}"/>
                </a:ext>
              </a:extLst>
            </p:cNvPr>
            <p:cNvSpPr/>
            <p:nvPr/>
          </p:nvSpPr>
          <p:spPr>
            <a:xfrm>
              <a:off x="6379394"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A8F8C3FC-C78F-4FA7-9980-BE7165DAF819}"/>
                </a:ext>
              </a:extLst>
            </p:cNvPr>
            <p:cNvSpPr/>
            <p:nvPr/>
          </p:nvSpPr>
          <p:spPr>
            <a:xfrm>
              <a:off x="6597720"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0EF83FE-92CB-47C9-90EE-88BE52D212F3}"/>
                </a:ext>
              </a:extLst>
            </p:cNvPr>
            <p:cNvSpPr/>
            <p:nvPr/>
          </p:nvSpPr>
          <p:spPr>
            <a:xfrm>
              <a:off x="6816046"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A7CEDBE6-E964-4A53-9D19-247E56646BCF}"/>
                </a:ext>
              </a:extLst>
            </p:cNvPr>
            <p:cNvSpPr/>
            <p:nvPr/>
          </p:nvSpPr>
          <p:spPr>
            <a:xfrm>
              <a:off x="7034372"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686BEE80-BFC0-4291-9BFA-19D9715EBDCF}"/>
                </a:ext>
              </a:extLst>
            </p:cNvPr>
            <p:cNvSpPr/>
            <p:nvPr/>
          </p:nvSpPr>
          <p:spPr>
            <a:xfrm>
              <a:off x="5572263"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D1C964F7-0F10-43A2-84A7-133E1ADC1C5A}"/>
                </a:ext>
              </a:extLst>
            </p:cNvPr>
            <p:cNvSpPr/>
            <p:nvPr/>
          </p:nvSpPr>
          <p:spPr>
            <a:xfrm>
              <a:off x="5790589"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342709F5-6257-4AC0-9947-3215FB9A003E}"/>
                </a:ext>
              </a:extLst>
            </p:cNvPr>
            <p:cNvSpPr/>
            <p:nvPr/>
          </p:nvSpPr>
          <p:spPr>
            <a:xfrm>
              <a:off x="6008915"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6AFB82A2-0153-4B81-B601-64C51508A3F2}"/>
                </a:ext>
              </a:extLst>
            </p:cNvPr>
            <p:cNvSpPr/>
            <p:nvPr/>
          </p:nvSpPr>
          <p:spPr>
            <a:xfrm>
              <a:off x="6227241"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4288997-8B69-4359-B268-41224DD85265}"/>
                </a:ext>
              </a:extLst>
            </p:cNvPr>
            <p:cNvSpPr/>
            <p:nvPr/>
          </p:nvSpPr>
          <p:spPr>
            <a:xfrm>
              <a:off x="6445567"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76D673A-81DA-4824-BF19-F07E81131A5E}"/>
                </a:ext>
              </a:extLst>
            </p:cNvPr>
            <p:cNvSpPr/>
            <p:nvPr/>
          </p:nvSpPr>
          <p:spPr>
            <a:xfrm>
              <a:off x="6663893"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3258EBBF-0E20-45CA-94CF-D45D6AEDC660}"/>
                </a:ext>
              </a:extLst>
            </p:cNvPr>
            <p:cNvSpPr/>
            <p:nvPr/>
          </p:nvSpPr>
          <p:spPr>
            <a:xfrm>
              <a:off x="6882219"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2F4DF07B-8811-4CD8-9CE7-14FFF67C7E6C}"/>
                </a:ext>
              </a:extLst>
            </p:cNvPr>
            <p:cNvSpPr/>
            <p:nvPr/>
          </p:nvSpPr>
          <p:spPr>
            <a:xfrm>
              <a:off x="7100545"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lowchart: Magnetic Disk 115">
              <a:extLst>
                <a:ext uri="{FF2B5EF4-FFF2-40B4-BE49-F238E27FC236}">
                  <a16:creationId xmlns:a16="http://schemas.microsoft.com/office/drawing/2014/main" id="{D8EC5B99-ADA6-4D77-9D90-134466EFC84A}"/>
                </a:ext>
              </a:extLst>
            </p:cNvPr>
            <p:cNvSpPr/>
            <p:nvPr/>
          </p:nvSpPr>
          <p:spPr>
            <a:xfrm>
              <a:off x="7300131" y="5096495"/>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Arrow: Down 116">
              <a:extLst>
                <a:ext uri="{FF2B5EF4-FFF2-40B4-BE49-F238E27FC236}">
                  <a16:creationId xmlns:a16="http://schemas.microsoft.com/office/drawing/2014/main" id="{D8A85025-3E06-49A7-B77A-C6A1AEF06DC4}"/>
                </a:ext>
              </a:extLst>
            </p:cNvPr>
            <p:cNvSpPr/>
            <p:nvPr/>
          </p:nvSpPr>
          <p:spPr>
            <a:xfrm rot="10800000">
              <a:off x="6333958" y="4043784"/>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Arrow: Down 117">
              <a:extLst>
                <a:ext uri="{FF2B5EF4-FFF2-40B4-BE49-F238E27FC236}">
                  <a16:creationId xmlns:a16="http://schemas.microsoft.com/office/drawing/2014/main" id="{501CE3AB-86AD-4641-BCD0-0B3628F2074F}"/>
                </a:ext>
              </a:extLst>
            </p:cNvPr>
            <p:cNvSpPr/>
            <p:nvPr/>
          </p:nvSpPr>
          <p:spPr>
            <a:xfrm rot="10800000">
              <a:off x="6346620" y="3642113"/>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23FE4B1A-F6A4-459E-BB54-D127EB585D44}"/>
                </a:ext>
              </a:extLst>
            </p:cNvPr>
            <p:cNvSpPr/>
            <p:nvPr/>
          </p:nvSpPr>
          <p:spPr>
            <a:xfrm>
              <a:off x="6261112" y="3118918"/>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5ED1C2EF-4E35-47DB-A6DB-B57884354F99}"/>
                </a:ext>
              </a:extLst>
            </p:cNvPr>
            <p:cNvSpPr/>
            <p:nvPr/>
          </p:nvSpPr>
          <p:spPr>
            <a:xfrm>
              <a:off x="6479438" y="3118918"/>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Arrow: Down 120">
              <a:extLst>
                <a:ext uri="{FF2B5EF4-FFF2-40B4-BE49-F238E27FC236}">
                  <a16:creationId xmlns:a16="http://schemas.microsoft.com/office/drawing/2014/main" id="{5EF202FC-29E0-4AA5-820E-E42A1333A9C3}"/>
                </a:ext>
              </a:extLst>
            </p:cNvPr>
            <p:cNvSpPr/>
            <p:nvPr/>
          </p:nvSpPr>
          <p:spPr>
            <a:xfrm rot="10800000">
              <a:off x="6338888" y="3274124"/>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Arrow: Down 121">
              <a:extLst>
                <a:ext uri="{FF2B5EF4-FFF2-40B4-BE49-F238E27FC236}">
                  <a16:creationId xmlns:a16="http://schemas.microsoft.com/office/drawing/2014/main" id="{7F1B6871-5674-43F3-8AFD-D67B6E5B930C}"/>
                </a:ext>
              </a:extLst>
            </p:cNvPr>
            <p:cNvSpPr/>
            <p:nvPr/>
          </p:nvSpPr>
          <p:spPr>
            <a:xfrm rot="9137653">
              <a:off x="6666906" y="4498540"/>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65CEAD81-85E9-4FF9-B337-340EDAC47F60}"/>
                </a:ext>
              </a:extLst>
            </p:cNvPr>
            <p:cNvSpPr/>
            <p:nvPr/>
          </p:nvSpPr>
          <p:spPr>
            <a:xfrm>
              <a:off x="7915592"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F503DE8-C2E4-4C62-8390-B018598BAFEA}"/>
                </a:ext>
              </a:extLst>
            </p:cNvPr>
            <p:cNvSpPr/>
            <p:nvPr/>
          </p:nvSpPr>
          <p:spPr>
            <a:xfrm>
              <a:off x="8133918"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394353E-EEBC-48C4-B18C-8F77CB9D7596}"/>
                </a:ext>
              </a:extLst>
            </p:cNvPr>
            <p:cNvSpPr/>
            <p:nvPr/>
          </p:nvSpPr>
          <p:spPr>
            <a:xfrm>
              <a:off x="8352244"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0DE63D03-9F16-44A1-A68B-32E18635C5B6}"/>
                </a:ext>
              </a:extLst>
            </p:cNvPr>
            <p:cNvSpPr/>
            <p:nvPr/>
          </p:nvSpPr>
          <p:spPr>
            <a:xfrm>
              <a:off x="8570570"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F404736E-7FD7-4593-A9DA-896A93C28466}"/>
                </a:ext>
              </a:extLst>
            </p:cNvPr>
            <p:cNvSpPr/>
            <p:nvPr/>
          </p:nvSpPr>
          <p:spPr>
            <a:xfrm>
              <a:off x="8788896"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E3EA9AD2-258B-49C7-9EE6-9DC59A579894}"/>
                </a:ext>
              </a:extLst>
            </p:cNvPr>
            <p:cNvSpPr/>
            <p:nvPr/>
          </p:nvSpPr>
          <p:spPr>
            <a:xfrm>
              <a:off x="9007222" y="349231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F6DF3E4C-2DCF-4C49-9E18-764F83BC0C87}"/>
                </a:ext>
              </a:extLst>
            </p:cNvPr>
            <p:cNvSpPr/>
            <p:nvPr/>
          </p:nvSpPr>
          <p:spPr>
            <a:xfrm>
              <a:off x="7816019"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1E609B46-D042-477D-AFED-9EE2880BBC13}"/>
                </a:ext>
              </a:extLst>
            </p:cNvPr>
            <p:cNvSpPr/>
            <p:nvPr/>
          </p:nvSpPr>
          <p:spPr>
            <a:xfrm>
              <a:off x="8034345"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4F0F8739-A64B-409F-9FF3-D9D82C9B142B}"/>
                </a:ext>
              </a:extLst>
            </p:cNvPr>
            <p:cNvSpPr/>
            <p:nvPr/>
          </p:nvSpPr>
          <p:spPr>
            <a:xfrm>
              <a:off x="8252671"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117BC791-94E3-45BE-BD88-45CCA3058945}"/>
                </a:ext>
              </a:extLst>
            </p:cNvPr>
            <p:cNvSpPr/>
            <p:nvPr/>
          </p:nvSpPr>
          <p:spPr>
            <a:xfrm>
              <a:off x="8470997"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B3844C30-DC4F-4296-9F6B-F53176DA215B}"/>
                </a:ext>
              </a:extLst>
            </p:cNvPr>
            <p:cNvSpPr/>
            <p:nvPr/>
          </p:nvSpPr>
          <p:spPr>
            <a:xfrm>
              <a:off x="8689323"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C9612D8B-3939-4B81-884B-6FD8D3A5DFCE}"/>
                </a:ext>
              </a:extLst>
            </p:cNvPr>
            <p:cNvSpPr/>
            <p:nvPr/>
          </p:nvSpPr>
          <p:spPr>
            <a:xfrm>
              <a:off x="8907649"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CE1ADF85-4CAB-47AA-A726-76BB414641E9}"/>
                </a:ext>
              </a:extLst>
            </p:cNvPr>
            <p:cNvSpPr/>
            <p:nvPr/>
          </p:nvSpPr>
          <p:spPr>
            <a:xfrm>
              <a:off x="9125975" y="3879121"/>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1B79D97-CCCB-41EE-91D1-6AC781DD8F48}"/>
                </a:ext>
              </a:extLst>
            </p:cNvPr>
            <p:cNvSpPr/>
            <p:nvPr/>
          </p:nvSpPr>
          <p:spPr>
            <a:xfrm>
              <a:off x="7663866"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2A7819AE-C105-4A2F-9D2C-A00CF0A35E24}"/>
                </a:ext>
              </a:extLst>
            </p:cNvPr>
            <p:cNvSpPr/>
            <p:nvPr/>
          </p:nvSpPr>
          <p:spPr>
            <a:xfrm>
              <a:off x="7882192"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4E02FA7-12B8-41F4-83FD-811D99BF72F6}"/>
                </a:ext>
              </a:extLst>
            </p:cNvPr>
            <p:cNvSpPr/>
            <p:nvPr/>
          </p:nvSpPr>
          <p:spPr>
            <a:xfrm>
              <a:off x="8100518"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65718789-3DAD-41F8-AB1B-D1698E6ACD1F}"/>
                </a:ext>
              </a:extLst>
            </p:cNvPr>
            <p:cNvSpPr/>
            <p:nvPr/>
          </p:nvSpPr>
          <p:spPr>
            <a:xfrm>
              <a:off x="8318844"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87F3B5E2-0BD6-4605-8FAF-2A128FD5A263}"/>
                </a:ext>
              </a:extLst>
            </p:cNvPr>
            <p:cNvSpPr/>
            <p:nvPr/>
          </p:nvSpPr>
          <p:spPr>
            <a:xfrm>
              <a:off x="8537170"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A452A9EC-FA75-42E7-AACE-400C7350059A}"/>
                </a:ext>
              </a:extLst>
            </p:cNvPr>
            <p:cNvSpPr/>
            <p:nvPr/>
          </p:nvSpPr>
          <p:spPr>
            <a:xfrm>
              <a:off x="8755496"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E47ECADF-9273-4CAB-AD2E-1724BE5EEEEC}"/>
                </a:ext>
              </a:extLst>
            </p:cNvPr>
            <p:cNvSpPr/>
            <p:nvPr/>
          </p:nvSpPr>
          <p:spPr>
            <a:xfrm>
              <a:off x="8973822"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4D6504BF-CFCC-4F7E-B78E-E4A6C7D8ADE2}"/>
                </a:ext>
              </a:extLst>
            </p:cNvPr>
            <p:cNvSpPr/>
            <p:nvPr/>
          </p:nvSpPr>
          <p:spPr>
            <a:xfrm>
              <a:off x="9192148" y="4263169"/>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Down 144">
              <a:extLst>
                <a:ext uri="{FF2B5EF4-FFF2-40B4-BE49-F238E27FC236}">
                  <a16:creationId xmlns:a16="http://schemas.microsoft.com/office/drawing/2014/main" id="{C7CE0B18-50CD-4998-9B26-66B2AF625033}"/>
                </a:ext>
              </a:extLst>
            </p:cNvPr>
            <p:cNvSpPr/>
            <p:nvPr/>
          </p:nvSpPr>
          <p:spPr>
            <a:xfrm rot="10800000">
              <a:off x="8425561" y="4043784"/>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Down 145">
              <a:extLst>
                <a:ext uri="{FF2B5EF4-FFF2-40B4-BE49-F238E27FC236}">
                  <a16:creationId xmlns:a16="http://schemas.microsoft.com/office/drawing/2014/main" id="{19963E84-8447-4547-B79D-F96A72214A9C}"/>
                </a:ext>
              </a:extLst>
            </p:cNvPr>
            <p:cNvSpPr/>
            <p:nvPr/>
          </p:nvSpPr>
          <p:spPr>
            <a:xfrm rot="10800000">
              <a:off x="8438223" y="3642113"/>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4EAD0B60-80CF-4E0C-8ED1-3A3EC4873FC2}"/>
                </a:ext>
              </a:extLst>
            </p:cNvPr>
            <p:cNvSpPr/>
            <p:nvPr/>
          </p:nvSpPr>
          <p:spPr>
            <a:xfrm>
              <a:off x="8352715" y="3118918"/>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5F45C73D-361A-4EE0-9EBE-F6703946D358}"/>
                </a:ext>
              </a:extLst>
            </p:cNvPr>
            <p:cNvSpPr/>
            <p:nvPr/>
          </p:nvSpPr>
          <p:spPr>
            <a:xfrm>
              <a:off x="8571041" y="3118918"/>
              <a:ext cx="132347" cy="13234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row: Down 148">
              <a:extLst>
                <a:ext uri="{FF2B5EF4-FFF2-40B4-BE49-F238E27FC236}">
                  <a16:creationId xmlns:a16="http://schemas.microsoft.com/office/drawing/2014/main" id="{15D8831F-A5EA-4E0A-88B8-36B9D13EC63A}"/>
                </a:ext>
              </a:extLst>
            </p:cNvPr>
            <p:cNvSpPr/>
            <p:nvPr/>
          </p:nvSpPr>
          <p:spPr>
            <a:xfrm rot="10800000">
              <a:off x="8430491" y="3274124"/>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Arrow: Down 164">
              <a:extLst>
                <a:ext uri="{FF2B5EF4-FFF2-40B4-BE49-F238E27FC236}">
                  <a16:creationId xmlns:a16="http://schemas.microsoft.com/office/drawing/2014/main" id="{69972859-9252-4E97-9916-200E30038F1B}"/>
                </a:ext>
              </a:extLst>
            </p:cNvPr>
            <p:cNvSpPr/>
            <p:nvPr/>
          </p:nvSpPr>
          <p:spPr>
            <a:xfrm rot="12462347" flipH="1">
              <a:off x="8056593" y="4498541"/>
              <a:ext cx="213360" cy="204692"/>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8" name="Group 167">
              <a:extLst>
                <a:ext uri="{FF2B5EF4-FFF2-40B4-BE49-F238E27FC236}">
                  <a16:creationId xmlns:a16="http://schemas.microsoft.com/office/drawing/2014/main" id="{DC05B791-EF55-4D53-8043-C1F99212BC14}"/>
                </a:ext>
              </a:extLst>
            </p:cNvPr>
            <p:cNvGrpSpPr/>
            <p:nvPr/>
          </p:nvGrpSpPr>
          <p:grpSpPr>
            <a:xfrm>
              <a:off x="7296882" y="4018247"/>
              <a:ext cx="446278" cy="202082"/>
              <a:chOff x="7296882" y="4018247"/>
              <a:chExt cx="446278" cy="202082"/>
            </a:xfrm>
          </p:grpSpPr>
          <p:sp>
            <p:nvSpPr>
              <p:cNvPr id="166" name="Arrow: Down 165">
                <a:extLst>
                  <a:ext uri="{FF2B5EF4-FFF2-40B4-BE49-F238E27FC236}">
                    <a16:creationId xmlns:a16="http://schemas.microsoft.com/office/drawing/2014/main" id="{265641A4-D349-4A36-B275-81A0621C512A}"/>
                  </a:ext>
                </a:extLst>
              </p:cNvPr>
              <p:cNvSpPr/>
              <p:nvPr/>
            </p:nvSpPr>
            <p:spPr>
              <a:xfrm rot="14196614" flipH="1">
                <a:off x="7438474" y="3915643"/>
                <a:ext cx="198205" cy="411167"/>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Arrow: Down 166">
                <a:extLst>
                  <a:ext uri="{FF2B5EF4-FFF2-40B4-BE49-F238E27FC236}">
                    <a16:creationId xmlns:a16="http://schemas.microsoft.com/office/drawing/2014/main" id="{E75718A0-1CE5-44F6-AFAF-05E9386C6C62}"/>
                  </a:ext>
                </a:extLst>
              </p:cNvPr>
              <p:cNvSpPr/>
              <p:nvPr/>
            </p:nvSpPr>
            <p:spPr>
              <a:xfrm rot="7403386">
                <a:off x="7403363" y="3911766"/>
                <a:ext cx="198205" cy="411167"/>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a:extLst>
                <a:ext uri="{FF2B5EF4-FFF2-40B4-BE49-F238E27FC236}">
                  <a16:creationId xmlns:a16="http://schemas.microsoft.com/office/drawing/2014/main" id="{5EAE9317-6FCB-4C2A-A753-B91D62CF78DA}"/>
                </a:ext>
              </a:extLst>
            </p:cNvPr>
            <p:cNvGrpSpPr/>
            <p:nvPr/>
          </p:nvGrpSpPr>
          <p:grpSpPr>
            <a:xfrm>
              <a:off x="7286664" y="3642188"/>
              <a:ext cx="446278" cy="202082"/>
              <a:chOff x="7296882" y="4018247"/>
              <a:chExt cx="446278" cy="202082"/>
            </a:xfrm>
          </p:grpSpPr>
          <p:sp>
            <p:nvSpPr>
              <p:cNvPr id="170" name="Arrow: Down 169">
                <a:extLst>
                  <a:ext uri="{FF2B5EF4-FFF2-40B4-BE49-F238E27FC236}">
                    <a16:creationId xmlns:a16="http://schemas.microsoft.com/office/drawing/2014/main" id="{ED7C9600-9CD3-4F48-A438-22DED3A16CF0}"/>
                  </a:ext>
                </a:extLst>
              </p:cNvPr>
              <p:cNvSpPr/>
              <p:nvPr/>
            </p:nvSpPr>
            <p:spPr>
              <a:xfrm rot="14196614" flipH="1">
                <a:off x="7438474" y="3915643"/>
                <a:ext cx="198205" cy="411167"/>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Arrow: Down 170">
                <a:extLst>
                  <a:ext uri="{FF2B5EF4-FFF2-40B4-BE49-F238E27FC236}">
                    <a16:creationId xmlns:a16="http://schemas.microsoft.com/office/drawing/2014/main" id="{845AE4B2-5D34-4B37-9096-D24EE0E2FE87}"/>
                  </a:ext>
                </a:extLst>
              </p:cNvPr>
              <p:cNvSpPr/>
              <p:nvPr/>
            </p:nvSpPr>
            <p:spPr>
              <a:xfrm rot="7403386">
                <a:off x="7403363" y="3911766"/>
                <a:ext cx="198205" cy="411167"/>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a:extLst>
                <a:ext uri="{FF2B5EF4-FFF2-40B4-BE49-F238E27FC236}">
                  <a16:creationId xmlns:a16="http://schemas.microsoft.com/office/drawing/2014/main" id="{E4AA97F2-FB5C-43A1-9AFA-BB2389AC3C48}"/>
                </a:ext>
              </a:extLst>
            </p:cNvPr>
            <p:cNvGrpSpPr/>
            <p:nvPr/>
          </p:nvGrpSpPr>
          <p:grpSpPr>
            <a:xfrm>
              <a:off x="7279326" y="3283307"/>
              <a:ext cx="446278" cy="202082"/>
              <a:chOff x="7296882" y="4018247"/>
              <a:chExt cx="446278" cy="202082"/>
            </a:xfrm>
          </p:grpSpPr>
          <p:sp>
            <p:nvSpPr>
              <p:cNvPr id="173" name="Arrow: Down 172">
                <a:extLst>
                  <a:ext uri="{FF2B5EF4-FFF2-40B4-BE49-F238E27FC236}">
                    <a16:creationId xmlns:a16="http://schemas.microsoft.com/office/drawing/2014/main" id="{6796D64A-B34A-43CB-B2F1-DF1A5B3912CB}"/>
                  </a:ext>
                </a:extLst>
              </p:cNvPr>
              <p:cNvSpPr/>
              <p:nvPr/>
            </p:nvSpPr>
            <p:spPr>
              <a:xfrm rot="14196614" flipH="1">
                <a:off x="7438474" y="3915643"/>
                <a:ext cx="198205" cy="411167"/>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Arrow: Down 173">
                <a:extLst>
                  <a:ext uri="{FF2B5EF4-FFF2-40B4-BE49-F238E27FC236}">
                    <a16:creationId xmlns:a16="http://schemas.microsoft.com/office/drawing/2014/main" id="{8D201696-3BA8-482F-A711-41647B0B9F9B}"/>
                  </a:ext>
                </a:extLst>
              </p:cNvPr>
              <p:cNvSpPr/>
              <p:nvPr/>
            </p:nvSpPr>
            <p:spPr>
              <a:xfrm rot="7403386">
                <a:off x="7403363" y="3911766"/>
                <a:ext cx="198205" cy="411167"/>
              </a:xfrm>
              <a:prstGeom prst="down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7" name="Rectangle 176">
            <a:extLst>
              <a:ext uri="{FF2B5EF4-FFF2-40B4-BE49-F238E27FC236}">
                <a16:creationId xmlns:a16="http://schemas.microsoft.com/office/drawing/2014/main" id="{6997BDF9-E164-43AB-9B89-0375A9E03050}"/>
              </a:ext>
            </a:extLst>
          </p:cNvPr>
          <p:cNvSpPr/>
          <p:nvPr/>
        </p:nvSpPr>
        <p:spPr>
          <a:xfrm>
            <a:off x="7275340" y="4283158"/>
            <a:ext cx="1473480" cy="230832"/>
          </a:xfrm>
          <a:prstGeom prst="rect">
            <a:avLst/>
          </a:prstGeom>
        </p:spPr>
        <p:txBody>
          <a:bodyPr wrap="none">
            <a:spAutoFit/>
          </a:bodyPr>
          <a:lstStyle/>
          <a:p>
            <a:r>
              <a:rPr lang="en-GB" sz="900" b="1">
                <a:solidFill>
                  <a:schemeClr val="tx2">
                    <a:lumMod val="50000"/>
                  </a:schemeClr>
                </a:solidFill>
              </a:rPr>
              <a:t>Exchanging activations</a:t>
            </a:r>
            <a:endParaRPr lang="en-US" sz="900"/>
          </a:p>
        </p:txBody>
      </p:sp>
    </p:spTree>
    <p:extLst>
      <p:ext uri="{BB962C8B-B14F-4D97-AF65-F5344CB8AC3E}">
        <p14:creationId xmlns:p14="http://schemas.microsoft.com/office/powerpoint/2010/main" val="53125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Picture 2" descr="Image result for alec radford optimization">
            <a:extLst>
              <a:ext uri="{FF2B5EF4-FFF2-40B4-BE49-F238E27FC236}">
                <a16:creationId xmlns:a16="http://schemas.microsoft.com/office/drawing/2014/main" id="{748CCFC0-948A-4796-B5A9-3CDCE7795DFC}"/>
              </a:ext>
            </a:extLst>
          </p:cNvPr>
          <p:cNvPicPr>
            <a:picLocks noChangeAspect="1" noChangeArrowheads="1" noCrop="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86871" y="2394678"/>
            <a:ext cx="1437814" cy="14350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Training a Neural Network</a:t>
            </a:r>
          </a:p>
        </p:txBody>
      </p:sp>
      <p:sp>
        <p:nvSpPr>
          <p:cNvPr id="10" name="Text Placeholder 9"/>
          <p:cNvSpPr>
            <a:spLocks noGrp="1"/>
          </p:cNvSpPr>
          <p:nvPr>
            <p:ph type="body" sz="quarter" idx="10"/>
          </p:nvPr>
        </p:nvSpPr>
        <p:spPr>
          <a:xfrm>
            <a:off x="498348" y="1215137"/>
            <a:ext cx="9976104" cy="525463"/>
          </a:xfrm>
        </p:spPr>
        <p:txBody>
          <a:bodyPr/>
          <a:lstStyle/>
          <a:p>
            <a:r>
              <a:rPr lang="en-GB" dirty="0"/>
              <a:t>Single</a:t>
            </a:r>
            <a:r>
              <a:rPr lang="en-US" dirty="0"/>
              <a:t> GPU</a:t>
            </a:r>
          </a:p>
        </p:txBody>
      </p:sp>
      <p:sp>
        <p:nvSpPr>
          <p:cNvPr id="40" name="Flowchart: Magnetic Disk 39">
            <a:extLst>
              <a:ext uri="{FF2B5EF4-FFF2-40B4-BE49-F238E27FC236}">
                <a16:creationId xmlns:a16="http://schemas.microsoft.com/office/drawing/2014/main" id="{323A58C7-CA59-47DA-8B31-B1A88D2E0BE4}"/>
              </a:ext>
            </a:extLst>
          </p:cNvPr>
          <p:cNvSpPr/>
          <p:nvPr/>
        </p:nvSpPr>
        <p:spPr>
          <a:xfrm>
            <a:off x="1779928" y="5851565"/>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19174E46-4BCD-4043-A451-FFCC39D2FDE0}"/>
              </a:ext>
            </a:extLst>
          </p:cNvPr>
          <p:cNvGrpSpPr/>
          <p:nvPr/>
        </p:nvGrpSpPr>
        <p:grpSpPr>
          <a:xfrm>
            <a:off x="757302" y="4985610"/>
            <a:ext cx="3887655" cy="642397"/>
            <a:chOff x="757302" y="4985610"/>
            <a:chExt cx="3887655" cy="642397"/>
          </a:xfrm>
        </p:grpSpPr>
        <p:sp>
          <p:nvSpPr>
            <p:cNvPr id="50" name="Rectangle 49">
              <a:extLst>
                <a:ext uri="{FF2B5EF4-FFF2-40B4-BE49-F238E27FC236}">
                  <a16:creationId xmlns:a16="http://schemas.microsoft.com/office/drawing/2014/main" id="{C4DE746A-A129-499C-9EB9-468A479A40F7}"/>
                </a:ext>
              </a:extLst>
            </p:cNvPr>
            <p:cNvSpPr/>
            <p:nvPr/>
          </p:nvSpPr>
          <p:spPr>
            <a:xfrm>
              <a:off x="837341" y="4985610"/>
              <a:ext cx="3807616" cy="642397"/>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tx2">
                    <a:lumMod val="50000"/>
                  </a:schemeClr>
                </a:solidFill>
              </a:endParaRPr>
            </a:p>
          </p:txBody>
        </p:sp>
        <p:sp>
          <p:nvSpPr>
            <p:cNvPr id="67" name="TextBox 66">
              <a:extLst>
                <a:ext uri="{FF2B5EF4-FFF2-40B4-BE49-F238E27FC236}">
                  <a16:creationId xmlns:a16="http://schemas.microsoft.com/office/drawing/2014/main" id="{2BF6975A-16AC-4440-8563-5035C15C747D}"/>
                </a:ext>
              </a:extLst>
            </p:cNvPr>
            <p:cNvSpPr txBox="1"/>
            <p:nvPr/>
          </p:nvSpPr>
          <p:spPr>
            <a:xfrm>
              <a:off x="757302" y="5000350"/>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CPU/GPU</a:t>
              </a:r>
              <a:endParaRPr lang="en-US" sz="1100" baseline="-25000" dirty="0">
                <a:solidFill>
                  <a:schemeClr val="tx2">
                    <a:lumMod val="50000"/>
                  </a:schemeClr>
                </a:solidFill>
              </a:endParaRPr>
            </a:p>
          </p:txBody>
        </p:sp>
      </p:grpSp>
      <p:sp>
        <p:nvSpPr>
          <p:cNvPr id="68" name="Flowchart: Magnetic Disk 67">
            <a:extLst>
              <a:ext uri="{FF2B5EF4-FFF2-40B4-BE49-F238E27FC236}">
                <a16:creationId xmlns:a16="http://schemas.microsoft.com/office/drawing/2014/main" id="{99597B33-451B-4C6B-A877-220363884E2E}"/>
              </a:ext>
            </a:extLst>
          </p:cNvPr>
          <p:cNvSpPr/>
          <p:nvPr/>
        </p:nvSpPr>
        <p:spPr>
          <a:xfrm>
            <a:off x="2250022" y="5220758"/>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1EE55DB-6FAD-40F8-A133-A72682163CA8}"/>
              </a:ext>
            </a:extLst>
          </p:cNvPr>
          <p:cNvGrpSpPr/>
          <p:nvPr/>
        </p:nvGrpSpPr>
        <p:grpSpPr>
          <a:xfrm>
            <a:off x="1340881" y="5216266"/>
            <a:ext cx="384266" cy="264465"/>
            <a:chOff x="5254171" y="3796121"/>
            <a:chExt cx="384266" cy="264465"/>
          </a:xfrm>
        </p:grpSpPr>
        <p:sp>
          <p:nvSpPr>
            <p:cNvPr id="26" name="Arrow: Curved Right 25">
              <a:extLst>
                <a:ext uri="{FF2B5EF4-FFF2-40B4-BE49-F238E27FC236}">
                  <a16:creationId xmlns:a16="http://schemas.microsoft.com/office/drawing/2014/main" id="{D0CD3292-1EB4-4C18-9B17-FF793444B816}"/>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Arrow: Curved Right 69">
              <a:extLst>
                <a:ext uri="{FF2B5EF4-FFF2-40B4-BE49-F238E27FC236}">
                  <a16:creationId xmlns:a16="http://schemas.microsoft.com/office/drawing/2014/main" id="{912B84E7-AB9D-4952-8C82-E671F2B2BE42}"/>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Arrow: Up 27">
            <a:extLst>
              <a:ext uri="{FF2B5EF4-FFF2-40B4-BE49-F238E27FC236}">
                <a16:creationId xmlns:a16="http://schemas.microsoft.com/office/drawing/2014/main" id="{CFC1545F-D724-4ABF-83DD-3DA87E84BE04}"/>
              </a:ext>
            </a:extLst>
          </p:cNvPr>
          <p:cNvSpPr/>
          <p:nvPr/>
        </p:nvSpPr>
        <p:spPr>
          <a:xfrm>
            <a:off x="1831237" y="4792338"/>
            <a:ext cx="250724" cy="311943"/>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Up 72">
            <a:extLst>
              <a:ext uri="{FF2B5EF4-FFF2-40B4-BE49-F238E27FC236}">
                <a16:creationId xmlns:a16="http://schemas.microsoft.com/office/drawing/2014/main" id="{047A25EB-23D3-43C0-8525-199B7F07CC7B}"/>
              </a:ext>
            </a:extLst>
          </p:cNvPr>
          <p:cNvSpPr/>
          <p:nvPr/>
        </p:nvSpPr>
        <p:spPr>
          <a:xfrm>
            <a:off x="1839086" y="5460164"/>
            <a:ext cx="250724" cy="311943"/>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4645366E-CA93-4F8B-B647-66415F6D21B7}"/>
              </a:ext>
            </a:extLst>
          </p:cNvPr>
          <p:cNvCxnSpPr>
            <a:cxnSpLocks/>
            <a:stCxn id="77" idx="1"/>
            <a:endCxn id="74" idx="3"/>
          </p:cNvCxnSpPr>
          <p:nvPr/>
        </p:nvCxnSpPr>
        <p:spPr>
          <a:xfrm flipH="1">
            <a:off x="2365823" y="1739092"/>
            <a:ext cx="766518" cy="9909"/>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028AF094-D654-47CE-AE7F-CE0251FD68B1}"/>
                  </a:ext>
                </a:extLst>
              </p:cNvPr>
              <p:cNvSpPr txBox="1"/>
              <p:nvPr/>
            </p:nvSpPr>
            <p:spPr>
              <a:xfrm>
                <a:off x="3132341" y="1595976"/>
                <a:ext cx="78205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400" i="1" smtClean="0">
                          <a:solidFill>
                            <a:schemeClr val="tx2">
                              <a:lumMod val="50000"/>
                            </a:schemeClr>
                          </a:solidFill>
                          <a:latin typeface="Cambria Math" panose="02040503050406030204" pitchFamily="18" charset="0"/>
                          <a:ea typeface="Cambria Math" panose="02040503050406030204" pitchFamily="18" charset="0"/>
                        </a:rPr>
                        <m:t>ℒ</m:t>
                      </m:r>
                      <m:r>
                        <a:rPr lang="en-GB" sz="1400" b="0" i="1" smtClean="0">
                          <a:solidFill>
                            <a:schemeClr val="tx2">
                              <a:lumMod val="50000"/>
                            </a:schemeClr>
                          </a:solidFill>
                          <a:latin typeface="Cambria Math" panose="02040503050406030204" pitchFamily="18" charset="0"/>
                          <a:ea typeface="Cambria Math" panose="02040503050406030204" pitchFamily="18" charset="0"/>
                        </a:rPr>
                        <m:t>(</m:t>
                      </m:r>
                      <m:acc>
                        <m:accPr>
                          <m:chr m:val="̂"/>
                          <m:ctrlPr>
                            <a:rPr lang="en-US" sz="1400" i="1" smtClean="0">
                              <a:solidFill>
                                <a:schemeClr val="tx2">
                                  <a:lumMod val="50000"/>
                                </a:schemeClr>
                              </a:solidFill>
                              <a:latin typeface="Cambria Math" panose="02040503050406030204" pitchFamily="18" charset="0"/>
                            </a:rPr>
                          </m:ctrlPr>
                        </m:accPr>
                        <m:e>
                          <m:r>
                            <a:rPr lang="en-GB" sz="1400" b="0" i="1" smtClean="0">
                              <a:solidFill>
                                <a:schemeClr val="tx2">
                                  <a:lumMod val="50000"/>
                                </a:schemeClr>
                              </a:solidFill>
                              <a:latin typeface="Cambria Math" panose="02040503050406030204" pitchFamily="18" charset="0"/>
                            </a:rPr>
                            <m:t>𝑦</m:t>
                          </m:r>
                        </m:e>
                      </m:acc>
                      <m:r>
                        <a:rPr lang="en-GB" sz="1400" b="0" i="1" smtClean="0">
                          <a:solidFill>
                            <a:schemeClr val="tx2">
                              <a:lumMod val="50000"/>
                            </a:schemeClr>
                          </a:solidFill>
                          <a:latin typeface="Cambria Math" panose="02040503050406030204" pitchFamily="18" charset="0"/>
                        </a:rPr>
                        <m:t>,</m:t>
                      </m:r>
                      <m:r>
                        <a:rPr lang="en-GB" sz="1400" b="0" i="1" smtClean="0">
                          <a:solidFill>
                            <a:schemeClr val="tx2">
                              <a:lumMod val="50000"/>
                            </a:schemeClr>
                          </a:solidFill>
                          <a:latin typeface="Cambria Math" panose="02040503050406030204" pitchFamily="18" charset="0"/>
                        </a:rPr>
                        <m:t>𝑦</m:t>
                      </m:r>
                      <m:r>
                        <a:rPr lang="en-GB" sz="1400" b="0" i="1" smtClean="0">
                          <a:solidFill>
                            <a:schemeClr val="tx2">
                              <a:lumMod val="50000"/>
                            </a:schemeClr>
                          </a:solidFill>
                          <a:latin typeface="Cambria Math" panose="02040503050406030204" pitchFamily="18" charset="0"/>
                        </a:rPr>
                        <m:t>)</m:t>
                      </m:r>
                    </m:oMath>
                  </m:oMathPara>
                </a14:m>
                <a:endParaRPr lang="en-US" sz="1400" dirty="0">
                  <a:solidFill>
                    <a:schemeClr val="tx2">
                      <a:lumMod val="50000"/>
                    </a:schemeClr>
                  </a:solidFill>
                </a:endParaRPr>
              </a:p>
            </p:txBody>
          </p:sp>
        </mc:Choice>
        <mc:Fallback xmlns="">
          <p:sp>
            <p:nvSpPr>
              <p:cNvPr id="77" name="TextBox 76">
                <a:extLst>
                  <a:ext uri="{FF2B5EF4-FFF2-40B4-BE49-F238E27FC236}">
                    <a16:creationId xmlns:a16="http://schemas.microsoft.com/office/drawing/2014/main" id="{028AF094-D654-47CE-AE7F-CE0251FD68B1}"/>
                  </a:ext>
                </a:extLst>
              </p:cNvPr>
              <p:cNvSpPr txBox="1">
                <a:spLocks noRot="1" noChangeAspect="1" noMove="1" noResize="1" noEditPoints="1" noAdjustHandles="1" noChangeArrowheads="1" noChangeShapeType="1" noTextEdit="1"/>
              </p:cNvSpPr>
              <p:nvPr/>
            </p:nvSpPr>
            <p:spPr>
              <a:xfrm>
                <a:off x="3132341" y="1595976"/>
                <a:ext cx="782057" cy="286232"/>
              </a:xfrm>
              <a:prstGeom prst="rect">
                <a:avLst/>
              </a:prstGeom>
              <a:blipFill>
                <a:blip r:embed="rId4"/>
                <a:stretch>
                  <a:fillRect b="-10638"/>
                </a:stretch>
              </a:blipFill>
              <a:ln w="6350">
                <a:noFill/>
              </a:ln>
            </p:spPr>
            <p:txBody>
              <a:bodyPr/>
              <a:lstStyle/>
              <a:p>
                <a:r>
                  <a:rPr lang="en-US">
                    <a:noFill/>
                  </a:rPr>
                  <a:t> </a:t>
                </a:r>
              </a:p>
            </p:txBody>
          </p:sp>
        </mc:Fallback>
      </mc:AlternateContent>
      <p:grpSp>
        <p:nvGrpSpPr>
          <p:cNvPr id="90" name="Group 89">
            <a:extLst>
              <a:ext uri="{FF2B5EF4-FFF2-40B4-BE49-F238E27FC236}">
                <a16:creationId xmlns:a16="http://schemas.microsoft.com/office/drawing/2014/main" id="{747BA3FF-9DB6-4385-93E7-4E495C8226B2}"/>
              </a:ext>
            </a:extLst>
          </p:cNvPr>
          <p:cNvGrpSpPr/>
          <p:nvPr/>
        </p:nvGrpSpPr>
        <p:grpSpPr>
          <a:xfrm>
            <a:off x="3299340" y="5206374"/>
            <a:ext cx="384266" cy="264465"/>
            <a:chOff x="5254171" y="3796121"/>
            <a:chExt cx="384266" cy="264465"/>
          </a:xfrm>
        </p:grpSpPr>
        <p:sp>
          <p:nvSpPr>
            <p:cNvPr id="91" name="Arrow: Curved Right 90">
              <a:extLst>
                <a:ext uri="{FF2B5EF4-FFF2-40B4-BE49-F238E27FC236}">
                  <a16:creationId xmlns:a16="http://schemas.microsoft.com/office/drawing/2014/main" id="{6730AD34-F607-4FC6-9198-F2AF635B63FD}"/>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Arrow: Curved Right 92">
              <a:extLst>
                <a:ext uri="{FF2B5EF4-FFF2-40B4-BE49-F238E27FC236}">
                  <a16:creationId xmlns:a16="http://schemas.microsoft.com/office/drawing/2014/main" id="{C19C338C-6743-47EE-B8CB-88C715D60C86}"/>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 name="Group 2">
            <a:extLst>
              <a:ext uri="{FF2B5EF4-FFF2-40B4-BE49-F238E27FC236}">
                <a16:creationId xmlns:a16="http://schemas.microsoft.com/office/drawing/2014/main" id="{6B2C16D2-6F79-48EF-8E21-3C80EA2C13A9}"/>
              </a:ext>
            </a:extLst>
          </p:cNvPr>
          <p:cNvGrpSpPr/>
          <p:nvPr/>
        </p:nvGrpSpPr>
        <p:grpSpPr>
          <a:xfrm>
            <a:off x="2594162" y="2103266"/>
            <a:ext cx="1925756" cy="2732733"/>
            <a:chOff x="2594162" y="2079418"/>
            <a:chExt cx="1925756" cy="2732733"/>
          </a:xfrm>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E27B5FA-1214-4DEB-89A3-DC3A2144153C}"/>
                    </a:ext>
                  </a:extLst>
                </p:cNvPr>
                <p:cNvSpPr txBox="1"/>
                <p:nvPr/>
              </p:nvSpPr>
              <p:spPr>
                <a:xfrm>
                  <a:off x="2594162" y="2921236"/>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[2]</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[2]</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[2]</m:t>
                                </m:r>
                              </m:sup>
                            </m:sSup>
                          </m:den>
                        </m:f>
                      </m:oMath>
                    </m:oMathPara>
                  </a14:m>
                  <a:endParaRPr lang="en-US" sz="1400" dirty="0">
                    <a:solidFill>
                      <a:schemeClr val="tx2">
                        <a:lumMod val="50000"/>
                      </a:schemeClr>
                    </a:solidFill>
                  </a:endParaRPr>
                </a:p>
              </p:txBody>
            </p:sp>
          </mc:Choice>
          <mc:Fallback xmlns="">
            <p:sp>
              <p:nvSpPr>
                <p:cNvPr id="80" name="TextBox 79">
                  <a:extLst>
                    <a:ext uri="{FF2B5EF4-FFF2-40B4-BE49-F238E27FC236}">
                      <a16:creationId xmlns:a16="http://schemas.microsoft.com/office/drawing/2014/main" id="{AE27B5FA-1214-4DEB-89A3-DC3A2144153C}"/>
                    </a:ext>
                  </a:extLst>
                </p:cNvPr>
                <p:cNvSpPr txBox="1">
                  <a:spLocks noRot="1" noChangeAspect="1" noMove="1" noResize="1" noEditPoints="1" noAdjustHandles="1" noChangeArrowheads="1" noChangeShapeType="1" noTextEdit="1"/>
                </p:cNvSpPr>
                <p:nvPr/>
              </p:nvSpPr>
              <p:spPr>
                <a:xfrm>
                  <a:off x="2594162" y="2921236"/>
                  <a:ext cx="1858415" cy="411395"/>
                </a:xfrm>
                <a:prstGeom prst="rect">
                  <a:avLst/>
                </a:prstGeom>
                <a:blipFill>
                  <a:blip r:embed="rId5"/>
                  <a:stretch>
                    <a:fillRect b="-2941"/>
                  </a:stretch>
                </a:blipFill>
                <a:ln w="6350">
                  <a:noFill/>
                </a:ln>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38E6B5A7-9AE7-4F8E-BB09-233353C1B332}"/>
                </a:ext>
              </a:extLst>
            </p:cNvPr>
            <p:cNvCxnSpPr>
              <a:cxnSpLocks/>
              <a:stCxn id="80" idx="0"/>
            </p:cNvCxnSpPr>
            <p:nvPr/>
          </p:nvCxnSpPr>
          <p:spPr>
            <a:xfrm flipV="1">
              <a:off x="3523370" y="2538019"/>
              <a:ext cx="0" cy="383217"/>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1D1C3CE-3352-4C10-AF46-6D2BA84AA4E0}"/>
                </a:ext>
              </a:extLst>
            </p:cNvPr>
            <p:cNvCxnSpPr>
              <a:cxnSpLocks/>
            </p:cNvCxnSpPr>
            <p:nvPr/>
          </p:nvCxnSpPr>
          <p:spPr>
            <a:xfrm flipV="1">
              <a:off x="3513114" y="3396440"/>
              <a:ext cx="10255" cy="44132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EB62E3DE-7720-4F3E-B707-0A8DF9226347}"/>
                    </a:ext>
                  </a:extLst>
                </p:cNvPr>
                <p:cNvSpPr txBox="1"/>
                <p:nvPr/>
              </p:nvSpPr>
              <p:spPr>
                <a:xfrm>
                  <a:off x="2661503" y="3954799"/>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[1]</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1</m:t>
                            </m:r>
                            <m:r>
                              <a:rPr lang="en-GB" sz="1200" i="1">
                                <a:solidFill>
                                  <a:schemeClr val="tx2">
                                    <a:lumMod val="50000"/>
                                  </a:schemeClr>
                                </a:solidFill>
                                <a:latin typeface="Cambria Math" panose="02040503050406030204" pitchFamily="18" charset="0"/>
                                <a:ea typeface="Cambria Math" panose="02040503050406030204" pitchFamily="18" charset="0"/>
                              </a:rPr>
                              <m:t>]</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1</m:t>
                                </m:r>
                                <m:r>
                                  <a:rPr lang="en-GB" sz="1200" i="1">
                                    <a:solidFill>
                                      <a:schemeClr val="tx2">
                                        <a:lumMod val="50000"/>
                                      </a:schemeClr>
                                    </a:solidFill>
                                    <a:latin typeface="Cambria Math" panose="02040503050406030204" pitchFamily="18" charset="0"/>
                                    <a:ea typeface="Cambria Math" panose="02040503050406030204" pitchFamily="18" charset="0"/>
                                  </a:rPr>
                                  <m:t>]</m:t>
                                </m:r>
                              </m:sup>
                            </m:sSup>
                          </m:den>
                        </m:f>
                      </m:oMath>
                    </m:oMathPara>
                  </a14:m>
                  <a:endParaRPr lang="en-US" sz="1400" dirty="0">
                    <a:solidFill>
                      <a:schemeClr val="tx2">
                        <a:lumMod val="50000"/>
                      </a:schemeClr>
                    </a:solidFill>
                  </a:endParaRPr>
                </a:p>
              </p:txBody>
            </p:sp>
          </mc:Choice>
          <mc:Fallback xmlns="">
            <p:sp>
              <p:nvSpPr>
                <p:cNvPr id="88" name="TextBox 87">
                  <a:extLst>
                    <a:ext uri="{FF2B5EF4-FFF2-40B4-BE49-F238E27FC236}">
                      <a16:creationId xmlns:a16="http://schemas.microsoft.com/office/drawing/2014/main" id="{EB62E3DE-7720-4F3E-B707-0A8DF9226347}"/>
                    </a:ext>
                  </a:extLst>
                </p:cNvPr>
                <p:cNvSpPr txBox="1">
                  <a:spLocks noRot="1" noChangeAspect="1" noMove="1" noResize="1" noEditPoints="1" noAdjustHandles="1" noChangeArrowheads="1" noChangeShapeType="1" noTextEdit="1"/>
                </p:cNvSpPr>
                <p:nvPr/>
              </p:nvSpPr>
              <p:spPr>
                <a:xfrm>
                  <a:off x="2661503" y="3954799"/>
                  <a:ext cx="1858415" cy="411395"/>
                </a:xfrm>
                <a:prstGeom prst="rect">
                  <a:avLst/>
                </a:prstGeom>
                <a:blipFill>
                  <a:blip r:embed="rId6"/>
                  <a:stretch>
                    <a:fillRect b="-4478"/>
                  </a:stretch>
                </a:blipFill>
                <a:ln w="6350">
                  <a:noFill/>
                </a:ln>
              </p:spPr>
              <p:txBody>
                <a:bodyPr/>
                <a:lstStyle/>
                <a:p>
                  <a:r>
                    <a:rPr lang="en-US">
                      <a:noFill/>
                    </a:rPr>
                    <a:t> </a:t>
                  </a:r>
                </a:p>
              </p:txBody>
            </p:sp>
          </mc:Fallback>
        </mc:AlternateContent>
        <p:cxnSp>
          <p:nvCxnSpPr>
            <p:cNvPr id="94" name="Straight Arrow Connector 93">
              <a:extLst>
                <a:ext uri="{FF2B5EF4-FFF2-40B4-BE49-F238E27FC236}">
                  <a16:creationId xmlns:a16="http://schemas.microsoft.com/office/drawing/2014/main" id="{AD191EA8-B6B0-4B8D-9F7B-C3037F8D2C25}"/>
                </a:ext>
              </a:extLst>
            </p:cNvPr>
            <p:cNvCxnSpPr>
              <a:cxnSpLocks/>
            </p:cNvCxnSpPr>
            <p:nvPr/>
          </p:nvCxnSpPr>
          <p:spPr>
            <a:xfrm flipV="1">
              <a:off x="3499059" y="4370823"/>
              <a:ext cx="10255" cy="44132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006BB92F-2535-47FA-9D71-C406FBD66D9C}"/>
                </a:ext>
              </a:extLst>
            </p:cNvPr>
            <p:cNvGrpSpPr/>
            <p:nvPr/>
          </p:nvGrpSpPr>
          <p:grpSpPr>
            <a:xfrm>
              <a:off x="3639133" y="2591340"/>
              <a:ext cx="384266" cy="264465"/>
              <a:chOff x="3628503" y="3371446"/>
              <a:chExt cx="384266" cy="264465"/>
            </a:xfrm>
          </p:grpSpPr>
          <p:sp>
            <p:nvSpPr>
              <p:cNvPr id="147" name="Arrow: Curved Right 146">
                <a:extLst>
                  <a:ext uri="{FF2B5EF4-FFF2-40B4-BE49-F238E27FC236}">
                    <a16:creationId xmlns:a16="http://schemas.microsoft.com/office/drawing/2014/main" id="{BD7AE1E8-505B-49E8-BED1-2D3051B814E6}"/>
                  </a:ext>
                </a:extLst>
              </p:cNvPr>
              <p:cNvSpPr/>
              <p:nvPr/>
            </p:nvSpPr>
            <p:spPr>
              <a:xfrm>
                <a:off x="3628503" y="3391229"/>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 name="Arrow: Curved Right 147">
                <a:extLst>
                  <a:ext uri="{FF2B5EF4-FFF2-40B4-BE49-F238E27FC236}">
                    <a16:creationId xmlns:a16="http://schemas.microsoft.com/office/drawing/2014/main" id="{8D477801-AC73-4705-9008-B4E2E8BF4004}"/>
                  </a:ext>
                </a:extLst>
              </p:cNvPr>
              <p:cNvSpPr/>
              <p:nvPr/>
            </p:nvSpPr>
            <p:spPr>
              <a:xfrm flipH="1" flipV="1">
                <a:off x="3841397" y="3371446"/>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62D6869F-DA50-4E0F-B3FC-DC499BFE6578}"/>
                    </a:ext>
                  </a:extLst>
                </p:cNvPr>
                <p:cNvSpPr txBox="1"/>
                <p:nvPr/>
              </p:nvSpPr>
              <p:spPr>
                <a:xfrm>
                  <a:off x="2605316" y="2079418"/>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[3]</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3</m:t>
                            </m:r>
                            <m:r>
                              <a:rPr lang="en-GB" sz="1200" i="1">
                                <a:solidFill>
                                  <a:schemeClr val="tx2">
                                    <a:lumMod val="50000"/>
                                  </a:schemeClr>
                                </a:solidFill>
                                <a:latin typeface="Cambria Math" panose="02040503050406030204" pitchFamily="18" charset="0"/>
                                <a:ea typeface="Cambria Math" panose="02040503050406030204" pitchFamily="18" charset="0"/>
                              </a:rPr>
                              <m:t>]</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3</m:t>
                                </m:r>
                                <m:r>
                                  <a:rPr lang="en-GB" sz="1200" i="1">
                                    <a:solidFill>
                                      <a:schemeClr val="tx2">
                                        <a:lumMod val="50000"/>
                                      </a:schemeClr>
                                    </a:solidFill>
                                    <a:latin typeface="Cambria Math" panose="02040503050406030204" pitchFamily="18" charset="0"/>
                                    <a:ea typeface="Cambria Math" panose="02040503050406030204" pitchFamily="18" charset="0"/>
                                  </a:rPr>
                                  <m:t>]</m:t>
                                </m:r>
                              </m:sup>
                            </m:sSup>
                          </m:den>
                        </m:f>
                      </m:oMath>
                    </m:oMathPara>
                  </a14:m>
                  <a:endParaRPr lang="en-US" sz="1400" dirty="0">
                    <a:solidFill>
                      <a:schemeClr val="tx2">
                        <a:lumMod val="50000"/>
                      </a:schemeClr>
                    </a:solidFill>
                  </a:endParaRPr>
                </a:p>
              </p:txBody>
            </p:sp>
          </mc:Choice>
          <mc:Fallback xmlns="">
            <p:sp>
              <p:nvSpPr>
                <p:cNvPr id="114" name="TextBox 113">
                  <a:extLst>
                    <a:ext uri="{FF2B5EF4-FFF2-40B4-BE49-F238E27FC236}">
                      <a16:creationId xmlns:a16="http://schemas.microsoft.com/office/drawing/2014/main" id="{62D6869F-DA50-4E0F-B3FC-DC499BFE6578}"/>
                    </a:ext>
                  </a:extLst>
                </p:cNvPr>
                <p:cNvSpPr txBox="1">
                  <a:spLocks noRot="1" noChangeAspect="1" noMove="1" noResize="1" noEditPoints="1" noAdjustHandles="1" noChangeArrowheads="1" noChangeShapeType="1" noTextEdit="1"/>
                </p:cNvSpPr>
                <p:nvPr/>
              </p:nvSpPr>
              <p:spPr>
                <a:xfrm>
                  <a:off x="2605316" y="2079418"/>
                  <a:ext cx="1858415" cy="411395"/>
                </a:xfrm>
                <a:prstGeom prst="rect">
                  <a:avLst/>
                </a:prstGeom>
                <a:blipFill>
                  <a:blip r:embed="rId7"/>
                  <a:stretch>
                    <a:fillRect b="-2941"/>
                  </a:stretch>
                </a:blipFill>
                <a:ln w="6350">
                  <a:noFill/>
                </a:ln>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4D8235EA-8BE0-48A1-AF60-DD2554FAA8C8}"/>
              </a:ext>
            </a:extLst>
          </p:cNvPr>
          <p:cNvGrpSpPr/>
          <p:nvPr/>
        </p:nvGrpSpPr>
        <p:grpSpPr>
          <a:xfrm>
            <a:off x="677570" y="1591897"/>
            <a:ext cx="3967387" cy="3303750"/>
            <a:chOff x="677570" y="1578751"/>
            <a:chExt cx="3967387" cy="3303750"/>
          </a:xfrm>
        </p:grpSpPr>
        <p:sp>
          <p:nvSpPr>
            <p:cNvPr id="64" name="Rectangle 63">
              <a:extLst>
                <a:ext uri="{FF2B5EF4-FFF2-40B4-BE49-F238E27FC236}">
                  <a16:creationId xmlns:a16="http://schemas.microsoft.com/office/drawing/2014/main" id="{701D3DFE-F401-4C32-8E01-8034BB2DA6EE}"/>
                </a:ext>
              </a:extLst>
            </p:cNvPr>
            <p:cNvSpPr/>
            <p:nvPr/>
          </p:nvSpPr>
          <p:spPr>
            <a:xfrm>
              <a:off x="857269" y="1578751"/>
              <a:ext cx="3787688" cy="3303750"/>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tx2">
                    <a:lumMod val="50000"/>
                  </a:schemeClr>
                </a:solidFill>
              </a:endParaRPr>
            </a:p>
          </p:txBody>
        </p:sp>
        <p:sp>
          <p:nvSpPr>
            <p:cNvPr id="14" name="Oval 13">
              <a:extLst>
                <a:ext uri="{FF2B5EF4-FFF2-40B4-BE49-F238E27FC236}">
                  <a16:creationId xmlns:a16="http://schemas.microsoft.com/office/drawing/2014/main" id="{E3F90562-56D8-4279-80B4-53359CA14040}"/>
                </a:ext>
              </a:extLst>
            </p:cNvPr>
            <p:cNvSpPr/>
            <p:nvPr/>
          </p:nvSpPr>
          <p:spPr>
            <a:xfrm>
              <a:off x="980654" y="4279237"/>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1A430A-786D-457F-A635-977691C24743}"/>
                </a:ext>
              </a:extLst>
            </p:cNvPr>
            <p:cNvSpPr/>
            <p:nvPr/>
          </p:nvSpPr>
          <p:spPr>
            <a:xfrm>
              <a:off x="1757616" y="4279236"/>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2335E46-09A9-43F8-8196-33E4B8A36EEF}"/>
                </a:ext>
              </a:extLst>
            </p:cNvPr>
            <p:cNvSpPr/>
            <p:nvPr/>
          </p:nvSpPr>
          <p:spPr>
            <a:xfrm>
              <a:off x="2534579" y="4279236"/>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A851BF43-F14A-4FFB-8348-ECCFF9951ACA}"/>
                </a:ext>
              </a:extLst>
            </p:cNvPr>
            <p:cNvCxnSpPr>
              <a:cxnSpLocks/>
              <a:stCxn id="83" idx="3"/>
              <a:endCxn id="14" idx="0"/>
            </p:cNvCxnSpPr>
            <p:nvPr/>
          </p:nvCxnSpPr>
          <p:spPr>
            <a:xfrm flipH="1">
              <a:off x="1171433" y="3521424"/>
              <a:ext cx="260990" cy="757813"/>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A36B77A0-339C-4CE7-8C51-E8D1527F983F}"/>
                </a:ext>
              </a:extLst>
            </p:cNvPr>
            <p:cNvSpPr/>
            <p:nvPr/>
          </p:nvSpPr>
          <p:spPr>
            <a:xfrm>
              <a:off x="1743765" y="2334282"/>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EC112F5-E0E4-49D9-86AE-F12A1B6FC233}"/>
                </a:ext>
              </a:extLst>
            </p:cNvPr>
            <p:cNvSpPr/>
            <p:nvPr/>
          </p:nvSpPr>
          <p:spPr>
            <a:xfrm>
              <a:off x="1376545" y="3195745"/>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C6A25CC-E5AC-4F30-9C18-2A7245DC6DB0}"/>
                </a:ext>
              </a:extLst>
            </p:cNvPr>
            <p:cNvSpPr/>
            <p:nvPr/>
          </p:nvSpPr>
          <p:spPr>
            <a:xfrm>
              <a:off x="2153506" y="3195744"/>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BF302C2D-C6A7-42A2-97FE-DF9742B78565}"/>
                </a:ext>
              </a:extLst>
            </p:cNvPr>
            <p:cNvCxnSpPr>
              <a:cxnSpLocks/>
              <a:stCxn id="84" idx="3"/>
              <a:endCxn id="14" idx="0"/>
            </p:cNvCxnSpPr>
            <p:nvPr/>
          </p:nvCxnSpPr>
          <p:spPr>
            <a:xfrm flipH="1">
              <a:off x="1171433" y="3521423"/>
              <a:ext cx="1037952" cy="757814"/>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ADB4516-5DF3-4932-9AE4-8B542617D6D1}"/>
                </a:ext>
              </a:extLst>
            </p:cNvPr>
            <p:cNvCxnSpPr>
              <a:cxnSpLocks/>
            </p:cNvCxnSpPr>
            <p:nvPr/>
          </p:nvCxnSpPr>
          <p:spPr>
            <a:xfrm flipH="1">
              <a:off x="1962585" y="3577301"/>
              <a:ext cx="367367" cy="70193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24D2FC2-2EC0-4636-B9B4-90BEAA54053F}"/>
                </a:ext>
              </a:extLst>
            </p:cNvPr>
            <p:cNvCxnSpPr>
              <a:cxnSpLocks/>
              <a:stCxn id="83" idx="4"/>
            </p:cNvCxnSpPr>
            <p:nvPr/>
          </p:nvCxnSpPr>
          <p:spPr>
            <a:xfrm>
              <a:off x="1567323" y="3577302"/>
              <a:ext cx="367221" cy="70193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982BCBE-8F61-40C6-99FD-1CD23EDDFCCF}"/>
                </a:ext>
              </a:extLst>
            </p:cNvPr>
            <p:cNvCxnSpPr>
              <a:cxnSpLocks/>
              <a:stCxn id="82" idx="3"/>
              <a:endCxn id="83" idx="0"/>
            </p:cNvCxnSpPr>
            <p:nvPr/>
          </p:nvCxnSpPr>
          <p:spPr>
            <a:xfrm flipH="1">
              <a:off x="1567323" y="2659960"/>
              <a:ext cx="232319" cy="535784"/>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61E7948-C8C1-45E8-94A5-C1A739F2717F}"/>
                </a:ext>
              </a:extLst>
            </p:cNvPr>
            <p:cNvCxnSpPr>
              <a:cxnSpLocks/>
              <a:stCxn id="82" idx="5"/>
              <a:endCxn id="84" idx="0"/>
            </p:cNvCxnSpPr>
            <p:nvPr/>
          </p:nvCxnSpPr>
          <p:spPr>
            <a:xfrm>
              <a:off x="2069444" y="2659960"/>
              <a:ext cx="274841" cy="535782"/>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CBA82D9-A1F3-4B1B-9A65-1BA813BE6243}"/>
                </a:ext>
              </a:extLst>
            </p:cNvPr>
            <p:cNvCxnSpPr>
              <a:cxnSpLocks/>
              <a:stCxn id="84" idx="5"/>
            </p:cNvCxnSpPr>
            <p:nvPr/>
          </p:nvCxnSpPr>
          <p:spPr>
            <a:xfrm>
              <a:off x="2479185" y="3521423"/>
              <a:ext cx="246172" cy="757813"/>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9D99E0C3-4684-4AF2-AF9A-4A53760F9AE3}"/>
                    </a:ext>
                  </a:extLst>
                </p:cNvPr>
                <p:cNvSpPr txBox="1"/>
                <p:nvPr/>
              </p:nvSpPr>
              <p:spPr>
                <a:xfrm>
                  <a:off x="769726" y="3829689"/>
                  <a:ext cx="782057" cy="2411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US" sz="1100" i="1" baseline="-25000" smtClean="0">
                                <a:solidFill>
                                  <a:schemeClr val="tx2">
                                    <a:lumMod val="50000"/>
                                  </a:schemeClr>
                                </a:solidFill>
                                <a:latin typeface="Cambria Math" panose="02040503050406030204" pitchFamily="18" charset="0"/>
                              </a:rPr>
                            </m:ctrlPr>
                          </m:sSupPr>
                          <m:e/>
                          <m:sup/>
                        </m:sSup>
                      </m:oMath>
                    </m:oMathPara>
                  </a14:m>
                  <a:endParaRPr lang="en-US" sz="1100" baseline="-25000" dirty="0">
                    <a:solidFill>
                      <a:schemeClr val="tx2">
                        <a:lumMod val="50000"/>
                      </a:schemeClr>
                    </a:solidFill>
                  </a:endParaRPr>
                </a:p>
              </p:txBody>
            </p:sp>
          </mc:Choice>
          <mc:Fallback xmlns="">
            <p:sp>
              <p:nvSpPr>
                <p:cNvPr id="115" name="TextBox 114">
                  <a:extLst>
                    <a:ext uri="{FF2B5EF4-FFF2-40B4-BE49-F238E27FC236}">
                      <a16:creationId xmlns:a16="http://schemas.microsoft.com/office/drawing/2014/main" id="{9D99E0C3-4684-4AF2-AF9A-4A53760F9AE3}"/>
                    </a:ext>
                  </a:extLst>
                </p:cNvPr>
                <p:cNvSpPr txBox="1">
                  <a:spLocks noRot="1" noChangeAspect="1" noMove="1" noResize="1" noEditPoints="1" noAdjustHandles="1" noChangeArrowheads="1" noChangeShapeType="1" noTextEdit="1"/>
                </p:cNvSpPr>
                <p:nvPr/>
              </p:nvSpPr>
              <p:spPr>
                <a:xfrm>
                  <a:off x="769726" y="3829689"/>
                  <a:ext cx="782057" cy="241156"/>
                </a:xfrm>
                <a:prstGeom prst="rect">
                  <a:avLst/>
                </a:prstGeom>
                <a:blipFill>
                  <a:blip r:embed="rId8"/>
                  <a:stretch>
                    <a:fillRect/>
                  </a:stretch>
                </a:blipFill>
                <a:ln w="6350">
                  <a:no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674A83B-616C-4BAA-BE35-058A37DECAE6}"/>
                </a:ext>
              </a:extLst>
            </p:cNvPr>
            <p:cNvCxnSpPr>
              <a:cxnSpLocks/>
              <a:stCxn id="83" idx="5"/>
            </p:cNvCxnSpPr>
            <p:nvPr/>
          </p:nvCxnSpPr>
          <p:spPr>
            <a:xfrm>
              <a:off x="1702224" y="3521424"/>
              <a:ext cx="1023133" cy="757812"/>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B8B017C-69DE-4DD3-A5D8-BAB4880888E9}"/>
                </a:ext>
              </a:extLst>
            </p:cNvPr>
            <p:cNvSpPr txBox="1"/>
            <p:nvPr/>
          </p:nvSpPr>
          <p:spPr>
            <a:xfrm>
              <a:off x="677570" y="1633202"/>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GPU</a:t>
              </a:r>
              <a:endParaRPr lang="en-US" sz="1100" baseline="-25000" dirty="0">
                <a:solidFill>
                  <a:schemeClr val="tx2">
                    <a:lumMod val="50000"/>
                  </a:schemeClr>
                </a:solidFill>
              </a:endParaRPr>
            </a:p>
          </p:txBody>
        </p:sp>
        <p:sp>
          <p:nvSpPr>
            <p:cNvPr id="66" name="TextBox 65">
              <a:extLst>
                <a:ext uri="{FF2B5EF4-FFF2-40B4-BE49-F238E27FC236}">
                  <a16:creationId xmlns:a16="http://schemas.microsoft.com/office/drawing/2014/main" id="{BA7F9A3D-65AC-4ADB-BB9D-2D1317C26FF6}"/>
                </a:ext>
              </a:extLst>
            </p:cNvPr>
            <p:cNvSpPr txBox="1"/>
            <p:nvPr/>
          </p:nvSpPr>
          <p:spPr>
            <a:xfrm>
              <a:off x="750416" y="4102992"/>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[1]</a:t>
              </a:r>
              <a:endParaRPr lang="en-US" sz="1100" baseline="30000" dirty="0">
                <a:solidFill>
                  <a:schemeClr val="tx2">
                    <a:lumMod val="50000"/>
                  </a:schemeClr>
                </a:solidFill>
              </a:endParaRP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1269FB3-0746-4EC1-B5B7-C1EEFCE2E65E}"/>
                    </a:ext>
                  </a:extLst>
                </p:cNvPr>
                <p:cNvSpPr txBox="1"/>
                <p:nvPr/>
              </p:nvSpPr>
              <p:spPr>
                <a:xfrm>
                  <a:off x="1583766" y="1592739"/>
                  <a:ext cx="78205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acc>
                          <m:accPr>
                            <m:chr m:val="̂"/>
                            <m:ctrlPr>
                              <a:rPr lang="en-US" sz="1400" i="1" smtClean="0">
                                <a:solidFill>
                                  <a:schemeClr val="tx2">
                                    <a:lumMod val="50000"/>
                                  </a:schemeClr>
                                </a:solidFill>
                                <a:latin typeface="Cambria Math" panose="02040503050406030204" pitchFamily="18" charset="0"/>
                              </a:rPr>
                            </m:ctrlPr>
                          </m:accPr>
                          <m:e>
                            <m:r>
                              <a:rPr lang="en-GB" sz="1400" b="0" i="1" smtClean="0">
                                <a:solidFill>
                                  <a:schemeClr val="tx2">
                                    <a:lumMod val="50000"/>
                                  </a:schemeClr>
                                </a:solidFill>
                                <a:latin typeface="Cambria Math" panose="02040503050406030204" pitchFamily="18" charset="0"/>
                              </a:rPr>
                              <m:t>𝑦</m:t>
                            </m:r>
                          </m:e>
                        </m:acc>
                      </m:oMath>
                    </m:oMathPara>
                  </a14:m>
                  <a:endParaRPr lang="en-US" sz="1400" dirty="0">
                    <a:solidFill>
                      <a:schemeClr val="tx2">
                        <a:lumMod val="50000"/>
                      </a:schemeClr>
                    </a:solidFill>
                  </a:endParaRPr>
                </a:p>
              </p:txBody>
            </p:sp>
          </mc:Choice>
          <mc:Fallback xmlns="">
            <p:sp>
              <p:nvSpPr>
                <p:cNvPr id="74" name="TextBox 73">
                  <a:extLst>
                    <a:ext uri="{FF2B5EF4-FFF2-40B4-BE49-F238E27FC236}">
                      <a16:creationId xmlns:a16="http://schemas.microsoft.com/office/drawing/2014/main" id="{51269FB3-0746-4EC1-B5B7-C1EEFCE2E65E}"/>
                    </a:ext>
                  </a:extLst>
                </p:cNvPr>
                <p:cNvSpPr txBox="1">
                  <a:spLocks noRot="1" noChangeAspect="1" noMove="1" noResize="1" noEditPoints="1" noAdjustHandles="1" noChangeArrowheads="1" noChangeShapeType="1" noTextEdit="1"/>
                </p:cNvSpPr>
                <p:nvPr/>
              </p:nvSpPr>
              <p:spPr>
                <a:xfrm>
                  <a:off x="1583766" y="1592739"/>
                  <a:ext cx="782057" cy="286232"/>
                </a:xfrm>
                <a:prstGeom prst="rect">
                  <a:avLst/>
                </a:prstGeom>
                <a:blipFill>
                  <a:blip r:embed="rId9"/>
                  <a:stretch>
                    <a:fillRect b="-6383"/>
                  </a:stretch>
                </a:blipFill>
                <a:ln w="6350">
                  <a:noFill/>
                </a:ln>
              </p:spPr>
              <p:txBody>
                <a:bodyPr/>
                <a:lstStyle/>
                <a:p>
                  <a:r>
                    <a:rPr lang="en-US">
                      <a:noFill/>
                    </a:rPr>
                    <a:t> </a:t>
                  </a:r>
                </a:p>
              </p:txBody>
            </p:sp>
          </mc:Fallback>
        </mc:AlternateContent>
        <p:sp>
          <p:nvSpPr>
            <p:cNvPr id="79" name="TextBox 78">
              <a:extLst>
                <a:ext uri="{FF2B5EF4-FFF2-40B4-BE49-F238E27FC236}">
                  <a16:creationId xmlns:a16="http://schemas.microsoft.com/office/drawing/2014/main" id="{2F8E1325-DC8F-4B6D-9D01-1E370F134E82}"/>
                </a:ext>
              </a:extLst>
            </p:cNvPr>
            <p:cNvSpPr txBox="1"/>
            <p:nvPr/>
          </p:nvSpPr>
          <p:spPr>
            <a:xfrm>
              <a:off x="1140583" y="3026151"/>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[2]</a:t>
              </a:r>
              <a:endParaRPr lang="en-US" sz="1100" baseline="30000" dirty="0">
                <a:solidFill>
                  <a:schemeClr val="tx2">
                    <a:lumMod val="50000"/>
                  </a:schemeClr>
                </a:solidFill>
              </a:endParaRPr>
            </a:p>
          </p:txBody>
        </p:sp>
        <p:sp>
          <p:nvSpPr>
            <p:cNvPr id="104" name="TextBox 103">
              <a:extLst>
                <a:ext uri="{FF2B5EF4-FFF2-40B4-BE49-F238E27FC236}">
                  <a16:creationId xmlns:a16="http://schemas.microsoft.com/office/drawing/2014/main" id="{A955146C-F1CF-40D5-969E-572F8AFB04B5}"/>
                </a:ext>
              </a:extLst>
            </p:cNvPr>
            <p:cNvSpPr txBox="1"/>
            <p:nvPr/>
          </p:nvSpPr>
          <p:spPr>
            <a:xfrm>
              <a:off x="1434665" y="2175088"/>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[3]</a:t>
              </a:r>
              <a:endParaRPr lang="en-US" sz="1100" baseline="30000" dirty="0">
                <a:solidFill>
                  <a:schemeClr val="tx2">
                    <a:lumMod val="50000"/>
                  </a:schemeClr>
                </a:solidFill>
              </a:endParaRPr>
            </a:p>
          </p:txBody>
        </p:sp>
        <p:cxnSp>
          <p:nvCxnSpPr>
            <p:cNvPr id="152" name="Straight Arrow Connector 151">
              <a:extLst>
                <a:ext uri="{FF2B5EF4-FFF2-40B4-BE49-F238E27FC236}">
                  <a16:creationId xmlns:a16="http://schemas.microsoft.com/office/drawing/2014/main" id="{6233BFDA-1CFA-467F-8CEF-29EFF5FDBC8A}"/>
                </a:ext>
              </a:extLst>
            </p:cNvPr>
            <p:cNvCxnSpPr>
              <a:cxnSpLocks/>
            </p:cNvCxnSpPr>
            <p:nvPr/>
          </p:nvCxnSpPr>
          <p:spPr>
            <a:xfrm>
              <a:off x="1934652" y="1913663"/>
              <a:ext cx="0" cy="417111"/>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D767C3E3-0B84-4770-A2BA-85ADEC086DDF}"/>
              </a:ext>
            </a:extLst>
          </p:cNvPr>
          <p:cNvCxnSpPr>
            <a:cxnSpLocks/>
          </p:cNvCxnSpPr>
          <p:nvPr/>
        </p:nvCxnSpPr>
        <p:spPr>
          <a:xfrm flipV="1">
            <a:off x="3515805" y="1893804"/>
            <a:ext cx="8015" cy="304006"/>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3" name="Arrow: Curved Right 152">
            <a:extLst>
              <a:ext uri="{FF2B5EF4-FFF2-40B4-BE49-F238E27FC236}">
                <a16:creationId xmlns:a16="http://schemas.microsoft.com/office/drawing/2014/main" id="{B3C48639-2EA7-4861-BDDB-1186C9910D12}"/>
              </a:ext>
            </a:extLst>
          </p:cNvPr>
          <p:cNvSpPr/>
          <p:nvPr/>
        </p:nvSpPr>
        <p:spPr>
          <a:xfrm>
            <a:off x="3631839" y="3544669"/>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Arrow: Curved Right 166">
            <a:extLst>
              <a:ext uri="{FF2B5EF4-FFF2-40B4-BE49-F238E27FC236}">
                <a16:creationId xmlns:a16="http://schemas.microsoft.com/office/drawing/2014/main" id="{CA5BD841-EEC1-463D-980B-37AA5C9BC81E}"/>
              </a:ext>
            </a:extLst>
          </p:cNvPr>
          <p:cNvSpPr/>
          <p:nvPr/>
        </p:nvSpPr>
        <p:spPr>
          <a:xfrm flipH="1" flipV="1">
            <a:off x="3844733" y="3524886"/>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Arrow: Curved Right 167">
            <a:extLst>
              <a:ext uri="{FF2B5EF4-FFF2-40B4-BE49-F238E27FC236}">
                <a16:creationId xmlns:a16="http://schemas.microsoft.com/office/drawing/2014/main" id="{F9D4D9C0-2D5A-4D16-9479-5F83336EBC46}"/>
              </a:ext>
            </a:extLst>
          </p:cNvPr>
          <p:cNvSpPr/>
          <p:nvPr/>
        </p:nvSpPr>
        <p:spPr>
          <a:xfrm>
            <a:off x="3653611" y="1919216"/>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Arrow: Curved Right 168">
            <a:extLst>
              <a:ext uri="{FF2B5EF4-FFF2-40B4-BE49-F238E27FC236}">
                <a16:creationId xmlns:a16="http://schemas.microsoft.com/office/drawing/2014/main" id="{626C2496-6A75-40F5-A4F8-43967BDFA83A}"/>
              </a:ext>
            </a:extLst>
          </p:cNvPr>
          <p:cNvSpPr/>
          <p:nvPr/>
        </p:nvSpPr>
        <p:spPr>
          <a:xfrm flipH="1" flipV="1">
            <a:off x="3866505" y="1899433"/>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0" name="Content Placeholder 167">
            <a:extLst>
              <a:ext uri="{FF2B5EF4-FFF2-40B4-BE49-F238E27FC236}">
                <a16:creationId xmlns:a16="http://schemas.microsoft.com/office/drawing/2014/main" id="{8D9BB13B-6F01-4B6B-9335-62FD6C4CC64D}"/>
              </a:ext>
            </a:extLst>
          </p:cNvPr>
          <p:cNvSpPr txBox="1">
            <a:spLocks/>
          </p:cNvSpPr>
          <p:nvPr/>
        </p:nvSpPr>
        <p:spPr>
          <a:xfrm>
            <a:off x="6457348" y="1518699"/>
            <a:ext cx="4017104" cy="4286483"/>
          </a:xfrm>
          <a:prstGeom prst="rect">
            <a:avLst/>
          </a:prstGeom>
        </p:spPr>
        <p:txBody>
          <a:bodyPr tIns="18000" bIns="18000"/>
          <a:lstStyle>
            <a:lvl1pPr marL="0" indent="0" algn="l" rtl="0" fontAlgn="base">
              <a:lnSpc>
                <a:spcPct val="90000"/>
              </a:lnSpc>
              <a:spcBef>
                <a:spcPts val="900"/>
              </a:spcBef>
              <a:spcAft>
                <a:spcPts val="900"/>
              </a:spcAft>
              <a:buClr>
                <a:schemeClr val="bg2"/>
              </a:buClr>
              <a:buSzPct val="100000"/>
              <a:buFontTx/>
              <a:buNone/>
              <a:defRPr sz="20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a:lstStyle>
          <a:p>
            <a:pPr marL="252000" indent="-457200" defTabSz="914400">
              <a:spcBef>
                <a:spcPts val="400"/>
              </a:spcBef>
              <a:spcAft>
                <a:spcPts val="400"/>
              </a:spcAft>
              <a:buFontTx/>
              <a:buAutoNum type="arabicPeriod"/>
            </a:pPr>
            <a:r>
              <a:rPr lang="en-GB" sz="1400" kern="0" dirty="0"/>
              <a:t>Read the data</a:t>
            </a:r>
          </a:p>
          <a:p>
            <a:pPr marL="252000" indent="-457200" defTabSz="914400">
              <a:spcBef>
                <a:spcPts val="400"/>
              </a:spcBef>
              <a:spcAft>
                <a:spcPts val="400"/>
              </a:spcAft>
              <a:buFontTx/>
              <a:buAutoNum type="arabicPeriod"/>
            </a:pPr>
            <a:r>
              <a:rPr lang="en-GB" sz="1400" kern="0" dirty="0"/>
              <a:t>Transport the data</a:t>
            </a:r>
          </a:p>
          <a:p>
            <a:pPr marL="252000" indent="-457200" defTabSz="914400">
              <a:spcBef>
                <a:spcPts val="400"/>
              </a:spcBef>
              <a:spcAft>
                <a:spcPts val="400"/>
              </a:spcAft>
              <a:buFontTx/>
              <a:buAutoNum type="arabicPeriod"/>
            </a:pPr>
            <a:r>
              <a:rPr lang="en-GB" sz="1400" kern="0" dirty="0"/>
              <a:t>Pre-process the data</a:t>
            </a:r>
          </a:p>
          <a:p>
            <a:pPr marL="252000" indent="-457200" defTabSz="914400">
              <a:spcBef>
                <a:spcPts val="400"/>
              </a:spcBef>
              <a:spcAft>
                <a:spcPts val="400"/>
              </a:spcAft>
              <a:buFontTx/>
              <a:buAutoNum type="arabicPeriod"/>
            </a:pPr>
            <a:r>
              <a:rPr lang="en-GB" sz="1400" kern="0" dirty="0"/>
              <a:t>Queue the data</a:t>
            </a:r>
          </a:p>
          <a:p>
            <a:pPr marL="252000" indent="-457200" defTabSz="914400">
              <a:spcBef>
                <a:spcPts val="400"/>
              </a:spcBef>
              <a:spcAft>
                <a:spcPts val="400"/>
              </a:spcAft>
              <a:buFontTx/>
              <a:buAutoNum type="arabicPeriod"/>
            </a:pPr>
            <a:r>
              <a:rPr lang="en-GB" sz="1400" kern="0" dirty="0"/>
              <a:t>Transport the data</a:t>
            </a:r>
          </a:p>
          <a:p>
            <a:pPr marL="252000" indent="-457200" defTabSz="914400">
              <a:spcBef>
                <a:spcPts val="400"/>
              </a:spcBef>
              <a:spcAft>
                <a:spcPts val="400"/>
              </a:spcAft>
              <a:buFontTx/>
              <a:buAutoNum type="arabicPeriod"/>
            </a:pPr>
            <a:r>
              <a:rPr lang="en-GB" sz="1400" kern="0" dirty="0"/>
              <a:t>Calculate activations for layer one</a:t>
            </a:r>
          </a:p>
          <a:p>
            <a:pPr marL="252000" indent="-457200" defTabSz="914400">
              <a:spcBef>
                <a:spcPts val="400"/>
              </a:spcBef>
              <a:spcAft>
                <a:spcPts val="400"/>
              </a:spcAft>
              <a:buFontTx/>
              <a:buAutoNum type="arabicPeriod"/>
            </a:pPr>
            <a:r>
              <a:rPr lang="en-GB" sz="1400" kern="0" dirty="0"/>
              <a:t>Calculate activations for layer two</a:t>
            </a:r>
          </a:p>
          <a:p>
            <a:pPr marL="252000" indent="-457200" defTabSz="914400">
              <a:spcBef>
                <a:spcPts val="400"/>
              </a:spcBef>
              <a:spcAft>
                <a:spcPts val="400"/>
              </a:spcAft>
              <a:buFontTx/>
              <a:buAutoNum type="arabicPeriod"/>
            </a:pPr>
            <a:r>
              <a:rPr lang="en-GB" sz="1400" kern="0" dirty="0"/>
              <a:t>Calculate the output</a:t>
            </a:r>
          </a:p>
          <a:p>
            <a:pPr marL="252000" indent="-457200" defTabSz="914400">
              <a:spcBef>
                <a:spcPts val="400"/>
              </a:spcBef>
              <a:spcAft>
                <a:spcPts val="400"/>
              </a:spcAft>
              <a:buFontTx/>
              <a:buAutoNum type="arabicPeriod"/>
            </a:pPr>
            <a:r>
              <a:rPr lang="en-GB" sz="1400" kern="0" dirty="0"/>
              <a:t>Calculate the loss</a:t>
            </a:r>
          </a:p>
          <a:p>
            <a:pPr marL="252000" indent="-457200" defTabSz="914400">
              <a:spcBef>
                <a:spcPts val="400"/>
              </a:spcBef>
              <a:spcAft>
                <a:spcPts val="400"/>
              </a:spcAft>
              <a:buFontTx/>
              <a:buAutoNum type="arabicPeriod"/>
            </a:pPr>
            <a:r>
              <a:rPr lang="en-GB" sz="1400" kern="0" dirty="0"/>
              <a:t>Backpropagate through layer three</a:t>
            </a:r>
          </a:p>
          <a:p>
            <a:pPr marL="252000" indent="-457200" defTabSz="914400">
              <a:spcBef>
                <a:spcPts val="400"/>
              </a:spcBef>
              <a:spcAft>
                <a:spcPts val="400"/>
              </a:spcAft>
              <a:buFontTx/>
              <a:buAutoNum type="arabicPeriod"/>
            </a:pPr>
            <a:r>
              <a:rPr lang="en-GB" sz="1400" kern="0" dirty="0"/>
              <a:t>Backpropagate through layer two</a:t>
            </a:r>
          </a:p>
          <a:p>
            <a:pPr marL="252000" indent="-457200" defTabSz="914400">
              <a:spcBef>
                <a:spcPts val="400"/>
              </a:spcBef>
              <a:spcAft>
                <a:spcPts val="400"/>
              </a:spcAft>
              <a:buFontTx/>
              <a:buAutoNum type="arabicPeriod"/>
            </a:pPr>
            <a:r>
              <a:rPr lang="en-GB" sz="1400" kern="0" dirty="0"/>
              <a:t>Backpropagate through layer one</a:t>
            </a:r>
          </a:p>
          <a:p>
            <a:pPr marL="252000" indent="-457200" defTabSz="914400">
              <a:spcBef>
                <a:spcPts val="400"/>
              </a:spcBef>
              <a:spcAft>
                <a:spcPts val="400"/>
              </a:spcAft>
              <a:buFontTx/>
              <a:buAutoNum type="arabicPeriod"/>
            </a:pPr>
            <a:r>
              <a:rPr lang="en-GB" sz="1400" kern="0" dirty="0"/>
              <a:t>Execute optimization step</a:t>
            </a:r>
          </a:p>
          <a:p>
            <a:pPr marL="252000" indent="-457200" defTabSz="914400">
              <a:spcBef>
                <a:spcPts val="400"/>
              </a:spcBef>
              <a:spcAft>
                <a:spcPts val="400"/>
              </a:spcAft>
              <a:buFontTx/>
              <a:buAutoNum type="arabicPeriod"/>
            </a:pPr>
            <a:r>
              <a:rPr lang="en-GB" sz="1400" kern="0" dirty="0"/>
              <a:t>Update the weights</a:t>
            </a:r>
          </a:p>
          <a:p>
            <a:pPr marL="252000" indent="-457200" defTabSz="914400">
              <a:spcBef>
                <a:spcPts val="400"/>
              </a:spcBef>
              <a:spcAft>
                <a:spcPts val="400"/>
              </a:spcAft>
              <a:buFontTx/>
              <a:buAutoNum type="arabicPeriod"/>
            </a:pPr>
            <a:r>
              <a:rPr lang="en-GB" sz="1400" kern="0" dirty="0"/>
              <a:t>Return control</a:t>
            </a:r>
          </a:p>
          <a:p>
            <a:pPr marL="252000" indent="-457200" defTabSz="914400">
              <a:spcBef>
                <a:spcPts val="400"/>
              </a:spcBef>
              <a:spcAft>
                <a:spcPts val="400"/>
              </a:spcAft>
              <a:buFontTx/>
              <a:buAutoNum type="arabicPeriod"/>
            </a:pPr>
            <a:endParaRPr lang="en-GB" sz="1400" kern="0" dirty="0"/>
          </a:p>
          <a:p>
            <a:pPr marL="252000" indent="-457200" defTabSz="914400">
              <a:spcBef>
                <a:spcPts val="400"/>
              </a:spcBef>
              <a:spcAft>
                <a:spcPts val="400"/>
              </a:spcAft>
              <a:buFontTx/>
              <a:buAutoNum type="arabicPeriod"/>
            </a:pPr>
            <a:endParaRPr lang="en-US" sz="1400" kern="0" dirty="0"/>
          </a:p>
        </p:txBody>
      </p:sp>
    </p:spTree>
    <p:extLst>
      <p:ext uri="{BB962C8B-B14F-4D97-AF65-F5344CB8AC3E}">
        <p14:creationId xmlns:p14="http://schemas.microsoft.com/office/powerpoint/2010/main" val="317060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0">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0">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0">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0">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0">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0">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0">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0">
                                            <p:txEl>
                                              <p:pRg st="10" end="1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0">
                                            <p:txEl>
                                              <p:pRg st="11" end="1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6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70">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70">
                                            <p:txEl>
                                              <p:pRg st="13" end="1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70">
                                            <p:txEl>
                                              <p:pRg st="14" end="1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8" grpId="0" animBg="1"/>
      <p:bldP spid="28" grpId="0" animBg="1"/>
      <p:bldP spid="73" grpId="0" animBg="1"/>
      <p:bldP spid="77" grpId="0"/>
      <p:bldP spid="153" grpId="0" animBg="1"/>
      <p:bldP spid="167" grpId="0" animBg="1"/>
      <p:bldP spid="168" grpId="0" animBg="1"/>
      <p:bldP spid="16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701D3DFE-F401-4C32-8E01-8034BB2DA6EE}"/>
              </a:ext>
            </a:extLst>
          </p:cNvPr>
          <p:cNvSpPr/>
          <p:nvPr/>
        </p:nvSpPr>
        <p:spPr>
          <a:xfrm>
            <a:off x="857269" y="1576974"/>
            <a:ext cx="3787688" cy="3303750"/>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a:solidFill>
                <a:schemeClr val="tx2">
                  <a:lumMod val="50000"/>
                </a:schemeClr>
              </a:solidFill>
            </a:endParaRPr>
          </a:p>
        </p:txBody>
      </p:sp>
      <p:pic>
        <p:nvPicPr>
          <p:cNvPr id="166" name="Picture 2" descr="Image result for alec radford optimization">
            <a:extLst>
              <a:ext uri="{FF2B5EF4-FFF2-40B4-BE49-F238E27FC236}">
                <a16:creationId xmlns:a16="http://schemas.microsoft.com/office/drawing/2014/main" id="{748CCFC0-948A-4796-B5A9-3CDCE7795DFC}"/>
              </a:ext>
            </a:extLst>
          </p:cNvPr>
          <p:cNvPicPr>
            <a:picLocks noChangeAspect="1" noChangeArrowheads="1" noCrop="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65587" y="4356638"/>
            <a:ext cx="1437814" cy="1435011"/>
          </a:xfrm>
          <a:prstGeom prst="rect">
            <a:avLst/>
          </a:prstGeom>
          <a:noFill/>
          <a:extLst>
            <a:ext uri="{909E8E84-426E-40DD-AFC4-6F175D3DCCD1}">
              <a14:hiddenFill xmlns:a14="http://schemas.microsoft.com/office/drawing/2010/main">
                <a:solidFill>
                  <a:srgbClr val="FFFFFF"/>
                </a:solidFill>
              </a14:hiddenFill>
            </a:ext>
          </a:extLst>
        </p:spPr>
      </p:pic>
      <p:sp>
        <p:nvSpPr>
          <p:cNvPr id="150" name="Rectangle 149">
            <a:extLst>
              <a:ext uri="{FF2B5EF4-FFF2-40B4-BE49-F238E27FC236}">
                <a16:creationId xmlns:a16="http://schemas.microsoft.com/office/drawing/2014/main" id="{0C307424-4ADF-4A70-8FE4-9D863EDA67AF}"/>
              </a:ext>
            </a:extLst>
          </p:cNvPr>
          <p:cNvSpPr/>
          <p:nvPr/>
        </p:nvSpPr>
        <p:spPr>
          <a:xfrm>
            <a:off x="4421812" y="1729021"/>
            <a:ext cx="2199132" cy="4290115"/>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tx2">
                  <a:lumMod val="50000"/>
                </a:schemeClr>
              </a:solidFill>
            </a:endParaRPr>
          </a:p>
        </p:txBody>
      </p:sp>
      <p:sp>
        <p:nvSpPr>
          <p:cNvPr id="2" name="Title 1"/>
          <p:cNvSpPr>
            <a:spLocks noGrp="1"/>
          </p:cNvSpPr>
          <p:nvPr>
            <p:ph type="title"/>
          </p:nvPr>
        </p:nvSpPr>
        <p:spPr>
          <a:xfrm>
            <a:off x="498348" y="661226"/>
            <a:ext cx="9976104" cy="590931"/>
          </a:xfrm>
        </p:spPr>
        <p:txBody>
          <a:bodyPr/>
          <a:lstStyle/>
          <a:p>
            <a:r>
              <a:rPr lang="en-US" dirty="0"/>
              <a:t>Training a Neural Network</a:t>
            </a:r>
          </a:p>
        </p:txBody>
      </p:sp>
      <p:sp>
        <p:nvSpPr>
          <p:cNvPr id="10" name="Text Placeholder 9"/>
          <p:cNvSpPr>
            <a:spLocks noGrp="1"/>
          </p:cNvSpPr>
          <p:nvPr>
            <p:ph type="body" sz="quarter" idx="10"/>
          </p:nvPr>
        </p:nvSpPr>
        <p:spPr>
          <a:xfrm>
            <a:off x="498348" y="1215137"/>
            <a:ext cx="9976104" cy="525463"/>
          </a:xfrm>
        </p:spPr>
        <p:txBody>
          <a:bodyPr/>
          <a:lstStyle/>
          <a:p>
            <a:r>
              <a:rPr lang="en-GB" dirty="0"/>
              <a:t>M</a:t>
            </a:r>
            <a:r>
              <a:rPr lang="en-US" dirty="0" err="1"/>
              <a:t>ultiple</a:t>
            </a:r>
            <a:r>
              <a:rPr lang="en-US" dirty="0"/>
              <a:t> GPUs</a:t>
            </a:r>
          </a:p>
        </p:txBody>
      </p:sp>
      <p:sp>
        <p:nvSpPr>
          <p:cNvPr id="40" name="Flowchart: Magnetic Disk 39">
            <a:extLst>
              <a:ext uri="{FF2B5EF4-FFF2-40B4-BE49-F238E27FC236}">
                <a16:creationId xmlns:a16="http://schemas.microsoft.com/office/drawing/2014/main" id="{323A58C7-CA59-47DA-8B31-B1A88D2E0BE4}"/>
              </a:ext>
            </a:extLst>
          </p:cNvPr>
          <p:cNvSpPr/>
          <p:nvPr/>
        </p:nvSpPr>
        <p:spPr>
          <a:xfrm>
            <a:off x="1779928" y="5851565"/>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BB82AA9-CD0E-49C6-B27A-B70805ACD3FF}"/>
              </a:ext>
            </a:extLst>
          </p:cNvPr>
          <p:cNvGrpSpPr/>
          <p:nvPr/>
        </p:nvGrpSpPr>
        <p:grpSpPr>
          <a:xfrm>
            <a:off x="757302" y="4985610"/>
            <a:ext cx="3887655" cy="642397"/>
            <a:chOff x="757302" y="4985610"/>
            <a:chExt cx="3887655" cy="642397"/>
          </a:xfrm>
        </p:grpSpPr>
        <p:sp>
          <p:nvSpPr>
            <p:cNvPr id="50" name="Rectangle 49">
              <a:extLst>
                <a:ext uri="{FF2B5EF4-FFF2-40B4-BE49-F238E27FC236}">
                  <a16:creationId xmlns:a16="http://schemas.microsoft.com/office/drawing/2014/main" id="{C4DE746A-A129-499C-9EB9-468A479A40F7}"/>
                </a:ext>
              </a:extLst>
            </p:cNvPr>
            <p:cNvSpPr/>
            <p:nvPr/>
          </p:nvSpPr>
          <p:spPr>
            <a:xfrm>
              <a:off x="837341" y="4985610"/>
              <a:ext cx="3807616" cy="642397"/>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tx2">
                    <a:lumMod val="50000"/>
                  </a:schemeClr>
                </a:solidFill>
              </a:endParaRPr>
            </a:p>
          </p:txBody>
        </p:sp>
        <p:sp>
          <p:nvSpPr>
            <p:cNvPr id="67" name="TextBox 66">
              <a:extLst>
                <a:ext uri="{FF2B5EF4-FFF2-40B4-BE49-F238E27FC236}">
                  <a16:creationId xmlns:a16="http://schemas.microsoft.com/office/drawing/2014/main" id="{2BF6975A-16AC-4440-8563-5035C15C747D}"/>
                </a:ext>
              </a:extLst>
            </p:cNvPr>
            <p:cNvSpPr txBox="1"/>
            <p:nvPr/>
          </p:nvSpPr>
          <p:spPr>
            <a:xfrm>
              <a:off x="757302" y="5000350"/>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CPU/GPU</a:t>
              </a:r>
              <a:endParaRPr lang="en-US" sz="1100" baseline="-25000" dirty="0">
                <a:solidFill>
                  <a:schemeClr val="tx2">
                    <a:lumMod val="50000"/>
                  </a:schemeClr>
                </a:solidFill>
              </a:endParaRPr>
            </a:p>
          </p:txBody>
        </p:sp>
      </p:grpSp>
      <p:sp>
        <p:nvSpPr>
          <p:cNvPr id="68" name="Flowchart: Magnetic Disk 67">
            <a:extLst>
              <a:ext uri="{FF2B5EF4-FFF2-40B4-BE49-F238E27FC236}">
                <a16:creationId xmlns:a16="http://schemas.microsoft.com/office/drawing/2014/main" id="{99597B33-451B-4C6B-A877-220363884E2E}"/>
              </a:ext>
            </a:extLst>
          </p:cNvPr>
          <p:cNvSpPr/>
          <p:nvPr/>
        </p:nvSpPr>
        <p:spPr>
          <a:xfrm>
            <a:off x="2250022" y="5220758"/>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1EE55DB-6FAD-40F8-A133-A72682163CA8}"/>
              </a:ext>
            </a:extLst>
          </p:cNvPr>
          <p:cNvGrpSpPr/>
          <p:nvPr/>
        </p:nvGrpSpPr>
        <p:grpSpPr>
          <a:xfrm>
            <a:off x="1340881" y="5216266"/>
            <a:ext cx="384266" cy="264465"/>
            <a:chOff x="5254171" y="3796121"/>
            <a:chExt cx="384266" cy="264465"/>
          </a:xfrm>
        </p:grpSpPr>
        <p:sp>
          <p:nvSpPr>
            <p:cNvPr id="26" name="Arrow: Curved Right 25">
              <a:extLst>
                <a:ext uri="{FF2B5EF4-FFF2-40B4-BE49-F238E27FC236}">
                  <a16:creationId xmlns:a16="http://schemas.microsoft.com/office/drawing/2014/main" id="{D0CD3292-1EB4-4C18-9B17-FF793444B816}"/>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Arrow: Curved Right 69">
              <a:extLst>
                <a:ext uri="{FF2B5EF4-FFF2-40B4-BE49-F238E27FC236}">
                  <a16:creationId xmlns:a16="http://schemas.microsoft.com/office/drawing/2014/main" id="{912B84E7-AB9D-4952-8C82-E671F2B2BE42}"/>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8" name="Arrow: Up 27">
            <a:extLst>
              <a:ext uri="{FF2B5EF4-FFF2-40B4-BE49-F238E27FC236}">
                <a16:creationId xmlns:a16="http://schemas.microsoft.com/office/drawing/2014/main" id="{CFC1545F-D724-4ABF-83DD-3DA87E84BE04}"/>
              </a:ext>
            </a:extLst>
          </p:cNvPr>
          <p:cNvSpPr/>
          <p:nvPr/>
        </p:nvSpPr>
        <p:spPr>
          <a:xfrm>
            <a:off x="1831237" y="4792338"/>
            <a:ext cx="250724" cy="311943"/>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Up 72">
            <a:extLst>
              <a:ext uri="{FF2B5EF4-FFF2-40B4-BE49-F238E27FC236}">
                <a16:creationId xmlns:a16="http://schemas.microsoft.com/office/drawing/2014/main" id="{047A25EB-23D3-43C0-8525-199B7F07CC7B}"/>
              </a:ext>
            </a:extLst>
          </p:cNvPr>
          <p:cNvSpPr/>
          <p:nvPr/>
        </p:nvSpPr>
        <p:spPr>
          <a:xfrm>
            <a:off x="1839086" y="5460164"/>
            <a:ext cx="250724" cy="311943"/>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4645366E-CA93-4F8B-B647-66415F6D21B7}"/>
              </a:ext>
            </a:extLst>
          </p:cNvPr>
          <p:cNvCxnSpPr>
            <a:cxnSpLocks/>
            <a:stCxn id="77" idx="1"/>
            <a:endCxn id="74" idx="3"/>
          </p:cNvCxnSpPr>
          <p:nvPr/>
        </p:nvCxnSpPr>
        <p:spPr>
          <a:xfrm flipH="1" flipV="1">
            <a:off x="2365823" y="1735855"/>
            <a:ext cx="766518" cy="3237"/>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028AF094-D654-47CE-AE7F-CE0251FD68B1}"/>
                  </a:ext>
                </a:extLst>
              </p:cNvPr>
              <p:cNvSpPr txBox="1"/>
              <p:nvPr/>
            </p:nvSpPr>
            <p:spPr>
              <a:xfrm>
                <a:off x="3132341" y="1595976"/>
                <a:ext cx="78205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400" i="1" smtClean="0">
                          <a:solidFill>
                            <a:schemeClr val="tx2">
                              <a:lumMod val="50000"/>
                            </a:schemeClr>
                          </a:solidFill>
                          <a:latin typeface="Cambria Math" panose="02040503050406030204" pitchFamily="18" charset="0"/>
                          <a:ea typeface="Cambria Math" panose="02040503050406030204" pitchFamily="18" charset="0"/>
                        </a:rPr>
                        <m:t>ℒ</m:t>
                      </m:r>
                      <m:r>
                        <a:rPr lang="en-GB" sz="1400" b="0" i="1" smtClean="0">
                          <a:solidFill>
                            <a:schemeClr val="tx2">
                              <a:lumMod val="50000"/>
                            </a:schemeClr>
                          </a:solidFill>
                          <a:latin typeface="Cambria Math" panose="02040503050406030204" pitchFamily="18" charset="0"/>
                          <a:ea typeface="Cambria Math" panose="02040503050406030204" pitchFamily="18" charset="0"/>
                        </a:rPr>
                        <m:t>(</m:t>
                      </m:r>
                      <m:acc>
                        <m:accPr>
                          <m:chr m:val="̂"/>
                          <m:ctrlPr>
                            <a:rPr lang="en-US" sz="1400" i="1" smtClean="0">
                              <a:solidFill>
                                <a:schemeClr val="tx2">
                                  <a:lumMod val="50000"/>
                                </a:schemeClr>
                              </a:solidFill>
                              <a:latin typeface="Cambria Math" panose="02040503050406030204" pitchFamily="18" charset="0"/>
                            </a:rPr>
                          </m:ctrlPr>
                        </m:accPr>
                        <m:e>
                          <m:r>
                            <a:rPr lang="en-GB" sz="1400" b="0" i="1" smtClean="0">
                              <a:solidFill>
                                <a:schemeClr val="tx2">
                                  <a:lumMod val="50000"/>
                                </a:schemeClr>
                              </a:solidFill>
                              <a:latin typeface="Cambria Math" panose="02040503050406030204" pitchFamily="18" charset="0"/>
                            </a:rPr>
                            <m:t>𝑦</m:t>
                          </m:r>
                        </m:e>
                      </m:acc>
                      <m:r>
                        <a:rPr lang="en-GB" sz="1400" b="0" i="1" smtClean="0">
                          <a:solidFill>
                            <a:schemeClr val="tx2">
                              <a:lumMod val="50000"/>
                            </a:schemeClr>
                          </a:solidFill>
                          <a:latin typeface="Cambria Math" panose="02040503050406030204" pitchFamily="18" charset="0"/>
                        </a:rPr>
                        <m:t>,</m:t>
                      </m:r>
                      <m:r>
                        <a:rPr lang="en-GB" sz="1400" b="0" i="1" smtClean="0">
                          <a:solidFill>
                            <a:schemeClr val="tx2">
                              <a:lumMod val="50000"/>
                            </a:schemeClr>
                          </a:solidFill>
                          <a:latin typeface="Cambria Math" panose="02040503050406030204" pitchFamily="18" charset="0"/>
                        </a:rPr>
                        <m:t>𝑦</m:t>
                      </m:r>
                      <m:r>
                        <a:rPr lang="en-GB" sz="1400" b="0" i="1" smtClean="0">
                          <a:solidFill>
                            <a:schemeClr val="tx2">
                              <a:lumMod val="50000"/>
                            </a:schemeClr>
                          </a:solidFill>
                          <a:latin typeface="Cambria Math" panose="02040503050406030204" pitchFamily="18" charset="0"/>
                        </a:rPr>
                        <m:t>)</m:t>
                      </m:r>
                    </m:oMath>
                  </m:oMathPara>
                </a14:m>
                <a:endParaRPr lang="en-US" sz="1400" dirty="0">
                  <a:solidFill>
                    <a:schemeClr val="tx2">
                      <a:lumMod val="50000"/>
                    </a:schemeClr>
                  </a:solidFill>
                </a:endParaRPr>
              </a:p>
            </p:txBody>
          </p:sp>
        </mc:Choice>
        <mc:Fallback xmlns="">
          <p:sp>
            <p:nvSpPr>
              <p:cNvPr id="77" name="TextBox 76">
                <a:extLst>
                  <a:ext uri="{FF2B5EF4-FFF2-40B4-BE49-F238E27FC236}">
                    <a16:creationId xmlns:a16="http://schemas.microsoft.com/office/drawing/2014/main" id="{028AF094-D654-47CE-AE7F-CE0251FD68B1}"/>
                  </a:ext>
                </a:extLst>
              </p:cNvPr>
              <p:cNvSpPr txBox="1">
                <a:spLocks noRot="1" noChangeAspect="1" noMove="1" noResize="1" noEditPoints="1" noAdjustHandles="1" noChangeArrowheads="1" noChangeShapeType="1" noTextEdit="1"/>
              </p:cNvSpPr>
              <p:nvPr/>
            </p:nvSpPr>
            <p:spPr>
              <a:xfrm>
                <a:off x="3132341" y="1595976"/>
                <a:ext cx="782057" cy="286232"/>
              </a:xfrm>
              <a:prstGeom prst="rect">
                <a:avLst/>
              </a:prstGeom>
              <a:blipFill>
                <a:blip r:embed="rId4"/>
                <a:stretch>
                  <a:fillRect b="-10638"/>
                </a:stretch>
              </a:blipFill>
              <a:ln w="6350">
                <a:noFill/>
              </a:ln>
            </p:spPr>
            <p:txBody>
              <a:bodyPr/>
              <a:lstStyle/>
              <a:p>
                <a:r>
                  <a:rPr lang="en-US">
                    <a:noFill/>
                  </a:rPr>
                  <a:t> </a:t>
                </a:r>
              </a:p>
            </p:txBody>
          </p:sp>
        </mc:Fallback>
      </mc:AlternateContent>
      <p:grpSp>
        <p:nvGrpSpPr>
          <p:cNvPr id="90" name="Group 89">
            <a:extLst>
              <a:ext uri="{FF2B5EF4-FFF2-40B4-BE49-F238E27FC236}">
                <a16:creationId xmlns:a16="http://schemas.microsoft.com/office/drawing/2014/main" id="{747BA3FF-9DB6-4385-93E7-4E495C8226B2}"/>
              </a:ext>
            </a:extLst>
          </p:cNvPr>
          <p:cNvGrpSpPr/>
          <p:nvPr/>
        </p:nvGrpSpPr>
        <p:grpSpPr>
          <a:xfrm>
            <a:off x="3331236" y="5206374"/>
            <a:ext cx="384266" cy="264465"/>
            <a:chOff x="5254171" y="3796121"/>
            <a:chExt cx="384266" cy="264465"/>
          </a:xfrm>
        </p:grpSpPr>
        <p:sp>
          <p:nvSpPr>
            <p:cNvPr id="91" name="Arrow: Curved Right 90">
              <a:extLst>
                <a:ext uri="{FF2B5EF4-FFF2-40B4-BE49-F238E27FC236}">
                  <a16:creationId xmlns:a16="http://schemas.microsoft.com/office/drawing/2014/main" id="{6730AD34-F607-4FC6-9198-F2AF635B63FD}"/>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Arrow: Curved Right 92">
              <a:extLst>
                <a:ext uri="{FF2B5EF4-FFF2-40B4-BE49-F238E27FC236}">
                  <a16:creationId xmlns:a16="http://schemas.microsoft.com/office/drawing/2014/main" id="{C19C338C-6743-47EE-B8CB-88C715D60C86}"/>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2" name="Rectangle 101">
            <a:extLst>
              <a:ext uri="{FF2B5EF4-FFF2-40B4-BE49-F238E27FC236}">
                <a16:creationId xmlns:a16="http://schemas.microsoft.com/office/drawing/2014/main" id="{4768CB1E-AD9D-4AE9-8511-DBE8707EE121}"/>
              </a:ext>
            </a:extLst>
          </p:cNvPr>
          <p:cNvSpPr/>
          <p:nvPr/>
        </p:nvSpPr>
        <p:spPr>
          <a:xfrm>
            <a:off x="6375337" y="1576974"/>
            <a:ext cx="3787688" cy="3238802"/>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tx2">
                  <a:lumMod val="50000"/>
                </a:schemeClr>
              </a:solidFill>
            </a:endParaRPr>
          </a:p>
        </p:txBody>
      </p:sp>
      <p:sp>
        <p:nvSpPr>
          <p:cNvPr id="120" name="TextBox 119">
            <a:extLst>
              <a:ext uri="{FF2B5EF4-FFF2-40B4-BE49-F238E27FC236}">
                <a16:creationId xmlns:a16="http://schemas.microsoft.com/office/drawing/2014/main" id="{D49F30F8-E7CB-4F38-94BC-6DBD9BAD528F}"/>
              </a:ext>
            </a:extLst>
          </p:cNvPr>
          <p:cNvSpPr txBox="1"/>
          <p:nvPr/>
        </p:nvSpPr>
        <p:spPr>
          <a:xfrm>
            <a:off x="6170764" y="1581056"/>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GPU</a:t>
            </a:r>
            <a:endParaRPr lang="en-US" sz="1100" baseline="-25000" dirty="0">
              <a:solidFill>
                <a:schemeClr val="tx2">
                  <a:lumMod val="50000"/>
                </a:schemeClr>
              </a:solidFill>
            </a:endParaRPr>
          </a:p>
        </p:txBody>
      </p:sp>
      <p:cxnSp>
        <p:nvCxnSpPr>
          <p:cNvPr id="132" name="Straight Arrow Connector 131">
            <a:extLst>
              <a:ext uri="{FF2B5EF4-FFF2-40B4-BE49-F238E27FC236}">
                <a16:creationId xmlns:a16="http://schemas.microsoft.com/office/drawing/2014/main" id="{46745E3F-D5F8-4AE9-982C-F7D152BD7878}"/>
              </a:ext>
            </a:extLst>
          </p:cNvPr>
          <p:cNvCxnSpPr>
            <a:cxnSpLocks/>
            <a:stCxn id="133" idx="3"/>
            <a:endCxn id="131" idx="1"/>
          </p:cNvCxnSpPr>
          <p:nvPr/>
        </p:nvCxnSpPr>
        <p:spPr>
          <a:xfrm>
            <a:off x="7703173" y="1729021"/>
            <a:ext cx="1014040" cy="1257"/>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6" name="Flowchart: Magnetic Disk 95">
            <a:extLst>
              <a:ext uri="{FF2B5EF4-FFF2-40B4-BE49-F238E27FC236}">
                <a16:creationId xmlns:a16="http://schemas.microsoft.com/office/drawing/2014/main" id="{64E8750D-65B9-42C2-8DD2-282D4796BED1}"/>
              </a:ext>
            </a:extLst>
          </p:cNvPr>
          <p:cNvSpPr/>
          <p:nvPr/>
        </p:nvSpPr>
        <p:spPr>
          <a:xfrm>
            <a:off x="8931778" y="5846729"/>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FE478CF4-4DFD-44C3-9151-282870249A31}"/>
                  </a:ext>
                </a:extLst>
              </p:cNvPr>
              <p:cNvSpPr txBox="1"/>
              <p:nvPr/>
            </p:nvSpPr>
            <p:spPr>
              <a:xfrm>
                <a:off x="7921576" y="3824853"/>
                <a:ext cx="782057" cy="2411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US" sz="1100" i="1" baseline="-25000" smtClean="0">
                              <a:solidFill>
                                <a:schemeClr val="tx2">
                                  <a:lumMod val="50000"/>
                                </a:schemeClr>
                              </a:solidFill>
                              <a:latin typeface="Cambria Math" panose="02040503050406030204" pitchFamily="18" charset="0"/>
                            </a:rPr>
                          </m:ctrlPr>
                        </m:sSupPr>
                        <m:e/>
                        <m:sup/>
                      </m:sSup>
                    </m:oMath>
                  </m:oMathPara>
                </a14:m>
                <a:endParaRPr lang="en-US" sz="1100" baseline="-25000" dirty="0">
                  <a:solidFill>
                    <a:schemeClr val="tx2">
                      <a:lumMod val="50000"/>
                    </a:schemeClr>
                  </a:solidFill>
                </a:endParaRPr>
              </a:p>
            </p:txBody>
          </p:sp>
        </mc:Choice>
        <mc:Fallback xmlns="">
          <p:sp>
            <p:nvSpPr>
              <p:cNvPr id="118" name="TextBox 117">
                <a:extLst>
                  <a:ext uri="{FF2B5EF4-FFF2-40B4-BE49-F238E27FC236}">
                    <a16:creationId xmlns:a16="http://schemas.microsoft.com/office/drawing/2014/main" id="{FE478CF4-4DFD-44C3-9151-282870249A31}"/>
                  </a:ext>
                </a:extLst>
              </p:cNvPr>
              <p:cNvSpPr txBox="1">
                <a:spLocks noRot="1" noChangeAspect="1" noMove="1" noResize="1" noEditPoints="1" noAdjustHandles="1" noChangeArrowheads="1" noChangeShapeType="1" noTextEdit="1"/>
              </p:cNvSpPr>
              <p:nvPr/>
            </p:nvSpPr>
            <p:spPr>
              <a:xfrm>
                <a:off x="7921576" y="3824853"/>
                <a:ext cx="782057" cy="241156"/>
              </a:xfrm>
              <a:prstGeom prst="rect">
                <a:avLst/>
              </a:prstGeom>
              <a:blipFill>
                <a:blip r:embed="rId5"/>
                <a:stretch>
                  <a:fillRect/>
                </a:stretch>
              </a:blipFill>
              <a:ln w="6350">
                <a:noFill/>
              </a:ln>
            </p:spPr>
            <p:txBody>
              <a:bodyPr/>
              <a:lstStyle/>
              <a:p>
                <a:r>
                  <a:rPr lang="en-US">
                    <a:noFill/>
                  </a:rPr>
                  <a:t> </a:t>
                </a:r>
              </a:p>
            </p:txBody>
          </p:sp>
        </mc:Fallback>
      </mc:AlternateContent>
      <p:sp>
        <p:nvSpPr>
          <p:cNvPr id="125" name="Flowchart: Magnetic Disk 124">
            <a:extLst>
              <a:ext uri="{FF2B5EF4-FFF2-40B4-BE49-F238E27FC236}">
                <a16:creationId xmlns:a16="http://schemas.microsoft.com/office/drawing/2014/main" id="{06868092-A4AA-4FDA-804E-19E635DA2F1D}"/>
              </a:ext>
            </a:extLst>
          </p:cNvPr>
          <p:cNvSpPr/>
          <p:nvPr/>
        </p:nvSpPr>
        <p:spPr>
          <a:xfrm>
            <a:off x="9401872" y="5215922"/>
            <a:ext cx="350673" cy="283940"/>
          </a:xfrm>
          <a:prstGeom prst="flowChartMagneticDisk">
            <a:avLst/>
          </a:prstGeom>
          <a:solidFill>
            <a:schemeClr val="tx2"/>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8C659EFD-B959-432D-8795-0FC6C5B7BC23}"/>
              </a:ext>
            </a:extLst>
          </p:cNvPr>
          <p:cNvGrpSpPr/>
          <p:nvPr/>
        </p:nvGrpSpPr>
        <p:grpSpPr>
          <a:xfrm>
            <a:off x="8492731" y="5211430"/>
            <a:ext cx="384266" cy="264465"/>
            <a:chOff x="5254171" y="3796121"/>
            <a:chExt cx="384266" cy="264465"/>
          </a:xfrm>
        </p:grpSpPr>
        <p:sp>
          <p:nvSpPr>
            <p:cNvPr id="127" name="Arrow: Curved Right 126">
              <a:extLst>
                <a:ext uri="{FF2B5EF4-FFF2-40B4-BE49-F238E27FC236}">
                  <a16:creationId xmlns:a16="http://schemas.microsoft.com/office/drawing/2014/main" id="{7D11AD28-DFF7-42EB-81D5-E8CB1B46FB72}"/>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8" name="Arrow: Curved Right 127">
              <a:extLst>
                <a:ext uri="{FF2B5EF4-FFF2-40B4-BE49-F238E27FC236}">
                  <a16:creationId xmlns:a16="http://schemas.microsoft.com/office/drawing/2014/main" id="{ACEBBD4F-5355-40C6-AAAE-93DF72BC75BF}"/>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9" name="Arrow: Up 128">
            <a:extLst>
              <a:ext uri="{FF2B5EF4-FFF2-40B4-BE49-F238E27FC236}">
                <a16:creationId xmlns:a16="http://schemas.microsoft.com/office/drawing/2014/main" id="{55B637D3-7F49-4B1B-845F-15C76E38ADEE}"/>
              </a:ext>
            </a:extLst>
          </p:cNvPr>
          <p:cNvSpPr/>
          <p:nvPr/>
        </p:nvSpPr>
        <p:spPr>
          <a:xfrm>
            <a:off x="8983087" y="4787502"/>
            <a:ext cx="250724" cy="311943"/>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Arrow: Up 129">
            <a:extLst>
              <a:ext uri="{FF2B5EF4-FFF2-40B4-BE49-F238E27FC236}">
                <a16:creationId xmlns:a16="http://schemas.microsoft.com/office/drawing/2014/main" id="{76FA1F77-5B03-4F6A-A878-98F86F05685D}"/>
              </a:ext>
            </a:extLst>
          </p:cNvPr>
          <p:cNvSpPr/>
          <p:nvPr/>
        </p:nvSpPr>
        <p:spPr>
          <a:xfrm>
            <a:off x="8990936" y="5455328"/>
            <a:ext cx="250724" cy="311943"/>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8567ADA3-E5E6-48F0-B6E2-37352B947AD5}"/>
                  </a:ext>
                </a:extLst>
              </p:cNvPr>
              <p:cNvSpPr txBox="1"/>
              <p:nvPr/>
            </p:nvSpPr>
            <p:spPr>
              <a:xfrm>
                <a:off x="6921116" y="1585905"/>
                <a:ext cx="78205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r>
                        <a:rPr lang="en-US" sz="1400" i="1" smtClean="0">
                          <a:solidFill>
                            <a:schemeClr val="tx2">
                              <a:lumMod val="50000"/>
                            </a:schemeClr>
                          </a:solidFill>
                          <a:latin typeface="Cambria Math" panose="02040503050406030204" pitchFamily="18" charset="0"/>
                          <a:ea typeface="Cambria Math" panose="02040503050406030204" pitchFamily="18" charset="0"/>
                        </a:rPr>
                        <m:t>ℒ</m:t>
                      </m:r>
                      <m:r>
                        <a:rPr lang="en-GB" sz="1400" b="0" i="1" smtClean="0">
                          <a:solidFill>
                            <a:schemeClr val="tx2">
                              <a:lumMod val="50000"/>
                            </a:schemeClr>
                          </a:solidFill>
                          <a:latin typeface="Cambria Math" panose="02040503050406030204" pitchFamily="18" charset="0"/>
                          <a:ea typeface="Cambria Math" panose="02040503050406030204" pitchFamily="18" charset="0"/>
                        </a:rPr>
                        <m:t>(</m:t>
                      </m:r>
                      <m:acc>
                        <m:accPr>
                          <m:chr m:val="̂"/>
                          <m:ctrlPr>
                            <a:rPr lang="en-US" sz="1400" i="1" smtClean="0">
                              <a:solidFill>
                                <a:schemeClr val="tx2">
                                  <a:lumMod val="50000"/>
                                </a:schemeClr>
                              </a:solidFill>
                              <a:latin typeface="Cambria Math" panose="02040503050406030204" pitchFamily="18" charset="0"/>
                            </a:rPr>
                          </m:ctrlPr>
                        </m:accPr>
                        <m:e>
                          <m:r>
                            <a:rPr lang="en-GB" sz="1400" b="0" i="1" smtClean="0">
                              <a:solidFill>
                                <a:schemeClr val="tx2">
                                  <a:lumMod val="50000"/>
                                </a:schemeClr>
                              </a:solidFill>
                              <a:latin typeface="Cambria Math" panose="02040503050406030204" pitchFamily="18" charset="0"/>
                            </a:rPr>
                            <m:t>𝑦</m:t>
                          </m:r>
                        </m:e>
                      </m:acc>
                      <m:r>
                        <a:rPr lang="en-GB" sz="1400" b="0" i="1" smtClean="0">
                          <a:solidFill>
                            <a:schemeClr val="tx2">
                              <a:lumMod val="50000"/>
                            </a:schemeClr>
                          </a:solidFill>
                          <a:latin typeface="Cambria Math" panose="02040503050406030204" pitchFamily="18" charset="0"/>
                        </a:rPr>
                        <m:t>,</m:t>
                      </m:r>
                      <m:r>
                        <a:rPr lang="en-GB" sz="1400" b="0" i="1" smtClean="0">
                          <a:solidFill>
                            <a:schemeClr val="tx2">
                              <a:lumMod val="50000"/>
                            </a:schemeClr>
                          </a:solidFill>
                          <a:latin typeface="Cambria Math" panose="02040503050406030204" pitchFamily="18" charset="0"/>
                        </a:rPr>
                        <m:t>𝑦</m:t>
                      </m:r>
                      <m:r>
                        <a:rPr lang="en-GB" sz="1400" b="0" i="1" smtClean="0">
                          <a:solidFill>
                            <a:schemeClr val="tx2">
                              <a:lumMod val="50000"/>
                            </a:schemeClr>
                          </a:solidFill>
                          <a:latin typeface="Cambria Math" panose="02040503050406030204" pitchFamily="18" charset="0"/>
                        </a:rPr>
                        <m:t>)</m:t>
                      </m:r>
                    </m:oMath>
                  </m:oMathPara>
                </a14:m>
                <a:endParaRPr lang="en-US" sz="1400" dirty="0">
                  <a:solidFill>
                    <a:schemeClr val="tx2">
                      <a:lumMod val="50000"/>
                    </a:schemeClr>
                  </a:solidFill>
                </a:endParaRPr>
              </a:p>
            </p:txBody>
          </p:sp>
        </mc:Choice>
        <mc:Fallback xmlns="">
          <p:sp>
            <p:nvSpPr>
              <p:cNvPr id="133" name="TextBox 132">
                <a:extLst>
                  <a:ext uri="{FF2B5EF4-FFF2-40B4-BE49-F238E27FC236}">
                    <a16:creationId xmlns:a16="http://schemas.microsoft.com/office/drawing/2014/main" id="{8567ADA3-E5E6-48F0-B6E2-37352B947AD5}"/>
                  </a:ext>
                </a:extLst>
              </p:cNvPr>
              <p:cNvSpPr txBox="1">
                <a:spLocks noRot="1" noChangeAspect="1" noMove="1" noResize="1" noEditPoints="1" noAdjustHandles="1" noChangeArrowheads="1" noChangeShapeType="1" noTextEdit="1"/>
              </p:cNvSpPr>
              <p:nvPr/>
            </p:nvSpPr>
            <p:spPr>
              <a:xfrm>
                <a:off x="6921116" y="1585905"/>
                <a:ext cx="782057" cy="286232"/>
              </a:xfrm>
              <a:prstGeom prst="rect">
                <a:avLst/>
              </a:prstGeom>
              <a:blipFill>
                <a:blip r:embed="rId6"/>
                <a:stretch>
                  <a:fillRect b="-10638"/>
                </a:stretch>
              </a:blipFill>
              <a:ln w="6350">
                <a:noFill/>
              </a:ln>
            </p:spPr>
            <p:txBody>
              <a:bodyPr/>
              <a:lstStyle/>
              <a:p>
                <a:r>
                  <a:rPr lang="en-US">
                    <a:noFill/>
                  </a:rPr>
                  <a:t> </a:t>
                </a:r>
              </a:p>
            </p:txBody>
          </p:sp>
        </mc:Fallback>
      </mc:AlternateContent>
      <p:grpSp>
        <p:nvGrpSpPr>
          <p:cNvPr id="139" name="Group 138">
            <a:extLst>
              <a:ext uri="{FF2B5EF4-FFF2-40B4-BE49-F238E27FC236}">
                <a16:creationId xmlns:a16="http://schemas.microsoft.com/office/drawing/2014/main" id="{DC450ACD-7228-4FA0-8539-AAD4A3C4FEE0}"/>
              </a:ext>
            </a:extLst>
          </p:cNvPr>
          <p:cNvGrpSpPr/>
          <p:nvPr/>
        </p:nvGrpSpPr>
        <p:grpSpPr>
          <a:xfrm>
            <a:off x="7120011" y="5212219"/>
            <a:ext cx="384266" cy="264465"/>
            <a:chOff x="5254171" y="3796121"/>
            <a:chExt cx="384266" cy="264465"/>
          </a:xfrm>
        </p:grpSpPr>
        <p:sp>
          <p:nvSpPr>
            <p:cNvPr id="140" name="Arrow: Curved Right 139">
              <a:extLst>
                <a:ext uri="{FF2B5EF4-FFF2-40B4-BE49-F238E27FC236}">
                  <a16:creationId xmlns:a16="http://schemas.microsoft.com/office/drawing/2014/main" id="{7F1B5767-B20C-439E-AC3A-75B0596A59C0}"/>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Curved Right 140">
              <a:extLst>
                <a:ext uri="{FF2B5EF4-FFF2-40B4-BE49-F238E27FC236}">
                  <a16:creationId xmlns:a16="http://schemas.microsoft.com/office/drawing/2014/main" id="{09339AE1-E591-4B3C-BF2A-B1ECAD16B910}"/>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1" name="Group 20">
            <a:extLst>
              <a:ext uri="{FF2B5EF4-FFF2-40B4-BE49-F238E27FC236}">
                <a16:creationId xmlns:a16="http://schemas.microsoft.com/office/drawing/2014/main" id="{1D722DBE-3051-4B4F-9BE8-BFC780AAD94B}"/>
              </a:ext>
            </a:extLst>
          </p:cNvPr>
          <p:cNvGrpSpPr/>
          <p:nvPr/>
        </p:nvGrpSpPr>
        <p:grpSpPr>
          <a:xfrm>
            <a:off x="6307609" y="4920663"/>
            <a:ext cx="3855416" cy="642397"/>
            <a:chOff x="6307609" y="4920663"/>
            <a:chExt cx="3855416" cy="642397"/>
          </a:xfrm>
        </p:grpSpPr>
        <p:sp>
          <p:nvSpPr>
            <p:cNvPr id="122" name="Rectangle 121">
              <a:extLst>
                <a:ext uri="{FF2B5EF4-FFF2-40B4-BE49-F238E27FC236}">
                  <a16:creationId xmlns:a16="http://schemas.microsoft.com/office/drawing/2014/main" id="{990A6DE2-8EAE-43F5-B624-866928F7DD74}"/>
                </a:ext>
              </a:extLst>
            </p:cNvPr>
            <p:cNvSpPr/>
            <p:nvPr/>
          </p:nvSpPr>
          <p:spPr>
            <a:xfrm>
              <a:off x="6355409" y="4920663"/>
              <a:ext cx="3807616" cy="642397"/>
            </a:xfrm>
            <a:prstGeom prst="rect">
              <a:avLst/>
            </a:prstGeom>
            <a:solidFill>
              <a:srgbClr val="76B900">
                <a:alpha val="1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solidFill>
                  <a:schemeClr val="tx2">
                    <a:lumMod val="50000"/>
                  </a:schemeClr>
                </a:solidFill>
              </a:endParaRPr>
            </a:p>
          </p:txBody>
        </p:sp>
        <p:sp>
          <p:nvSpPr>
            <p:cNvPr id="149" name="TextBox 148">
              <a:extLst>
                <a:ext uri="{FF2B5EF4-FFF2-40B4-BE49-F238E27FC236}">
                  <a16:creationId xmlns:a16="http://schemas.microsoft.com/office/drawing/2014/main" id="{CD37F07D-40B9-4B86-A37A-FB28799A6331}"/>
                </a:ext>
              </a:extLst>
            </p:cNvPr>
            <p:cNvSpPr txBox="1"/>
            <p:nvPr/>
          </p:nvSpPr>
          <p:spPr>
            <a:xfrm>
              <a:off x="6307609" y="4932222"/>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CPU/GPU</a:t>
              </a:r>
              <a:endParaRPr lang="en-US" sz="1100" baseline="-25000" dirty="0">
                <a:solidFill>
                  <a:schemeClr val="tx2">
                    <a:lumMod val="50000"/>
                  </a:schemeClr>
                </a:solidFill>
              </a:endParaRPr>
            </a:p>
          </p:txBody>
        </p:sp>
      </p:grpSp>
      <p:sp>
        <p:nvSpPr>
          <p:cNvPr id="151" name="TextBox 150">
            <a:extLst>
              <a:ext uri="{FF2B5EF4-FFF2-40B4-BE49-F238E27FC236}">
                <a16:creationId xmlns:a16="http://schemas.microsoft.com/office/drawing/2014/main" id="{B8279D24-A2EF-4718-9DD9-2A6C0223868A}"/>
              </a:ext>
            </a:extLst>
          </p:cNvPr>
          <p:cNvSpPr txBox="1"/>
          <p:nvPr/>
        </p:nvSpPr>
        <p:spPr>
          <a:xfrm>
            <a:off x="4367244" y="1734322"/>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CPU/GPU</a:t>
            </a:r>
            <a:endParaRPr lang="en-US" sz="1100" baseline="-25000" dirty="0">
              <a:solidFill>
                <a:schemeClr val="tx2">
                  <a:lumMod val="50000"/>
                </a:schemeClr>
              </a:solidFil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E27B5FA-1214-4DEB-89A3-DC3A2144153C}"/>
                  </a:ext>
                </a:extLst>
              </p:cNvPr>
              <p:cNvSpPr txBox="1"/>
              <p:nvPr/>
            </p:nvSpPr>
            <p:spPr>
              <a:xfrm>
                <a:off x="2594162" y="2945084"/>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[2]</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[2]</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[2]</m:t>
                              </m:r>
                            </m:sup>
                          </m:sSup>
                        </m:den>
                      </m:f>
                    </m:oMath>
                  </m:oMathPara>
                </a14:m>
                <a:endParaRPr lang="en-US" sz="1400" dirty="0">
                  <a:solidFill>
                    <a:schemeClr val="tx2">
                      <a:lumMod val="50000"/>
                    </a:schemeClr>
                  </a:solidFill>
                </a:endParaRPr>
              </a:p>
            </p:txBody>
          </p:sp>
        </mc:Choice>
        <mc:Fallback xmlns="">
          <p:sp>
            <p:nvSpPr>
              <p:cNvPr id="80" name="TextBox 79">
                <a:extLst>
                  <a:ext uri="{FF2B5EF4-FFF2-40B4-BE49-F238E27FC236}">
                    <a16:creationId xmlns:a16="http://schemas.microsoft.com/office/drawing/2014/main" id="{AE27B5FA-1214-4DEB-89A3-DC3A2144153C}"/>
                  </a:ext>
                </a:extLst>
              </p:cNvPr>
              <p:cNvSpPr txBox="1">
                <a:spLocks noRot="1" noChangeAspect="1" noMove="1" noResize="1" noEditPoints="1" noAdjustHandles="1" noChangeArrowheads="1" noChangeShapeType="1" noTextEdit="1"/>
              </p:cNvSpPr>
              <p:nvPr/>
            </p:nvSpPr>
            <p:spPr>
              <a:xfrm>
                <a:off x="2594162" y="2945084"/>
                <a:ext cx="1858415" cy="411395"/>
              </a:xfrm>
              <a:prstGeom prst="rect">
                <a:avLst/>
              </a:prstGeom>
              <a:blipFill>
                <a:blip r:embed="rId7"/>
                <a:stretch>
                  <a:fillRect b="-2941"/>
                </a:stretch>
              </a:blipFill>
              <a:ln w="6350">
                <a:noFill/>
              </a:ln>
            </p:spPr>
            <p:txBody>
              <a:bodyPr/>
              <a:lstStyle/>
              <a:p>
                <a:r>
                  <a:rPr lang="en-US">
                    <a:noFill/>
                  </a:rPr>
                  <a:t> </a:t>
                </a:r>
              </a:p>
            </p:txBody>
          </p:sp>
        </mc:Fallback>
      </mc:AlternateContent>
      <p:cxnSp>
        <p:nvCxnSpPr>
          <p:cNvPr id="81" name="Straight Arrow Connector 80">
            <a:extLst>
              <a:ext uri="{FF2B5EF4-FFF2-40B4-BE49-F238E27FC236}">
                <a16:creationId xmlns:a16="http://schemas.microsoft.com/office/drawing/2014/main" id="{38E6B5A7-9AE7-4F8E-BB09-233353C1B332}"/>
              </a:ext>
            </a:extLst>
          </p:cNvPr>
          <p:cNvCxnSpPr>
            <a:cxnSpLocks/>
            <a:stCxn id="80" idx="0"/>
          </p:cNvCxnSpPr>
          <p:nvPr/>
        </p:nvCxnSpPr>
        <p:spPr>
          <a:xfrm flipV="1">
            <a:off x="3523370" y="2561867"/>
            <a:ext cx="0" cy="383217"/>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1D1C3CE-3352-4C10-AF46-6D2BA84AA4E0}"/>
              </a:ext>
            </a:extLst>
          </p:cNvPr>
          <p:cNvCxnSpPr>
            <a:cxnSpLocks/>
          </p:cNvCxnSpPr>
          <p:nvPr/>
        </p:nvCxnSpPr>
        <p:spPr>
          <a:xfrm flipV="1">
            <a:off x="3513114" y="3420288"/>
            <a:ext cx="10255" cy="44132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EB62E3DE-7720-4F3E-B707-0A8DF9226347}"/>
                  </a:ext>
                </a:extLst>
              </p:cNvPr>
              <p:cNvSpPr txBox="1"/>
              <p:nvPr/>
            </p:nvSpPr>
            <p:spPr>
              <a:xfrm>
                <a:off x="2661503" y="3978647"/>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[1]</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1</m:t>
                          </m:r>
                          <m:r>
                            <a:rPr lang="en-GB" sz="1200" i="1">
                              <a:solidFill>
                                <a:schemeClr val="tx2">
                                  <a:lumMod val="50000"/>
                                </a:schemeClr>
                              </a:solidFill>
                              <a:latin typeface="Cambria Math" panose="02040503050406030204" pitchFamily="18" charset="0"/>
                              <a:ea typeface="Cambria Math" panose="02040503050406030204" pitchFamily="18" charset="0"/>
                            </a:rPr>
                            <m:t>]</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1</m:t>
                              </m:r>
                              <m:r>
                                <a:rPr lang="en-GB" sz="1200" i="1">
                                  <a:solidFill>
                                    <a:schemeClr val="tx2">
                                      <a:lumMod val="50000"/>
                                    </a:schemeClr>
                                  </a:solidFill>
                                  <a:latin typeface="Cambria Math" panose="02040503050406030204" pitchFamily="18" charset="0"/>
                                  <a:ea typeface="Cambria Math" panose="02040503050406030204" pitchFamily="18" charset="0"/>
                                </a:rPr>
                                <m:t>]</m:t>
                              </m:r>
                            </m:sup>
                          </m:sSup>
                        </m:den>
                      </m:f>
                    </m:oMath>
                  </m:oMathPara>
                </a14:m>
                <a:endParaRPr lang="en-US" sz="1400" dirty="0">
                  <a:solidFill>
                    <a:schemeClr val="tx2">
                      <a:lumMod val="50000"/>
                    </a:schemeClr>
                  </a:solidFill>
                </a:endParaRPr>
              </a:p>
            </p:txBody>
          </p:sp>
        </mc:Choice>
        <mc:Fallback xmlns="">
          <p:sp>
            <p:nvSpPr>
              <p:cNvPr id="88" name="TextBox 87">
                <a:extLst>
                  <a:ext uri="{FF2B5EF4-FFF2-40B4-BE49-F238E27FC236}">
                    <a16:creationId xmlns:a16="http://schemas.microsoft.com/office/drawing/2014/main" id="{EB62E3DE-7720-4F3E-B707-0A8DF9226347}"/>
                  </a:ext>
                </a:extLst>
              </p:cNvPr>
              <p:cNvSpPr txBox="1">
                <a:spLocks noRot="1" noChangeAspect="1" noMove="1" noResize="1" noEditPoints="1" noAdjustHandles="1" noChangeArrowheads="1" noChangeShapeType="1" noTextEdit="1"/>
              </p:cNvSpPr>
              <p:nvPr/>
            </p:nvSpPr>
            <p:spPr>
              <a:xfrm>
                <a:off x="2661503" y="3978647"/>
                <a:ext cx="1858415" cy="411395"/>
              </a:xfrm>
              <a:prstGeom prst="rect">
                <a:avLst/>
              </a:prstGeom>
              <a:blipFill>
                <a:blip r:embed="rId8"/>
                <a:stretch>
                  <a:fillRect b="-4478"/>
                </a:stretch>
              </a:blipFill>
              <a:ln w="6350">
                <a:noFill/>
              </a:ln>
            </p:spPr>
            <p:txBody>
              <a:bodyPr/>
              <a:lstStyle/>
              <a:p>
                <a:r>
                  <a:rPr lang="en-US">
                    <a:noFill/>
                  </a:rPr>
                  <a:t> </a:t>
                </a:r>
              </a:p>
            </p:txBody>
          </p:sp>
        </mc:Fallback>
      </mc:AlternateContent>
      <p:cxnSp>
        <p:nvCxnSpPr>
          <p:cNvPr id="94" name="Straight Arrow Connector 93">
            <a:extLst>
              <a:ext uri="{FF2B5EF4-FFF2-40B4-BE49-F238E27FC236}">
                <a16:creationId xmlns:a16="http://schemas.microsoft.com/office/drawing/2014/main" id="{AD191EA8-B6B0-4B8D-9F7B-C3037F8D2C25}"/>
              </a:ext>
            </a:extLst>
          </p:cNvPr>
          <p:cNvCxnSpPr>
            <a:cxnSpLocks/>
          </p:cNvCxnSpPr>
          <p:nvPr/>
        </p:nvCxnSpPr>
        <p:spPr>
          <a:xfrm flipV="1">
            <a:off x="3499059" y="4394671"/>
            <a:ext cx="10255" cy="44132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0B4BFCBB-7F53-43C6-A4E2-9A826FF3DC82}"/>
                  </a:ext>
                </a:extLst>
              </p:cNvPr>
              <p:cNvSpPr txBox="1"/>
              <p:nvPr/>
            </p:nvSpPr>
            <p:spPr>
              <a:xfrm>
                <a:off x="6382937" y="2950929"/>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[2]</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[2]</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[2]</m:t>
                              </m:r>
                            </m:sup>
                          </m:sSup>
                        </m:den>
                      </m:f>
                    </m:oMath>
                  </m:oMathPara>
                </a14:m>
                <a:endParaRPr lang="en-US" sz="1400" dirty="0">
                  <a:solidFill>
                    <a:schemeClr val="tx2">
                      <a:lumMod val="50000"/>
                    </a:schemeClr>
                  </a:solidFill>
                </a:endParaRPr>
              </a:p>
            </p:txBody>
          </p:sp>
        </mc:Choice>
        <mc:Fallback xmlns="">
          <p:sp>
            <p:nvSpPr>
              <p:cNvPr id="135" name="TextBox 134">
                <a:extLst>
                  <a:ext uri="{FF2B5EF4-FFF2-40B4-BE49-F238E27FC236}">
                    <a16:creationId xmlns:a16="http://schemas.microsoft.com/office/drawing/2014/main" id="{0B4BFCBB-7F53-43C6-A4E2-9A826FF3DC82}"/>
                  </a:ext>
                </a:extLst>
              </p:cNvPr>
              <p:cNvSpPr txBox="1">
                <a:spLocks noRot="1" noChangeAspect="1" noMove="1" noResize="1" noEditPoints="1" noAdjustHandles="1" noChangeArrowheads="1" noChangeShapeType="1" noTextEdit="1"/>
              </p:cNvSpPr>
              <p:nvPr/>
            </p:nvSpPr>
            <p:spPr>
              <a:xfrm>
                <a:off x="6382937" y="2950929"/>
                <a:ext cx="1858415" cy="411395"/>
              </a:xfrm>
              <a:prstGeom prst="rect">
                <a:avLst/>
              </a:prstGeom>
              <a:blipFill>
                <a:blip r:embed="rId9"/>
                <a:stretch>
                  <a:fillRect b="-2941"/>
                </a:stretch>
              </a:blipFill>
              <a:ln w="6350">
                <a:noFill/>
              </a:ln>
            </p:spPr>
            <p:txBody>
              <a:bodyPr/>
              <a:lstStyle/>
              <a:p>
                <a:r>
                  <a:rPr lang="en-US">
                    <a:noFill/>
                  </a:rPr>
                  <a:t> </a:t>
                </a:r>
              </a:p>
            </p:txBody>
          </p:sp>
        </mc:Fallback>
      </mc:AlternateContent>
      <p:cxnSp>
        <p:nvCxnSpPr>
          <p:cNvPr id="136" name="Straight Arrow Connector 135">
            <a:extLst>
              <a:ext uri="{FF2B5EF4-FFF2-40B4-BE49-F238E27FC236}">
                <a16:creationId xmlns:a16="http://schemas.microsoft.com/office/drawing/2014/main" id="{522BAD30-D3DC-4BEC-A770-0353414FF1E7}"/>
              </a:ext>
            </a:extLst>
          </p:cNvPr>
          <p:cNvCxnSpPr>
            <a:cxnSpLocks/>
            <a:stCxn id="135" idx="0"/>
          </p:cNvCxnSpPr>
          <p:nvPr/>
        </p:nvCxnSpPr>
        <p:spPr>
          <a:xfrm flipV="1">
            <a:off x="7312145" y="2567712"/>
            <a:ext cx="0" cy="383217"/>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6B859B34-DFE6-4A04-A9A8-320126E1EAC4}"/>
              </a:ext>
            </a:extLst>
          </p:cNvPr>
          <p:cNvCxnSpPr>
            <a:cxnSpLocks/>
          </p:cNvCxnSpPr>
          <p:nvPr/>
        </p:nvCxnSpPr>
        <p:spPr>
          <a:xfrm flipV="1">
            <a:off x="7301889" y="3426133"/>
            <a:ext cx="10255" cy="44132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TextBox 137">
                <a:extLst>
                  <a:ext uri="{FF2B5EF4-FFF2-40B4-BE49-F238E27FC236}">
                    <a16:creationId xmlns:a16="http://schemas.microsoft.com/office/drawing/2014/main" id="{2E53C0E4-2192-4E76-AA8A-3204245317DD}"/>
                  </a:ext>
                </a:extLst>
              </p:cNvPr>
              <p:cNvSpPr txBox="1"/>
              <p:nvPr/>
            </p:nvSpPr>
            <p:spPr>
              <a:xfrm>
                <a:off x="6450278" y="3984492"/>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[1]</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1</m:t>
                          </m:r>
                          <m:r>
                            <a:rPr lang="en-GB" sz="1200" i="1">
                              <a:solidFill>
                                <a:schemeClr val="tx2">
                                  <a:lumMod val="50000"/>
                                </a:schemeClr>
                              </a:solidFill>
                              <a:latin typeface="Cambria Math" panose="02040503050406030204" pitchFamily="18" charset="0"/>
                              <a:ea typeface="Cambria Math" panose="02040503050406030204" pitchFamily="18" charset="0"/>
                            </a:rPr>
                            <m:t>]</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1</m:t>
                              </m:r>
                              <m:r>
                                <a:rPr lang="en-GB" sz="1200" i="1">
                                  <a:solidFill>
                                    <a:schemeClr val="tx2">
                                      <a:lumMod val="50000"/>
                                    </a:schemeClr>
                                  </a:solidFill>
                                  <a:latin typeface="Cambria Math" panose="02040503050406030204" pitchFamily="18" charset="0"/>
                                  <a:ea typeface="Cambria Math" panose="02040503050406030204" pitchFamily="18" charset="0"/>
                                </a:rPr>
                                <m:t>]</m:t>
                              </m:r>
                            </m:sup>
                          </m:sSup>
                        </m:den>
                      </m:f>
                    </m:oMath>
                  </m:oMathPara>
                </a14:m>
                <a:endParaRPr lang="en-US" sz="1400" dirty="0">
                  <a:solidFill>
                    <a:schemeClr val="tx2">
                      <a:lumMod val="50000"/>
                    </a:schemeClr>
                  </a:solidFill>
                </a:endParaRPr>
              </a:p>
            </p:txBody>
          </p:sp>
        </mc:Choice>
        <mc:Fallback xmlns="">
          <p:sp>
            <p:nvSpPr>
              <p:cNvPr id="138" name="TextBox 137">
                <a:extLst>
                  <a:ext uri="{FF2B5EF4-FFF2-40B4-BE49-F238E27FC236}">
                    <a16:creationId xmlns:a16="http://schemas.microsoft.com/office/drawing/2014/main" id="{2E53C0E4-2192-4E76-AA8A-3204245317DD}"/>
                  </a:ext>
                </a:extLst>
              </p:cNvPr>
              <p:cNvSpPr txBox="1">
                <a:spLocks noRot="1" noChangeAspect="1" noMove="1" noResize="1" noEditPoints="1" noAdjustHandles="1" noChangeArrowheads="1" noChangeShapeType="1" noTextEdit="1"/>
              </p:cNvSpPr>
              <p:nvPr/>
            </p:nvSpPr>
            <p:spPr>
              <a:xfrm>
                <a:off x="6450278" y="3984492"/>
                <a:ext cx="1858415" cy="411395"/>
              </a:xfrm>
              <a:prstGeom prst="rect">
                <a:avLst/>
              </a:prstGeom>
              <a:blipFill>
                <a:blip r:embed="rId10"/>
                <a:stretch>
                  <a:fillRect b="-4478"/>
                </a:stretch>
              </a:blipFill>
              <a:ln w="6350">
                <a:noFill/>
              </a:ln>
            </p:spPr>
            <p:txBody>
              <a:bodyPr/>
              <a:lstStyle/>
              <a:p>
                <a:r>
                  <a:rPr lang="en-US">
                    <a:noFill/>
                  </a:rPr>
                  <a:t> </a:t>
                </a:r>
              </a:p>
            </p:txBody>
          </p:sp>
        </mc:Fallback>
      </mc:AlternateContent>
      <p:cxnSp>
        <p:nvCxnSpPr>
          <p:cNvPr id="142" name="Straight Arrow Connector 141">
            <a:extLst>
              <a:ext uri="{FF2B5EF4-FFF2-40B4-BE49-F238E27FC236}">
                <a16:creationId xmlns:a16="http://schemas.microsoft.com/office/drawing/2014/main" id="{9E241CA5-BCA9-428D-9660-A20076C81749}"/>
              </a:ext>
            </a:extLst>
          </p:cNvPr>
          <p:cNvCxnSpPr>
            <a:cxnSpLocks/>
          </p:cNvCxnSpPr>
          <p:nvPr/>
        </p:nvCxnSpPr>
        <p:spPr>
          <a:xfrm flipV="1">
            <a:off x="7287834" y="4400516"/>
            <a:ext cx="10255" cy="441328"/>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57" name="Group 156">
            <a:extLst>
              <a:ext uri="{FF2B5EF4-FFF2-40B4-BE49-F238E27FC236}">
                <a16:creationId xmlns:a16="http://schemas.microsoft.com/office/drawing/2014/main" id="{6C677DC9-9BBB-4634-8C79-E7973A0686B6}"/>
              </a:ext>
            </a:extLst>
          </p:cNvPr>
          <p:cNvGrpSpPr/>
          <p:nvPr/>
        </p:nvGrpSpPr>
        <p:grpSpPr>
          <a:xfrm>
            <a:off x="4421812" y="3039863"/>
            <a:ext cx="2036259" cy="264465"/>
            <a:chOff x="4414019" y="2761599"/>
            <a:chExt cx="2036259" cy="264465"/>
          </a:xfrm>
        </p:grpSpPr>
        <p:cxnSp>
          <p:nvCxnSpPr>
            <p:cNvPr id="143" name="Straight Arrow Connector 142">
              <a:extLst>
                <a:ext uri="{FF2B5EF4-FFF2-40B4-BE49-F238E27FC236}">
                  <a16:creationId xmlns:a16="http://schemas.microsoft.com/office/drawing/2014/main" id="{3B9800BB-34D7-4693-8F17-735AA351DA28}"/>
                </a:ext>
              </a:extLst>
            </p:cNvPr>
            <p:cNvCxnSpPr>
              <a:cxnSpLocks/>
            </p:cNvCxnSpPr>
            <p:nvPr/>
          </p:nvCxnSpPr>
          <p:spPr>
            <a:xfrm flipH="1">
              <a:off x="4452577" y="2820162"/>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006BB92F-2535-47FA-9D71-C406FBD66D9C}"/>
                </a:ext>
              </a:extLst>
            </p:cNvPr>
            <p:cNvGrpSpPr/>
            <p:nvPr/>
          </p:nvGrpSpPr>
          <p:grpSpPr>
            <a:xfrm>
              <a:off x="5257008" y="2761599"/>
              <a:ext cx="384266" cy="264465"/>
              <a:chOff x="5254171" y="3796121"/>
              <a:chExt cx="384266" cy="264465"/>
            </a:xfrm>
          </p:grpSpPr>
          <p:sp>
            <p:nvSpPr>
              <p:cNvPr id="147" name="Arrow: Curved Right 146">
                <a:extLst>
                  <a:ext uri="{FF2B5EF4-FFF2-40B4-BE49-F238E27FC236}">
                    <a16:creationId xmlns:a16="http://schemas.microsoft.com/office/drawing/2014/main" id="{BD7AE1E8-505B-49E8-BED1-2D3051B814E6}"/>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 name="Arrow: Curved Right 147">
                <a:extLst>
                  <a:ext uri="{FF2B5EF4-FFF2-40B4-BE49-F238E27FC236}">
                    <a16:creationId xmlns:a16="http://schemas.microsoft.com/office/drawing/2014/main" id="{8D477801-AC73-4705-9008-B4E2E8BF4004}"/>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54" name="Straight Arrow Connector 153">
              <a:extLst>
                <a:ext uri="{FF2B5EF4-FFF2-40B4-BE49-F238E27FC236}">
                  <a16:creationId xmlns:a16="http://schemas.microsoft.com/office/drawing/2014/main" id="{10AB1F8A-C8A2-48DD-AD80-26AD9B2D242D}"/>
                </a:ext>
              </a:extLst>
            </p:cNvPr>
            <p:cNvCxnSpPr>
              <a:cxnSpLocks/>
            </p:cNvCxnSpPr>
            <p:nvPr/>
          </p:nvCxnSpPr>
          <p:spPr>
            <a:xfrm>
              <a:off x="4414019" y="2957874"/>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02B6AC88-855D-4FD0-B384-81377CCAC882}"/>
                </a:ext>
              </a:extLst>
            </p:cNvPr>
            <p:cNvCxnSpPr>
              <a:cxnSpLocks/>
            </p:cNvCxnSpPr>
            <p:nvPr/>
          </p:nvCxnSpPr>
          <p:spPr>
            <a:xfrm>
              <a:off x="5691977" y="2825670"/>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477E7362-0D4C-4D88-9D0E-A1E972AD1172}"/>
                </a:ext>
              </a:extLst>
            </p:cNvPr>
            <p:cNvCxnSpPr>
              <a:cxnSpLocks/>
            </p:cNvCxnSpPr>
            <p:nvPr/>
          </p:nvCxnSpPr>
          <p:spPr>
            <a:xfrm flipH="1">
              <a:off x="5717347" y="2957874"/>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F4185E0F-26A0-48CC-84DF-AFB1FD47B572}"/>
              </a:ext>
            </a:extLst>
          </p:cNvPr>
          <p:cNvGrpSpPr/>
          <p:nvPr/>
        </p:nvGrpSpPr>
        <p:grpSpPr>
          <a:xfrm>
            <a:off x="4417725" y="4072268"/>
            <a:ext cx="2036259" cy="264465"/>
            <a:chOff x="4414019" y="2761599"/>
            <a:chExt cx="2036259" cy="264465"/>
          </a:xfrm>
        </p:grpSpPr>
        <p:cxnSp>
          <p:nvCxnSpPr>
            <p:cNvPr id="159" name="Straight Arrow Connector 158">
              <a:extLst>
                <a:ext uri="{FF2B5EF4-FFF2-40B4-BE49-F238E27FC236}">
                  <a16:creationId xmlns:a16="http://schemas.microsoft.com/office/drawing/2014/main" id="{52383565-B6A2-4F79-ABAB-16558C5D7CD7}"/>
                </a:ext>
              </a:extLst>
            </p:cNvPr>
            <p:cNvCxnSpPr>
              <a:cxnSpLocks/>
            </p:cNvCxnSpPr>
            <p:nvPr/>
          </p:nvCxnSpPr>
          <p:spPr>
            <a:xfrm flipH="1">
              <a:off x="4452577" y="2820162"/>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60" name="Group 159">
              <a:extLst>
                <a:ext uri="{FF2B5EF4-FFF2-40B4-BE49-F238E27FC236}">
                  <a16:creationId xmlns:a16="http://schemas.microsoft.com/office/drawing/2014/main" id="{3F0F692C-CD83-4EB7-BD9D-9C6A2842494D}"/>
                </a:ext>
              </a:extLst>
            </p:cNvPr>
            <p:cNvGrpSpPr/>
            <p:nvPr/>
          </p:nvGrpSpPr>
          <p:grpSpPr>
            <a:xfrm>
              <a:off x="5257008" y="2761599"/>
              <a:ext cx="384266" cy="264465"/>
              <a:chOff x="5254171" y="3796121"/>
              <a:chExt cx="384266" cy="264465"/>
            </a:xfrm>
          </p:grpSpPr>
          <p:sp>
            <p:nvSpPr>
              <p:cNvPr id="164" name="Arrow: Curved Right 163">
                <a:extLst>
                  <a:ext uri="{FF2B5EF4-FFF2-40B4-BE49-F238E27FC236}">
                    <a16:creationId xmlns:a16="http://schemas.microsoft.com/office/drawing/2014/main" id="{6B88D91F-2557-4954-90D9-AF2AAF8EDA6A}"/>
                  </a:ext>
                </a:extLst>
              </p:cNvPr>
              <p:cNvSpPr/>
              <p:nvPr/>
            </p:nvSpPr>
            <p:spPr>
              <a:xfrm>
                <a:off x="5254171" y="3815904"/>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Arrow: Curved Right 164">
                <a:extLst>
                  <a:ext uri="{FF2B5EF4-FFF2-40B4-BE49-F238E27FC236}">
                    <a16:creationId xmlns:a16="http://schemas.microsoft.com/office/drawing/2014/main" id="{608C0869-FDE6-49BA-AEF8-65DACFF282B9}"/>
                  </a:ext>
                </a:extLst>
              </p:cNvPr>
              <p:cNvSpPr/>
              <p:nvPr/>
            </p:nvSpPr>
            <p:spPr>
              <a:xfrm flipH="1" flipV="1">
                <a:off x="5467065" y="3796121"/>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61" name="Straight Arrow Connector 160">
              <a:extLst>
                <a:ext uri="{FF2B5EF4-FFF2-40B4-BE49-F238E27FC236}">
                  <a16:creationId xmlns:a16="http://schemas.microsoft.com/office/drawing/2014/main" id="{8A0A13AB-018C-4D74-9159-F57839B261BB}"/>
                </a:ext>
              </a:extLst>
            </p:cNvPr>
            <p:cNvCxnSpPr>
              <a:cxnSpLocks/>
            </p:cNvCxnSpPr>
            <p:nvPr/>
          </p:nvCxnSpPr>
          <p:spPr>
            <a:xfrm>
              <a:off x="4414019" y="2957874"/>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6224DABB-B40E-496D-B689-2B841768EAED}"/>
                </a:ext>
              </a:extLst>
            </p:cNvPr>
            <p:cNvCxnSpPr>
              <a:cxnSpLocks/>
            </p:cNvCxnSpPr>
            <p:nvPr/>
          </p:nvCxnSpPr>
          <p:spPr>
            <a:xfrm>
              <a:off x="5691977" y="2825670"/>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BE11335C-2FEC-46AA-B964-3A8E8364EE49}"/>
                </a:ext>
              </a:extLst>
            </p:cNvPr>
            <p:cNvCxnSpPr>
              <a:cxnSpLocks/>
            </p:cNvCxnSpPr>
            <p:nvPr/>
          </p:nvCxnSpPr>
          <p:spPr>
            <a:xfrm flipH="1">
              <a:off x="5717347" y="2957874"/>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62D6869F-DA50-4E0F-B3FC-DC499BFE6578}"/>
                  </a:ext>
                </a:extLst>
              </p:cNvPr>
              <p:cNvSpPr txBox="1"/>
              <p:nvPr/>
            </p:nvSpPr>
            <p:spPr>
              <a:xfrm>
                <a:off x="2605316" y="2103266"/>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[3]</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3</m:t>
                          </m:r>
                          <m:r>
                            <a:rPr lang="en-GB" sz="1200" i="1">
                              <a:solidFill>
                                <a:schemeClr val="tx2">
                                  <a:lumMod val="50000"/>
                                </a:schemeClr>
                              </a:solidFill>
                              <a:latin typeface="Cambria Math" panose="02040503050406030204" pitchFamily="18" charset="0"/>
                              <a:ea typeface="Cambria Math" panose="02040503050406030204" pitchFamily="18" charset="0"/>
                            </a:rPr>
                            <m:t>]</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3</m:t>
                              </m:r>
                              <m:r>
                                <a:rPr lang="en-GB" sz="1200" i="1">
                                  <a:solidFill>
                                    <a:schemeClr val="tx2">
                                      <a:lumMod val="50000"/>
                                    </a:schemeClr>
                                  </a:solidFill>
                                  <a:latin typeface="Cambria Math" panose="02040503050406030204" pitchFamily="18" charset="0"/>
                                  <a:ea typeface="Cambria Math" panose="02040503050406030204" pitchFamily="18" charset="0"/>
                                </a:rPr>
                                <m:t>]</m:t>
                              </m:r>
                            </m:sup>
                          </m:sSup>
                        </m:den>
                      </m:f>
                    </m:oMath>
                  </m:oMathPara>
                </a14:m>
                <a:endParaRPr lang="en-US" sz="1400" dirty="0">
                  <a:solidFill>
                    <a:schemeClr val="tx2">
                      <a:lumMod val="50000"/>
                    </a:schemeClr>
                  </a:solidFill>
                </a:endParaRPr>
              </a:p>
            </p:txBody>
          </p:sp>
        </mc:Choice>
        <mc:Fallback xmlns="">
          <p:sp>
            <p:nvSpPr>
              <p:cNvPr id="114" name="TextBox 113">
                <a:extLst>
                  <a:ext uri="{FF2B5EF4-FFF2-40B4-BE49-F238E27FC236}">
                    <a16:creationId xmlns:a16="http://schemas.microsoft.com/office/drawing/2014/main" id="{62D6869F-DA50-4E0F-B3FC-DC499BFE6578}"/>
                  </a:ext>
                </a:extLst>
              </p:cNvPr>
              <p:cNvSpPr txBox="1">
                <a:spLocks noRot="1" noChangeAspect="1" noMove="1" noResize="1" noEditPoints="1" noAdjustHandles="1" noChangeArrowheads="1" noChangeShapeType="1" noTextEdit="1"/>
              </p:cNvSpPr>
              <p:nvPr/>
            </p:nvSpPr>
            <p:spPr>
              <a:xfrm>
                <a:off x="2605316" y="2103266"/>
                <a:ext cx="1858415" cy="411395"/>
              </a:xfrm>
              <a:prstGeom prst="rect">
                <a:avLst/>
              </a:prstGeom>
              <a:blipFill>
                <a:blip r:embed="rId11"/>
                <a:stretch>
                  <a:fillRect b="-2941"/>
                </a:stretch>
              </a:blipFill>
              <a:ln w="63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FA1F74BB-DA03-42D5-BE1E-B773E41CE4CA}"/>
                  </a:ext>
                </a:extLst>
              </p:cNvPr>
              <p:cNvSpPr txBox="1"/>
              <p:nvPr/>
            </p:nvSpPr>
            <p:spPr>
              <a:xfrm>
                <a:off x="6489144" y="2080965"/>
                <a:ext cx="1858415" cy="41139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sSupPr>
                        <m:e>
                          <m:r>
                            <a:rPr lang="en-GB" sz="1200" b="0" i="1" smtClean="0">
                              <a:solidFill>
                                <a:schemeClr val="tx2">
                                  <a:lumMod val="50000"/>
                                </a:schemeClr>
                              </a:solidFill>
                              <a:latin typeface="Cambria Math" panose="02040503050406030204" pitchFamily="18" charset="0"/>
                              <a:ea typeface="Cambria Math" panose="02040503050406030204" pitchFamily="18" charset="0"/>
                            </a:rPr>
                            <m:t>𝑊</m:t>
                          </m:r>
                        </m:e>
                        <m:sup>
                          <m:r>
                            <a:rPr lang="en-GB" sz="1200" b="0" i="1" smtClean="0">
                              <a:solidFill>
                                <a:schemeClr val="tx2">
                                  <a:lumMod val="50000"/>
                                </a:schemeClr>
                              </a:solidFill>
                              <a:latin typeface="Cambria Math" panose="02040503050406030204" pitchFamily="18" charset="0"/>
                              <a:ea typeface="Cambria Math" panose="02040503050406030204" pitchFamily="18" charset="0"/>
                            </a:rPr>
                            <m:t>[3]</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3</m:t>
                          </m:r>
                          <m:r>
                            <a:rPr lang="en-GB" sz="1200" i="1">
                              <a:solidFill>
                                <a:schemeClr val="tx2">
                                  <a:lumMod val="50000"/>
                                </a:schemeClr>
                              </a:solidFill>
                              <a:latin typeface="Cambria Math" panose="02040503050406030204" pitchFamily="18" charset="0"/>
                              <a:ea typeface="Cambria Math" panose="02040503050406030204" pitchFamily="18" charset="0"/>
                            </a:rPr>
                            <m:t>]</m:t>
                          </m:r>
                        </m:sup>
                      </m:sSup>
                      <m:r>
                        <a:rPr lang="en-GB" sz="1200" b="0" i="1" smtClean="0">
                          <a:solidFill>
                            <a:schemeClr val="tx2">
                              <a:lumMod val="50000"/>
                            </a:schemeClr>
                          </a:solidFill>
                          <a:latin typeface="Cambria Math" panose="02040503050406030204" pitchFamily="18" charset="0"/>
                          <a:ea typeface="Cambria Math" panose="02040503050406030204" pitchFamily="18" charset="0"/>
                        </a:rPr>
                        <m:t>− </m:t>
                      </m:r>
                      <m:r>
                        <a:rPr lang="en-GB" sz="1200" b="0" i="1" smtClean="0">
                          <a:solidFill>
                            <a:schemeClr val="tx2">
                              <a:lumMod val="50000"/>
                            </a:schemeClr>
                          </a:solidFill>
                          <a:latin typeface="Cambria Math" panose="02040503050406030204" pitchFamily="18" charset="0"/>
                          <a:ea typeface="Cambria Math" panose="02040503050406030204" pitchFamily="18" charset="0"/>
                        </a:rPr>
                        <m:t>𝛼</m:t>
                      </m:r>
                      <m:r>
                        <a:rPr lang="en-GB" sz="1200" b="0" i="1" smtClean="0">
                          <a:solidFill>
                            <a:schemeClr val="tx2">
                              <a:lumMod val="50000"/>
                            </a:schemeClr>
                          </a:solidFill>
                          <a:latin typeface="Cambria Math" panose="02040503050406030204" pitchFamily="18" charset="0"/>
                          <a:ea typeface="Cambria Math" panose="02040503050406030204" pitchFamily="18" charset="0"/>
                        </a:rPr>
                        <m:t>∗</m:t>
                      </m:r>
                      <m:f>
                        <m:fPr>
                          <m:ctrlPr>
                            <a:rPr lang="en-GB" sz="1200" b="0" i="1" smtClean="0">
                              <a:solidFill>
                                <a:schemeClr val="tx2">
                                  <a:lumMod val="50000"/>
                                </a:schemeClr>
                              </a:solidFill>
                              <a:latin typeface="Cambria Math" panose="02040503050406030204" pitchFamily="18" charset="0"/>
                              <a:ea typeface="Cambria Math" panose="02040503050406030204" pitchFamily="18" charset="0"/>
                            </a:rPr>
                          </m:ctrlPr>
                        </m:fPr>
                        <m:num>
                          <m:r>
                            <a:rPr lang="en-GB" sz="1200" b="0" i="1" smtClean="0">
                              <a:solidFill>
                                <a:schemeClr val="tx2">
                                  <a:lumMod val="50000"/>
                                </a:schemeClr>
                              </a:solidFill>
                              <a:latin typeface="Cambria Math" panose="02040503050406030204" pitchFamily="18" charset="0"/>
                              <a:ea typeface="Cambria Math" panose="02040503050406030204" pitchFamily="18" charset="0"/>
                            </a:rPr>
                            <m:t>𝜕</m:t>
                          </m:r>
                          <m:r>
                            <a:rPr lang="en-US" sz="1200" i="1">
                              <a:solidFill>
                                <a:schemeClr val="tx2">
                                  <a:lumMod val="50000"/>
                                </a:schemeClr>
                              </a:solidFill>
                              <a:latin typeface="Cambria Math" panose="02040503050406030204" pitchFamily="18" charset="0"/>
                              <a:ea typeface="Cambria Math" panose="02040503050406030204" pitchFamily="18" charset="0"/>
                            </a:rPr>
                            <m:t>ℒ</m:t>
                          </m:r>
                        </m:num>
                        <m:den>
                          <m:r>
                            <a:rPr lang="en-GB" sz="1200" i="1">
                              <a:solidFill>
                                <a:schemeClr val="tx2">
                                  <a:lumMod val="50000"/>
                                </a:schemeClr>
                              </a:solidFill>
                              <a:latin typeface="Cambria Math" panose="02040503050406030204" pitchFamily="18" charset="0"/>
                              <a:ea typeface="Cambria Math" panose="02040503050406030204" pitchFamily="18" charset="0"/>
                            </a:rPr>
                            <m:t>𝜕</m:t>
                          </m:r>
                          <m:sSup>
                            <m:sSupPr>
                              <m:ctrlPr>
                                <a:rPr lang="en-GB" sz="1200" i="1">
                                  <a:solidFill>
                                    <a:schemeClr val="tx2">
                                      <a:lumMod val="50000"/>
                                    </a:schemeClr>
                                  </a:solidFill>
                                  <a:latin typeface="Cambria Math" panose="02040503050406030204" pitchFamily="18" charset="0"/>
                                  <a:ea typeface="Cambria Math" panose="02040503050406030204" pitchFamily="18" charset="0"/>
                                </a:rPr>
                              </m:ctrlPr>
                            </m:sSupPr>
                            <m:e>
                              <m:r>
                                <a:rPr lang="en-GB" sz="1200" i="1">
                                  <a:solidFill>
                                    <a:schemeClr val="tx2">
                                      <a:lumMod val="50000"/>
                                    </a:schemeClr>
                                  </a:solidFill>
                                  <a:latin typeface="Cambria Math" panose="02040503050406030204" pitchFamily="18" charset="0"/>
                                  <a:ea typeface="Cambria Math" panose="02040503050406030204" pitchFamily="18" charset="0"/>
                                </a:rPr>
                                <m:t>𝑊</m:t>
                              </m:r>
                            </m:e>
                            <m:sup>
                              <m:r>
                                <a:rPr lang="en-GB" sz="1200" i="1">
                                  <a:solidFill>
                                    <a:schemeClr val="tx2">
                                      <a:lumMod val="50000"/>
                                    </a:schemeClr>
                                  </a:solidFill>
                                  <a:latin typeface="Cambria Math" panose="02040503050406030204" pitchFamily="18" charset="0"/>
                                  <a:ea typeface="Cambria Math" panose="02040503050406030204" pitchFamily="18" charset="0"/>
                                </a:rPr>
                                <m:t>[</m:t>
                              </m:r>
                              <m:r>
                                <a:rPr lang="en-GB" sz="1200" b="0" i="1" smtClean="0">
                                  <a:solidFill>
                                    <a:schemeClr val="tx2">
                                      <a:lumMod val="50000"/>
                                    </a:schemeClr>
                                  </a:solidFill>
                                  <a:latin typeface="Cambria Math" panose="02040503050406030204" pitchFamily="18" charset="0"/>
                                  <a:ea typeface="Cambria Math" panose="02040503050406030204" pitchFamily="18" charset="0"/>
                                </a:rPr>
                                <m:t>3</m:t>
                              </m:r>
                              <m:r>
                                <a:rPr lang="en-GB" sz="1200" i="1">
                                  <a:solidFill>
                                    <a:schemeClr val="tx2">
                                      <a:lumMod val="50000"/>
                                    </a:schemeClr>
                                  </a:solidFill>
                                  <a:latin typeface="Cambria Math" panose="02040503050406030204" pitchFamily="18" charset="0"/>
                                  <a:ea typeface="Cambria Math" panose="02040503050406030204" pitchFamily="18" charset="0"/>
                                </a:rPr>
                                <m:t>]</m:t>
                              </m:r>
                            </m:sup>
                          </m:sSup>
                        </m:den>
                      </m:f>
                    </m:oMath>
                  </m:oMathPara>
                </a14:m>
                <a:endParaRPr lang="en-US" sz="1400" dirty="0">
                  <a:solidFill>
                    <a:schemeClr val="tx2">
                      <a:lumMod val="50000"/>
                    </a:schemeClr>
                  </a:solidFill>
                </a:endParaRPr>
              </a:p>
            </p:txBody>
          </p:sp>
        </mc:Choice>
        <mc:Fallback xmlns="">
          <p:sp>
            <p:nvSpPr>
              <p:cNvPr id="116" name="TextBox 115">
                <a:extLst>
                  <a:ext uri="{FF2B5EF4-FFF2-40B4-BE49-F238E27FC236}">
                    <a16:creationId xmlns:a16="http://schemas.microsoft.com/office/drawing/2014/main" id="{FA1F74BB-DA03-42D5-BE1E-B773E41CE4CA}"/>
                  </a:ext>
                </a:extLst>
              </p:cNvPr>
              <p:cNvSpPr txBox="1">
                <a:spLocks noRot="1" noChangeAspect="1" noMove="1" noResize="1" noEditPoints="1" noAdjustHandles="1" noChangeArrowheads="1" noChangeShapeType="1" noTextEdit="1"/>
              </p:cNvSpPr>
              <p:nvPr/>
            </p:nvSpPr>
            <p:spPr>
              <a:xfrm>
                <a:off x="6489144" y="2080965"/>
                <a:ext cx="1858415" cy="411395"/>
              </a:xfrm>
              <a:prstGeom prst="rect">
                <a:avLst/>
              </a:prstGeom>
              <a:blipFill>
                <a:blip r:embed="rId12"/>
                <a:stretch>
                  <a:fillRect b="-4412"/>
                </a:stretch>
              </a:blipFill>
              <a:ln w="6350">
                <a:noFill/>
              </a:ln>
            </p:spPr>
            <p:txBody>
              <a:bodyPr/>
              <a:lstStyle/>
              <a:p>
                <a:r>
                  <a:rPr lang="en-US">
                    <a:noFill/>
                  </a:rPr>
                  <a:t> </a:t>
                </a:r>
              </a:p>
            </p:txBody>
          </p:sp>
        </mc:Fallback>
      </mc:AlternateContent>
      <p:cxnSp>
        <p:nvCxnSpPr>
          <p:cNvPr id="124" name="Straight Arrow Connector 123">
            <a:extLst>
              <a:ext uri="{FF2B5EF4-FFF2-40B4-BE49-F238E27FC236}">
                <a16:creationId xmlns:a16="http://schemas.microsoft.com/office/drawing/2014/main" id="{D767C3E3-0B84-4770-A2BA-85ADEC086DDF}"/>
              </a:ext>
            </a:extLst>
          </p:cNvPr>
          <p:cNvCxnSpPr>
            <a:cxnSpLocks/>
          </p:cNvCxnSpPr>
          <p:nvPr/>
        </p:nvCxnSpPr>
        <p:spPr>
          <a:xfrm flipV="1">
            <a:off x="3510226" y="1893285"/>
            <a:ext cx="8015" cy="304006"/>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DECBA4B-C968-417A-B639-D26F2FB0B466}"/>
              </a:ext>
            </a:extLst>
          </p:cNvPr>
          <p:cNvCxnSpPr>
            <a:cxnSpLocks/>
          </p:cNvCxnSpPr>
          <p:nvPr/>
        </p:nvCxnSpPr>
        <p:spPr>
          <a:xfrm flipV="1">
            <a:off x="7315133" y="1852311"/>
            <a:ext cx="8015" cy="304006"/>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05A5EBA0-3250-44BF-B5B3-AA87CDD628F3}"/>
              </a:ext>
            </a:extLst>
          </p:cNvPr>
          <p:cNvGrpSpPr/>
          <p:nvPr/>
        </p:nvGrpSpPr>
        <p:grpSpPr>
          <a:xfrm>
            <a:off x="8132504" y="1587162"/>
            <a:ext cx="2194268" cy="3068796"/>
            <a:chOff x="8132504" y="1587162"/>
            <a:chExt cx="2194268" cy="3068796"/>
          </a:xfrm>
        </p:grpSpPr>
        <p:sp>
          <p:nvSpPr>
            <p:cNvPr id="97" name="Oval 96">
              <a:extLst>
                <a:ext uri="{FF2B5EF4-FFF2-40B4-BE49-F238E27FC236}">
                  <a16:creationId xmlns:a16="http://schemas.microsoft.com/office/drawing/2014/main" id="{961D0B8F-6B49-4799-8530-A75A4D417147}"/>
                </a:ext>
              </a:extLst>
            </p:cNvPr>
            <p:cNvSpPr/>
            <p:nvPr/>
          </p:nvSpPr>
          <p:spPr>
            <a:xfrm>
              <a:off x="8132504" y="4274401"/>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BBB4755F-21B5-4854-BC66-D10AEE465B09}"/>
                </a:ext>
              </a:extLst>
            </p:cNvPr>
            <p:cNvSpPr/>
            <p:nvPr/>
          </p:nvSpPr>
          <p:spPr>
            <a:xfrm>
              <a:off x="8909466" y="4274400"/>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226AF78-663E-4C01-B934-0DE8670E9E6A}"/>
                </a:ext>
              </a:extLst>
            </p:cNvPr>
            <p:cNvSpPr/>
            <p:nvPr/>
          </p:nvSpPr>
          <p:spPr>
            <a:xfrm>
              <a:off x="9686429" y="4274400"/>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6CDAD3D9-74F6-4858-B4F6-2118811418AD}"/>
                </a:ext>
              </a:extLst>
            </p:cNvPr>
            <p:cNvCxnSpPr>
              <a:cxnSpLocks/>
              <a:stCxn id="106" idx="3"/>
              <a:endCxn id="97" idx="0"/>
            </p:cNvCxnSpPr>
            <p:nvPr/>
          </p:nvCxnSpPr>
          <p:spPr>
            <a:xfrm flipH="1">
              <a:off x="8323283" y="3516588"/>
              <a:ext cx="260990" cy="757813"/>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44AE9124-3EDD-45B9-AFCA-ABFFCA87B23C}"/>
                </a:ext>
              </a:extLst>
            </p:cNvPr>
            <p:cNvSpPr/>
            <p:nvPr/>
          </p:nvSpPr>
          <p:spPr>
            <a:xfrm>
              <a:off x="8895615" y="2329446"/>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DAEF0F8B-DE45-4D9C-A886-23CD7E34CC46}"/>
                </a:ext>
              </a:extLst>
            </p:cNvPr>
            <p:cNvSpPr/>
            <p:nvPr/>
          </p:nvSpPr>
          <p:spPr>
            <a:xfrm>
              <a:off x="8528395" y="3190909"/>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59910066-55D7-44EA-BDA5-495B0B407462}"/>
                </a:ext>
              </a:extLst>
            </p:cNvPr>
            <p:cNvSpPr/>
            <p:nvPr/>
          </p:nvSpPr>
          <p:spPr>
            <a:xfrm>
              <a:off x="9305356" y="3190908"/>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a:extLst>
                <a:ext uri="{FF2B5EF4-FFF2-40B4-BE49-F238E27FC236}">
                  <a16:creationId xmlns:a16="http://schemas.microsoft.com/office/drawing/2014/main" id="{9873CFD4-CD7B-4963-96F2-26BA4BEB74E5}"/>
                </a:ext>
              </a:extLst>
            </p:cNvPr>
            <p:cNvCxnSpPr>
              <a:cxnSpLocks/>
              <a:stCxn id="108" idx="3"/>
              <a:endCxn id="97" idx="0"/>
            </p:cNvCxnSpPr>
            <p:nvPr/>
          </p:nvCxnSpPr>
          <p:spPr>
            <a:xfrm flipH="1">
              <a:off x="8323283" y="3516587"/>
              <a:ext cx="1037952" cy="757814"/>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A505C713-C6C1-4F01-9040-781B8483AB80}"/>
                </a:ext>
              </a:extLst>
            </p:cNvPr>
            <p:cNvCxnSpPr>
              <a:cxnSpLocks/>
            </p:cNvCxnSpPr>
            <p:nvPr/>
          </p:nvCxnSpPr>
          <p:spPr>
            <a:xfrm flipH="1">
              <a:off x="9114435" y="3572465"/>
              <a:ext cx="367367" cy="70193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1F86A7C-00EF-4D92-87BC-E205F9CA5D2B}"/>
                </a:ext>
              </a:extLst>
            </p:cNvPr>
            <p:cNvCxnSpPr>
              <a:cxnSpLocks/>
              <a:stCxn id="106" idx="4"/>
            </p:cNvCxnSpPr>
            <p:nvPr/>
          </p:nvCxnSpPr>
          <p:spPr>
            <a:xfrm>
              <a:off x="8719173" y="3572466"/>
              <a:ext cx="367221" cy="70193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E7A3360-2CF5-44F2-B701-9744DFB93F30}"/>
                </a:ext>
              </a:extLst>
            </p:cNvPr>
            <p:cNvCxnSpPr>
              <a:cxnSpLocks/>
              <a:stCxn id="105" idx="3"/>
              <a:endCxn id="106" idx="0"/>
            </p:cNvCxnSpPr>
            <p:nvPr/>
          </p:nvCxnSpPr>
          <p:spPr>
            <a:xfrm flipH="1">
              <a:off x="8719173" y="2655124"/>
              <a:ext cx="232319" cy="535784"/>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DE81027-986C-4E12-BA1A-BA365853E0B2}"/>
                </a:ext>
              </a:extLst>
            </p:cNvPr>
            <p:cNvCxnSpPr>
              <a:cxnSpLocks/>
              <a:stCxn id="105" idx="5"/>
              <a:endCxn id="108" idx="0"/>
            </p:cNvCxnSpPr>
            <p:nvPr/>
          </p:nvCxnSpPr>
          <p:spPr>
            <a:xfrm>
              <a:off x="9221294" y="2655124"/>
              <a:ext cx="274841" cy="535782"/>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C0C09A6-A12A-4882-9BB2-10B47EA612ED}"/>
                </a:ext>
              </a:extLst>
            </p:cNvPr>
            <p:cNvCxnSpPr>
              <a:cxnSpLocks/>
              <a:stCxn id="108" idx="5"/>
            </p:cNvCxnSpPr>
            <p:nvPr/>
          </p:nvCxnSpPr>
          <p:spPr>
            <a:xfrm>
              <a:off x="9631035" y="3516587"/>
              <a:ext cx="246172" cy="757813"/>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D33034B-A957-47DD-AEEB-609E6B6CFCE7}"/>
                </a:ext>
              </a:extLst>
            </p:cNvPr>
            <p:cNvCxnSpPr>
              <a:cxnSpLocks/>
              <a:stCxn id="106" idx="5"/>
            </p:cNvCxnSpPr>
            <p:nvPr/>
          </p:nvCxnSpPr>
          <p:spPr>
            <a:xfrm>
              <a:off x="8854074" y="3516588"/>
              <a:ext cx="1023133" cy="757812"/>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A3F81C-3B1D-4874-9896-4DB653F8C726}"/>
                </a:ext>
              </a:extLst>
            </p:cNvPr>
            <p:cNvCxnSpPr>
              <a:cxnSpLocks/>
              <a:endCxn id="105" idx="0"/>
            </p:cNvCxnSpPr>
            <p:nvPr/>
          </p:nvCxnSpPr>
          <p:spPr>
            <a:xfrm>
              <a:off x="9086394" y="1912335"/>
              <a:ext cx="0" cy="417111"/>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F66FD9B-CC6C-4C74-B06B-0DE72B2F7CAC}"/>
                </a:ext>
              </a:extLst>
            </p:cNvPr>
            <p:cNvSpPr txBox="1"/>
            <p:nvPr/>
          </p:nvSpPr>
          <p:spPr>
            <a:xfrm>
              <a:off x="9745808" y="4083749"/>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[1]</a:t>
              </a:r>
              <a:endParaRPr lang="en-US" sz="1100" baseline="30000" dirty="0">
                <a:solidFill>
                  <a:schemeClr val="tx2">
                    <a:lumMod val="50000"/>
                  </a:schemeClr>
                </a:solidFill>
              </a:endParaRPr>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177F6FF2-17EA-4E17-BD1D-939D509F8BBD}"/>
                    </a:ext>
                  </a:extLst>
                </p:cNvPr>
                <p:cNvSpPr txBox="1"/>
                <p:nvPr/>
              </p:nvSpPr>
              <p:spPr>
                <a:xfrm>
                  <a:off x="8717213" y="1587162"/>
                  <a:ext cx="78205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acc>
                          <m:accPr>
                            <m:chr m:val="̂"/>
                            <m:ctrlPr>
                              <a:rPr lang="en-US" sz="1400" i="1" smtClean="0">
                                <a:solidFill>
                                  <a:schemeClr val="tx2">
                                    <a:lumMod val="50000"/>
                                  </a:schemeClr>
                                </a:solidFill>
                                <a:latin typeface="Cambria Math" panose="02040503050406030204" pitchFamily="18" charset="0"/>
                              </a:rPr>
                            </m:ctrlPr>
                          </m:accPr>
                          <m:e>
                            <m:r>
                              <a:rPr lang="en-GB" sz="1400" b="0" i="1" smtClean="0">
                                <a:solidFill>
                                  <a:schemeClr val="tx2">
                                    <a:lumMod val="50000"/>
                                  </a:schemeClr>
                                </a:solidFill>
                                <a:latin typeface="Cambria Math" panose="02040503050406030204" pitchFamily="18" charset="0"/>
                              </a:rPr>
                              <m:t>𝑦</m:t>
                            </m:r>
                          </m:e>
                        </m:acc>
                      </m:oMath>
                    </m:oMathPara>
                  </a14:m>
                  <a:endParaRPr lang="en-US" sz="1400" dirty="0">
                    <a:solidFill>
                      <a:schemeClr val="tx2">
                        <a:lumMod val="50000"/>
                      </a:schemeClr>
                    </a:solidFill>
                  </a:endParaRPr>
                </a:p>
              </p:txBody>
            </p:sp>
          </mc:Choice>
          <mc:Fallback xmlns="">
            <p:sp>
              <p:nvSpPr>
                <p:cNvPr id="131" name="TextBox 130">
                  <a:extLst>
                    <a:ext uri="{FF2B5EF4-FFF2-40B4-BE49-F238E27FC236}">
                      <a16:creationId xmlns:a16="http://schemas.microsoft.com/office/drawing/2014/main" id="{177F6FF2-17EA-4E17-BD1D-939D509F8BBD}"/>
                    </a:ext>
                  </a:extLst>
                </p:cNvPr>
                <p:cNvSpPr txBox="1">
                  <a:spLocks noRot="1" noChangeAspect="1" noMove="1" noResize="1" noEditPoints="1" noAdjustHandles="1" noChangeArrowheads="1" noChangeShapeType="1" noTextEdit="1"/>
                </p:cNvSpPr>
                <p:nvPr/>
              </p:nvSpPr>
              <p:spPr>
                <a:xfrm>
                  <a:off x="8717213" y="1587162"/>
                  <a:ext cx="782057" cy="286232"/>
                </a:xfrm>
                <a:prstGeom prst="rect">
                  <a:avLst/>
                </a:prstGeom>
                <a:blipFill>
                  <a:blip r:embed="rId13"/>
                  <a:stretch>
                    <a:fillRect b="-6383"/>
                  </a:stretch>
                </a:blipFill>
                <a:ln w="6350">
                  <a:noFill/>
                </a:ln>
              </p:spPr>
              <p:txBody>
                <a:bodyPr/>
                <a:lstStyle/>
                <a:p>
                  <a:r>
                    <a:rPr lang="en-US">
                      <a:noFill/>
                    </a:rPr>
                    <a:t> </a:t>
                  </a:r>
                </a:p>
              </p:txBody>
            </p:sp>
          </mc:Fallback>
        </mc:AlternateContent>
        <p:sp>
          <p:nvSpPr>
            <p:cNvPr id="134" name="TextBox 133">
              <a:extLst>
                <a:ext uri="{FF2B5EF4-FFF2-40B4-BE49-F238E27FC236}">
                  <a16:creationId xmlns:a16="http://schemas.microsoft.com/office/drawing/2014/main" id="{6EC8E4DC-E956-4F85-A5F8-F0AE7FD28DD9}"/>
                </a:ext>
              </a:extLst>
            </p:cNvPr>
            <p:cNvSpPr txBox="1"/>
            <p:nvPr/>
          </p:nvSpPr>
          <p:spPr>
            <a:xfrm>
              <a:off x="9368778" y="2987214"/>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[2]</a:t>
              </a:r>
              <a:endParaRPr lang="en-US" sz="1100" baseline="30000" dirty="0">
                <a:solidFill>
                  <a:schemeClr val="tx2">
                    <a:lumMod val="50000"/>
                  </a:schemeClr>
                </a:solidFill>
              </a:endParaRPr>
            </a:p>
          </p:txBody>
        </p:sp>
        <p:sp>
          <p:nvSpPr>
            <p:cNvPr id="145" name="TextBox 144">
              <a:extLst>
                <a:ext uri="{FF2B5EF4-FFF2-40B4-BE49-F238E27FC236}">
                  <a16:creationId xmlns:a16="http://schemas.microsoft.com/office/drawing/2014/main" id="{75C4DE37-6FAA-48FA-8861-4AEBFF02CD66}"/>
                </a:ext>
              </a:extLst>
            </p:cNvPr>
            <p:cNvSpPr txBox="1"/>
            <p:nvPr/>
          </p:nvSpPr>
          <p:spPr>
            <a:xfrm>
              <a:off x="8993275" y="2157064"/>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[3]</a:t>
              </a:r>
              <a:endParaRPr lang="en-US" sz="1100" baseline="30000" dirty="0">
                <a:solidFill>
                  <a:schemeClr val="tx2">
                    <a:lumMod val="50000"/>
                  </a:schemeClr>
                </a:solidFill>
              </a:endParaRPr>
            </a:p>
          </p:txBody>
        </p:sp>
      </p:grpSp>
      <p:grpSp>
        <p:nvGrpSpPr>
          <p:cNvPr id="18" name="Group 17">
            <a:extLst>
              <a:ext uri="{FF2B5EF4-FFF2-40B4-BE49-F238E27FC236}">
                <a16:creationId xmlns:a16="http://schemas.microsoft.com/office/drawing/2014/main" id="{8DB42CD2-B6AE-4CA7-93BC-46275572F2CB}"/>
              </a:ext>
            </a:extLst>
          </p:cNvPr>
          <p:cNvGrpSpPr/>
          <p:nvPr/>
        </p:nvGrpSpPr>
        <p:grpSpPr>
          <a:xfrm>
            <a:off x="635443" y="1569556"/>
            <a:ext cx="2280693" cy="3091238"/>
            <a:chOff x="635443" y="1569556"/>
            <a:chExt cx="2280693" cy="3091238"/>
          </a:xfrm>
        </p:grpSpPr>
        <p:sp>
          <p:nvSpPr>
            <p:cNvPr id="14" name="Oval 13">
              <a:extLst>
                <a:ext uri="{FF2B5EF4-FFF2-40B4-BE49-F238E27FC236}">
                  <a16:creationId xmlns:a16="http://schemas.microsoft.com/office/drawing/2014/main" id="{E3F90562-56D8-4279-80B4-53359CA14040}"/>
                </a:ext>
              </a:extLst>
            </p:cNvPr>
            <p:cNvSpPr/>
            <p:nvPr/>
          </p:nvSpPr>
          <p:spPr>
            <a:xfrm>
              <a:off x="980654" y="4279237"/>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1A430A-786D-457F-A635-977691C24743}"/>
                </a:ext>
              </a:extLst>
            </p:cNvPr>
            <p:cNvSpPr/>
            <p:nvPr/>
          </p:nvSpPr>
          <p:spPr>
            <a:xfrm>
              <a:off x="1757616" y="4279236"/>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2335E46-09A9-43F8-8196-33E4B8A36EEF}"/>
                </a:ext>
              </a:extLst>
            </p:cNvPr>
            <p:cNvSpPr/>
            <p:nvPr/>
          </p:nvSpPr>
          <p:spPr>
            <a:xfrm>
              <a:off x="2534579" y="4279236"/>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A851BF43-F14A-4FFB-8348-ECCFF9951ACA}"/>
                </a:ext>
              </a:extLst>
            </p:cNvPr>
            <p:cNvCxnSpPr>
              <a:cxnSpLocks/>
              <a:stCxn id="83" idx="3"/>
              <a:endCxn id="14" idx="0"/>
            </p:cNvCxnSpPr>
            <p:nvPr/>
          </p:nvCxnSpPr>
          <p:spPr>
            <a:xfrm flipH="1">
              <a:off x="1171433" y="3521424"/>
              <a:ext cx="260990" cy="757813"/>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A36B77A0-339C-4CE7-8C51-E8D1527F983F}"/>
                </a:ext>
              </a:extLst>
            </p:cNvPr>
            <p:cNvSpPr/>
            <p:nvPr/>
          </p:nvSpPr>
          <p:spPr>
            <a:xfrm>
              <a:off x="1743765" y="2334282"/>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EC112F5-E0E4-49D9-86AE-F12A1B6FC233}"/>
                </a:ext>
              </a:extLst>
            </p:cNvPr>
            <p:cNvSpPr/>
            <p:nvPr/>
          </p:nvSpPr>
          <p:spPr>
            <a:xfrm>
              <a:off x="1376545" y="3195745"/>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C6A25CC-E5AC-4F30-9C18-2A7245DC6DB0}"/>
                </a:ext>
              </a:extLst>
            </p:cNvPr>
            <p:cNvSpPr/>
            <p:nvPr/>
          </p:nvSpPr>
          <p:spPr>
            <a:xfrm>
              <a:off x="2153506" y="3195744"/>
              <a:ext cx="381557" cy="3815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BF302C2D-C6A7-42A2-97FE-DF9742B78565}"/>
                </a:ext>
              </a:extLst>
            </p:cNvPr>
            <p:cNvCxnSpPr>
              <a:cxnSpLocks/>
              <a:stCxn id="84" idx="3"/>
              <a:endCxn id="14" idx="0"/>
            </p:cNvCxnSpPr>
            <p:nvPr/>
          </p:nvCxnSpPr>
          <p:spPr>
            <a:xfrm flipH="1">
              <a:off x="1171433" y="3521423"/>
              <a:ext cx="1037952" cy="757814"/>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ADB4516-5DF3-4932-9AE4-8B542617D6D1}"/>
                </a:ext>
              </a:extLst>
            </p:cNvPr>
            <p:cNvCxnSpPr>
              <a:cxnSpLocks/>
            </p:cNvCxnSpPr>
            <p:nvPr/>
          </p:nvCxnSpPr>
          <p:spPr>
            <a:xfrm flipH="1">
              <a:off x="1962585" y="3577301"/>
              <a:ext cx="367367" cy="70193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24D2FC2-2EC0-4636-B9B4-90BEAA54053F}"/>
                </a:ext>
              </a:extLst>
            </p:cNvPr>
            <p:cNvCxnSpPr>
              <a:cxnSpLocks/>
              <a:stCxn id="83" idx="4"/>
            </p:cNvCxnSpPr>
            <p:nvPr/>
          </p:nvCxnSpPr>
          <p:spPr>
            <a:xfrm>
              <a:off x="1567323" y="3577302"/>
              <a:ext cx="367221" cy="701935"/>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982BCBE-8F61-40C6-99FD-1CD23EDDFCCF}"/>
                </a:ext>
              </a:extLst>
            </p:cNvPr>
            <p:cNvCxnSpPr>
              <a:cxnSpLocks/>
              <a:stCxn id="82" idx="3"/>
              <a:endCxn id="83" idx="0"/>
            </p:cNvCxnSpPr>
            <p:nvPr/>
          </p:nvCxnSpPr>
          <p:spPr>
            <a:xfrm flipH="1">
              <a:off x="1567323" y="2659960"/>
              <a:ext cx="232319" cy="535784"/>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861E7948-C8C1-45E8-94A5-C1A739F2717F}"/>
                </a:ext>
              </a:extLst>
            </p:cNvPr>
            <p:cNvCxnSpPr>
              <a:cxnSpLocks/>
              <a:stCxn id="82" idx="5"/>
              <a:endCxn id="84" idx="0"/>
            </p:cNvCxnSpPr>
            <p:nvPr/>
          </p:nvCxnSpPr>
          <p:spPr>
            <a:xfrm>
              <a:off x="2069444" y="2659960"/>
              <a:ext cx="274841" cy="535782"/>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CBA82D9-A1F3-4B1B-9A65-1BA813BE6243}"/>
                </a:ext>
              </a:extLst>
            </p:cNvPr>
            <p:cNvCxnSpPr>
              <a:cxnSpLocks/>
              <a:stCxn id="84" idx="5"/>
            </p:cNvCxnSpPr>
            <p:nvPr/>
          </p:nvCxnSpPr>
          <p:spPr>
            <a:xfrm>
              <a:off x="2479185" y="3521423"/>
              <a:ext cx="246172" cy="757813"/>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9D99E0C3-4684-4AF2-AF9A-4A53760F9AE3}"/>
                    </a:ext>
                  </a:extLst>
                </p:cNvPr>
                <p:cNvSpPr txBox="1"/>
                <p:nvPr/>
              </p:nvSpPr>
              <p:spPr>
                <a:xfrm>
                  <a:off x="769726" y="3829689"/>
                  <a:ext cx="782057" cy="24115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sSup>
                          <m:sSupPr>
                            <m:ctrlPr>
                              <a:rPr lang="en-US" sz="1100" i="1" baseline="-25000" smtClean="0">
                                <a:solidFill>
                                  <a:schemeClr val="tx2">
                                    <a:lumMod val="50000"/>
                                  </a:schemeClr>
                                </a:solidFill>
                                <a:latin typeface="Cambria Math" panose="02040503050406030204" pitchFamily="18" charset="0"/>
                              </a:rPr>
                            </m:ctrlPr>
                          </m:sSupPr>
                          <m:e/>
                          <m:sup/>
                        </m:sSup>
                      </m:oMath>
                    </m:oMathPara>
                  </a14:m>
                  <a:endParaRPr lang="en-US" sz="1100" baseline="-25000" dirty="0">
                    <a:solidFill>
                      <a:schemeClr val="tx2">
                        <a:lumMod val="50000"/>
                      </a:schemeClr>
                    </a:solidFill>
                  </a:endParaRPr>
                </a:p>
              </p:txBody>
            </p:sp>
          </mc:Choice>
          <mc:Fallback xmlns="">
            <p:sp>
              <p:nvSpPr>
                <p:cNvPr id="115" name="TextBox 114">
                  <a:extLst>
                    <a:ext uri="{FF2B5EF4-FFF2-40B4-BE49-F238E27FC236}">
                      <a16:creationId xmlns:a16="http://schemas.microsoft.com/office/drawing/2014/main" id="{9D99E0C3-4684-4AF2-AF9A-4A53760F9AE3}"/>
                    </a:ext>
                  </a:extLst>
                </p:cNvPr>
                <p:cNvSpPr txBox="1">
                  <a:spLocks noRot="1" noChangeAspect="1" noMove="1" noResize="1" noEditPoints="1" noAdjustHandles="1" noChangeArrowheads="1" noChangeShapeType="1" noTextEdit="1"/>
                </p:cNvSpPr>
                <p:nvPr/>
              </p:nvSpPr>
              <p:spPr>
                <a:xfrm>
                  <a:off x="769726" y="3829689"/>
                  <a:ext cx="782057" cy="241156"/>
                </a:xfrm>
                <a:prstGeom prst="rect">
                  <a:avLst/>
                </a:prstGeom>
                <a:blipFill>
                  <a:blip r:embed="rId5"/>
                  <a:stretch>
                    <a:fillRect/>
                  </a:stretch>
                </a:blipFill>
                <a:ln w="6350">
                  <a:no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674A83B-616C-4BAA-BE35-058A37DECAE6}"/>
                </a:ext>
              </a:extLst>
            </p:cNvPr>
            <p:cNvCxnSpPr>
              <a:cxnSpLocks/>
              <a:stCxn id="83" idx="5"/>
            </p:cNvCxnSpPr>
            <p:nvPr/>
          </p:nvCxnSpPr>
          <p:spPr>
            <a:xfrm>
              <a:off x="1702224" y="3521424"/>
              <a:ext cx="1023133" cy="757812"/>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B8B017C-69DE-4DD3-A5D8-BAB4880888E9}"/>
                </a:ext>
              </a:extLst>
            </p:cNvPr>
            <p:cNvSpPr txBox="1"/>
            <p:nvPr/>
          </p:nvSpPr>
          <p:spPr>
            <a:xfrm>
              <a:off x="635443" y="1569556"/>
              <a:ext cx="782057"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GPU</a:t>
              </a:r>
              <a:endParaRPr lang="en-US" sz="1100" baseline="-25000" dirty="0">
                <a:solidFill>
                  <a:schemeClr val="tx2">
                    <a:lumMod val="50000"/>
                  </a:schemeClr>
                </a:solidFill>
              </a:endParaRPr>
            </a:p>
          </p:txBody>
        </p:sp>
        <p:sp>
          <p:nvSpPr>
            <p:cNvPr id="66" name="TextBox 65">
              <a:extLst>
                <a:ext uri="{FF2B5EF4-FFF2-40B4-BE49-F238E27FC236}">
                  <a16:creationId xmlns:a16="http://schemas.microsoft.com/office/drawing/2014/main" id="{BA7F9A3D-65AC-4ADB-BB9D-2D1317C26FF6}"/>
                </a:ext>
              </a:extLst>
            </p:cNvPr>
            <p:cNvSpPr txBox="1"/>
            <p:nvPr/>
          </p:nvSpPr>
          <p:spPr>
            <a:xfrm>
              <a:off x="766862" y="4102546"/>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[1]</a:t>
              </a:r>
              <a:endParaRPr lang="en-US" sz="1100" baseline="30000" dirty="0">
                <a:solidFill>
                  <a:schemeClr val="tx2">
                    <a:lumMod val="50000"/>
                  </a:schemeClr>
                </a:solidFill>
              </a:endParaRP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1269FB3-0746-4EC1-B5B7-C1EEFCE2E65E}"/>
                    </a:ext>
                  </a:extLst>
                </p:cNvPr>
                <p:cNvSpPr txBox="1"/>
                <p:nvPr/>
              </p:nvSpPr>
              <p:spPr>
                <a:xfrm>
                  <a:off x="1583766" y="1592739"/>
                  <a:ext cx="782057" cy="2862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14:m>
                    <m:oMathPara xmlns:m="http://schemas.openxmlformats.org/officeDocument/2006/math">
                      <m:oMathParaPr>
                        <m:jc m:val="centerGroup"/>
                      </m:oMathParaPr>
                      <m:oMath xmlns:m="http://schemas.openxmlformats.org/officeDocument/2006/math">
                        <m:acc>
                          <m:accPr>
                            <m:chr m:val="̂"/>
                            <m:ctrlPr>
                              <a:rPr lang="en-US" sz="1400" i="1" smtClean="0">
                                <a:solidFill>
                                  <a:schemeClr val="tx2">
                                    <a:lumMod val="50000"/>
                                  </a:schemeClr>
                                </a:solidFill>
                                <a:latin typeface="Cambria Math" panose="02040503050406030204" pitchFamily="18" charset="0"/>
                              </a:rPr>
                            </m:ctrlPr>
                          </m:accPr>
                          <m:e>
                            <m:r>
                              <a:rPr lang="en-GB" sz="1400" b="0" i="1" smtClean="0">
                                <a:solidFill>
                                  <a:schemeClr val="tx2">
                                    <a:lumMod val="50000"/>
                                  </a:schemeClr>
                                </a:solidFill>
                                <a:latin typeface="Cambria Math" panose="02040503050406030204" pitchFamily="18" charset="0"/>
                              </a:rPr>
                              <m:t>𝑦</m:t>
                            </m:r>
                          </m:e>
                        </m:acc>
                      </m:oMath>
                    </m:oMathPara>
                  </a14:m>
                  <a:endParaRPr lang="en-US" sz="1400" dirty="0">
                    <a:solidFill>
                      <a:schemeClr val="tx2">
                        <a:lumMod val="50000"/>
                      </a:schemeClr>
                    </a:solidFill>
                  </a:endParaRPr>
                </a:p>
              </p:txBody>
            </p:sp>
          </mc:Choice>
          <mc:Fallback xmlns="">
            <p:sp>
              <p:nvSpPr>
                <p:cNvPr id="74" name="TextBox 73">
                  <a:extLst>
                    <a:ext uri="{FF2B5EF4-FFF2-40B4-BE49-F238E27FC236}">
                      <a16:creationId xmlns:a16="http://schemas.microsoft.com/office/drawing/2014/main" id="{51269FB3-0746-4EC1-B5B7-C1EEFCE2E65E}"/>
                    </a:ext>
                  </a:extLst>
                </p:cNvPr>
                <p:cNvSpPr txBox="1">
                  <a:spLocks noRot="1" noChangeAspect="1" noMove="1" noResize="1" noEditPoints="1" noAdjustHandles="1" noChangeArrowheads="1" noChangeShapeType="1" noTextEdit="1"/>
                </p:cNvSpPr>
                <p:nvPr/>
              </p:nvSpPr>
              <p:spPr>
                <a:xfrm>
                  <a:off x="1583766" y="1592739"/>
                  <a:ext cx="782057" cy="286232"/>
                </a:xfrm>
                <a:prstGeom prst="rect">
                  <a:avLst/>
                </a:prstGeom>
                <a:blipFill>
                  <a:blip r:embed="rId14"/>
                  <a:stretch>
                    <a:fillRect b="-6383"/>
                  </a:stretch>
                </a:blipFill>
                <a:ln w="6350">
                  <a:noFill/>
                </a:ln>
              </p:spPr>
              <p:txBody>
                <a:bodyPr/>
                <a:lstStyle/>
                <a:p>
                  <a:r>
                    <a:rPr lang="en-US">
                      <a:noFill/>
                    </a:rPr>
                    <a:t> </a:t>
                  </a:r>
                </a:p>
              </p:txBody>
            </p:sp>
          </mc:Fallback>
        </mc:AlternateContent>
        <p:sp>
          <p:nvSpPr>
            <p:cNvPr id="79" name="TextBox 78">
              <a:extLst>
                <a:ext uri="{FF2B5EF4-FFF2-40B4-BE49-F238E27FC236}">
                  <a16:creationId xmlns:a16="http://schemas.microsoft.com/office/drawing/2014/main" id="{2F8E1325-DC8F-4B6D-9D01-1E370F134E82}"/>
                </a:ext>
              </a:extLst>
            </p:cNvPr>
            <p:cNvSpPr txBox="1"/>
            <p:nvPr/>
          </p:nvSpPr>
          <p:spPr>
            <a:xfrm>
              <a:off x="1159962" y="3008260"/>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[2]</a:t>
              </a:r>
              <a:endParaRPr lang="en-US" sz="1100" baseline="30000" dirty="0">
                <a:solidFill>
                  <a:schemeClr val="tx2">
                    <a:lumMod val="50000"/>
                  </a:schemeClr>
                </a:solidFill>
              </a:endParaRPr>
            </a:p>
          </p:txBody>
        </p:sp>
        <p:sp>
          <p:nvSpPr>
            <p:cNvPr id="104" name="TextBox 103">
              <a:extLst>
                <a:ext uri="{FF2B5EF4-FFF2-40B4-BE49-F238E27FC236}">
                  <a16:creationId xmlns:a16="http://schemas.microsoft.com/office/drawing/2014/main" id="{A955146C-F1CF-40D5-969E-572F8AFB04B5}"/>
                </a:ext>
              </a:extLst>
            </p:cNvPr>
            <p:cNvSpPr txBox="1"/>
            <p:nvPr/>
          </p:nvSpPr>
          <p:spPr>
            <a:xfrm>
              <a:off x="1463693" y="2167831"/>
              <a:ext cx="580964" cy="24468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GB" sz="1100" dirty="0">
                  <a:solidFill>
                    <a:schemeClr val="tx2">
                      <a:lumMod val="50000"/>
                    </a:schemeClr>
                  </a:solidFill>
                </a:rPr>
                <a:t>W</a:t>
              </a:r>
              <a:r>
                <a:rPr lang="en-GB" sz="1100" baseline="30000" dirty="0">
                  <a:solidFill>
                    <a:schemeClr val="tx2">
                      <a:lumMod val="50000"/>
                    </a:schemeClr>
                  </a:solidFill>
                </a:rPr>
                <a:t>[3]</a:t>
              </a:r>
              <a:endParaRPr lang="en-US" sz="1100" baseline="30000" dirty="0">
                <a:solidFill>
                  <a:schemeClr val="tx2">
                    <a:lumMod val="50000"/>
                  </a:schemeClr>
                </a:solidFill>
              </a:endParaRPr>
            </a:p>
          </p:txBody>
        </p:sp>
        <p:cxnSp>
          <p:nvCxnSpPr>
            <p:cNvPr id="152" name="Straight Arrow Connector 151">
              <a:extLst>
                <a:ext uri="{FF2B5EF4-FFF2-40B4-BE49-F238E27FC236}">
                  <a16:creationId xmlns:a16="http://schemas.microsoft.com/office/drawing/2014/main" id="{6233BFDA-1CFA-467F-8CEF-29EFF5FDBC8A}"/>
                </a:ext>
              </a:extLst>
            </p:cNvPr>
            <p:cNvCxnSpPr>
              <a:cxnSpLocks/>
            </p:cNvCxnSpPr>
            <p:nvPr/>
          </p:nvCxnSpPr>
          <p:spPr>
            <a:xfrm>
              <a:off x="1934652" y="1913663"/>
              <a:ext cx="0" cy="417111"/>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153" name="Straight Arrow Connector 152">
            <a:extLst>
              <a:ext uri="{FF2B5EF4-FFF2-40B4-BE49-F238E27FC236}">
                <a16:creationId xmlns:a16="http://schemas.microsoft.com/office/drawing/2014/main" id="{5E29FA52-CB30-408E-A411-99A6F7994DFD}"/>
              </a:ext>
            </a:extLst>
          </p:cNvPr>
          <p:cNvCxnSpPr>
            <a:cxnSpLocks/>
          </p:cNvCxnSpPr>
          <p:nvPr/>
        </p:nvCxnSpPr>
        <p:spPr>
          <a:xfrm flipH="1">
            <a:off x="4456283" y="2253655"/>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7" name="Arrow: Curved Right 166">
            <a:extLst>
              <a:ext uri="{FF2B5EF4-FFF2-40B4-BE49-F238E27FC236}">
                <a16:creationId xmlns:a16="http://schemas.microsoft.com/office/drawing/2014/main" id="{BC9EA32A-D621-44C9-9D50-5A2066BE8653}"/>
              </a:ext>
            </a:extLst>
          </p:cNvPr>
          <p:cNvSpPr/>
          <p:nvPr/>
        </p:nvSpPr>
        <p:spPr>
          <a:xfrm>
            <a:off x="5260714" y="2214875"/>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Arrow: Curved Right 167">
            <a:extLst>
              <a:ext uri="{FF2B5EF4-FFF2-40B4-BE49-F238E27FC236}">
                <a16:creationId xmlns:a16="http://schemas.microsoft.com/office/drawing/2014/main" id="{CE272EBA-80D3-40D2-8DCD-20C6B188F29B}"/>
              </a:ext>
            </a:extLst>
          </p:cNvPr>
          <p:cNvSpPr/>
          <p:nvPr/>
        </p:nvSpPr>
        <p:spPr>
          <a:xfrm flipH="1" flipV="1">
            <a:off x="5473608" y="2195092"/>
            <a:ext cx="171372" cy="244682"/>
          </a:xfrm>
          <a:prstGeom prst="curved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9" name="Straight Arrow Connector 168">
            <a:extLst>
              <a:ext uri="{FF2B5EF4-FFF2-40B4-BE49-F238E27FC236}">
                <a16:creationId xmlns:a16="http://schemas.microsoft.com/office/drawing/2014/main" id="{03E413F1-38BC-4616-BF5C-E37A136D47D3}"/>
              </a:ext>
            </a:extLst>
          </p:cNvPr>
          <p:cNvCxnSpPr>
            <a:cxnSpLocks/>
          </p:cNvCxnSpPr>
          <p:nvPr/>
        </p:nvCxnSpPr>
        <p:spPr>
          <a:xfrm>
            <a:off x="4417725" y="2391367"/>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A5F75940-2140-45A8-B966-F2121D881549}"/>
              </a:ext>
            </a:extLst>
          </p:cNvPr>
          <p:cNvCxnSpPr>
            <a:cxnSpLocks/>
          </p:cNvCxnSpPr>
          <p:nvPr/>
        </p:nvCxnSpPr>
        <p:spPr>
          <a:xfrm>
            <a:off x="5695683" y="2259163"/>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43102232-E76A-4F1C-88DF-2CABD22AA3A9}"/>
              </a:ext>
            </a:extLst>
          </p:cNvPr>
          <p:cNvCxnSpPr>
            <a:cxnSpLocks/>
          </p:cNvCxnSpPr>
          <p:nvPr/>
        </p:nvCxnSpPr>
        <p:spPr>
          <a:xfrm flipH="1">
            <a:off x="5721053" y="2391367"/>
            <a:ext cx="732931" cy="0"/>
          </a:xfrm>
          <a:prstGeom prst="straightConnector1">
            <a:avLst/>
          </a:prstGeom>
          <a:ln>
            <a:solidFill>
              <a:schemeClr val="tx2">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51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6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7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7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3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3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3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6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150" grpId="0" animBg="1"/>
      <p:bldP spid="40" grpId="0" animBg="1"/>
      <p:bldP spid="68" grpId="0" animBg="1"/>
      <p:bldP spid="28" grpId="0" animBg="1"/>
      <p:bldP spid="73" grpId="0" animBg="1"/>
      <p:bldP spid="77" grpId="0"/>
      <p:bldP spid="102" grpId="0" animBg="1"/>
      <p:bldP spid="120" grpId="0"/>
      <p:bldP spid="96" grpId="0" animBg="1"/>
      <p:bldP spid="125" grpId="0" animBg="1"/>
      <p:bldP spid="129" grpId="0" animBg="1"/>
      <p:bldP spid="130" grpId="0" animBg="1"/>
      <p:bldP spid="133" grpId="0"/>
      <p:bldP spid="151" grpId="0"/>
      <p:bldP spid="80" grpId="0"/>
      <p:bldP spid="88" grpId="0"/>
      <p:bldP spid="135" grpId="0"/>
      <p:bldP spid="138" grpId="0"/>
      <p:bldP spid="114" grpId="0"/>
      <p:bldP spid="116" grpId="0"/>
      <p:bldP spid="167" grpId="0" animBg="1"/>
      <p:bldP spid="16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61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F88E22E-2A4B-4FB1-9848-BF16E7DBE74B}">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29B7386-0C5E-43DB-8BF1-052EEAD5F5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3239</TotalTime>
  <Words>470</Words>
  <Application>Microsoft Office PowerPoint</Application>
  <PresentationFormat>Custom</PresentationFormat>
  <Paragraphs>88</Paragraphs>
  <Slides>7</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Cambria Math</vt:lpstr>
      <vt:lpstr>Century Gothic</vt:lpstr>
      <vt:lpstr>Trebuchet MS</vt:lpstr>
      <vt:lpstr>Wingdings</vt:lpstr>
      <vt:lpstr>Title &amp; Bullet</vt:lpstr>
      <vt:lpstr>1_Title &amp; Bullet</vt:lpstr>
      <vt:lpstr>Fundamentals of deep learning for multi-gpus Lab 1 conclusion: data and model parallelism</vt:lpstr>
      <vt:lpstr>Data Parallelism</vt:lpstr>
      <vt:lpstr>Data vs Model Parallelism</vt:lpstr>
      <vt:lpstr>Data vs Model Parallelism</vt:lpstr>
      <vt:lpstr>Training a Neural Network</vt:lpstr>
      <vt:lpstr>Training a Neural Network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NVIDIA MGPU DLI: Data and Model Parallelism</dc:title>
  <dc:creator>Loyd Case</dc:creator>
  <cp:lastModifiedBy>Max Katz</cp:lastModifiedBy>
  <cp:revision>83</cp:revision>
  <dcterms:modified xsi:type="dcterms:W3CDTF">2020-03-30T01:05:31Z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Owner">
    <vt:lpwstr>adamg@nvidia.com</vt:lpwstr>
  </property>
  <property fmtid="{D5CDD505-2E9C-101B-9397-08002B2CF9AE}" pid="6" name="MSIP_Label_6b558183-044c-4105-8d9c-cea02a2a3d86_SetDate">
    <vt:lpwstr>2019-02-06T11:53:47.6763757Z</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