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797" r:id="rId2"/>
    <p:sldId id="798" r:id="rId3"/>
    <p:sldId id="810" r:id="rId4"/>
    <p:sldId id="813" r:id="rId5"/>
    <p:sldId id="800" r:id="rId6"/>
    <p:sldId id="812" r:id="rId7"/>
    <p:sldId id="806" r:id="rId8"/>
    <p:sldId id="802" r:id="rId9"/>
    <p:sldId id="826" r:id="rId10"/>
    <p:sldId id="822" r:id="rId11"/>
    <p:sldId id="807" r:id="rId12"/>
    <p:sldId id="827" r:id="rId13"/>
    <p:sldId id="803" r:id="rId14"/>
    <p:sldId id="816" r:id="rId15"/>
    <p:sldId id="824" r:id="rId1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7">
          <p15:clr>
            <a:srgbClr val="A4A3A4"/>
          </p15:clr>
        </p15:guide>
        <p15:guide id="2" pos="2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E6"/>
    <a:srgbClr val="3A9EB9"/>
    <a:srgbClr val="96CB48"/>
    <a:srgbClr val="ED5F00"/>
    <a:srgbClr val="41B8D7"/>
    <a:srgbClr val="008080"/>
    <a:srgbClr val="0080FF"/>
    <a:srgbClr val="800080"/>
    <a:srgbClr val="FFB400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9298" autoAdjust="0"/>
  </p:normalViewPr>
  <p:slideViewPr>
    <p:cSldViewPr snapToGrid="0" showGuides="1">
      <p:cViewPr varScale="1">
        <p:scale>
          <a:sx n="116" d="100"/>
          <a:sy n="116" d="100"/>
        </p:scale>
        <p:origin x="1464" y="108"/>
      </p:cViewPr>
      <p:guideLst>
        <p:guide orient="horz" pos="4207"/>
        <p:guide pos="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r">
              <a:defRPr sz="1300"/>
            </a:lvl1pPr>
          </a:lstStyle>
          <a:p>
            <a:fld id="{AF94D48B-DFB4-924B-B26A-07B3AB65819C}" type="datetime1">
              <a:rPr lang="en-US" smtClean="0"/>
              <a:pPr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r">
              <a:defRPr sz="1300"/>
            </a:lvl1pPr>
          </a:lstStyle>
          <a:p>
            <a:fld id="{7C91688F-0D38-654C-BFE0-764D21D48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11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r">
              <a:defRPr sz="1300"/>
            </a:lvl1pPr>
          </a:lstStyle>
          <a:p>
            <a:fld id="{6771D2C3-3C18-1D49-A2C1-E566A771F0E8}" type="datetime1">
              <a:rPr lang="en-US" smtClean="0"/>
              <a:pPr/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0" tIns="47805" rIns="95610" bIns="478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5610" tIns="47805" rIns="95610" bIns="478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r">
              <a:defRPr sz="1300"/>
            </a:lvl1pPr>
          </a:lstStyle>
          <a:p>
            <a:fld id="{C0DF69C2-4F67-DA44-907E-8EDC996E6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2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DE2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3533" y="2670850"/>
            <a:ext cx="5450226" cy="1555372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3533" y="4890531"/>
            <a:ext cx="5473316" cy="381894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3000"/>
          </a:blip>
          <a:stretch>
            <a:fillRect/>
          </a:stretch>
        </p:blipFill>
        <p:spPr>
          <a:xfrm rot="1800000">
            <a:off x="4833696" y="-170102"/>
            <a:ext cx="5087698" cy="399747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69698" y="4764426"/>
            <a:ext cx="5449454" cy="5387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53" y="5334045"/>
            <a:ext cx="1770303" cy="1177251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53532" y="4233334"/>
            <a:ext cx="5457923" cy="4772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2" descr="Zipfian Academ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40" y="172994"/>
            <a:ext cx="3489324" cy="12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ipfian Academ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15" y="6258098"/>
            <a:ext cx="1491960" cy="5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</a:blip>
          <a:stretch>
            <a:fillRect/>
          </a:stretch>
        </p:blipFill>
        <p:spPr>
          <a:xfrm rot="1800000">
            <a:off x="4833696" y="-170102"/>
            <a:ext cx="5087698" cy="39974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09276" y="4063999"/>
            <a:ext cx="4155802" cy="1162539"/>
          </a:xfrm>
        </p:spPr>
        <p:txBody>
          <a:bodyPr anchor="t">
            <a:noAutofit/>
          </a:bodyPr>
          <a:lstStyle>
            <a:lvl1pPr marL="0" indent="0" algn="l">
              <a:buNone/>
              <a:defRPr sz="12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disclaimer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2" y="5549515"/>
            <a:ext cx="1246852" cy="82915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idx="10"/>
          </p:nvPr>
        </p:nvSpPr>
        <p:spPr>
          <a:xfrm>
            <a:off x="709276" y="3214076"/>
            <a:ext cx="4155802" cy="84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4800" b="0" i="0" kern="1200" baseline="0" dirty="0" smtClean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8" name="Picture 2" descr="Zipfian Academ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40" y="172994"/>
            <a:ext cx="3489324" cy="12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3533" y="2670850"/>
            <a:ext cx="5450226" cy="1555372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3533" y="4890531"/>
            <a:ext cx="5473316" cy="381894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3000"/>
          </a:blip>
          <a:stretch>
            <a:fillRect/>
          </a:stretch>
        </p:blipFill>
        <p:spPr>
          <a:xfrm rot="1800000">
            <a:off x="4833696" y="-170102"/>
            <a:ext cx="5087698" cy="399747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69698" y="4764426"/>
            <a:ext cx="5449454" cy="538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53532" y="4233334"/>
            <a:ext cx="5457923" cy="4772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53" y="5334045"/>
            <a:ext cx="1770303" cy="1177251"/>
          </a:xfrm>
          <a:prstGeom prst="rect">
            <a:avLst/>
          </a:prstGeom>
        </p:spPr>
      </p:pic>
      <p:pic>
        <p:nvPicPr>
          <p:cNvPr id="10" name="Picture 2" descr="Zipfian Academ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40" y="172994"/>
            <a:ext cx="3489324" cy="12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6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8544" y="1259741"/>
            <a:ext cx="8226302" cy="476787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2" descr="Zipfian Academ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15" y="6258098"/>
            <a:ext cx="1491960" cy="5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1260231"/>
            <a:ext cx="8229600" cy="475110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Zipfian Academ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15" y="6258098"/>
            <a:ext cx="1491960" cy="5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5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3350" y="850619"/>
            <a:ext cx="8244225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49263" y="1446213"/>
            <a:ext cx="8245352" cy="456247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2" descr="Zipfian Academ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15" y="6258098"/>
            <a:ext cx="1491960" cy="5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Subtitle2lines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3350" y="850619"/>
            <a:ext cx="8244225" cy="66361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  <a:p>
            <a:pPr lvl="0"/>
            <a:r>
              <a:rPr lang="en-US" dirty="0" smtClean="0"/>
              <a:t>2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49263" y="1690076"/>
            <a:ext cx="8245352" cy="431861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2" descr="Zipfian Academ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15" y="6258098"/>
            <a:ext cx="1491960" cy="5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</a:blip>
          <a:stretch>
            <a:fillRect/>
          </a:stretch>
        </p:blipFill>
        <p:spPr>
          <a:xfrm rot="1800000">
            <a:off x="4833696" y="-170102"/>
            <a:ext cx="5087698" cy="3997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75" y="4090830"/>
            <a:ext cx="6538913" cy="1994214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275" y="3403600"/>
            <a:ext cx="6577013" cy="652919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2" y="2424545"/>
            <a:ext cx="1246852" cy="829156"/>
          </a:xfrm>
          <a:prstGeom prst="rect">
            <a:avLst/>
          </a:prstGeom>
        </p:spPr>
      </p:pic>
      <p:pic>
        <p:nvPicPr>
          <p:cNvPr id="7" name="Picture 2" descr="Zipfian Academ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40" y="172994"/>
            <a:ext cx="3489324" cy="12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4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905002"/>
            <a:ext cx="3922376" cy="402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>
          <a:xfrm>
            <a:off x="4787515" y="1895233"/>
            <a:ext cx="3899285" cy="403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3350" y="850619"/>
            <a:ext cx="8244225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49385" y="1481714"/>
            <a:ext cx="3927230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0" i="0">
                <a:solidFill>
                  <a:schemeClr val="tx1"/>
                </a:solidFill>
                <a:latin typeface="65 Helvetica Medium"/>
                <a:cs typeface="65 Helvetica Medium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3074" y="1477806"/>
            <a:ext cx="3921311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0" i="0">
                <a:solidFill>
                  <a:schemeClr val="tx1"/>
                </a:solidFill>
                <a:latin typeface="65 Helvetica Medium"/>
                <a:cs typeface="65 Helvetica Medium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2" name="Picture 2" descr="Zipfian Academ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15" y="6258098"/>
            <a:ext cx="1491960" cy="5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7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8606"/>
            <a:ext cx="8229600" cy="53204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3350" y="850619"/>
            <a:ext cx="8244225" cy="4096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2" descr="Zipfian Academ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15" y="6258098"/>
            <a:ext cx="1491960" cy="5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0231"/>
            <a:ext cx="8229600" cy="4751102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795897" y="6397433"/>
            <a:ext cx="58455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b="0" i="0"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2014 by Argyle Data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587056" y="6397433"/>
            <a:ext cx="401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BD0BDB-A3EC-E743-AC4A-3890860036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90075v3-max-250x250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0" y="6447049"/>
            <a:ext cx="1427843" cy="257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46424" y="777394"/>
            <a:ext cx="8243455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4" r:id="rId2"/>
    <p:sldLayoutId id="2147483686" r:id="rId3"/>
    <p:sldLayoutId id="2147483675" r:id="rId4"/>
    <p:sldLayoutId id="2147483683" r:id="rId5"/>
    <p:sldLayoutId id="2147483687" r:id="rId6"/>
    <p:sldLayoutId id="2147483676" r:id="rId7"/>
    <p:sldLayoutId id="2147483677" r:id="rId8"/>
    <p:sldLayoutId id="2147483679" r:id="rId9"/>
    <p:sldLayoutId id="2147483680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65113" indent="-2667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536575" indent="-273050" algn="l" defTabSz="457200" rtl="0" eaLnBrk="1" latinLnBrk="0" hangingPunct="1">
        <a:lnSpc>
          <a:spcPct val="110000"/>
        </a:lnSpc>
        <a:spcBef>
          <a:spcPct val="20000"/>
        </a:spcBef>
        <a:buClr>
          <a:schemeClr val="accent1"/>
        </a:buClr>
        <a:buSzPct val="100000"/>
        <a:buFont typeface="Arial"/>
        <a:buChar char="–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712788" indent="-176213" algn="l" defTabSz="457200" rtl="0" eaLnBrk="1" latinLnBrk="0" hangingPunct="1">
        <a:lnSpc>
          <a:spcPct val="110000"/>
        </a:lnSpc>
        <a:spcBef>
          <a:spcPct val="20000"/>
        </a:spcBef>
        <a:buClr>
          <a:schemeClr val="accent1"/>
        </a:buClr>
        <a:buSzPct val="100000"/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074738" indent="-263525" algn="l" defTabSz="457200" rtl="0" eaLnBrk="1" latinLnBrk="0" hangingPunct="1">
        <a:lnSpc>
          <a:spcPct val="110000"/>
        </a:lnSpc>
        <a:spcBef>
          <a:spcPct val="20000"/>
        </a:spcBef>
        <a:buClr>
          <a:schemeClr val="accent1"/>
        </a:buClr>
        <a:buSzPct val="100000"/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1260475" indent="-185738" algn="l" defTabSz="457200" rtl="0" eaLnBrk="1" latinLnBrk="0" hangingPunct="1">
        <a:lnSpc>
          <a:spcPct val="110000"/>
        </a:lnSpc>
        <a:spcBef>
          <a:spcPct val="20000"/>
        </a:spcBef>
        <a:buClr>
          <a:schemeClr val="accent1"/>
        </a:buClr>
        <a:buSzPct val="100000"/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9433" y="1424186"/>
            <a:ext cx="7829215" cy="1555372"/>
          </a:xfrm>
        </p:spPr>
        <p:txBody>
          <a:bodyPr/>
          <a:lstStyle/>
          <a:p>
            <a:r>
              <a:rPr lang="en-US" sz="4800" dirty="0" smtClean="0">
                <a:solidFill>
                  <a:srgbClr val="262626"/>
                </a:solidFill>
                <a:latin typeface="Calibri Light"/>
              </a:rPr>
              <a:t>Phone Fraudsters </a:t>
            </a:r>
            <a:r>
              <a:rPr lang="en-US" sz="4800" dirty="0">
                <a:solidFill>
                  <a:srgbClr val="262626"/>
                </a:solidFill>
                <a:latin typeface="Calibri Light"/>
              </a:rPr>
              <a:t>in a </a:t>
            </a:r>
            <a:r>
              <a:rPr lang="en-US" sz="4800" dirty="0" smtClean="0">
                <a:solidFill>
                  <a:srgbClr val="262626"/>
                </a:solidFill>
                <a:latin typeface="Calibri Light"/>
              </a:rPr>
              <a:t>Haystack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31</a:t>
            </a:r>
            <a:r>
              <a:rPr lang="en-US" baseline="30000" dirty="0" smtClean="0"/>
              <a:t>st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07280" y="2979558"/>
            <a:ext cx="2228548" cy="477211"/>
          </a:xfrm>
        </p:spPr>
        <p:txBody>
          <a:bodyPr/>
          <a:lstStyle/>
          <a:p>
            <a:pPr algn="ctr"/>
            <a:r>
              <a:rPr lang="en-US" dirty="0" smtClean="0"/>
              <a:t>Sri Kanajan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203569" y="3696439"/>
            <a:ext cx="7674707" cy="477211"/>
          </a:xfrm>
          <a:prstGeom prst="rect">
            <a:avLst/>
          </a:prstGeom>
        </p:spPr>
        <p:txBody>
          <a:bodyPr vert="horz" lIns="91440" tIns="4680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defRPr sz="2400" b="0" i="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536575" indent="-27305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12788" indent="-176213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74738" indent="-263525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260475" indent="-185738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3697" y="3696439"/>
            <a:ext cx="450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</a:t>
            </a:r>
            <a:r>
              <a:rPr lang="en-US" b="1" i="1" baseline="30000" dirty="0" smtClean="0"/>
              <a:t>st</a:t>
            </a:r>
            <a:r>
              <a:rPr lang="en-US" b="1" i="1" dirty="0" smtClean="0"/>
              <a:t> place in NTT Machine Learning </a:t>
            </a:r>
            <a:r>
              <a:rPr lang="en-US" b="1" i="1" dirty="0" err="1" smtClean="0"/>
              <a:t>Hackathon</a:t>
            </a:r>
            <a:endParaRPr lang="en-US" b="1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433" y="4033400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Poster Presentation in </a:t>
            </a:r>
            <a:r>
              <a:rPr lang="en-US" b="1" i="1" dirty="0" err="1" smtClean="0"/>
              <a:t>GraphLab</a:t>
            </a:r>
            <a:r>
              <a:rPr lang="en-US" b="1" i="1" dirty="0" smtClean="0"/>
              <a:t> Conference 2014</a:t>
            </a:r>
          </a:p>
        </p:txBody>
      </p:sp>
    </p:spTree>
    <p:extLst>
      <p:ext uri="{BB962C8B-B14F-4D97-AF65-F5344CB8AC3E}">
        <p14:creationId xmlns:p14="http://schemas.microsoft.com/office/powerpoint/2010/main" val="19156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31496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105809"/>
            <a:ext cx="81688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Human Fraud Analyst Confirmation of Fraudster</a:t>
            </a:r>
          </a:p>
          <a:p>
            <a:pPr algn="ctr"/>
            <a:r>
              <a:rPr lang="en-US" sz="3200" dirty="0" smtClean="0"/>
              <a:t>www.fraud-detector.net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8606"/>
            <a:ext cx="8229600" cy="5320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Fraud Detection Using Graph Metrics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77" y="2117124"/>
            <a:ext cx="7453012" cy="41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8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33920" y="1751760"/>
            <a:ext cx="1107540" cy="851310"/>
          </a:xfrm>
          <a:prstGeom prst="rect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 dirty="0" smtClean="0">
                <a:solidFill>
                  <a:srgbClr val="FFFFFF"/>
                </a:solidFill>
                <a:latin typeface="Calibri"/>
              </a:rPr>
              <a:t>Statistical Analysis Anomaly Detection</a:t>
            </a:r>
            <a:endParaRPr sz="1350" dirty="0"/>
          </a:p>
        </p:txBody>
      </p:sp>
      <p:sp>
        <p:nvSpPr>
          <p:cNvPr id="92" name="CustomShape 2"/>
          <p:cNvSpPr/>
          <p:nvPr/>
        </p:nvSpPr>
        <p:spPr>
          <a:xfrm>
            <a:off x="2833920" y="3870450"/>
            <a:ext cx="1490940" cy="851310"/>
          </a:xfrm>
          <a:prstGeom prst="rect">
            <a:avLst/>
          </a:prstGeom>
          <a:solidFill>
            <a:srgbClr val="FF0000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 dirty="0">
                <a:solidFill>
                  <a:srgbClr val="FFFFFF"/>
                </a:solidFill>
                <a:latin typeface="Calibri"/>
              </a:rPr>
              <a:t>Machine Learning</a:t>
            </a:r>
            <a:endParaRPr sz="1350" dirty="0"/>
          </a:p>
          <a:p>
            <a:pPr algn="ctr">
              <a:lnSpc>
                <a:spcPct val="100000"/>
              </a:lnSpc>
            </a:pPr>
            <a:r>
              <a:rPr lang="en-US" sz="1350" dirty="0">
                <a:solidFill>
                  <a:srgbClr val="FFFFFF"/>
                </a:solidFill>
                <a:latin typeface="Calibri"/>
              </a:rPr>
              <a:t>(Random Forests)</a:t>
            </a:r>
            <a:endParaRPr sz="1350" dirty="0"/>
          </a:p>
        </p:txBody>
      </p:sp>
      <p:sp>
        <p:nvSpPr>
          <p:cNvPr id="93" name="CustomShape 3"/>
          <p:cNvSpPr/>
          <p:nvPr/>
        </p:nvSpPr>
        <p:spPr>
          <a:xfrm>
            <a:off x="6984360" y="2741040"/>
            <a:ext cx="925290" cy="851310"/>
          </a:xfrm>
          <a:prstGeom prst="rect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 dirty="0">
                <a:solidFill>
                  <a:srgbClr val="FFFFFF"/>
                </a:solidFill>
                <a:latin typeface="Calibri"/>
              </a:rPr>
              <a:t>Graph </a:t>
            </a:r>
            <a:r>
              <a:rPr lang="en-US" sz="1350" dirty="0" smtClean="0">
                <a:solidFill>
                  <a:srgbClr val="FFFFFF"/>
                </a:solidFill>
                <a:latin typeface="Calibri"/>
              </a:rPr>
              <a:t>Analysis Anomaly Detection</a:t>
            </a:r>
            <a:endParaRPr sz="1350" dirty="0"/>
          </a:p>
        </p:txBody>
      </p:sp>
      <p:sp>
        <p:nvSpPr>
          <p:cNvPr id="94" name="CustomShape 4"/>
          <p:cNvSpPr/>
          <p:nvPr/>
        </p:nvSpPr>
        <p:spPr>
          <a:xfrm>
            <a:off x="3777030" y="2172690"/>
            <a:ext cx="3133890" cy="97335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5" name="CustomShape 5"/>
          <p:cNvSpPr/>
          <p:nvPr/>
        </p:nvSpPr>
        <p:spPr>
          <a:xfrm flipV="1">
            <a:off x="4325940" y="3145230"/>
            <a:ext cx="2584980" cy="116802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6" name="CustomShape 6"/>
          <p:cNvSpPr/>
          <p:nvPr/>
        </p:nvSpPr>
        <p:spPr>
          <a:xfrm>
            <a:off x="454140" y="2770200"/>
            <a:ext cx="1303290" cy="1258200"/>
          </a:xfrm>
          <a:prstGeom prst="can">
            <a:avLst>
              <a:gd name="adj" fmla="val 25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Calibri"/>
              </a:rPr>
              <a:t>Live Streaming Phone Data</a:t>
            </a:r>
            <a:endParaRPr sz="1350"/>
          </a:p>
        </p:txBody>
      </p:sp>
      <p:sp>
        <p:nvSpPr>
          <p:cNvPr id="97" name="CustomShape 7"/>
          <p:cNvSpPr/>
          <p:nvPr/>
        </p:nvSpPr>
        <p:spPr>
          <a:xfrm flipV="1">
            <a:off x="1758510" y="2217510"/>
            <a:ext cx="1065150" cy="104220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8" name="CustomShape 8"/>
          <p:cNvSpPr/>
          <p:nvPr/>
        </p:nvSpPr>
        <p:spPr>
          <a:xfrm>
            <a:off x="1839780" y="3262680"/>
            <a:ext cx="1010070" cy="103923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9" name="CustomShape 9"/>
          <p:cNvSpPr/>
          <p:nvPr/>
        </p:nvSpPr>
        <p:spPr>
          <a:xfrm>
            <a:off x="5956200" y="2927610"/>
            <a:ext cx="1145880" cy="272430"/>
          </a:xfrm>
          <a:prstGeom prst="rect">
            <a:avLst/>
          </a:prstGeom>
          <a:noFill/>
          <a:ln>
            <a:noFill/>
          </a:ln>
        </p:spPr>
        <p:txBody>
          <a:bodyPr wrap="none"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1350">
                <a:solidFill>
                  <a:srgbClr val="000000"/>
                </a:solidFill>
                <a:latin typeface="Calibri"/>
              </a:rPr>
              <a:t>Predicted </a:t>
            </a:r>
            <a:endParaRPr sz="1350"/>
          </a:p>
          <a:p>
            <a:pPr>
              <a:lnSpc>
                <a:spcPct val="100000"/>
              </a:lnSpc>
            </a:pPr>
            <a:r>
              <a:rPr lang="en-US" sz="1350">
                <a:solidFill>
                  <a:srgbClr val="000000"/>
                </a:solidFill>
                <a:latin typeface="Calibri"/>
              </a:rPr>
              <a:t>Anomalies</a:t>
            </a:r>
            <a:endParaRPr sz="1350"/>
          </a:p>
        </p:txBody>
      </p:sp>
      <p:sp>
        <p:nvSpPr>
          <p:cNvPr id="100" name="CustomShape 10"/>
          <p:cNvSpPr/>
          <p:nvPr/>
        </p:nvSpPr>
        <p:spPr>
          <a:xfrm>
            <a:off x="3579385" y="4850686"/>
            <a:ext cx="1346490" cy="47817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  <a:latin typeface="Calibri"/>
              </a:rPr>
              <a:t>Confirmed Fraudsters</a:t>
            </a:r>
            <a:endParaRPr sz="2000" b="1" dirty="0">
              <a:solidFill>
                <a:srgbClr val="FF0000"/>
              </a:solidFill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5212080" y="4630770"/>
            <a:ext cx="1049760" cy="851310"/>
          </a:xfrm>
          <a:prstGeom prst="rect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Calibri"/>
              </a:rPr>
              <a:t>Human Observed Fraud Analyst</a:t>
            </a:r>
            <a:endParaRPr sz="1350"/>
          </a:p>
        </p:txBody>
      </p:sp>
      <p:sp>
        <p:nvSpPr>
          <p:cNvPr id="102" name="CustomShape 12"/>
          <p:cNvSpPr/>
          <p:nvPr/>
        </p:nvSpPr>
        <p:spPr>
          <a:xfrm rot="10800000">
            <a:off x="3657420" y="4742820"/>
            <a:ext cx="1554660" cy="326970"/>
          </a:xfrm>
          <a:prstGeom prst="curvedConnector2">
            <a:avLst/>
          </a:prstGeom>
          <a:noFill/>
          <a:ln w="126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04" name="CustomShape 14"/>
          <p:cNvSpPr/>
          <p:nvPr/>
        </p:nvSpPr>
        <p:spPr>
          <a:xfrm rot="10800000" flipV="1">
            <a:off x="6336090" y="3593430"/>
            <a:ext cx="1124550" cy="135297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105" name="CustomShape 15"/>
          <p:cNvSpPr/>
          <p:nvPr/>
        </p:nvSpPr>
        <p:spPr>
          <a:xfrm>
            <a:off x="454140" y="177930"/>
            <a:ext cx="7915254" cy="70686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Hybrid Statistical and Machine Learning Solution</a:t>
            </a:r>
            <a:endParaRPr sz="2800" dirty="0">
              <a:solidFill>
                <a:schemeClr val="tx2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6672240" y="4194990"/>
            <a:ext cx="1027350" cy="272430"/>
          </a:xfrm>
          <a:prstGeom prst="rect">
            <a:avLst/>
          </a:prstGeom>
          <a:noFill/>
          <a:ln>
            <a:noFill/>
          </a:ln>
        </p:spPr>
        <p:txBody>
          <a:bodyPr wrap="none"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1350">
                <a:solidFill>
                  <a:srgbClr val="000000"/>
                </a:solidFill>
                <a:latin typeface="Calibri"/>
              </a:rPr>
              <a:t>Possible Fraud</a:t>
            </a:r>
            <a:endParaRPr sz="1350"/>
          </a:p>
        </p:txBody>
      </p:sp>
      <p:pic>
        <p:nvPicPr>
          <p:cNvPr id="10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54370" y="2572560"/>
            <a:ext cx="891810" cy="1749060"/>
          </a:xfrm>
          <a:prstGeom prst="rect">
            <a:avLst/>
          </a:prstGeom>
          <a:ln>
            <a:noFill/>
          </a:ln>
        </p:spPr>
      </p:pic>
      <p:pic>
        <p:nvPicPr>
          <p:cNvPr id="109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29680" y="5069790"/>
            <a:ext cx="1409130" cy="715230"/>
          </a:xfrm>
          <a:prstGeom prst="rect">
            <a:avLst/>
          </a:prstGeom>
          <a:ln>
            <a:noFill/>
          </a:ln>
        </p:spPr>
      </p:pic>
      <p:pic>
        <p:nvPicPr>
          <p:cNvPr id="110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967410" y="854820"/>
            <a:ext cx="1837620" cy="1375380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http://www.iis.ee.ic.ac.uk/icvl/iccv09_tutorial_files/random_forest_new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34" y="4721495"/>
            <a:ext cx="1976601" cy="10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5" y="1044135"/>
            <a:ext cx="7440515" cy="50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68" y="1028813"/>
            <a:ext cx="4040851" cy="3861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2279820"/>
            <a:ext cx="1876425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294" y="4428405"/>
            <a:ext cx="300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Possible False Positive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32394" y="4775026"/>
            <a:ext cx="25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Possible Fraudster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28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scalability and real time performance by employing technologies such as Spark and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Develop validation framework by encoding various fraud graphs and identifying performance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1537317" y="5420459"/>
            <a:ext cx="319367" cy="139085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Argyle Data</a:t>
            </a:r>
          </a:p>
          <a:p>
            <a:pPr lvl="1"/>
            <a:r>
              <a:rPr lang="en-US" dirty="0" err="1" smtClean="0"/>
              <a:t>Arshak</a:t>
            </a:r>
            <a:r>
              <a:rPr lang="en-US" dirty="0" smtClean="0"/>
              <a:t> </a:t>
            </a:r>
            <a:r>
              <a:rPr lang="en-US" dirty="0" err="1"/>
              <a:t>Navruzyan</a:t>
            </a:r>
            <a:r>
              <a:rPr lang="en-US" dirty="0"/>
              <a:t>, </a:t>
            </a:r>
            <a:r>
              <a:rPr lang="en-US" dirty="0" err="1"/>
              <a:t>Nataliya</a:t>
            </a:r>
            <a:r>
              <a:rPr lang="en-US" dirty="0"/>
              <a:t> </a:t>
            </a:r>
            <a:r>
              <a:rPr lang="en-US" dirty="0" err="1" smtClean="0"/>
              <a:t>Nadtoka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Zipfian</a:t>
            </a:r>
            <a:r>
              <a:rPr lang="en-US" dirty="0" smtClean="0"/>
              <a:t> Academy</a:t>
            </a:r>
          </a:p>
          <a:p>
            <a:pPr lvl="1"/>
            <a:r>
              <a:rPr lang="en-US" b="1" dirty="0" smtClean="0"/>
              <a:t>All </a:t>
            </a:r>
            <a:r>
              <a:rPr lang="en-US" b="1" dirty="0" err="1" smtClean="0"/>
              <a:t>Zipfian</a:t>
            </a:r>
            <a:r>
              <a:rPr lang="en-US" b="1" dirty="0" smtClean="0"/>
              <a:t> Instructors !!! </a:t>
            </a:r>
          </a:p>
          <a:p>
            <a:pPr lvl="1"/>
            <a:r>
              <a:rPr lang="en-US" dirty="0" err="1" smtClean="0"/>
              <a:t>Mijail</a:t>
            </a:r>
            <a:r>
              <a:rPr lang="en-US" dirty="0" smtClean="0"/>
              <a:t> </a:t>
            </a:r>
            <a:r>
              <a:rPr lang="en-US" dirty="0"/>
              <a:t>Gomez, Prasad </a:t>
            </a:r>
            <a:r>
              <a:rPr lang="en-US" dirty="0" err="1" smtClean="0"/>
              <a:t>Telukuntla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Technologies Used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://rubydev.ru/wp-content/uploads/2012/03/postgresql_logo-55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19" y="3743989"/>
            <a:ext cx="1034707" cy="11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unixstickers.com/image/cache/data/stickers/python/python.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90" y="3748290"/>
            <a:ext cx="896553" cy="8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nbviewer.ipython.org/github/glouppe/talk-sklearn-mloss-nips2013/blob/master/oral/sklear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62" y="3905294"/>
            <a:ext cx="945911" cy="58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ata.bigdatastartups.netdna-cdn.com/wp-content/uploads/2013/01/BigM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93" y="12131357"/>
            <a:ext cx="240655" cy="11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.visual.ly/wp-content/uploads/2013/01/D3-Chord-Diagr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70" y="3612714"/>
            <a:ext cx="121158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44198" y="50147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4390" y="4821238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6" name="Picture 8" descr="http://flask.pocoo.org/static/logo/flas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11" y="3718717"/>
            <a:ext cx="1836992" cy="71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graphlab.com/images/GLlogo_FU_STACKED_3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1" y="3557214"/>
            <a:ext cx="1036518" cy="73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03787" y="1229021"/>
            <a:ext cx="64855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Argyle Data</a:t>
            </a:r>
          </a:p>
          <a:p>
            <a:pPr lvl="1"/>
            <a:r>
              <a:rPr lang="en-US" dirty="0" err="1"/>
              <a:t>Arshak</a:t>
            </a:r>
            <a:r>
              <a:rPr lang="en-US" dirty="0"/>
              <a:t> </a:t>
            </a:r>
            <a:r>
              <a:rPr lang="en-US" dirty="0" err="1"/>
              <a:t>Navruzyan</a:t>
            </a:r>
            <a:r>
              <a:rPr lang="en-US" dirty="0"/>
              <a:t>, </a:t>
            </a:r>
            <a:r>
              <a:rPr lang="en-US" dirty="0" err="1"/>
              <a:t>Nataliya</a:t>
            </a:r>
            <a:r>
              <a:rPr lang="en-US" dirty="0"/>
              <a:t> </a:t>
            </a:r>
            <a:r>
              <a:rPr lang="en-US" dirty="0" err="1"/>
              <a:t>Nadtoka</a:t>
            </a:r>
            <a:r>
              <a:rPr lang="en-US" dirty="0"/>
              <a:t> </a:t>
            </a:r>
          </a:p>
          <a:p>
            <a:r>
              <a:rPr lang="en-US" dirty="0" err="1"/>
              <a:t>Zipfian</a:t>
            </a:r>
            <a:r>
              <a:rPr lang="en-US" dirty="0"/>
              <a:t> Academy</a:t>
            </a:r>
          </a:p>
          <a:p>
            <a:pPr lvl="1"/>
            <a:r>
              <a:rPr lang="en-US" b="1" dirty="0"/>
              <a:t>All </a:t>
            </a:r>
            <a:r>
              <a:rPr lang="en-US" b="1" dirty="0" err="1"/>
              <a:t>Zipfian</a:t>
            </a:r>
            <a:r>
              <a:rPr lang="en-US" b="1" dirty="0"/>
              <a:t> Instructors !!! </a:t>
            </a:r>
          </a:p>
          <a:p>
            <a:pPr lvl="1"/>
            <a:r>
              <a:rPr lang="en-US" dirty="0" err="1"/>
              <a:t>Mijail</a:t>
            </a:r>
            <a:r>
              <a:rPr lang="en-US" dirty="0"/>
              <a:t> Gomez, Prasad </a:t>
            </a:r>
            <a:r>
              <a:rPr lang="en-US" dirty="0" err="1" smtClean="0"/>
              <a:t>Telukuntla</a:t>
            </a:r>
            <a:r>
              <a:rPr lang="en-US" dirty="0" smtClean="0"/>
              <a:t>, Ethan Cheung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5167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96710" y="2922346"/>
            <a:ext cx="2015820" cy="1513890"/>
          </a:xfrm>
          <a:prstGeom prst="rect">
            <a:avLst/>
          </a:prstGeom>
          <a:ln>
            <a:noFill/>
          </a:ln>
        </p:spPr>
      </p:pic>
      <p:pic>
        <p:nvPicPr>
          <p:cNvPr id="7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50830" y="2834092"/>
            <a:ext cx="1541970" cy="103464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 rot="10800000" flipH="1">
            <a:off x="904500" y="1115170"/>
            <a:ext cx="7199820" cy="1599545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  <a:tailEnd type="triangle" w="med" len="med"/>
          </a:ln>
        </p:spPr>
      </p:sp>
      <p:sp>
        <p:nvSpPr>
          <p:cNvPr id="79" name="CustomShape 3"/>
          <p:cNvSpPr/>
          <p:nvPr/>
        </p:nvSpPr>
        <p:spPr>
          <a:xfrm flipH="1">
            <a:off x="798120" y="4643866"/>
            <a:ext cx="7006500" cy="128051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B9BD5"/>
          </a:solidFill>
          <a:ln w="28440">
            <a:solidFill>
              <a:srgbClr val="43729D"/>
            </a:solidFill>
            <a:miter/>
            <a:tailEnd type="triangle" w="med" len="med"/>
          </a:ln>
        </p:spPr>
      </p:sp>
      <p:pic>
        <p:nvPicPr>
          <p:cNvPr id="87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221400" y="3973347"/>
            <a:ext cx="1600830" cy="543510"/>
          </a:xfrm>
          <a:prstGeom prst="rect">
            <a:avLst/>
          </a:prstGeom>
          <a:ln>
            <a:noFill/>
          </a:ln>
        </p:spPr>
      </p:pic>
      <p:sp>
        <p:nvSpPr>
          <p:cNvPr id="88" name="CustomShape 8"/>
          <p:cNvSpPr/>
          <p:nvPr/>
        </p:nvSpPr>
        <p:spPr>
          <a:xfrm>
            <a:off x="2654393" y="1455102"/>
            <a:ext cx="2901150" cy="272700"/>
          </a:xfrm>
          <a:prstGeom prst="rect">
            <a:avLst/>
          </a:prstGeom>
          <a:noFill/>
          <a:ln>
            <a:noFill/>
          </a:ln>
        </p:spPr>
        <p:txBody>
          <a:bodyPr wrap="none"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Leaves International Missed Call</a:t>
            </a:r>
            <a:endParaRPr sz="2000" dirty="0"/>
          </a:p>
        </p:txBody>
      </p:sp>
      <p:sp>
        <p:nvSpPr>
          <p:cNvPr id="89" name="CustomShape 9"/>
          <p:cNvSpPr/>
          <p:nvPr/>
        </p:nvSpPr>
        <p:spPr>
          <a:xfrm>
            <a:off x="2262769" y="4605199"/>
            <a:ext cx="4380009" cy="272700"/>
          </a:xfrm>
          <a:prstGeom prst="rect">
            <a:avLst/>
          </a:prstGeom>
          <a:noFill/>
          <a:ln>
            <a:noFill/>
          </a:ln>
        </p:spPr>
        <p:txBody>
          <a:bodyPr wrap="none"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Unknowingly Calls Premium Number or 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Manipulative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Advertisement</a:t>
            </a:r>
            <a:endParaRPr sz="2000" dirty="0"/>
          </a:p>
        </p:txBody>
      </p:sp>
      <p:sp>
        <p:nvSpPr>
          <p:cNvPr id="90" name="CustomShape 10"/>
          <p:cNvSpPr/>
          <p:nvPr/>
        </p:nvSpPr>
        <p:spPr>
          <a:xfrm>
            <a:off x="2041658" y="2887559"/>
            <a:ext cx="3926300" cy="341280"/>
          </a:xfrm>
          <a:prstGeom prst="rect">
            <a:avLst/>
          </a:prstGeom>
          <a:noFill/>
          <a:ln>
            <a:noFill/>
          </a:ln>
        </p:spPr>
        <p:txBody>
          <a:bodyPr wrap="none"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 Light"/>
              </a:rPr>
              <a:t>$2 BILLION </a:t>
            </a:r>
            <a:r>
              <a:rPr lang="en-US" sz="2400" b="1" dirty="0" smtClean="0">
                <a:solidFill>
                  <a:srgbClr val="FF0000"/>
                </a:solidFill>
                <a:latin typeface="Calibri Light"/>
              </a:rPr>
              <a:t>OF </a:t>
            </a:r>
            <a:r>
              <a:rPr lang="en-US" sz="2400" b="1" dirty="0">
                <a:solidFill>
                  <a:srgbClr val="FF0000"/>
                </a:solidFill>
                <a:latin typeface="Calibri Light"/>
              </a:rPr>
              <a:t>LOST REVENUE FROM </a:t>
            </a:r>
            <a:endParaRPr lang="en-US" sz="2400" b="1" dirty="0" smtClean="0">
              <a:solidFill>
                <a:srgbClr val="FF0000"/>
              </a:solid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Calibri Light"/>
              </a:rPr>
              <a:t>TELCOM </a:t>
            </a:r>
            <a:r>
              <a:rPr lang="en-US" sz="2400" b="1" dirty="0">
                <a:solidFill>
                  <a:srgbClr val="FF0000"/>
                </a:solidFill>
                <a:latin typeface="Calibri Light"/>
              </a:rPr>
              <a:t>PROVIDERS</a:t>
            </a:r>
            <a:endParaRPr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</a:t>
            </a:r>
            <a:r>
              <a:rPr lang="en-US" dirty="0" smtClean="0"/>
              <a:t>Phone 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8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statistical solutions have low specificity and sensitivity</a:t>
            </a:r>
          </a:p>
          <a:p>
            <a:r>
              <a:rPr lang="en-US" dirty="0" smtClean="0"/>
              <a:t>Human fraud analysts have to continually update their heuristic based rules and thresholds</a:t>
            </a:r>
          </a:p>
          <a:p>
            <a:r>
              <a:rPr lang="en-US" dirty="0" smtClean="0"/>
              <a:t>Need an adaptive solution that works in </a:t>
            </a:r>
            <a:r>
              <a:rPr lang="en-US" b="1" dirty="0" smtClean="0"/>
              <a:t>real time </a:t>
            </a:r>
            <a:r>
              <a:rPr lang="en-US" dirty="0" smtClean="0"/>
              <a:t>with minimal false positives</a:t>
            </a:r>
          </a:p>
        </p:txBody>
      </p:sp>
      <p:pic>
        <p:nvPicPr>
          <p:cNvPr id="1026" name="Picture 2" descr="http://www.informatik.uni-hamburg.de/ML/ml-wor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69" y="3635782"/>
            <a:ext cx="4110262" cy="21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33920" y="1751760"/>
            <a:ext cx="1107540" cy="851310"/>
          </a:xfrm>
          <a:prstGeom prst="rect">
            <a:avLst/>
          </a:prstGeom>
          <a:solidFill>
            <a:srgbClr val="FF0000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/>
            <a:r>
              <a:rPr lang="en-US" sz="1350" dirty="0">
                <a:solidFill>
                  <a:srgbClr val="FFFFFF"/>
                </a:solidFill>
                <a:latin typeface="Calibri"/>
              </a:rPr>
              <a:t>Statistical Analysis Anomaly Detection</a:t>
            </a:r>
            <a:endParaRPr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454140" y="2770200"/>
            <a:ext cx="1303290" cy="1258200"/>
          </a:xfrm>
          <a:prstGeom prst="can">
            <a:avLst>
              <a:gd name="adj" fmla="val 25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Calibri"/>
              </a:rPr>
              <a:t>Live Streaming Phone Data</a:t>
            </a:r>
            <a:endParaRPr sz="1350"/>
          </a:p>
        </p:txBody>
      </p:sp>
      <p:sp>
        <p:nvSpPr>
          <p:cNvPr id="97" name="CustomShape 7"/>
          <p:cNvSpPr/>
          <p:nvPr/>
        </p:nvSpPr>
        <p:spPr>
          <a:xfrm flipV="1">
            <a:off x="1758510" y="2217510"/>
            <a:ext cx="1065150" cy="104220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105" name="CustomShape 15"/>
          <p:cNvSpPr/>
          <p:nvPr/>
        </p:nvSpPr>
        <p:spPr>
          <a:xfrm>
            <a:off x="560272" y="214380"/>
            <a:ext cx="8771297" cy="70686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Hybrid Statistical and Machine Learning Solution</a:t>
            </a:r>
            <a:endParaRPr sz="2800" dirty="0">
              <a:solidFill>
                <a:schemeClr val="tx2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07" name="CustomShape 17"/>
          <p:cNvSpPr/>
          <p:nvPr/>
        </p:nvSpPr>
        <p:spPr>
          <a:xfrm>
            <a:off x="4506970" y="1852740"/>
            <a:ext cx="3679020" cy="47844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1350" dirty="0" smtClean="0">
                <a:solidFill>
                  <a:srgbClr val="000000"/>
                </a:solidFill>
                <a:latin typeface="Calibri"/>
              </a:rPr>
              <a:t>Number of Callers/</a:t>
            </a:r>
            <a:r>
              <a:rPr lang="en-US" sz="1350" dirty="0" err="1" smtClean="0">
                <a:solidFill>
                  <a:srgbClr val="000000"/>
                </a:solidFill>
                <a:latin typeface="Calibri"/>
              </a:rPr>
              <a:t>Callee</a:t>
            </a:r>
            <a:r>
              <a:rPr lang="en-US" sz="1350" dirty="0" smtClean="0">
                <a:solidFill>
                  <a:srgbClr val="000000"/>
                </a:solidFill>
                <a:latin typeface="Calibri"/>
              </a:rPr>
              <a:t>/Cumulative Call Duration</a:t>
            </a:r>
          </a:p>
        </p:txBody>
      </p:sp>
      <p:pic>
        <p:nvPicPr>
          <p:cNvPr id="110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60220" y="840645"/>
            <a:ext cx="1837620" cy="1375380"/>
          </a:xfrm>
          <a:prstGeom prst="rect">
            <a:avLst/>
          </a:prstGeom>
          <a:ln>
            <a:noFill/>
          </a:ln>
        </p:spPr>
      </p:pic>
      <p:sp>
        <p:nvSpPr>
          <p:cNvPr id="26" name="CustomShape 2"/>
          <p:cNvSpPr/>
          <p:nvPr/>
        </p:nvSpPr>
        <p:spPr>
          <a:xfrm>
            <a:off x="2833920" y="3870450"/>
            <a:ext cx="1490940" cy="851310"/>
          </a:xfrm>
          <a:prstGeom prst="rect">
            <a:avLst/>
          </a:prstGeom>
          <a:solidFill>
            <a:srgbClr val="FF0000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/>
            <a:r>
              <a:rPr lang="en-US" sz="1350">
                <a:solidFill>
                  <a:srgbClr val="FFFFFF"/>
                </a:solidFill>
                <a:latin typeface="Calibri"/>
              </a:rPr>
              <a:t>Machine Learning</a:t>
            </a:r>
            <a:endParaRPr sz="1350">
              <a:solidFill>
                <a:srgbClr val="FFFFFF"/>
              </a:solidFill>
              <a:latin typeface="Calibri"/>
            </a:endParaRPr>
          </a:p>
          <a:p>
            <a:pPr algn="ctr"/>
            <a:r>
              <a:rPr lang="en-US" sz="1350">
                <a:solidFill>
                  <a:srgbClr val="FFFFFF"/>
                </a:solidFill>
                <a:latin typeface="Calibri"/>
              </a:rPr>
              <a:t>(Random Forests)</a:t>
            </a:r>
            <a:endParaRPr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CustomShape 8"/>
          <p:cNvSpPr/>
          <p:nvPr/>
        </p:nvSpPr>
        <p:spPr>
          <a:xfrm>
            <a:off x="1839780" y="3262680"/>
            <a:ext cx="1010070" cy="103923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28" name="CustomShape 17"/>
          <p:cNvSpPr/>
          <p:nvPr/>
        </p:nvSpPr>
        <p:spPr>
          <a:xfrm>
            <a:off x="4514505" y="3954555"/>
            <a:ext cx="3671485" cy="47844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1350" dirty="0" smtClean="0">
                <a:solidFill>
                  <a:srgbClr val="000000"/>
                </a:solidFill>
                <a:latin typeface="Calibri"/>
              </a:rPr>
              <a:t>Evaluation of other features in the call log such as answer indicator, area code, pricing… </a:t>
            </a:r>
            <a:endParaRPr sz="1350" dirty="0"/>
          </a:p>
        </p:txBody>
      </p:sp>
      <p:pic>
        <p:nvPicPr>
          <p:cNvPr id="29" name="Picture 2" descr="http://www.iis.ee.ic.ac.uk/icvl/iccv09_tutorial_files/random_forest_new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34" y="4721495"/>
            <a:ext cx="1976601" cy="10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47070" y="2888239"/>
            <a:ext cx="464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 </a:t>
            </a:r>
            <a:r>
              <a:rPr lang="en-US" b="1" dirty="0" err="1" smtClean="0"/>
              <a:t>Hackathon</a:t>
            </a:r>
            <a:r>
              <a:rPr lang="en-US" b="1" dirty="0" smtClean="0"/>
              <a:t> De-identified Phone Log Dataset 16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90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07" grpId="0"/>
      <p:bldP spid="2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4815681" y="3776369"/>
            <a:ext cx="3686040" cy="244998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625694" y="3776369"/>
            <a:ext cx="3757320" cy="24499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359699" y="1048519"/>
            <a:ext cx="3686040" cy="244998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</a:t>
            </a:r>
            <a:r>
              <a:rPr lang="en-US" dirty="0"/>
              <a:t>T</a:t>
            </a:r>
            <a:r>
              <a:rPr lang="en-US" dirty="0" smtClean="0"/>
              <a:t>hrough Statistical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815" y="1559823"/>
            <a:ext cx="281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 of Unique Caller’s per Phone Number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33570" y="4095916"/>
            <a:ext cx="281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 of Unique </a:t>
            </a:r>
            <a:r>
              <a:rPr lang="en-US" sz="1600" dirty="0" err="1" smtClean="0"/>
              <a:t>Callee’s</a:t>
            </a:r>
            <a:r>
              <a:rPr lang="en-US" sz="1600" dirty="0" smtClean="0"/>
              <a:t> per Phone Number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10893" y="4095915"/>
            <a:ext cx="281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Cumulative Duration of Calls to Specific Phone Numbers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28431" y="2219569"/>
            <a:ext cx="3446585" cy="484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7600" y="2371969"/>
            <a:ext cx="3309817" cy="259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9818" y="2524369"/>
            <a:ext cx="554890" cy="2438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49034" y="1842896"/>
            <a:ext cx="4819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ANOMALOUS Phone Numbers!!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590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33920" y="1751760"/>
            <a:ext cx="1107540" cy="851310"/>
          </a:xfrm>
          <a:prstGeom prst="rect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 dirty="0" smtClean="0">
                <a:solidFill>
                  <a:srgbClr val="FFFFFF"/>
                </a:solidFill>
                <a:latin typeface="Calibri"/>
              </a:rPr>
              <a:t>Statistical Analysis Anomaly Detection</a:t>
            </a:r>
            <a:endParaRPr sz="1350" dirty="0"/>
          </a:p>
        </p:txBody>
      </p:sp>
      <p:sp>
        <p:nvSpPr>
          <p:cNvPr id="92" name="CustomShape 2"/>
          <p:cNvSpPr/>
          <p:nvPr/>
        </p:nvSpPr>
        <p:spPr>
          <a:xfrm>
            <a:off x="2833920" y="3870450"/>
            <a:ext cx="1490940" cy="851310"/>
          </a:xfrm>
          <a:prstGeom prst="rect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Calibri"/>
              </a:rPr>
              <a:t>Machine Learning</a:t>
            </a:r>
            <a:endParaRPr sz="1350"/>
          </a:p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Calibri"/>
              </a:rPr>
              <a:t>(Random Forests)</a:t>
            </a:r>
            <a:endParaRPr sz="1350"/>
          </a:p>
        </p:txBody>
      </p:sp>
      <p:sp>
        <p:nvSpPr>
          <p:cNvPr id="93" name="CustomShape 3"/>
          <p:cNvSpPr/>
          <p:nvPr/>
        </p:nvSpPr>
        <p:spPr>
          <a:xfrm>
            <a:off x="6938304" y="2738610"/>
            <a:ext cx="925290" cy="851310"/>
          </a:xfrm>
          <a:prstGeom prst="rect">
            <a:avLst/>
          </a:prstGeom>
          <a:solidFill>
            <a:srgbClr val="FF0000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 dirty="0">
                <a:solidFill>
                  <a:srgbClr val="FFFFFF"/>
                </a:solidFill>
                <a:latin typeface="Calibri"/>
              </a:rPr>
              <a:t>Graph </a:t>
            </a:r>
            <a:r>
              <a:rPr lang="en-US" sz="1350" dirty="0" smtClean="0">
                <a:solidFill>
                  <a:srgbClr val="FFFFFF"/>
                </a:solidFill>
                <a:latin typeface="Calibri"/>
              </a:rPr>
              <a:t>Analysis Anomaly Detection</a:t>
            </a:r>
            <a:endParaRPr sz="1350" dirty="0"/>
          </a:p>
        </p:txBody>
      </p:sp>
      <p:sp>
        <p:nvSpPr>
          <p:cNvPr id="94" name="CustomShape 4"/>
          <p:cNvSpPr/>
          <p:nvPr/>
        </p:nvSpPr>
        <p:spPr>
          <a:xfrm>
            <a:off x="3941460" y="2188620"/>
            <a:ext cx="2969460" cy="95742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95" name="CustomShape 5"/>
          <p:cNvSpPr/>
          <p:nvPr/>
        </p:nvSpPr>
        <p:spPr>
          <a:xfrm flipV="1">
            <a:off x="4325940" y="3145230"/>
            <a:ext cx="2584980" cy="116802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96" name="CustomShape 6"/>
          <p:cNvSpPr/>
          <p:nvPr/>
        </p:nvSpPr>
        <p:spPr>
          <a:xfrm>
            <a:off x="454140" y="2770200"/>
            <a:ext cx="1303290" cy="1258200"/>
          </a:xfrm>
          <a:prstGeom prst="can">
            <a:avLst>
              <a:gd name="adj" fmla="val 25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Calibri"/>
              </a:rPr>
              <a:t>Live Streaming Phone Data</a:t>
            </a:r>
            <a:endParaRPr sz="1350"/>
          </a:p>
        </p:txBody>
      </p:sp>
      <p:sp>
        <p:nvSpPr>
          <p:cNvPr id="97" name="CustomShape 7"/>
          <p:cNvSpPr/>
          <p:nvPr/>
        </p:nvSpPr>
        <p:spPr>
          <a:xfrm flipV="1">
            <a:off x="1758510" y="2217510"/>
            <a:ext cx="1065150" cy="104220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8" name="CustomShape 8"/>
          <p:cNvSpPr/>
          <p:nvPr/>
        </p:nvSpPr>
        <p:spPr>
          <a:xfrm>
            <a:off x="1839780" y="3262680"/>
            <a:ext cx="1010070" cy="103923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9" name="CustomShape 9"/>
          <p:cNvSpPr/>
          <p:nvPr/>
        </p:nvSpPr>
        <p:spPr>
          <a:xfrm>
            <a:off x="4945920" y="2872800"/>
            <a:ext cx="1145880" cy="272430"/>
          </a:xfrm>
          <a:prstGeom prst="rect">
            <a:avLst/>
          </a:prstGeom>
          <a:noFill/>
          <a:ln>
            <a:noFill/>
          </a:ln>
        </p:spPr>
        <p:txBody>
          <a:bodyPr wrap="none"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Predicted </a:t>
            </a:r>
            <a:endParaRPr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Anomalies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05" name="CustomShape 15"/>
          <p:cNvSpPr/>
          <p:nvPr/>
        </p:nvSpPr>
        <p:spPr>
          <a:xfrm>
            <a:off x="560272" y="214380"/>
            <a:ext cx="8771297" cy="70686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Hybrid Statistical and Machine Learning Solution</a:t>
            </a:r>
            <a:endParaRPr sz="2800" dirty="0">
              <a:solidFill>
                <a:schemeClr val="tx2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10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54370" y="2572560"/>
            <a:ext cx="891810" cy="1749060"/>
          </a:xfrm>
          <a:prstGeom prst="rect">
            <a:avLst/>
          </a:prstGeom>
          <a:ln>
            <a:noFill/>
          </a:ln>
        </p:spPr>
      </p:pic>
      <p:pic>
        <p:nvPicPr>
          <p:cNvPr id="110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67410" y="854820"/>
            <a:ext cx="1837620" cy="1375380"/>
          </a:xfrm>
          <a:prstGeom prst="rect">
            <a:avLst/>
          </a:prstGeom>
          <a:ln>
            <a:noFill/>
          </a:ln>
        </p:spPr>
      </p:pic>
      <p:pic>
        <p:nvPicPr>
          <p:cNvPr id="23" name="Picture 2" descr="http://www.iis.ee.ic.ac.uk/icvl/iccv09_tutorial_files/random_forest_ne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34" y="4721495"/>
            <a:ext cx="1976601" cy="10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raphlab.org/images/toolkits/triangle_weak_community-150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47" y="104481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Detection Using Graph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Triangle Counting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PageRank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Others… Note: Goal is to uncover the callers that are very different from the large majority</a:t>
            </a:r>
            <a:endParaRPr lang="en-US" dirty="0"/>
          </a:p>
        </p:txBody>
      </p:sp>
      <p:pic>
        <p:nvPicPr>
          <p:cNvPr id="1028" name="Picture 4" descr="http://graphlab.org/images/toolkits/triangle_strong_community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67" y="104359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raphlab.org/images/toolkits/800px-PageRank-hi-res-300x2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17" y="2619739"/>
            <a:ext cx="2857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488206" y="1475557"/>
            <a:ext cx="5373702" cy="3588811"/>
          </a:xfrm>
          <a:prstGeom prst="rect">
            <a:avLst/>
          </a:prstGeom>
          <a:ln>
            <a:noFill/>
          </a:ln>
        </p:spPr>
      </p:pic>
      <p:sp>
        <p:nvSpPr>
          <p:cNvPr id="117" name="TextShape 1"/>
          <p:cNvSpPr txBox="1"/>
          <p:nvPr/>
        </p:nvSpPr>
        <p:spPr>
          <a:xfrm>
            <a:off x="1368551" y="5641698"/>
            <a:ext cx="4421790" cy="502200"/>
          </a:xfrm>
          <a:prstGeom prst="rect">
            <a:avLst/>
          </a:prstGeom>
        </p:spPr>
        <p:txBody>
          <a:bodyPr wrap="none" lIns="67500" tIns="33750" rIns="67500" bIns="33750"/>
          <a:lstStyle/>
          <a:p>
            <a:r>
              <a:rPr lang="en-US" sz="1400" dirty="0" smtClean="0"/>
              <a:t>Using Principal Component Analysis to uncover the outliers in the graph metrics</a:t>
            </a:r>
            <a:endParaRPr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Using Graph Metrics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587631" y="1813169"/>
            <a:ext cx="655632" cy="39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579446" y="2184400"/>
            <a:ext cx="1714632" cy="1215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907693" y="2235200"/>
            <a:ext cx="1335570" cy="117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3263" y="1695419"/>
            <a:ext cx="3584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Possible Fraudsters!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968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33920" y="1751760"/>
            <a:ext cx="1107540" cy="851310"/>
          </a:xfrm>
          <a:prstGeom prst="rect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 dirty="0" smtClean="0">
                <a:solidFill>
                  <a:srgbClr val="FFFFFF"/>
                </a:solidFill>
                <a:latin typeface="Calibri"/>
              </a:rPr>
              <a:t>Statistical Analysis Anomaly Detection</a:t>
            </a:r>
            <a:endParaRPr sz="1350" dirty="0"/>
          </a:p>
        </p:txBody>
      </p:sp>
      <p:sp>
        <p:nvSpPr>
          <p:cNvPr id="92" name="CustomShape 2"/>
          <p:cNvSpPr/>
          <p:nvPr/>
        </p:nvSpPr>
        <p:spPr>
          <a:xfrm>
            <a:off x="2833920" y="3870450"/>
            <a:ext cx="1490940" cy="851310"/>
          </a:xfrm>
          <a:prstGeom prst="rect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/>
            <a:r>
              <a:rPr lang="en-US" sz="1350" dirty="0">
                <a:solidFill>
                  <a:srgbClr val="FFFFFF"/>
                </a:solidFill>
                <a:latin typeface="Calibri"/>
              </a:rPr>
              <a:t>Machine Learning</a:t>
            </a:r>
            <a:endParaRPr sz="1350" dirty="0">
              <a:solidFill>
                <a:srgbClr val="FFFFFF"/>
              </a:solidFill>
              <a:latin typeface="Calibri"/>
            </a:endParaRPr>
          </a:p>
          <a:p>
            <a:pPr algn="ctr"/>
            <a:r>
              <a:rPr lang="en-US" sz="1350" dirty="0">
                <a:solidFill>
                  <a:srgbClr val="FFFFFF"/>
                </a:solidFill>
                <a:latin typeface="Calibri"/>
              </a:rPr>
              <a:t>(Random Forests)</a:t>
            </a:r>
            <a:endParaRPr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984360" y="2741040"/>
            <a:ext cx="925290" cy="851310"/>
          </a:xfrm>
          <a:prstGeom prst="rect">
            <a:avLst/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 dirty="0">
                <a:solidFill>
                  <a:srgbClr val="FFFFFF"/>
                </a:solidFill>
                <a:latin typeface="Calibri"/>
              </a:rPr>
              <a:t>Graph </a:t>
            </a:r>
            <a:r>
              <a:rPr lang="en-US" sz="1350" dirty="0" smtClean="0">
                <a:solidFill>
                  <a:srgbClr val="FFFFFF"/>
                </a:solidFill>
                <a:latin typeface="Calibri"/>
              </a:rPr>
              <a:t>Analysis Anomaly Detection</a:t>
            </a:r>
            <a:endParaRPr sz="1350" dirty="0"/>
          </a:p>
        </p:txBody>
      </p:sp>
      <p:sp>
        <p:nvSpPr>
          <p:cNvPr id="94" name="CustomShape 4"/>
          <p:cNvSpPr/>
          <p:nvPr/>
        </p:nvSpPr>
        <p:spPr>
          <a:xfrm>
            <a:off x="3777030" y="2172690"/>
            <a:ext cx="3133890" cy="97335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5" name="CustomShape 5"/>
          <p:cNvSpPr/>
          <p:nvPr/>
        </p:nvSpPr>
        <p:spPr>
          <a:xfrm flipV="1">
            <a:off x="4325940" y="3145230"/>
            <a:ext cx="2584980" cy="116802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6" name="CustomShape 6"/>
          <p:cNvSpPr/>
          <p:nvPr/>
        </p:nvSpPr>
        <p:spPr>
          <a:xfrm>
            <a:off x="454140" y="2770200"/>
            <a:ext cx="1303290" cy="1258200"/>
          </a:xfrm>
          <a:prstGeom prst="can">
            <a:avLst>
              <a:gd name="adj" fmla="val 25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Calibri"/>
              </a:rPr>
              <a:t>Live Streaming Phone Data</a:t>
            </a:r>
            <a:endParaRPr sz="1350"/>
          </a:p>
        </p:txBody>
      </p:sp>
      <p:sp>
        <p:nvSpPr>
          <p:cNvPr id="97" name="CustomShape 7"/>
          <p:cNvSpPr/>
          <p:nvPr/>
        </p:nvSpPr>
        <p:spPr>
          <a:xfrm flipV="1">
            <a:off x="1758510" y="2217510"/>
            <a:ext cx="1065150" cy="104220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8" name="CustomShape 8"/>
          <p:cNvSpPr/>
          <p:nvPr/>
        </p:nvSpPr>
        <p:spPr>
          <a:xfrm>
            <a:off x="1839780" y="3262680"/>
            <a:ext cx="1010070" cy="103923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E48312"/>
            </a:solidFill>
            <a:round/>
            <a:tailEnd type="triangle" w="med" len="med"/>
          </a:ln>
        </p:spPr>
      </p:sp>
      <p:sp>
        <p:nvSpPr>
          <p:cNvPr id="99" name="CustomShape 9"/>
          <p:cNvSpPr/>
          <p:nvPr/>
        </p:nvSpPr>
        <p:spPr>
          <a:xfrm>
            <a:off x="5801760" y="2674891"/>
            <a:ext cx="1145880" cy="272430"/>
          </a:xfrm>
          <a:prstGeom prst="rect">
            <a:avLst/>
          </a:prstGeom>
          <a:noFill/>
          <a:ln>
            <a:noFill/>
          </a:ln>
        </p:spPr>
        <p:txBody>
          <a:bodyPr wrap="none"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1350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Predicted </a:t>
            </a:r>
            <a:endParaRPr sz="135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350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Anomalies</a:t>
            </a:r>
            <a:endParaRPr sz="13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5212080" y="4630770"/>
            <a:ext cx="1049760" cy="851310"/>
          </a:xfrm>
          <a:prstGeom prst="rect">
            <a:avLst/>
          </a:prstGeom>
          <a:solidFill>
            <a:srgbClr val="FF0000"/>
          </a:solidFill>
          <a:ln w="15840">
            <a:solidFill>
              <a:srgbClr val="A8600D"/>
            </a:solidFill>
            <a:round/>
          </a:ln>
        </p:spPr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1350">
                <a:solidFill>
                  <a:srgbClr val="FFFFFF"/>
                </a:solidFill>
                <a:latin typeface="Calibri"/>
              </a:rPr>
              <a:t>Human Observed Fraud Analyst</a:t>
            </a:r>
            <a:endParaRPr sz="1350"/>
          </a:p>
        </p:txBody>
      </p:sp>
      <p:sp>
        <p:nvSpPr>
          <p:cNvPr id="104" name="CustomShape 14"/>
          <p:cNvSpPr/>
          <p:nvPr/>
        </p:nvSpPr>
        <p:spPr>
          <a:xfrm rot="10800000" flipV="1">
            <a:off x="6336090" y="3593430"/>
            <a:ext cx="1124550" cy="135297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105" name="CustomShape 15"/>
          <p:cNvSpPr/>
          <p:nvPr/>
        </p:nvSpPr>
        <p:spPr>
          <a:xfrm>
            <a:off x="454140" y="177930"/>
            <a:ext cx="7915254" cy="706860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Hybrid Statistical and Machine Learning Solution</a:t>
            </a:r>
            <a:endParaRPr sz="2800" dirty="0">
              <a:solidFill>
                <a:schemeClr val="tx2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6206895" y="4139952"/>
            <a:ext cx="1027350" cy="272430"/>
          </a:xfrm>
          <a:prstGeom prst="rect">
            <a:avLst/>
          </a:prstGeom>
          <a:noFill/>
          <a:ln>
            <a:noFill/>
          </a:ln>
        </p:spPr>
        <p:txBody>
          <a:bodyPr wrap="none" lIns="67500" tIns="33750" rIns="67500" bIns="3375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Possible Fraud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10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54370" y="2572560"/>
            <a:ext cx="891810" cy="1749060"/>
          </a:xfrm>
          <a:prstGeom prst="rect">
            <a:avLst/>
          </a:prstGeom>
          <a:ln>
            <a:noFill/>
          </a:ln>
        </p:spPr>
      </p:pic>
      <p:pic>
        <p:nvPicPr>
          <p:cNvPr id="109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29680" y="5069790"/>
            <a:ext cx="1409130" cy="715230"/>
          </a:xfrm>
          <a:prstGeom prst="rect">
            <a:avLst/>
          </a:prstGeom>
          <a:ln>
            <a:noFill/>
          </a:ln>
        </p:spPr>
      </p:pic>
      <p:pic>
        <p:nvPicPr>
          <p:cNvPr id="110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967410" y="854820"/>
            <a:ext cx="1837620" cy="1375380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http://www.iis.ee.ic.ac.uk/icvl/iccv09_tutorial_files/random_forest_new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79" y="4724660"/>
            <a:ext cx="1976601" cy="10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6" grpId="0"/>
    </p:bldLst>
  </p:timing>
</p:sld>
</file>

<file path=ppt/theme/theme1.xml><?xml version="1.0" encoding="utf-8"?>
<a:theme xmlns:a="http://schemas.openxmlformats.org/drawingml/2006/main" name="uCIRRUS_Powerpoint_Final">
  <a:themeElements>
    <a:clrScheme name="ARGYLE opt1">
      <a:dk1>
        <a:srgbClr val="3F4A5A"/>
      </a:dk1>
      <a:lt1>
        <a:sysClr val="window" lastClr="FFFFFF"/>
      </a:lt1>
      <a:dk2>
        <a:srgbClr val="216996"/>
      </a:dk2>
      <a:lt2>
        <a:srgbClr val="DDE2E6"/>
      </a:lt2>
      <a:accent1>
        <a:srgbClr val="2DA3BD"/>
      </a:accent1>
      <a:accent2>
        <a:srgbClr val="D56B37"/>
      </a:accent2>
      <a:accent3>
        <a:srgbClr val="92C044"/>
      </a:accent3>
      <a:accent4>
        <a:srgbClr val="F37737"/>
      </a:accent4>
      <a:accent5>
        <a:srgbClr val="FCBA4D"/>
      </a:accent5>
      <a:accent6>
        <a:srgbClr val="30A9DB"/>
      </a:accent6>
      <a:hlink>
        <a:srgbClr val="2DA3BD"/>
      </a:hlink>
      <a:folHlink>
        <a:srgbClr val="2169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RGYLE opt1">
    <a:dk1>
      <a:srgbClr val="3F4A5A"/>
    </a:dk1>
    <a:lt1>
      <a:sysClr val="window" lastClr="FFFFFF"/>
    </a:lt1>
    <a:dk2>
      <a:srgbClr val="216996"/>
    </a:dk2>
    <a:lt2>
      <a:srgbClr val="DDE2E6"/>
    </a:lt2>
    <a:accent1>
      <a:srgbClr val="2DA3BD"/>
    </a:accent1>
    <a:accent2>
      <a:srgbClr val="D56B37"/>
    </a:accent2>
    <a:accent3>
      <a:srgbClr val="92C044"/>
    </a:accent3>
    <a:accent4>
      <a:srgbClr val="F37737"/>
    </a:accent4>
    <a:accent5>
      <a:srgbClr val="FCBA4D"/>
    </a:accent5>
    <a:accent6>
      <a:srgbClr val="30A9DB"/>
    </a:accent6>
    <a:hlink>
      <a:srgbClr val="2DA3BD"/>
    </a:hlink>
    <a:folHlink>
      <a:srgbClr val="2169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84362</TotalTime>
  <Words>398</Words>
  <Application>Microsoft Office PowerPoint</Application>
  <PresentationFormat>On-screen Show (4:3)</PresentationFormat>
  <Paragraphs>95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65 Helvetica Medium</vt:lpstr>
      <vt:lpstr>Arial</vt:lpstr>
      <vt:lpstr>Calibri</vt:lpstr>
      <vt:lpstr>Calibri Light</vt:lpstr>
      <vt:lpstr>uCIRRUS_Powerpoint_Final</vt:lpstr>
      <vt:lpstr>Phone Fraudsters in a Haystack</vt:lpstr>
      <vt:lpstr>Example of Phone Fraud</vt:lpstr>
      <vt:lpstr>Motivations</vt:lpstr>
      <vt:lpstr>PowerPoint Presentation</vt:lpstr>
      <vt:lpstr>Anomaly Detection Through Statistical Analysis</vt:lpstr>
      <vt:lpstr>PowerPoint Presentation</vt:lpstr>
      <vt:lpstr>Fraud Detection Using Graph Metrics</vt:lpstr>
      <vt:lpstr>Fraud Detection Using Graph Metrics</vt:lpstr>
      <vt:lpstr>PowerPoint Presentation</vt:lpstr>
      <vt:lpstr>PowerPoint Presentation</vt:lpstr>
      <vt:lpstr>PowerPoint Presentation</vt:lpstr>
      <vt:lpstr>Machine Learning</vt:lpstr>
      <vt:lpstr>Conclusion</vt:lpstr>
      <vt:lpstr>Future Work</vt:lpstr>
      <vt:lpstr>Acknowledgements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Tissa</dc:creator>
  <cp:lastModifiedBy>sri kumar</cp:lastModifiedBy>
  <cp:revision>2298</cp:revision>
  <cp:lastPrinted>2014-06-02T22:37:28Z</cp:lastPrinted>
  <dcterms:created xsi:type="dcterms:W3CDTF">2014-05-12T17:42:31Z</dcterms:created>
  <dcterms:modified xsi:type="dcterms:W3CDTF">2014-07-30T21:33:00Z</dcterms:modified>
</cp:coreProperties>
</file>