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1C774-3FD1-4769-8F7E-6A22E091538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545F5-F98C-4100-BAF3-D7E34087C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14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9C72-1D2C-17A4-095F-8DDF1264D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D33E7-3326-5849-862C-13C16F982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BA70-322D-DAD8-32E0-6F1C1B10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D153-7E1B-4C56-9F7E-9597DC4EA284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9048-AACF-03CB-DF22-A1CF6494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D599-3AB9-29E9-9248-214C5285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E056-A41C-4321-B61B-97A709B53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91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D4F9-0467-8E98-905D-7F810D48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CA8B2-192A-59C9-4380-E0497A119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52AB-4C7F-91DE-0084-A80C9F16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D153-7E1B-4C56-9F7E-9597DC4EA284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55DE7-0C9B-B5EE-D8C2-AA853EB4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EF090-12B8-1F30-5554-1BDF9301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E056-A41C-4321-B61B-97A709B53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47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366B3-1FFB-051E-083A-F19A27681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E5FB-B201-B489-53BA-0C197CDC3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C0AF8-EBBC-CC73-FE80-A77E10D9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D153-7E1B-4C56-9F7E-9597DC4EA284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E2961-27DF-C64A-6B80-32FCE81C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F3AD-67D9-72CA-B82C-2DD4425D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E056-A41C-4321-B61B-97A709B53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7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BA35-473F-7672-C62A-20FF91A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3936-4A70-EDDB-CF66-F73FFFB8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10B4-710F-8FD1-EF7A-C4D2ECF6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D153-7E1B-4C56-9F7E-9597DC4EA284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3AFA6-23FB-D08B-9C16-50D498B7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B1D6B-31A0-86F0-5BC3-5E89FCE9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E056-A41C-4321-B61B-97A709B53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51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8409-F3D4-A1BF-17DD-8A08F3AA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AFA2E-4D26-5BCE-CF31-2C5FA12E8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45F64-A878-C47B-617E-B014CEB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D153-7E1B-4C56-9F7E-9597DC4EA284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1425D-EC73-27CD-6BDB-6F48C09F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65AB3-2F2B-223E-FD89-488C6285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E056-A41C-4321-B61B-97A709B53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11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5F67-258D-DE72-A9AA-2A0358B4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6C9F-EBE1-D2D3-A2C1-59A54B054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5918C-2173-3E8C-CC5B-82385758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30244-21FF-2796-44A2-0A40C1B1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D153-7E1B-4C56-9F7E-9597DC4EA284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28C3E-32E0-0FA5-A9A2-2A52CBC9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0E5E6-A8B1-8F45-E019-CBA7954B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E056-A41C-4321-B61B-97A709B53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4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6A90-FC7F-BA86-2CCD-F6470DFD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C95D0-7A9A-4DAF-7803-39BC3C68F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F0DE8-FA72-CF27-E7AE-AB83A6737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CC1CA-F1A8-2433-7AE0-3D8C3D86F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DBF1E-4497-01FE-DCDD-BE50FBDA9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A4F3A-638F-5DE5-06FA-5A152A4A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D153-7E1B-4C56-9F7E-9597DC4EA284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0A387-54E6-BC8D-0BA4-2BC1A6D9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B7BCA-886A-D9D5-D666-FEB316CD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E056-A41C-4321-B61B-97A709B53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05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4070-7561-54D8-27A2-AF231B0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D18EF-B5F1-18D6-D420-510AFE65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D153-7E1B-4C56-9F7E-9597DC4EA284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1C42B-F1F4-8C79-5FCF-67B953EF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AA1F0-0FE3-52FA-1E8C-D5879985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E056-A41C-4321-B61B-97A709B53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56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1BCB5-ED86-1EBB-522B-79F9C7D7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D153-7E1B-4C56-9F7E-9597DC4EA284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C425B-7E2E-892B-032C-42757C99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31D8D-7913-632D-E842-AAADF7B3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E056-A41C-4321-B61B-97A709B53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BDFE-BE7E-7BAF-93C2-9BEAE19B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9425B-31F6-C95E-BBCC-60099DA61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89E78-DFB5-6F3F-C1A1-C351F98AA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12871-C41C-16B7-7421-0B47ABB5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D153-7E1B-4C56-9F7E-9597DC4EA284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0D16D-ED47-2408-BA3A-64167F77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93A25-CD4A-1B37-6886-7FFFC6F3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E056-A41C-4321-B61B-97A709B53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8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51AD-0261-F6B2-4D57-304ADDED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EFF7D-68C8-518B-45A6-33C145108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CF4FC-329D-9E3C-0B46-B6836AD7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BC26C-E234-49D4-9327-A5C09AEC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D153-7E1B-4C56-9F7E-9597DC4EA284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01347-DF9B-F4EE-81AE-D5C740D0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9BB2-5C93-C76C-599F-497D9A91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E056-A41C-4321-B61B-97A709B53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1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C3997-AFD8-80D3-6CF7-6146331A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650FC-6EC0-2023-DCBE-D86BC098E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FD91-0B41-0CD7-38A8-C4F901FB1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BD153-7E1B-4C56-9F7E-9597DC4EA284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716A9-0CC6-533A-B7A3-E526B80E1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5A177-63E6-BD84-8A14-2F00F6AC5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6E056-A41C-4321-B61B-97A709B53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21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28F4-4364-F229-1E25-5719E1208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667" y="439232"/>
            <a:ext cx="9358964" cy="764189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Superstore Sales Analysis Report using Tableau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D408B-1BFF-C7A6-158F-B153063DC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36" y="1317377"/>
            <a:ext cx="10192274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4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8A76-0970-4D67-4C4F-3F858FEF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48" y="4572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Strategy : </a:t>
            </a:r>
            <a:r>
              <a:rPr lang="en-US" sz="4000" b="1" dirty="0"/>
              <a:t>Consumer--&gt; Technology </a:t>
            </a:r>
            <a:r>
              <a:rPr lang="en-US" sz="4000" b="1" dirty="0">
                <a:sym typeface="Wingdings" panose="05000000000000000000" pitchFamily="2" charset="2"/>
              </a:rPr>
              <a:t></a:t>
            </a:r>
            <a:r>
              <a:rPr lang="en-US" sz="4000" b="1" dirty="0"/>
              <a:t>Phone </a:t>
            </a:r>
            <a:r>
              <a:rPr lang="en-US" sz="4000" b="1" dirty="0">
                <a:sym typeface="Wingdings" panose="05000000000000000000" pitchFamily="2" charset="2"/>
              </a:rPr>
              <a:t></a:t>
            </a:r>
            <a:r>
              <a:rPr lang="en-US" sz="4000" b="1" dirty="0"/>
              <a:t>California (State)</a:t>
            </a:r>
            <a:br>
              <a:rPr lang="en-US" sz="4000" b="1" dirty="0"/>
            </a:br>
            <a:endParaRPr lang="en-IN" sz="4000" b="1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1F6E7A-4B20-5FE7-8B6E-B6A8F5324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097539"/>
              </p:ext>
            </p:extLst>
          </p:nvPr>
        </p:nvGraphicFramePr>
        <p:xfrm>
          <a:off x="9596389" y="1706947"/>
          <a:ext cx="2310063" cy="15544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310063">
                  <a:extLst>
                    <a:ext uri="{9D8B030D-6E8A-4147-A177-3AD203B41FA5}">
                      <a16:colId xmlns:a16="http://schemas.microsoft.com/office/drawing/2014/main" val="1410636249"/>
                    </a:ext>
                  </a:extLst>
                </a:gridCol>
              </a:tblGrid>
              <a:tr h="15282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Suggestion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97225"/>
                  </a:ext>
                </a:extLst>
              </a:tr>
              <a:tr h="530849">
                <a:tc>
                  <a:txBody>
                    <a:bodyPr/>
                    <a:lstStyle/>
                    <a:p>
                      <a:r>
                        <a:rPr lang="en-US" b="0" dirty="0"/>
                        <a:t>December is the best month for Profit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8735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6542B7-1E72-C9EC-45EF-AB62A59FC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97972"/>
              </p:ext>
            </p:extLst>
          </p:nvPr>
        </p:nvGraphicFramePr>
        <p:xfrm>
          <a:off x="9596390" y="3380106"/>
          <a:ext cx="2310062" cy="29260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310062">
                  <a:extLst>
                    <a:ext uri="{9D8B030D-6E8A-4147-A177-3AD203B41FA5}">
                      <a16:colId xmlns:a16="http://schemas.microsoft.com/office/drawing/2014/main" val="1410636249"/>
                    </a:ext>
                  </a:extLst>
                </a:gridCol>
              </a:tblGrid>
              <a:tr h="586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Warning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97225"/>
                  </a:ext>
                </a:extLst>
              </a:tr>
              <a:tr h="2093319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February onwards profit is declining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March is difficult so don’t keep more inventory in stock from January onwards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87351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17E8BAA-5431-FBC0-3840-56DE4A2D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9" y="1618882"/>
            <a:ext cx="9404440" cy="47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8A76-0970-4D67-4C4F-3F858FEF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21" y="484086"/>
            <a:ext cx="10486722" cy="1131421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+mn-lt"/>
              </a:rPr>
              <a:t>Corporate --&gt;</a:t>
            </a:r>
            <a:r>
              <a:rPr lang="en-IN" sz="4000" dirty="0"/>
              <a:t> Office supplies </a:t>
            </a:r>
            <a:r>
              <a:rPr lang="en-IN" sz="4000" dirty="0">
                <a:sym typeface="Wingdings" panose="05000000000000000000" pitchFamily="2" charset="2"/>
              </a:rPr>
              <a:t> Storage  California (state)</a:t>
            </a:r>
            <a:br>
              <a:rPr lang="en-IN" sz="4000" dirty="0"/>
            </a:br>
            <a:endParaRPr lang="en-IN" sz="40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1F6E7A-4B20-5FE7-8B6E-B6A8F5324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43712"/>
              </p:ext>
            </p:extLst>
          </p:nvPr>
        </p:nvGraphicFramePr>
        <p:xfrm>
          <a:off x="9596390" y="1615507"/>
          <a:ext cx="2310063" cy="1828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310063">
                  <a:extLst>
                    <a:ext uri="{9D8B030D-6E8A-4147-A177-3AD203B41FA5}">
                      <a16:colId xmlns:a16="http://schemas.microsoft.com/office/drawing/2014/main" val="1410636249"/>
                    </a:ext>
                  </a:extLst>
                </a:gridCol>
              </a:tblGrid>
              <a:tr h="15282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Suggestion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97225"/>
                  </a:ext>
                </a:extLst>
              </a:tr>
              <a:tr h="530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December is the best month for Profits 15k &amp; 7.5k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8735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6542B7-1E72-C9EC-45EF-AB62A59FC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947938"/>
              </p:ext>
            </p:extLst>
          </p:nvPr>
        </p:nvGraphicFramePr>
        <p:xfrm>
          <a:off x="9596390" y="3471546"/>
          <a:ext cx="2310063" cy="276063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310063">
                  <a:extLst>
                    <a:ext uri="{9D8B030D-6E8A-4147-A177-3AD203B41FA5}">
                      <a16:colId xmlns:a16="http://schemas.microsoft.com/office/drawing/2014/main" val="1410636249"/>
                    </a:ext>
                  </a:extLst>
                </a:gridCol>
              </a:tblGrid>
              <a:tr h="6464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Warning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97225"/>
                  </a:ext>
                </a:extLst>
              </a:tr>
              <a:tr h="21141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Jan is 0 Profit &amp; </a:t>
                      </a:r>
                      <a:r>
                        <a:rPr lang="en-IN" dirty="0" err="1"/>
                        <a:t>feb</a:t>
                      </a:r>
                      <a:r>
                        <a:rPr lang="en-IN" dirty="0"/>
                        <a:t> shows small </a:t>
                      </a:r>
                      <a:r>
                        <a:rPr lang="en-IN" dirty="0" err="1"/>
                        <a:t>upcline</a:t>
                      </a:r>
                      <a:r>
                        <a:rPr lang="en-IN" dirty="0"/>
                        <a:t> in business With a zero returned rate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87351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C3B807B-FD5E-6233-EA96-DE45D9510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34" y="1540042"/>
            <a:ext cx="9554620" cy="479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1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8A76-0970-4D67-4C4F-3F858FEF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21" y="484086"/>
            <a:ext cx="10486722" cy="1131421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+mn-lt"/>
              </a:rPr>
              <a:t>Home Office--&gt;</a:t>
            </a:r>
            <a:r>
              <a:rPr lang="en-IN" sz="4000" dirty="0"/>
              <a:t> Furniture</a:t>
            </a:r>
            <a:r>
              <a:rPr lang="en-IN" sz="4000" dirty="0">
                <a:sym typeface="Wingdings" panose="05000000000000000000" pitchFamily="2" charset="2"/>
              </a:rPr>
              <a:t> Chair California (state)</a:t>
            </a:r>
            <a:br>
              <a:rPr lang="en-IN" sz="4000" dirty="0"/>
            </a:br>
            <a:endParaRPr lang="en-IN" sz="40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1F6E7A-4B20-5FE7-8B6E-B6A8F5324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373106"/>
              </p:ext>
            </p:extLst>
          </p:nvPr>
        </p:nvGraphicFramePr>
        <p:xfrm>
          <a:off x="9596390" y="1615507"/>
          <a:ext cx="2310063" cy="15544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310063">
                  <a:extLst>
                    <a:ext uri="{9D8B030D-6E8A-4147-A177-3AD203B41FA5}">
                      <a16:colId xmlns:a16="http://schemas.microsoft.com/office/drawing/2014/main" val="1410636249"/>
                    </a:ext>
                  </a:extLst>
                </a:gridCol>
              </a:tblGrid>
              <a:tr h="15282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Suggestion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97225"/>
                  </a:ext>
                </a:extLst>
              </a:tr>
              <a:tr h="530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August is the best month for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8735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6542B7-1E72-C9EC-45EF-AB62A59FC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89930"/>
              </p:ext>
            </p:extLst>
          </p:nvPr>
        </p:nvGraphicFramePr>
        <p:xfrm>
          <a:off x="9596390" y="3471546"/>
          <a:ext cx="2310063" cy="276063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310063">
                  <a:extLst>
                    <a:ext uri="{9D8B030D-6E8A-4147-A177-3AD203B41FA5}">
                      <a16:colId xmlns:a16="http://schemas.microsoft.com/office/drawing/2014/main" val="1410636249"/>
                    </a:ext>
                  </a:extLst>
                </a:gridCol>
              </a:tblGrid>
              <a:tr h="6464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Warning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97225"/>
                  </a:ext>
                </a:extLst>
              </a:tr>
              <a:tr h="211417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April onwards profit is declining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Mayis</a:t>
                      </a:r>
                      <a:r>
                        <a:rPr lang="en-IN" dirty="0"/>
                        <a:t> difficult so don’t keep more inventory in stock.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87351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8CDA3C7-F9C8-0C87-82A1-4A44C527A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5" y="1535854"/>
            <a:ext cx="9488146" cy="477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8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EA56-F4C2-134C-77BB-110A3961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675" y="2454443"/>
            <a:ext cx="2626894" cy="1113172"/>
          </a:xfrm>
        </p:spPr>
        <p:txBody>
          <a:bodyPr/>
          <a:lstStyle/>
          <a:p>
            <a:r>
              <a:rPr lang="en-IN" b="1" dirty="0">
                <a:latin typeface="+mn-lt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AB075-7B1E-228D-0AC7-9A3484CEB4A9}"/>
              </a:ext>
            </a:extLst>
          </p:cNvPr>
          <p:cNvSpPr txBox="1"/>
          <p:nvPr/>
        </p:nvSpPr>
        <p:spPr>
          <a:xfrm>
            <a:off x="8710863" y="5053263"/>
            <a:ext cx="2839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Diksha Bhushan Waghmare</a:t>
            </a:r>
          </a:p>
          <a:p>
            <a:r>
              <a:rPr lang="en-IN"/>
              <a:t>Data science Intern</a:t>
            </a:r>
          </a:p>
          <a:p>
            <a:r>
              <a:rPr lang="en-IN"/>
              <a:t>Team Ayush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04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131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Superstore Sales Analysis Report using Tableau</vt:lpstr>
      <vt:lpstr>Strategy : Consumer--&gt; Technology Phone California (State) </vt:lpstr>
      <vt:lpstr>Corporate --&gt; Office supplies  Storage  California (state) </vt:lpstr>
      <vt:lpstr>Home Office--&gt; Furniture Chair California (state)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Analysis Report using Tableau</dc:title>
  <dc:creator>nagdevedeeksha87@gmail.com</dc:creator>
  <cp:lastModifiedBy>nagdevedeeksha87@gmail.com</cp:lastModifiedBy>
  <cp:revision>3</cp:revision>
  <dcterms:created xsi:type="dcterms:W3CDTF">2023-07-29T14:21:00Z</dcterms:created>
  <dcterms:modified xsi:type="dcterms:W3CDTF">2023-08-01T08:13:27Z</dcterms:modified>
</cp:coreProperties>
</file>