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0c105004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0c105004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microservices architecture definition, benefits.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0c105004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0c105004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 upon each drawback -&gt; Difficult to pinpoint as it is complex. The complex relationship could be learnt through data driven approaches, but not enough labeled data. Collecting data once might not help generalize due to dynamic nature of the architecture.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0c105004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0c105004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Provide background - call graphs and traces, GNNs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0c105004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0c105004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briefly about the advantages and disadvantages of </a:t>
            </a:r>
            <a:r>
              <a:rPr lang="en"/>
              <a:t>hierarchical</a:t>
            </a:r>
            <a:r>
              <a:rPr lang="en"/>
              <a:t> classifiers.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Maybe add some color here. For  example, graph classification and node classification can be in colors.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0c1050048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0c105004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0c1050048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0c105004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Say that SVM is being used for comparison.</a:t>
            </a:r>
            <a:endParaRPr/>
          </a:p>
          <a:p>
            <a:pPr indent="0" lvl="0" marL="0" rtl="0" algn="l">
              <a:spcBef>
                <a:spcPts val="0"/>
              </a:spcBef>
              <a:spcAft>
                <a:spcPts val="0"/>
              </a:spcAft>
              <a:buNone/>
            </a:pPr>
            <a:r>
              <a:rPr lang="en"/>
              <a:t>See if you can add some numbers on graph itself, like avg reduction over SVM, etc.</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0c105004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0c105004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03525"/>
            <a:ext cx="8520600" cy="16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t>B-MEG: Bottlenecked-Microservices Extraction Using Graph Neural Networks</a:t>
            </a:r>
            <a:endParaRPr sz="3600"/>
          </a:p>
        </p:txBody>
      </p:sp>
      <p:sp>
        <p:nvSpPr>
          <p:cNvPr id="55" name="Google Shape;55;p13"/>
          <p:cNvSpPr txBox="1"/>
          <p:nvPr>
            <p:ph idx="1" type="subTitle"/>
          </p:nvPr>
        </p:nvSpPr>
        <p:spPr>
          <a:xfrm>
            <a:off x="311700" y="2446975"/>
            <a:ext cx="8720700" cy="11553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n" sz="7600" u="sng"/>
              <a:t>Gagan Somashekar</a:t>
            </a:r>
            <a:r>
              <a:rPr lang="en" sz="7600"/>
              <a:t>, Anurag Dutt, Rohith Vaddavalli, Sai Bhargav Varanasi, Anshul Gandhi</a:t>
            </a:r>
            <a:endParaRPr sz="7600"/>
          </a:p>
          <a:p>
            <a:pPr indent="0" lvl="0" marL="0" rtl="0" algn="ctr">
              <a:spcBef>
                <a:spcPts val="0"/>
              </a:spcBef>
              <a:spcAft>
                <a:spcPts val="0"/>
              </a:spcAft>
              <a:buClr>
                <a:schemeClr val="dk1"/>
              </a:buClr>
              <a:buSzPts val="275"/>
              <a:buFont typeface="Arial"/>
              <a:buNone/>
            </a:pPr>
            <a:r>
              <a:t/>
            </a:r>
            <a:endParaRPr sz="6400"/>
          </a:p>
          <a:p>
            <a:pPr indent="0" lvl="0" marL="0" rtl="0" algn="ctr">
              <a:spcBef>
                <a:spcPts val="0"/>
              </a:spcBef>
              <a:spcAft>
                <a:spcPts val="0"/>
              </a:spcAft>
              <a:buNone/>
            </a:pPr>
            <a:r>
              <a:rPr b="1" lang="en" sz="6400"/>
              <a:t>PACE Lab</a:t>
            </a:r>
            <a:r>
              <a:rPr lang="en" sz="6400"/>
              <a:t>, Stony Brook University, Stony Brook, New York, USA</a:t>
            </a:r>
            <a:endParaRPr sz="6400"/>
          </a:p>
          <a:p>
            <a:pPr indent="0" lvl="0" marL="0" rtl="0" algn="l">
              <a:spcBef>
                <a:spcPts val="0"/>
              </a:spcBef>
              <a:spcAft>
                <a:spcPts val="0"/>
              </a:spcAft>
              <a:buNone/>
            </a:pPr>
            <a:r>
              <a:t/>
            </a:r>
            <a:endParaRPr sz="6400"/>
          </a:p>
          <a:p>
            <a:pPr indent="0" lvl="0" marL="0" rtl="0" algn="ctr">
              <a:spcBef>
                <a:spcPts val="0"/>
              </a:spcBef>
              <a:spcAft>
                <a:spcPts val="0"/>
              </a:spcAft>
              <a:buClr>
                <a:schemeClr val="dk1"/>
              </a:buClr>
              <a:buSzPts val="275"/>
              <a:buFont typeface="Arial"/>
              <a:buNone/>
            </a:pPr>
            <a:r>
              <a:rPr lang="en" sz="6400"/>
              <a:t>{gsomashekar,adutt,rvaddavalli,sbvaranasi,anshul}@cs.stonybrook.edu</a:t>
            </a:r>
            <a:endParaRPr sz="6400"/>
          </a:p>
          <a:p>
            <a:pPr indent="0" lvl="0" marL="0" rtl="0" algn="ctr">
              <a:spcBef>
                <a:spcPts val="0"/>
              </a:spcBef>
              <a:spcAft>
                <a:spcPts val="0"/>
              </a:spcAft>
              <a:buClr>
                <a:schemeClr val="dk1"/>
              </a:buClr>
              <a:buSzPct val="39285"/>
              <a:buFont typeface="Arial"/>
              <a:buNone/>
            </a:pPr>
            <a:r>
              <a:t/>
            </a:r>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3553438" y="4124350"/>
            <a:ext cx="2037125" cy="803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Microservices architecture is replacing monolithic and multi-tier architecture.</a:t>
            </a:r>
            <a:endParaRPr/>
          </a:p>
          <a:p>
            <a:pPr indent="-342900" lvl="0" marL="457200" rtl="0" algn="l">
              <a:spcBef>
                <a:spcPts val="0"/>
              </a:spcBef>
              <a:spcAft>
                <a:spcPts val="0"/>
              </a:spcAft>
              <a:buSzPts val="1800"/>
              <a:buChar char="●"/>
            </a:pPr>
            <a:r>
              <a:rPr lang="en"/>
              <a:t>Performance is crucial as these are usually customer-facing applications.</a:t>
            </a:r>
            <a:endParaRPr/>
          </a:p>
        </p:txBody>
      </p:sp>
      <p:pic>
        <p:nvPicPr>
          <p:cNvPr id="63" name="Google Shape;63;p14"/>
          <p:cNvPicPr preferRelativeResize="0"/>
          <p:nvPr/>
        </p:nvPicPr>
        <p:blipFill>
          <a:blip r:embed="rId3">
            <a:alphaModFix/>
          </a:blip>
          <a:stretch>
            <a:fillRect/>
          </a:stretch>
        </p:blipFill>
        <p:spPr>
          <a:xfrm>
            <a:off x="523575" y="2571741"/>
            <a:ext cx="3810000" cy="2017059"/>
          </a:xfrm>
          <a:prstGeom prst="rect">
            <a:avLst/>
          </a:prstGeom>
          <a:noFill/>
          <a:ln>
            <a:noFill/>
          </a:ln>
        </p:spPr>
      </p:pic>
      <p:pic>
        <p:nvPicPr>
          <p:cNvPr id="64" name="Google Shape;64;p14"/>
          <p:cNvPicPr preferRelativeResize="0"/>
          <p:nvPr/>
        </p:nvPicPr>
        <p:blipFill>
          <a:blip r:embed="rId4">
            <a:alphaModFix/>
          </a:blip>
          <a:stretch>
            <a:fillRect/>
          </a:stretch>
        </p:blipFill>
        <p:spPr>
          <a:xfrm>
            <a:off x="4843600" y="2596000"/>
            <a:ext cx="3562975" cy="1968550"/>
          </a:xfrm>
          <a:prstGeom prst="rect">
            <a:avLst/>
          </a:prstGeom>
          <a:noFill/>
          <a:ln>
            <a:noFill/>
          </a:ln>
        </p:spPr>
      </p:pic>
      <p:sp>
        <p:nvSpPr>
          <p:cNvPr id="65" name="Google Shape;65;p14"/>
          <p:cNvSpPr txBox="1"/>
          <p:nvPr/>
        </p:nvSpPr>
        <p:spPr>
          <a:xfrm>
            <a:off x="5696575" y="4703625"/>
            <a:ext cx="3135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Calibri"/>
                <a:ea typeface="Calibri"/>
                <a:cs typeface="Calibri"/>
                <a:sym typeface="Calibri"/>
              </a:rPr>
              <a:t>Image source</a:t>
            </a:r>
            <a:r>
              <a:rPr lang="en">
                <a:solidFill>
                  <a:schemeClr val="dk1"/>
                </a:solidFill>
                <a:latin typeface="Calibri"/>
                <a:ea typeface="Calibri"/>
                <a:cs typeface="Calibri"/>
                <a:sym typeface="Calibri"/>
              </a:rPr>
              <a:t>: Gan et al., </a:t>
            </a:r>
            <a:r>
              <a:rPr i="1" lang="en">
                <a:solidFill>
                  <a:schemeClr val="dk1"/>
                </a:solidFill>
                <a:latin typeface="Calibri"/>
                <a:ea typeface="Calibri"/>
                <a:cs typeface="Calibri"/>
                <a:sym typeface="Calibri"/>
              </a:rPr>
              <a:t>ASPLOS’19</a:t>
            </a:r>
            <a:endParaRPr i="1">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Motivation</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Detecting and mitigating performance bottlenecks is paramount.</a:t>
            </a:r>
            <a:endParaRPr/>
          </a:p>
          <a:p>
            <a:pPr indent="-342900" lvl="0" marL="457200" rtl="0" algn="l">
              <a:spcBef>
                <a:spcPts val="0"/>
              </a:spcBef>
              <a:spcAft>
                <a:spcPts val="0"/>
              </a:spcAft>
              <a:buSzPts val="1800"/>
              <a:buChar char="●"/>
            </a:pPr>
            <a:r>
              <a:rPr lang="en"/>
              <a:t>With Microservices architecture, the problem of finding bottlenecks is exacerbated by the following:</a:t>
            </a:r>
            <a:endParaRPr/>
          </a:p>
          <a:p>
            <a:pPr indent="-317500" lvl="1" marL="914400" rtl="0" algn="l">
              <a:spcBef>
                <a:spcPts val="0"/>
              </a:spcBef>
              <a:spcAft>
                <a:spcPts val="0"/>
              </a:spcAft>
              <a:buSzPts val="1400"/>
              <a:buChar char="○"/>
            </a:pPr>
            <a:r>
              <a:rPr lang="en"/>
              <a:t>Difficult to precisely pinpoint bottlenecks.</a:t>
            </a:r>
            <a:endParaRPr/>
          </a:p>
          <a:p>
            <a:pPr indent="-317500" lvl="1" marL="914400" rtl="0" algn="l">
              <a:spcBef>
                <a:spcPts val="0"/>
              </a:spcBef>
              <a:spcAft>
                <a:spcPts val="0"/>
              </a:spcAft>
              <a:buSzPts val="1400"/>
              <a:buChar char="○"/>
            </a:pPr>
            <a:r>
              <a:rPr lang="en"/>
              <a:t>Scarcity of labeled data in </a:t>
            </a:r>
            <a:r>
              <a:rPr lang="en"/>
              <a:t>production</a:t>
            </a:r>
            <a:r>
              <a:rPr lang="en"/>
              <a:t> systems.</a:t>
            </a:r>
            <a:endParaRPr/>
          </a:p>
          <a:p>
            <a:pPr indent="-317500" lvl="1" marL="914400" rtl="0" algn="l">
              <a:spcBef>
                <a:spcPts val="0"/>
              </a:spcBef>
              <a:spcAft>
                <a:spcPts val="0"/>
              </a:spcAft>
              <a:buSzPts val="1400"/>
              <a:buChar char="○"/>
            </a:pPr>
            <a:r>
              <a:rPr lang="en"/>
              <a:t>Dynamic nature.</a:t>
            </a:r>
            <a:endParaRPr/>
          </a:p>
        </p:txBody>
      </p:sp>
      <p:sp>
        <p:nvSpPr>
          <p:cNvPr id="72" name="Google Shape;72;p15"/>
          <p:cNvSpPr txBox="1"/>
          <p:nvPr/>
        </p:nvSpPr>
        <p:spPr>
          <a:xfrm>
            <a:off x="1258200" y="3263075"/>
            <a:ext cx="6627600" cy="615600"/>
          </a:xfrm>
          <a:prstGeom prst="rect">
            <a:avLst/>
          </a:prstGeom>
          <a:solidFill>
            <a:schemeClr val="accent6"/>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How to </a:t>
            </a:r>
            <a:r>
              <a:rPr b="1" lang="en"/>
              <a:t>precisely</a:t>
            </a:r>
            <a:r>
              <a:rPr b="1" lang="en"/>
              <a:t> pinpoint bottlenecks using limited labeled data in a generalizable way?</a:t>
            </a:r>
            <a:endParaRPr b="1"/>
          </a:p>
        </p:txBody>
      </p:sp>
      <p:sp>
        <p:nvSpPr>
          <p:cNvPr id="73" name="Google Shape;73;p15"/>
          <p:cNvSpPr txBox="1"/>
          <p:nvPr/>
        </p:nvSpPr>
        <p:spPr>
          <a:xfrm>
            <a:off x="3143250" y="4000500"/>
            <a:ext cx="2857500" cy="400200"/>
          </a:xfrm>
          <a:prstGeom prst="rect">
            <a:avLst/>
          </a:prstGeom>
          <a:solidFill>
            <a:srgbClr val="6AA84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Graph Neural Networks (GNN)</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500"/>
                                        <p:tgtEl>
                                          <p:spTgt spid="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5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Why GNN?</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Superior performance on graph data.</a:t>
            </a:r>
            <a:endParaRPr/>
          </a:p>
          <a:p>
            <a:pPr indent="-342900" lvl="0" marL="457200" rtl="0" algn="l">
              <a:spcBef>
                <a:spcPts val="0"/>
              </a:spcBef>
              <a:spcAft>
                <a:spcPts val="0"/>
              </a:spcAft>
              <a:buSzPts val="1800"/>
              <a:buChar char="●"/>
            </a:pPr>
            <a:r>
              <a:rPr lang="en"/>
              <a:t>Learns dependency among nodes.</a:t>
            </a:r>
            <a:endParaRPr/>
          </a:p>
          <a:p>
            <a:pPr indent="-342900" lvl="0" marL="457200" rtl="0" algn="l">
              <a:spcBef>
                <a:spcPts val="0"/>
              </a:spcBef>
              <a:spcAft>
                <a:spcPts val="0"/>
              </a:spcAft>
              <a:buSzPts val="1800"/>
              <a:buChar char="●"/>
            </a:pPr>
            <a:r>
              <a:rPr lang="en"/>
              <a:t>Handles</a:t>
            </a:r>
            <a:r>
              <a:rPr lang="en"/>
              <a:t> multi-class imbalance problem well.</a:t>
            </a:r>
            <a:endParaRPr/>
          </a:p>
          <a:p>
            <a:pPr indent="-342900" lvl="0" marL="457200" rtl="0" algn="l">
              <a:spcBef>
                <a:spcPts val="0"/>
              </a:spcBef>
              <a:spcAft>
                <a:spcPts val="0"/>
              </a:spcAft>
              <a:buSzPts val="1800"/>
              <a:buChar char="●"/>
            </a:pPr>
            <a:r>
              <a:rPr lang="en"/>
              <a:t>Generalize well through transfer learning.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Objective and System Design</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Detecting </a:t>
            </a:r>
            <a:r>
              <a:rPr lang="en"/>
              <a:t>anomalous</a:t>
            </a:r>
            <a:r>
              <a:rPr lang="en"/>
              <a:t> traces </a:t>
            </a:r>
            <a:endParaRPr/>
          </a:p>
          <a:p>
            <a:pPr indent="-342900" lvl="0" marL="457200" rtl="0" algn="l">
              <a:spcBef>
                <a:spcPts val="0"/>
              </a:spcBef>
              <a:spcAft>
                <a:spcPts val="0"/>
              </a:spcAft>
              <a:buSzPts val="1800"/>
              <a:buChar char="●"/>
            </a:pPr>
            <a:r>
              <a:rPr lang="en"/>
              <a:t>Detecting</a:t>
            </a:r>
            <a:r>
              <a:rPr lang="en"/>
              <a:t> bottlenecks in potential anomalous traces  </a:t>
            </a:r>
            <a:endParaRPr/>
          </a:p>
          <a:p>
            <a:pPr indent="-342900" lvl="0" marL="457200" rtl="0" algn="l">
              <a:spcBef>
                <a:spcPts val="0"/>
              </a:spcBef>
              <a:spcAft>
                <a:spcPts val="0"/>
              </a:spcAft>
              <a:buSzPts val="1800"/>
              <a:buChar char="●"/>
            </a:pPr>
            <a:r>
              <a:rPr lang="en"/>
              <a:t>Hierarchical</a:t>
            </a:r>
            <a:r>
              <a:rPr lang="en"/>
              <a:t> classifier (B-MEG):</a:t>
            </a:r>
            <a:endParaRPr/>
          </a:p>
          <a:p>
            <a:pPr indent="-317500" lvl="1" marL="914400" rtl="0" algn="l">
              <a:spcBef>
                <a:spcPts val="0"/>
              </a:spcBef>
              <a:spcAft>
                <a:spcPts val="0"/>
              </a:spcAft>
              <a:buSzPts val="1400"/>
              <a:buChar char="○"/>
            </a:pPr>
            <a:r>
              <a:rPr lang="en"/>
              <a:t>Graph classifier  (Deep Graph Convolutional Neural Network [</a:t>
            </a:r>
            <a:r>
              <a:rPr lang="en"/>
              <a:t>Chen 2020, ICML.]</a:t>
            </a:r>
            <a:r>
              <a:rPr lang="en"/>
              <a:t>).</a:t>
            </a:r>
            <a:endParaRPr/>
          </a:p>
          <a:p>
            <a:pPr indent="0" lvl="0" marL="0" rtl="0" algn="l">
              <a:spcBef>
                <a:spcPts val="1200"/>
              </a:spcBef>
              <a:spcAft>
                <a:spcPts val="0"/>
              </a:spcAft>
              <a:buNone/>
            </a:pPr>
            <a:r>
              <a:rPr lang="en"/>
              <a:t>                </a:t>
            </a:r>
            <a:endParaRPr/>
          </a:p>
          <a:p>
            <a:pPr indent="0" lvl="0" marL="914400" rtl="0" algn="l">
              <a:spcBef>
                <a:spcPts val="1200"/>
              </a:spcBef>
              <a:spcAft>
                <a:spcPts val="0"/>
              </a:spcAft>
              <a:buNone/>
            </a:pPr>
            <a:r>
              <a:t/>
            </a:r>
            <a:endParaRPr/>
          </a:p>
          <a:p>
            <a:pPr indent="-317500" lvl="1" marL="914400" rtl="0" algn="l">
              <a:spcBef>
                <a:spcPts val="1200"/>
              </a:spcBef>
              <a:spcAft>
                <a:spcPts val="0"/>
              </a:spcAft>
              <a:buSzPts val="1400"/>
              <a:buChar char="○"/>
            </a:pPr>
            <a:r>
              <a:rPr lang="en"/>
              <a:t>Node classifier.</a:t>
            </a:r>
            <a:endParaRPr/>
          </a:p>
          <a:p>
            <a:pPr indent="0" lvl="0" marL="0" rtl="0" algn="l">
              <a:spcBef>
                <a:spcPts val="1200"/>
              </a:spcBef>
              <a:spcAft>
                <a:spcPts val="1200"/>
              </a:spcAft>
              <a:buNone/>
            </a:pPr>
            <a:r>
              <a:t/>
            </a:r>
            <a:endParaRPr/>
          </a:p>
        </p:txBody>
      </p:sp>
      <p:sp>
        <p:nvSpPr>
          <p:cNvPr id="86" name="Google Shape;86;p17"/>
          <p:cNvSpPr/>
          <p:nvPr/>
        </p:nvSpPr>
        <p:spPr>
          <a:xfrm>
            <a:off x="611475" y="2700800"/>
            <a:ext cx="636000" cy="18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Input</a:t>
            </a:r>
            <a:endParaRPr/>
          </a:p>
        </p:txBody>
      </p:sp>
      <p:sp>
        <p:nvSpPr>
          <p:cNvPr id="87" name="Google Shape;87;p17"/>
          <p:cNvSpPr/>
          <p:nvPr/>
        </p:nvSpPr>
        <p:spPr>
          <a:xfrm>
            <a:off x="2531125" y="2700800"/>
            <a:ext cx="943800" cy="18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Sort-Pool</a:t>
            </a:r>
            <a:endParaRPr/>
          </a:p>
        </p:txBody>
      </p:sp>
      <p:sp>
        <p:nvSpPr>
          <p:cNvPr id="88" name="Google Shape;88;p17"/>
          <p:cNvSpPr/>
          <p:nvPr/>
        </p:nvSpPr>
        <p:spPr>
          <a:xfrm>
            <a:off x="3692725" y="2700800"/>
            <a:ext cx="894000" cy="18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Conv-1D</a:t>
            </a:r>
            <a:endParaRPr/>
          </a:p>
        </p:txBody>
      </p:sp>
      <p:sp>
        <p:nvSpPr>
          <p:cNvPr id="89" name="Google Shape;89;p17"/>
          <p:cNvSpPr/>
          <p:nvPr/>
        </p:nvSpPr>
        <p:spPr>
          <a:xfrm>
            <a:off x="4776388" y="2700800"/>
            <a:ext cx="943800" cy="18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Max</a:t>
            </a:r>
            <a:r>
              <a:rPr lang="en"/>
              <a:t>-Pool</a:t>
            </a:r>
            <a:endParaRPr/>
          </a:p>
        </p:txBody>
      </p:sp>
      <p:sp>
        <p:nvSpPr>
          <p:cNvPr id="90" name="Google Shape;90;p17"/>
          <p:cNvSpPr/>
          <p:nvPr/>
        </p:nvSpPr>
        <p:spPr>
          <a:xfrm>
            <a:off x="5894100" y="2700800"/>
            <a:ext cx="894000" cy="18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Conv-1D</a:t>
            </a:r>
            <a:endParaRPr/>
          </a:p>
        </p:txBody>
      </p:sp>
      <p:grpSp>
        <p:nvGrpSpPr>
          <p:cNvPr id="91" name="Google Shape;91;p17"/>
          <p:cNvGrpSpPr/>
          <p:nvPr/>
        </p:nvGrpSpPr>
        <p:grpSpPr>
          <a:xfrm>
            <a:off x="1465275" y="2608550"/>
            <a:ext cx="848050" cy="369000"/>
            <a:chOff x="1774725" y="2654700"/>
            <a:chExt cx="848050" cy="369000"/>
          </a:xfrm>
        </p:grpSpPr>
        <p:sp>
          <p:nvSpPr>
            <p:cNvPr id="92" name="Google Shape;92;p17"/>
            <p:cNvSpPr/>
            <p:nvPr/>
          </p:nvSpPr>
          <p:spPr>
            <a:xfrm>
              <a:off x="1774725" y="2654700"/>
              <a:ext cx="686400" cy="18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1834925" y="2700800"/>
              <a:ext cx="686400" cy="18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1895175" y="2768425"/>
              <a:ext cx="686400" cy="18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1936375" y="2839200"/>
              <a:ext cx="686400" cy="18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GCN</a:t>
              </a:r>
              <a:endParaRPr/>
            </a:p>
          </p:txBody>
        </p:sp>
      </p:grpSp>
      <p:sp>
        <p:nvSpPr>
          <p:cNvPr id="96" name="Google Shape;96;p17"/>
          <p:cNvSpPr/>
          <p:nvPr/>
        </p:nvSpPr>
        <p:spPr>
          <a:xfrm>
            <a:off x="6998600" y="2700800"/>
            <a:ext cx="741600" cy="18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Dense</a:t>
            </a:r>
            <a:endParaRPr/>
          </a:p>
        </p:txBody>
      </p:sp>
      <p:sp>
        <p:nvSpPr>
          <p:cNvPr id="97" name="Google Shape;97;p17"/>
          <p:cNvSpPr/>
          <p:nvPr/>
        </p:nvSpPr>
        <p:spPr>
          <a:xfrm>
            <a:off x="7950700" y="2700800"/>
            <a:ext cx="741600" cy="18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Output</a:t>
            </a:r>
            <a:endParaRPr/>
          </a:p>
        </p:txBody>
      </p:sp>
      <p:sp>
        <p:nvSpPr>
          <p:cNvPr id="98" name="Google Shape;98;p17"/>
          <p:cNvSpPr/>
          <p:nvPr/>
        </p:nvSpPr>
        <p:spPr>
          <a:xfrm>
            <a:off x="2618125" y="4049425"/>
            <a:ext cx="636000" cy="18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Input</a:t>
            </a:r>
            <a:endParaRPr/>
          </a:p>
        </p:txBody>
      </p:sp>
      <p:grpSp>
        <p:nvGrpSpPr>
          <p:cNvPr id="99" name="Google Shape;99;p17"/>
          <p:cNvGrpSpPr/>
          <p:nvPr/>
        </p:nvGrpSpPr>
        <p:grpSpPr>
          <a:xfrm>
            <a:off x="3565825" y="3980225"/>
            <a:ext cx="787850" cy="322900"/>
            <a:chOff x="1834925" y="2700800"/>
            <a:chExt cx="787850" cy="322900"/>
          </a:xfrm>
        </p:grpSpPr>
        <p:sp>
          <p:nvSpPr>
            <p:cNvPr id="100" name="Google Shape;100;p17"/>
            <p:cNvSpPr/>
            <p:nvPr/>
          </p:nvSpPr>
          <p:spPr>
            <a:xfrm>
              <a:off x="1834925" y="2700800"/>
              <a:ext cx="686400" cy="18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1895175" y="2768425"/>
              <a:ext cx="686400" cy="18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1936375" y="2839200"/>
              <a:ext cx="686400" cy="18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GCN</a:t>
              </a:r>
              <a:endParaRPr/>
            </a:p>
          </p:txBody>
        </p:sp>
      </p:grpSp>
      <p:sp>
        <p:nvSpPr>
          <p:cNvPr id="103" name="Google Shape;103;p17"/>
          <p:cNvSpPr/>
          <p:nvPr/>
        </p:nvSpPr>
        <p:spPr>
          <a:xfrm>
            <a:off x="4700525" y="4049425"/>
            <a:ext cx="741600" cy="18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Dense</a:t>
            </a:r>
            <a:endParaRPr/>
          </a:p>
        </p:txBody>
      </p:sp>
      <p:sp>
        <p:nvSpPr>
          <p:cNvPr id="104" name="Google Shape;104;p17"/>
          <p:cNvSpPr/>
          <p:nvPr/>
        </p:nvSpPr>
        <p:spPr>
          <a:xfrm>
            <a:off x="5727900" y="4049425"/>
            <a:ext cx="741600" cy="18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Output</a:t>
            </a:r>
            <a:endParaRPr/>
          </a:p>
        </p:txBody>
      </p:sp>
      <p:cxnSp>
        <p:nvCxnSpPr>
          <p:cNvPr id="105" name="Google Shape;105;p17"/>
          <p:cNvCxnSpPr/>
          <p:nvPr/>
        </p:nvCxnSpPr>
        <p:spPr>
          <a:xfrm>
            <a:off x="2299238" y="2793050"/>
            <a:ext cx="225900" cy="0"/>
          </a:xfrm>
          <a:prstGeom prst="straightConnector1">
            <a:avLst/>
          </a:prstGeom>
          <a:noFill/>
          <a:ln cap="flat" cmpd="sng" w="9525">
            <a:solidFill>
              <a:schemeClr val="dk2"/>
            </a:solidFill>
            <a:prstDash val="solid"/>
            <a:round/>
            <a:headEnd len="med" w="med" type="none"/>
            <a:tailEnd len="med" w="med" type="triangle"/>
          </a:ln>
        </p:spPr>
      </p:cxnSp>
      <p:cxnSp>
        <p:nvCxnSpPr>
          <p:cNvPr id="106" name="Google Shape;106;p17"/>
          <p:cNvCxnSpPr/>
          <p:nvPr/>
        </p:nvCxnSpPr>
        <p:spPr>
          <a:xfrm>
            <a:off x="1244350" y="2793050"/>
            <a:ext cx="225900" cy="0"/>
          </a:xfrm>
          <a:prstGeom prst="straightConnector1">
            <a:avLst/>
          </a:prstGeom>
          <a:noFill/>
          <a:ln cap="flat" cmpd="sng" w="9525">
            <a:solidFill>
              <a:schemeClr val="dk2"/>
            </a:solidFill>
            <a:prstDash val="solid"/>
            <a:round/>
            <a:headEnd len="med" w="med" type="none"/>
            <a:tailEnd len="med" w="med" type="triangle"/>
          </a:ln>
        </p:spPr>
      </p:cxnSp>
      <p:cxnSp>
        <p:nvCxnSpPr>
          <p:cNvPr id="107" name="Google Shape;107;p17"/>
          <p:cNvCxnSpPr/>
          <p:nvPr/>
        </p:nvCxnSpPr>
        <p:spPr>
          <a:xfrm>
            <a:off x="3474913" y="2793050"/>
            <a:ext cx="225900" cy="0"/>
          </a:xfrm>
          <a:prstGeom prst="straightConnector1">
            <a:avLst/>
          </a:prstGeom>
          <a:noFill/>
          <a:ln cap="flat" cmpd="sng" w="9525">
            <a:solidFill>
              <a:schemeClr val="dk2"/>
            </a:solidFill>
            <a:prstDash val="solid"/>
            <a:round/>
            <a:headEnd len="med" w="med" type="none"/>
            <a:tailEnd len="med" w="med" type="triangle"/>
          </a:ln>
        </p:spPr>
      </p:cxnSp>
      <p:cxnSp>
        <p:nvCxnSpPr>
          <p:cNvPr id="108" name="Google Shape;108;p17"/>
          <p:cNvCxnSpPr/>
          <p:nvPr/>
        </p:nvCxnSpPr>
        <p:spPr>
          <a:xfrm>
            <a:off x="4600363" y="2793050"/>
            <a:ext cx="168300" cy="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17"/>
          <p:cNvCxnSpPr/>
          <p:nvPr/>
        </p:nvCxnSpPr>
        <p:spPr>
          <a:xfrm>
            <a:off x="5727900" y="2793050"/>
            <a:ext cx="168300" cy="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17"/>
          <p:cNvCxnSpPr/>
          <p:nvPr/>
        </p:nvCxnSpPr>
        <p:spPr>
          <a:xfrm>
            <a:off x="6809200" y="2793050"/>
            <a:ext cx="168300" cy="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7"/>
          <p:cNvCxnSpPr/>
          <p:nvPr/>
        </p:nvCxnSpPr>
        <p:spPr>
          <a:xfrm>
            <a:off x="7761300" y="2793050"/>
            <a:ext cx="168300" cy="0"/>
          </a:xfrm>
          <a:prstGeom prst="straightConnector1">
            <a:avLst/>
          </a:prstGeom>
          <a:noFill/>
          <a:ln cap="flat" cmpd="sng" w="9525">
            <a:solidFill>
              <a:schemeClr val="dk2"/>
            </a:solidFill>
            <a:prstDash val="solid"/>
            <a:round/>
            <a:headEnd len="med" w="med" type="none"/>
            <a:tailEnd len="med" w="med" type="triangle"/>
          </a:ln>
        </p:spPr>
      </p:cxnSp>
      <p:cxnSp>
        <p:nvCxnSpPr>
          <p:cNvPr id="112" name="Google Shape;112;p17"/>
          <p:cNvCxnSpPr/>
          <p:nvPr/>
        </p:nvCxnSpPr>
        <p:spPr>
          <a:xfrm>
            <a:off x="3297013" y="4141675"/>
            <a:ext cx="225900" cy="0"/>
          </a:xfrm>
          <a:prstGeom prst="straightConnector1">
            <a:avLst/>
          </a:prstGeom>
          <a:noFill/>
          <a:ln cap="flat" cmpd="sng" w="9525">
            <a:solidFill>
              <a:schemeClr val="dk2"/>
            </a:solidFill>
            <a:prstDash val="solid"/>
            <a:round/>
            <a:headEnd len="med" w="med" type="none"/>
            <a:tailEnd len="med" w="med" type="triangle"/>
          </a:ln>
        </p:spPr>
      </p:cxnSp>
      <p:cxnSp>
        <p:nvCxnSpPr>
          <p:cNvPr id="113" name="Google Shape;113;p17"/>
          <p:cNvCxnSpPr/>
          <p:nvPr/>
        </p:nvCxnSpPr>
        <p:spPr>
          <a:xfrm>
            <a:off x="5472050" y="4141675"/>
            <a:ext cx="225900" cy="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17"/>
          <p:cNvCxnSpPr/>
          <p:nvPr/>
        </p:nvCxnSpPr>
        <p:spPr>
          <a:xfrm>
            <a:off x="4414138" y="4141675"/>
            <a:ext cx="225900" cy="0"/>
          </a:xfrm>
          <a:prstGeom prst="straightConnector1">
            <a:avLst/>
          </a:prstGeom>
          <a:noFill/>
          <a:ln cap="flat" cmpd="sng" w="9525">
            <a:solidFill>
              <a:schemeClr val="dk2"/>
            </a:solidFill>
            <a:prstDash val="solid"/>
            <a:round/>
            <a:headEnd len="med" w="med" type="none"/>
            <a:tailEnd len="med" w="med" type="triangle"/>
          </a:ln>
        </p:spPr>
      </p:cxnSp>
      <p:sp>
        <p:nvSpPr>
          <p:cNvPr id="115" name="Google Shape;115;p17"/>
          <p:cNvSpPr txBox="1"/>
          <p:nvPr/>
        </p:nvSpPr>
        <p:spPr>
          <a:xfrm>
            <a:off x="3816500" y="1144175"/>
            <a:ext cx="43758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rPr>
              <a:t>→</a:t>
            </a:r>
            <a:r>
              <a:rPr lang="en" sz="1800">
                <a:solidFill>
                  <a:schemeClr val="dk2"/>
                </a:solidFill>
              </a:rPr>
              <a:t>   </a:t>
            </a:r>
            <a:r>
              <a:rPr lang="en" sz="1800">
                <a:solidFill>
                  <a:srgbClr val="38761D"/>
                </a:solidFill>
              </a:rPr>
              <a:t>graph classification</a:t>
            </a:r>
            <a:r>
              <a:rPr lang="en" sz="1800">
                <a:solidFill>
                  <a:schemeClr val="dk2"/>
                </a:solidFill>
              </a:rPr>
              <a:t>.</a:t>
            </a:r>
            <a:endParaRPr/>
          </a:p>
        </p:txBody>
      </p:sp>
      <p:sp>
        <p:nvSpPr>
          <p:cNvPr id="116" name="Google Shape;116;p17"/>
          <p:cNvSpPr txBox="1"/>
          <p:nvPr/>
        </p:nvSpPr>
        <p:spPr>
          <a:xfrm>
            <a:off x="6133600" y="1463825"/>
            <a:ext cx="43758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rPr>
              <a:t>→   </a:t>
            </a:r>
            <a:r>
              <a:rPr lang="en" sz="1800">
                <a:solidFill>
                  <a:srgbClr val="38761D"/>
                </a:solidFill>
              </a:rPr>
              <a:t>node classification</a:t>
            </a:r>
            <a:r>
              <a:rPr lang="en" sz="1800">
                <a:solidFill>
                  <a:schemeClr val="dk2"/>
                </a:solidFil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122" name="Google Shape;12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Original dataset (Qui et al., OSDI’20) - traces of the following benchmarking applications:</a:t>
            </a:r>
            <a:endParaRPr/>
          </a:p>
          <a:p>
            <a:pPr indent="-317500" lvl="1" marL="914400" rtl="0" algn="l">
              <a:spcBef>
                <a:spcPts val="0"/>
              </a:spcBef>
              <a:spcAft>
                <a:spcPts val="0"/>
              </a:spcAft>
              <a:buSzPts val="1400"/>
              <a:buChar char="○"/>
            </a:pPr>
            <a:r>
              <a:rPr lang="en"/>
              <a:t>Social Networking (SN), Media Microservices (MM), and Hotel Reservation (HR) from DeathStarBench (Gan et al., ASPLOS’19) .</a:t>
            </a:r>
            <a:endParaRPr/>
          </a:p>
          <a:p>
            <a:pPr indent="-317500" lvl="1" marL="914400" rtl="0" algn="l">
              <a:spcBef>
                <a:spcPts val="0"/>
              </a:spcBef>
              <a:spcAft>
                <a:spcPts val="0"/>
              </a:spcAft>
              <a:buSzPts val="1400"/>
              <a:buChar char="○"/>
            </a:pPr>
            <a:r>
              <a:rPr lang="en"/>
              <a:t>Train Ticket (TT) application (Zhou et al., ICSE 2018).</a:t>
            </a:r>
            <a:endParaRPr/>
          </a:p>
          <a:p>
            <a:pPr indent="-342900" lvl="0" marL="457200" rtl="0" algn="l">
              <a:spcBef>
                <a:spcPts val="0"/>
              </a:spcBef>
              <a:spcAft>
                <a:spcPts val="0"/>
              </a:spcAft>
              <a:buSzPts val="1800"/>
              <a:buChar char="●"/>
            </a:pPr>
            <a:r>
              <a:rPr lang="en"/>
              <a:t>Each trace consists of a single bottleneck induced via </a:t>
            </a:r>
            <a:r>
              <a:rPr lang="en"/>
              <a:t>artificial</a:t>
            </a:r>
            <a:r>
              <a:rPr lang="en"/>
              <a:t> interference.</a:t>
            </a:r>
            <a:endParaRPr/>
          </a:p>
          <a:p>
            <a:pPr indent="-342900" lvl="0" marL="457200" rtl="0" algn="l">
              <a:spcBef>
                <a:spcPts val="0"/>
              </a:spcBef>
              <a:spcAft>
                <a:spcPts val="0"/>
              </a:spcAft>
              <a:buSzPts val="1800"/>
              <a:buChar char="●"/>
            </a:pPr>
            <a:r>
              <a:rPr lang="en"/>
              <a:t>Randomly sampled </a:t>
            </a:r>
            <a:r>
              <a:rPr lang="en"/>
              <a:t>imbalanced datasets A (30%), B (10%), and C (1%).</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and Preliminary Results</a:t>
            </a:r>
            <a:endParaRPr/>
          </a:p>
        </p:txBody>
      </p:sp>
      <p:sp>
        <p:nvSpPr>
          <p:cNvPr id="128" name="Google Shape;12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B-MEG maintains good balance between precision and recall for complex call graphs (SN) even when the dataset is highly imbalanced.</a:t>
            </a:r>
            <a:endParaRPr/>
          </a:p>
          <a:p>
            <a:pPr indent="-342900" lvl="0" marL="457200" rtl="0" algn="l">
              <a:spcBef>
                <a:spcPts val="0"/>
              </a:spcBef>
              <a:spcAft>
                <a:spcPts val="0"/>
              </a:spcAft>
              <a:buSzPts val="1800"/>
              <a:buChar char="●"/>
            </a:pPr>
            <a:r>
              <a:rPr lang="en"/>
              <a:t>Simple call graphs (MM, HR, TT) aid SVM in learning thresholds. </a:t>
            </a:r>
            <a:endParaRPr/>
          </a:p>
        </p:txBody>
      </p:sp>
      <p:pic>
        <p:nvPicPr>
          <p:cNvPr id="129" name="Google Shape;129;p19"/>
          <p:cNvPicPr preferRelativeResize="0"/>
          <p:nvPr/>
        </p:nvPicPr>
        <p:blipFill>
          <a:blip r:embed="rId3">
            <a:alphaModFix/>
          </a:blip>
          <a:stretch>
            <a:fillRect/>
          </a:stretch>
        </p:blipFill>
        <p:spPr>
          <a:xfrm>
            <a:off x="3123679" y="2697450"/>
            <a:ext cx="3148570" cy="1981150"/>
          </a:xfrm>
          <a:prstGeom prst="rect">
            <a:avLst/>
          </a:prstGeom>
          <a:noFill/>
          <a:ln>
            <a:noFill/>
          </a:ln>
        </p:spPr>
      </p:pic>
      <p:pic>
        <p:nvPicPr>
          <p:cNvPr id="130" name="Google Shape;130;p19"/>
          <p:cNvPicPr preferRelativeResize="0"/>
          <p:nvPr/>
        </p:nvPicPr>
        <p:blipFill>
          <a:blip r:embed="rId4">
            <a:alphaModFix/>
          </a:blip>
          <a:stretch>
            <a:fillRect/>
          </a:stretch>
        </p:blipFill>
        <p:spPr>
          <a:xfrm>
            <a:off x="6098300" y="2726250"/>
            <a:ext cx="2928550" cy="1952350"/>
          </a:xfrm>
          <a:prstGeom prst="rect">
            <a:avLst/>
          </a:prstGeom>
          <a:noFill/>
          <a:ln>
            <a:noFill/>
          </a:ln>
        </p:spPr>
      </p:pic>
      <p:pic>
        <p:nvPicPr>
          <p:cNvPr id="131" name="Google Shape;131;p19"/>
          <p:cNvPicPr preferRelativeResize="0"/>
          <p:nvPr/>
        </p:nvPicPr>
        <p:blipFill>
          <a:blip r:embed="rId5">
            <a:alphaModFix/>
          </a:blip>
          <a:stretch>
            <a:fillRect/>
          </a:stretch>
        </p:blipFill>
        <p:spPr>
          <a:xfrm>
            <a:off x="176737" y="2639350"/>
            <a:ext cx="3058875" cy="2039250"/>
          </a:xfrm>
          <a:prstGeom prst="rect">
            <a:avLst/>
          </a:prstGeom>
          <a:noFill/>
          <a:ln>
            <a:noFill/>
          </a:ln>
        </p:spPr>
      </p:pic>
      <p:sp>
        <p:nvSpPr>
          <p:cNvPr id="132" name="Google Shape;132;p19"/>
          <p:cNvSpPr txBox="1"/>
          <p:nvPr/>
        </p:nvSpPr>
        <p:spPr>
          <a:xfrm>
            <a:off x="1037075" y="4641700"/>
            <a:ext cx="1455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Dataset A (30%)</a:t>
            </a:r>
            <a:endParaRPr sz="1200"/>
          </a:p>
        </p:txBody>
      </p:sp>
      <p:sp>
        <p:nvSpPr>
          <p:cNvPr id="133" name="Google Shape;133;p19"/>
          <p:cNvSpPr txBox="1"/>
          <p:nvPr/>
        </p:nvSpPr>
        <p:spPr>
          <a:xfrm>
            <a:off x="3970313" y="4641700"/>
            <a:ext cx="1455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Dataset B (10%)</a:t>
            </a:r>
            <a:endParaRPr sz="1200"/>
          </a:p>
        </p:txBody>
      </p:sp>
      <p:sp>
        <p:nvSpPr>
          <p:cNvPr id="134" name="Google Shape;134;p19"/>
          <p:cNvSpPr txBox="1"/>
          <p:nvPr/>
        </p:nvSpPr>
        <p:spPr>
          <a:xfrm>
            <a:off x="6903550" y="4641700"/>
            <a:ext cx="1455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Dataset C (1%)</a:t>
            </a:r>
            <a:endParaRPr sz="1200"/>
          </a:p>
        </p:txBody>
      </p:sp>
      <p:sp>
        <p:nvSpPr>
          <p:cNvPr id="135" name="Google Shape;135;p19"/>
          <p:cNvSpPr txBox="1"/>
          <p:nvPr/>
        </p:nvSpPr>
        <p:spPr>
          <a:xfrm>
            <a:off x="3844863" y="2371650"/>
            <a:ext cx="56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NBR</a:t>
            </a:r>
            <a:endParaRPr/>
          </a:p>
        </p:txBody>
      </p:sp>
      <p:sp>
        <p:nvSpPr>
          <p:cNvPr id="136" name="Google Shape;136;p19"/>
          <p:cNvSpPr txBox="1"/>
          <p:nvPr/>
        </p:nvSpPr>
        <p:spPr>
          <a:xfrm>
            <a:off x="4355138" y="2329425"/>
            <a:ext cx="1263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SVM: 0.39</a:t>
            </a:r>
            <a:endParaRPr sz="900"/>
          </a:p>
        </p:txBody>
      </p:sp>
      <p:sp>
        <p:nvSpPr>
          <p:cNvPr id="137" name="Google Shape;137;p19"/>
          <p:cNvSpPr txBox="1"/>
          <p:nvPr/>
        </p:nvSpPr>
        <p:spPr>
          <a:xfrm>
            <a:off x="4355138" y="2490975"/>
            <a:ext cx="1263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B-MEG: 0.81</a:t>
            </a:r>
            <a:endParaRPr sz="900"/>
          </a:p>
        </p:txBody>
      </p:sp>
      <p:sp>
        <p:nvSpPr>
          <p:cNvPr id="138" name="Google Shape;138;p19"/>
          <p:cNvSpPr txBox="1"/>
          <p:nvPr/>
        </p:nvSpPr>
        <p:spPr>
          <a:xfrm>
            <a:off x="6819950" y="2452425"/>
            <a:ext cx="56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BR</a:t>
            </a:r>
            <a:endParaRPr/>
          </a:p>
        </p:txBody>
      </p:sp>
      <p:sp>
        <p:nvSpPr>
          <p:cNvPr id="139" name="Google Shape;139;p19"/>
          <p:cNvSpPr txBox="1"/>
          <p:nvPr/>
        </p:nvSpPr>
        <p:spPr>
          <a:xfrm>
            <a:off x="7254950" y="2402250"/>
            <a:ext cx="1263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SVM: 0.07</a:t>
            </a:r>
            <a:endParaRPr sz="900"/>
          </a:p>
        </p:txBody>
      </p:sp>
      <p:sp>
        <p:nvSpPr>
          <p:cNvPr id="140" name="Google Shape;140;p19"/>
          <p:cNvSpPr txBox="1"/>
          <p:nvPr/>
        </p:nvSpPr>
        <p:spPr>
          <a:xfrm>
            <a:off x="7254950" y="2563800"/>
            <a:ext cx="1263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B-MEG: 0.67</a:t>
            </a:r>
            <a:endParaRPr sz="900"/>
          </a:p>
        </p:txBody>
      </p:sp>
      <p:sp>
        <p:nvSpPr>
          <p:cNvPr id="141" name="Google Shape;141;p19"/>
          <p:cNvSpPr txBox="1"/>
          <p:nvPr/>
        </p:nvSpPr>
        <p:spPr>
          <a:xfrm>
            <a:off x="869775" y="2371650"/>
            <a:ext cx="56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Acc</a:t>
            </a:r>
            <a:endParaRPr/>
          </a:p>
        </p:txBody>
      </p:sp>
      <p:sp>
        <p:nvSpPr>
          <p:cNvPr id="142" name="Google Shape;142;p19"/>
          <p:cNvSpPr txBox="1"/>
          <p:nvPr/>
        </p:nvSpPr>
        <p:spPr>
          <a:xfrm>
            <a:off x="1380050" y="2329425"/>
            <a:ext cx="1263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SVM: 0.74</a:t>
            </a:r>
            <a:endParaRPr sz="900"/>
          </a:p>
          <a:p>
            <a:pPr indent="0" lvl="0" marL="0" rtl="0" algn="l">
              <a:spcBef>
                <a:spcPts val="0"/>
              </a:spcBef>
              <a:spcAft>
                <a:spcPts val="0"/>
              </a:spcAft>
              <a:buNone/>
            </a:pPr>
            <a:r>
              <a:t/>
            </a:r>
            <a:endParaRPr sz="900"/>
          </a:p>
        </p:txBody>
      </p:sp>
      <p:sp>
        <p:nvSpPr>
          <p:cNvPr id="143" name="Google Shape;143;p19"/>
          <p:cNvSpPr txBox="1"/>
          <p:nvPr/>
        </p:nvSpPr>
        <p:spPr>
          <a:xfrm>
            <a:off x="1380050" y="2490975"/>
            <a:ext cx="1263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B-MEG: 0.85</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and Future Work</a:t>
            </a:r>
            <a:endParaRPr/>
          </a:p>
        </p:txBody>
      </p:sp>
      <p:sp>
        <p:nvSpPr>
          <p:cNvPr id="149" name="Google Shape;14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Conclusion:</a:t>
            </a:r>
            <a:endParaRPr/>
          </a:p>
          <a:p>
            <a:pPr indent="-342900" lvl="0" marL="457200" rtl="0" algn="l">
              <a:spcBef>
                <a:spcPts val="1200"/>
              </a:spcBef>
              <a:spcAft>
                <a:spcPts val="0"/>
              </a:spcAft>
              <a:buSzPts val="1800"/>
              <a:buChar char="●"/>
            </a:pPr>
            <a:r>
              <a:rPr lang="en"/>
              <a:t>B-MEG shows superior performance in detecting bottlenecks on imbalanced datasets for large and complex call graphs compared to SVM.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Future Work:</a:t>
            </a:r>
            <a:endParaRPr/>
          </a:p>
          <a:p>
            <a:pPr indent="-342900" lvl="0" marL="457200" rtl="0" algn="l">
              <a:spcBef>
                <a:spcPts val="1200"/>
              </a:spcBef>
              <a:spcAft>
                <a:spcPts val="0"/>
              </a:spcAft>
              <a:buSzPts val="1800"/>
              <a:buChar char="●"/>
            </a:pPr>
            <a:r>
              <a:rPr lang="en"/>
              <a:t>Generalization through transfer learning.</a:t>
            </a:r>
            <a:endParaRPr/>
          </a:p>
          <a:p>
            <a:pPr indent="-342900" lvl="0" marL="457200" rtl="0" algn="l">
              <a:spcBef>
                <a:spcPts val="0"/>
              </a:spcBef>
              <a:spcAft>
                <a:spcPts val="0"/>
              </a:spcAft>
              <a:buSzPts val="1800"/>
              <a:buChar char="●"/>
            </a:pPr>
            <a:r>
              <a:rPr lang="en"/>
              <a:t>Dataset with multiple bottlenecks.</a:t>
            </a:r>
            <a:endParaRPr/>
          </a:p>
          <a:p>
            <a:pPr indent="-342900" lvl="0" marL="457200" rtl="0" algn="l">
              <a:spcBef>
                <a:spcPts val="0"/>
              </a:spcBef>
              <a:spcAft>
                <a:spcPts val="0"/>
              </a:spcAft>
              <a:buSzPts val="1800"/>
              <a:buChar char="●"/>
            </a:pPr>
            <a:r>
              <a:rPr lang="en"/>
              <a:t>Analysis</a:t>
            </a:r>
            <a:r>
              <a:rPr lang="en"/>
              <a:t> of the impact of dataset size on performance and </a:t>
            </a:r>
            <a:r>
              <a:rPr lang="en"/>
              <a:t>training</a:t>
            </a:r>
            <a:r>
              <a:rPr lang="en"/>
              <a:t> effort.</a:t>
            </a:r>
            <a:endParaRPr/>
          </a:p>
          <a:p>
            <a:pPr indent="-342900" lvl="0" marL="457200" rtl="0" algn="l">
              <a:spcBef>
                <a:spcPts val="0"/>
              </a:spcBef>
              <a:spcAft>
                <a:spcPts val="0"/>
              </a:spcAft>
              <a:buSzPts val="1800"/>
              <a:buChar char="●"/>
            </a:pPr>
            <a:r>
              <a:rPr lang="en"/>
              <a:t>Comparison against related work and Application Performance Management tools (Eg: AppDynamics).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