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840d9ed7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840d9ed7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840d9ed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840d9ed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840d9ed7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840d9ed7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840d9ed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840d9ed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840d9ed7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840d9ed7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840d9ed7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840d9ed7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840d9ed7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840d9ed7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840d9ed7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840d9ed7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840d9ed7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840d9ed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gif"/><Relationship Id="rId4" Type="http://schemas.openxmlformats.org/officeDocument/2006/relationships/image" Target="../media/image3.gif"/><Relationship Id="rId5"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t>Multi-Agent Learning in Generative Adversarial Self Imitation Learning</a:t>
            </a:r>
            <a:endParaRPr sz="37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MA-GASIL</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sz="1600"/>
              <a:t>Anurag Dutt, Pratyush Ranjan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900"/>
              <a:t>Things we are working on -</a:t>
            </a:r>
            <a:endParaRPr sz="1900"/>
          </a:p>
          <a:p>
            <a:pPr indent="-342900" lvl="0" marL="457200" rtl="0" algn="l">
              <a:spcBef>
                <a:spcPts val="1600"/>
              </a:spcBef>
              <a:spcAft>
                <a:spcPts val="0"/>
              </a:spcAft>
              <a:buSzPts val="1800"/>
              <a:buAutoNum type="arabicPeriod"/>
            </a:pPr>
            <a:r>
              <a:rPr lang="en" sz="1900"/>
              <a:t>Model Based GASIL - added improvement where the model is learnt after a certain number of episodes, the model is then used to evaluate policies by simulating rewards.</a:t>
            </a:r>
            <a:endParaRPr sz="1900"/>
          </a:p>
          <a:p>
            <a:pPr indent="-349250" lvl="0" marL="457200" rtl="0" algn="l">
              <a:spcBef>
                <a:spcPts val="0"/>
              </a:spcBef>
              <a:spcAft>
                <a:spcPts val="0"/>
              </a:spcAft>
              <a:buSzPts val="1900"/>
              <a:buAutoNum type="arabicPeriod"/>
            </a:pPr>
            <a:r>
              <a:rPr lang="en" sz="1900"/>
              <a:t>Multi-Modal GASIL - GASIL implementation with multiple policy distributions, is learned separately as a “skill” and applied for higher rewards.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Imitation Learning - the agents learns from labeled/good examples, imitates a better agent.</a:t>
            </a:r>
            <a:endParaRPr sz="2000"/>
          </a:p>
          <a:p>
            <a:pPr indent="-355600" lvl="0" marL="457200" rtl="0" algn="l">
              <a:spcBef>
                <a:spcPts val="0"/>
              </a:spcBef>
              <a:spcAft>
                <a:spcPts val="0"/>
              </a:spcAft>
              <a:buSzPts val="2000"/>
              <a:buChar char="●"/>
            </a:pPr>
            <a:r>
              <a:rPr lang="en" sz="2000"/>
              <a:t>Self imitation learning is when agent imitates itself, by training on the past good trajectories.</a:t>
            </a:r>
            <a:endParaRPr sz="2000"/>
          </a:p>
          <a:p>
            <a:pPr indent="-355600" lvl="0" marL="457200" rtl="0" algn="l">
              <a:spcBef>
                <a:spcPts val="0"/>
              </a:spcBef>
              <a:spcAft>
                <a:spcPts val="0"/>
              </a:spcAft>
              <a:buSzPts val="2000"/>
              <a:buChar char="●"/>
            </a:pPr>
            <a:r>
              <a:rPr lang="en" sz="2000"/>
              <a:t>Generative-Adversarial networks - The Generator tries to fool the Discriminator, Learning succeeds when the Discriminator cannot differentiate the “real” and the “fake or generated” labels.</a:t>
            </a:r>
            <a:endParaRPr sz="2000"/>
          </a:p>
          <a:p>
            <a:pPr indent="-355600" lvl="0" marL="457200" rtl="0" algn="l">
              <a:spcBef>
                <a:spcPts val="0"/>
              </a:spcBef>
              <a:spcAft>
                <a:spcPts val="0"/>
              </a:spcAft>
              <a:buSzPts val="2000"/>
              <a:buChar char="●"/>
            </a:pPr>
            <a:r>
              <a:rPr lang="en" sz="2000"/>
              <a:t>The “fake” data is now from the same distribution as the “real” data.</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 a recent paper, GASIL showed promising result over the GAIL.</a:t>
            </a:r>
            <a:endParaRPr sz="2000"/>
          </a:p>
          <a:p>
            <a:pPr indent="-355600" lvl="0" marL="457200" rtl="0" algn="l">
              <a:spcBef>
                <a:spcPts val="0"/>
              </a:spcBef>
              <a:spcAft>
                <a:spcPts val="0"/>
              </a:spcAft>
              <a:buSzPts val="2000"/>
              <a:buChar char="●"/>
            </a:pPr>
            <a:r>
              <a:rPr lang="en" sz="2000"/>
              <a:t>We implemented GASIL for multi-agent scenario.</a:t>
            </a:r>
            <a:endParaRPr sz="2000"/>
          </a:p>
          <a:p>
            <a:pPr indent="-355600" lvl="0" marL="457200" rtl="0" algn="l">
              <a:spcBef>
                <a:spcPts val="0"/>
              </a:spcBef>
              <a:spcAft>
                <a:spcPts val="0"/>
              </a:spcAft>
              <a:buSzPts val="2000"/>
              <a:buChar char="●"/>
            </a:pPr>
            <a:r>
              <a:rPr lang="en" sz="2000"/>
              <a:t>Predator and Prey compete with each other, </a:t>
            </a:r>
            <a:endParaRPr sz="2000"/>
          </a:p>
          <a:p>
            <a:pPr indent="-342900" lvl="1" marL="914400" rtl="0" algn="l">
              <a:spcBef>
                <a:spcPts val="0"/>
              </a:spcBef>
              <a:spcAft>
                <a:spcPts val="0"/>
              </a:spcAft>
              <a:buSzPts val="1800"/>
              <a:buChar char="○"/>
            </a:pPr>
            <a:r>
              <a:rPr lang="en" sz="1800"/>
              <a:t>the predator learns on GASIL model</a:t>
            </a:r>
            <a:endParaRPr sz="1800"/>
          </a:p>
          <a:p>
            <a:pPr indent="-342900" lvl="1" marL="914400" rtl="0" algn="l">
              <a:spcBef>
                <a:spcPts val="0"/>
              </a:spcBef>
              <a:spcAft>
                <a:spcPts val="0"/>
              </a:spcAft>
              <a:buSzPts val="1800"/>
              <a:buChar char="○"/>
            </a:pPr>
            <a:r>
              <a:rPr lang="en" sz="1800"/>
              <a:t>The prey learns on </a:t>
            </a:r>
            <a:r>
              <a:rPr lang="en" sz="1900"/>
              <a:t>DDPG</a:t>
            </a:r>
            <a:r>
              <a:rPr lang="en" sz="1800"/>
              <a:t> model</a:t>
            </a:r>
            <a:endParaRPr sz="2000"/>
          </a:p>
          <a:p>
            <a:pPr indent="-355600" lvl="0" marL="457200" rtl="0" algn="l">
              <a:spcBef>
                <a:spcPts val="0"/>
              </a:spcBef>
              <a:spcAft>
                <a:spcPts val="0"/>
              </a:spcAft>
              <a:buSzPts val="2000"/>
              <a:buChar char="●"/>
            </a:pPr>
            <a:r>
              <a:rPr lang="en" sz="2000"/>
              <a:t>As the model learns, GASIL wins over </a:t>
            </a:r>
            <a:r>
              <a:rPr lang="en" sz="1900"/>
              <a:t>DDPG</a:t>
            </a:r>
            <a:r>
              <a:rPr lang="en" sz="2000"/>
              <a:t> → predator hunts prey. </a:t>
            </a:r>
            <a:endParaRPr sz="2000"/>
          </a:p>
          <a:p>
            <a:pPr indent="-355600" lvl="0" marL="457200" rtl="0" algn="l">
              <a:spcBef>
                <a:spcPts val="0"/>
              </a:spcBef>
              <a:spcAft>
                <a:spcPts val="0"/>
              </a:spcAft>
              <a:buSzPts val="2000"/>
              <a:buChar char="●"/>
            </a:pPr>
            <a:r>
              <a:rPr lang="en" sz="2000"/>
              <a:t>We show that the GASIL outperforms </a:t>
            </a:r>
            <a:r>
              <a:rPr lang="en" sz="1900"/>
              <a:t>DDPG</a:t>
            </a:r>
            <a:r>
              <a:rPr lang="en" sz="2000"/>
              <a:t>.</a:t>
            </a:r>
            <a:endParaRPr sz="2000"/>
          </a:p>
          <a:p>
            <a:pPr indent="-355600" lvl="0" marL="457200" rtl="0" algn="l">
              <a:spcBef>
                <a:spcPts val="0"/>
              </a:spcBef>
              <a:spcAft>
                <a:spcPts val="0"/>
              </a:spcAft>
              <a:buSzPts val="2000"/>
              <a:buChar char="●"/>
            </a:pPr>
            <a:r>
              <a:rPr b="1" lang="en" sz="2000"/>
              <a:t>We also experiment with - Model based GASIL (don’t have results yet)</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a:t>
            </a:r>
            <a:r>
              <a:rPr lang="en"/>
              <a:t> Work</a:t>
            </a:r>
            <a:endParaRPr/>
          </a:p>
        </p:txBody>
      </p:sp>
      <p:sp>
        <p:nvSpPr>
          <p:cNvPr id="73" name="Google Shape;73;p1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GAL </a:t>
            </a:r>
            <a:r>
              <a:rPr lang="en"/>
              <a:t>- </a:t>
            </a:r>
            <a:r>
              <a:rPr lang="en">
                <a:solidFill>
                  <a:schemeClr val="dk1"/>
                </a:solidFill>
              </a:rPr>
              <a:t>In GANs, a discriminator is trained to discriminate whether a given sample is drawn from data distribution or model distribution. A generator (i.e., model) is trained to “fool” the discriminator by generating samples that are close to the real data.</a:t>
            </a:r>
            <a:endParaRPr/>
          </a:p>
          <a:p>
            <a:pPr indent="0" lvl="0" marL="0" rtl="0" algn="l">
              <a:spcBef>
                <a:spcPts val="1600"/>
              </a:spcBef>
              <a:spcAft>
                <a:spcPts val="0"/>
              </a:spcAft>
              <a:buNone/>
            </a:pPr>
            <a:r>
              <a:rPr b="1" lang="en"/>
              <a:t>Reward Learning</a:t>
            </a:r>
            <a:r>
              <a:rPr lang="en"/>
              <a:t> - </a:t>
            </a:r>
            <a:r>
              <a:rPr lang="en">
                <a:solidFill>
                  <a:schemeClr val="dk1"/>
                </a:solidFill>
              </a:rPr>
              <a:t>true reward function may not be optimal or even known, GASIL learns a discriminator which acts as an internal reward function that the policy should maximize.</a:t>
            </a:r>
            <a:endParaRPr>
              <a:solidFill>
                <a:schemeClr val="dk1"/>
              </a:solidFill>
            </a:endParaRPr>
          </a:p>
          <a:p>
            <a:pPr indent="0" lvl="0" marL="0" rtl="0" algn="l">
              <a:spcBef>
                <a:spcPts val="1600"/>
              </a:spcBef>
              <a:spcAft>
                <a:spcPts val="0"/>
              </a:spcAft>
              <a:buNone/>
            </a:pPr>
            <a:r>
              <a:rPr b="1" lang="en"/>
              <a:t>Self </a:t>
            </a:r>
            <a:r>
              <a:rPr b="1" lang="en"/>
              <a:t>Imitation Learning</a:t>
            </a:r>
            <a:r>
              <a:rPr lang="en"/>
              <a:t>- </a:t>
            </a:r>
            <a:r>
              <a:rPr lang="en">
                <a:solidFill>
                  <a:schemeClr val="dk1"/>
                </a:solidFill>
              </a:rPr>
              <a:t>directly from the past experience by retrieving similar states in the past and choosing the best action made in the past. GASIL directly learns to imitate past good trajectories without learning a generative model. GASIL can be viewed as a generative adversarial extension of self-imitation learning</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pproach</a:t>
            </a:r>
            <a:endParaRPr/>
          </a:p>
        </p:txBody>
      </p:sp>
      <p:pic>
        <p:nvPicPr>
          <p:cNvPr id="79" name="Google Shape;79;p17"/>
          <p:cNvPicPr preferRelativeResize="0"/>
          <p:nvPr/>
        </p:nvPicPr>
        <p:blipFill>
          <a:blip r:embed="rId3">
            <a:alphaModFix/>
          </a:blip>
          <a:stretch>
            <a:fillRect/>
          </a:stretch>
        </p:blipFill>
        <p:spPr>
          <a:xfrm>
            <a:off x="1101185" y="939300"/>
            <a:ext cx="6941638" cy="4125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Updating good trajectory buffer - </a:t>
            </a:r>
            <a:r>
              <a:rPr lang="en">
                <a:solidFill>
                  <a:schemeClr val="dk1"/>
                </a:solidFill>
              </a:rPr>
              <a:t>GASIL maintains a good trajectory buffer B of the trajectories that achieved high reward in the past.</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Updating discriminator (D) and policy (P) - </a:t>
            </a:r>
            <a:r>
              <a:rPr lang="en" sz="750">
                <a:solidFill>
                  <a:schemeClr val="dk1"/>
                </a:solidFill>
              </a:rPr>
              <a:t>T</a:t>
            </a:r>
            <a:r>
              <a:rPr lang="en">
                <a:solidFill>
                  <a:schemeClr val="dk1"/>
                </a:solidFill>
              </a:rPr>
              <a:t>he agent learns to imitate good trajectories contained in the good trajectory buffer B using generative adversarial imitation learning.</a:t>
            </a:r>
            <a:endParaRPr>
              <a:solidFill>
                <a:schemeClr val="dk1"/>
              </a:solidFill>
            </a:endParaRPr>
          </a:p>
          <a:p>
            <a:pPr indent="0" lvl="0" marL="457200" rtl="0" algn="l">
              <a:spcBef>
                <a:spcPts val="0"/>
              </a:spcBef>
              <a:spcAft>
                <a:spcPts val="0"/>
              </a:spcAft>
              <a:buNone/>
            </a:pPr>
            <a:r>
              <a:t/>
            </a:r>
            <a:endParaRPr sz="750">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pic>
        <p:nvPicPr>
          <p:cNvPr id="86" name="Google Shape;86;p18"/>
          <p:cNvPicPr preferRelativeResize="0"/>
          <p:nvPr/>
        </p:nvPicPr>
        <p:blipFill>
          <a:blip r:embed="rId3">
            <a:alphaModFix/>
          </a:blip>
          <a:stretch>
            <a:fillRect/>
          </a:stretch>
        </p:blipFill>
        <p:spPr>
          <a:xfrm>
            <a:off x="311700" y="3493100"/>
            <a:ext cx="8520599" cy="5032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Results</a:t>
            </a:r>
            <a:endParaRPr/>
          </a:p>
        </p:txBody>
      </p:sp>
      <p:pic>
        <p:nvPicPr>
          <p:cNvPr id="92" name="Google Shape;92;p19"/>
          <p:cNvPicPr preferRelativeResize="0"/>
          <p:nvPr/>
        </p:nvPicPr>
        <p:blipFill>
          <a:blip r:embed="rId3">
            <a:alphaModFix/>
          </a:blip>
          <a:stretch>
            <a:fillRect/>
          </a:stretch>
        </p:blipFill>
        <p:spPr>
          <a:xfrm>
            <a:off x="152400" y="1170125"/>
            <a:ext cx="2286000" cy="2286000"/>
          </a:xfrm>
          <a:prstGeom prst="rect">
            <a:avLst/>
          </a:prstGeom>
          <a:noFill/>
          <a:ln>
            <a:noFill/>
          </a:ln>
        </p:spPr>
      </p:pic>
      <p:pic>
        <p:nvPicPr>
          <p:cNvPr id="93" name="Google Shape;93;p19"/>
          <p:cNvPicPr preferRelativeResize="0"/>
          <p:nvPr/>
        </p:nvPicPr>
        <p:blipFill>
          <a:blip r:embed="rId4">
            <a:alphaModFix/>
          </a:blip>
          <a:stretch>
            <a:fillRect/>
          </a:stretch>
        </p:blipFill>
        <p:spPr>
          <a:xfrm>
            <a:off x="3083850" y="1170125"/>
            <a:ext cx="2286000" cy="2286000"/>
          </a:xfrm>
          <a:prstGeom prst="rect">
            <a:avLst/>
          </a:prstGeom>
          <a:noFill/>
          <a:ln>
            <a:noFill/>
          </a:ln>
        </p:spPr>
      </p:pic>
      <p:pic>
        <p:nvPicPr>
          <p:cNvPr id="94" name="Google Shape;94;p19"/>
          <p:cNvPicPr preferRelativeResize="0"/>
          <p:nvPr/>
        </p:nvPicPr>
        <p:blipFill>
          <a:blip r:embed="rId5">
            <a:alphaModFix/>
          </a:blip>
          <a:stretch>
            <a:fillRect/>
          </a:stretch>
        </p:blipFill>
        <p:spPr>
          <a:xfrm>
            <a:off x="5723975" y="1170125"/>
            <a:ext cx="2286000" cy="2286000"/>
          </a:xfrm>
          <a:prstGeom prst="rect">
            <a:avLst/>
          </a:prstGeom>
          <a:noFill/>
          <a:ln>
            <a:noFill/>
          </a:ln>
        </p:spPr>
      </p:pic>
      <p:sp>
        <p:nvSpPr>
          <p:cNvPr id="95" name="Google Shape;95;p19"/>
          <p:cNvSpPr txBox="1"/>
          <p:nvPr/>
        </p:nvSpPr>
        <p:spPr>
          <a:xfrm>
            <a:off x="152400" y="3933275"/>
            <a:ext cx="85206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7 Million Episodes, ~ 1 Million Episodes Per Day, 1 Week Training</a:t>
            </a:r>
            <a:endParaRPr b="1"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xperimental Results</a:t>
            </a:r>
            <a:endParaRPr/>
          </a:p>
        </p:txBody>
      </p:sp>
      <p:pic>
        <p:nvPicPr>
          <p:cNvPr id="101" name="Google Shape;101;p20"/>
          <p:cNvPicPr preferRelativeResize="0"/>
          <p:nvPr/>
        </p:nvPicPr>
        <p:blipFill>
          <a:blip r:embed="rId3">
            <a:alphaModFix/>
          </a:blip>
          <a:stretch>
            <a:fillRect/>
          </a:stretch>
        </p:blipFill>
        <p:spPr>
          <a:xfrm>
            <a:off x="5079174" y="1081350"/>
            <a:ext cx="3753126" cy="2653600"/>
          </a:xfrm>
          <a:prstGeom prst="rect">
            <a:avLst/>
          </a:prstGeom>
          <a:noFill/>
          <a:ln>
            <a:noFill/>
          </a:ln>
        </p:spPr>
      </p:pic>
      <p:sp>
        <p:nvSpPr>
          <p:cNvPr id="102" name="Google Shape;102;p20"/>
          <p:cNvSpPr txBox="1"/>
          <p:nvPr/>
        </p:nvSpPr>
        <p:spPr>
          <a:xfrm>
            <a:off x="300900" y="1081350"/>
            <a:ext cx="4887300" cy="3432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Less than 20%: Prey Win, Predator Loses</a:t>
            </a:r>
            <a:endParaRPr sz="2000"/>
          </a:p>
          <a:p>
            <a:pPr indent="0" lvl="0" marL="9144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Around 50%: Both Prey and Predators are equally good.</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b="1" lang="en" sz="2000"/>
              <a:t>Greater than 80%</a:t>
            </a:r>
            <a:r>
              <a:rPr lang="en" sz="2000"/>
              <a:t>:</a:t>
            </a:r>
            <a:r>
              <a:rPr lang="en" sz="2000"/>
              <a:t> Predator Wins, Prey Loses.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Conclusion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 sz="1900"/>
              <a:t>Till 500K episodes, the predator is not able to catch the prey &lt;5% of time.</a:t>
            </a:r>
            <a:endParaRPr sz="1900"/>
          </a:p>
          <a:p>
            <a:pPr indent="-349250" lvl="0" marL="457200" rtl="0" algn="l">
              <a:spcBef>
                <a:spcPts val="0"/>
              </a:spcBef>
              <a:spcAft>
                <a:spcPts val="0"/>
              </a:spcAft>
              <a:buSzPts val="1900"/>
              <a:buAutoNum type="arabicPeriod"/>
            </a:pPr>
            <a:r>
              <a:rPr lang="en" sz="1900"/>
              <a:t>After 600K episodes, the predator is able to catch prey 60% of the time</a:t>
            </a:r>
            <a:endParaRPr sz="1900"/>
          </a:p>
          <a:p>
            <a:pPr indent="-349250" lvl="0" marL="457200" rtl="0" algn="l">
              <a:spcBef>
                <a:spcPts val="0"/>
              </a:spcBef>
              <a:spcAft>
                <a:spcPts val="0"/>
              </a:spcAft>
              <a:buSzPts val="1900"/>
              <a:buAutoNum type="arabicPeriod"/>
            </a:pPr>
            <a:r>
              <a:rPr lang="en" sz="1900"/>
              <a:t>After 2 Million episode, the predator is able to catch prey 90% of time.</a:t>
            </a:r>
            <a:endParaRPr sz="1900"/>
          </a:p>
          <a:p>
            <a:pPr indent="-349250" lvl="0" marL="457200" rtl="0" algn="l">
              <a:spcBef>
                <a:spcPts val="0"/>
              </a:spcBef>
              <a:spcAft>
                <a:spcPts val="0"/>
              </a:spcAft>
              <a:buSzPts val="1900"/>
              <a:buAutoNum type="arabicPeriod"/>
            </a:pPr>
            <a:r>
              <a:rPr lang="en" sz="1900"/>
              <a:t>The predator shows a consistent high hunt rate after 2 million episodes. &gt; 90% </a:t>
            </a:r>
            <a:endParaRPr sz="1900"/>
          </a:p>
          <a:p>
            <a:pPr indent="0" lvl="0" marL="0" rtl="0" algn="l">
              <a:spcBef>
                <a:spcPts val="1600"/>
              </a:spcBef>
              <a:spcAft>
                <a:spcPts val="1600"/>
              </a:spcAft>
              <a:buNone/>
            </a:pPr>
            <a:r>
              <a:rPr b="1" lang="en" sz="2000"/>
              <a:t>Conclusion: </a:t>
            </a:r>
            <a:r>
              <a:rPr lang="en" sz="1900"/>
              <a:t>The MAGASIL model with Independent Learned Agents outperforms the DDPG Model.</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