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11412111-4101-4121-A121-71212181418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249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B151F131-A161-41A1-B131-2131114151E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/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56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D1D1E101-61F1-4151-8101-31D1F121910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3000"/>
          </a:xfrm>
          <a:prstGeom prst="rect">
            <a:avLst/>
          </a:prstGeom>
        </p:spPr>
        <p:txBody>
          <a:bodyPr lIns="92160" tIns="46080" rIns="92160" bIns="46080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We’ll discuss the drivers first, then the java.sql.* package.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437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51A121A1-0181-41B1-9171-D1E1711181F1}" type="slidenum">
              <a:rPr lang="en-US" sz="2400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7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8229240" cy="6130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8229240" cy="6130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6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8229240" cy="6130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92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762120" y="0"/>
            <a:ext cx="8229240" cy="6130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96828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8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968280"/>
            <a:ext cx="8228520" cy="2158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0" y="6400800"/>
            <a:ext cx="5486040" cy="6854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" name="Line 2"/>
          <p:cNvSpPr/>
          <p:nvPr/>
        </p:nvSpPr>
        <p:spPr>
          <a:xfrm>
            <a:off x="761760" y="914400"/>
            <a:ext cx="8001000" cy="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pic>
        <p:nvPicPr>
          <p:cNvPr id="2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76320" y="76320"/>
            <a:ext cx="304560" cy="30456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304920" y="228600"/>
            <a:ext cx="304560" cy="3045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CustomShape 4"/>
          <p:cNvSpPr/>
          <p:nvPr/>
        </p:nvSpPr>
        <p:spPr>
          <a:xfrm>
            <a:off x="152280" y="457200"/>
            <a:ext cx="304560" cy="304560"/>
          </a:xfrm>
          <a:prstGeom prst="rect">
            <a:avLst/>
          </a:prstGeom>
          <a:solidFill>
            <a:srgbClr val="001E7E"/>
          </a:solidFill>
        </p:spPr>
      </p:sp>
      <p:sp>
        <p:nvSpPr>
          <p:cNvPr id="5" name="CustomShape 5"/>
          <p:cNvSpPr/>
          <p:nvPr/>
        </p:nvSpPr>
        <p:spPr>
          <a:xfrm>
            <a:off x="7050600" y="6532560"/>
            <a:ext cx="1887480" cy="2426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000" b="1" i="1">
                <a:solidFill>
                  <a:srgbClr val="000000"/>
                </a:solidFill>
                <a:latin typeface="Bookman Old Style"/>
              </a:rPr>
              <a:t>Document Version: 1.00</a:t>
            </a:r>
            <a:endParaRPr/>
          </a:p>
        </p:txBody>
      </p:sp>
      <p:sp>
        <p:nvSpPr>
          <p:cNvPr id="6" name="Line 6"/>
          <p:cNvSpPr/>
          <p:nvPr/>
        </p:nvSpPr>
        <p:spPr>
          <a:xfrm>
            <a:off x="761760" y="6400800"/>
            <a:ext cx="7620120" cy="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pic>
        <p:nvPicPr>
          <p:cNvPr id="7" name="Picture 26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6095880"/>
            <a:ext cx="304560" cy="304560"/>
          </a:xfrm>
          <a:prstGeom prst="rect">
            <a:avLst/>
          </a:prstGeom>
        </p:spPr>
      </p:pic>
      <p:sp>
        <p:nvSpPr>
          <p:cNvPr id="8" name="CustomShape 7"/>
          <p:cNvSpPr/>
          <p:nvPr/>
        </p:nvSpPr>
        <p:spPr>
          <a:xfrm>
            <a:off x="762120" y="122400"/>
            <a:ext cx="7695720" cy="79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>
                <a:solidFill>
                  <a:srgbClr val="421000"/>
                </a:solidFill>
                <a:latin typeface="Verdana"/>
              </a:rPr>
              <a:t> </a:t>
            </a:r>
            <a:endParaRPr/>
          </a:p>
        </p:txBody>
      </p:sp>
      <p:pic>
        <p:nvPicPr>
          <p:cNvPr id="9" name="Picture 17"/>
          <p:cNvPicPr/>
          <p:nvPr/>
        </p:nvPicPr>
        <p:blipFill>
          <a:blip r:embed="rId15"/>
          <a:stretch>
            <a:fillRect/>
          </a:stretch>
        </p:blipFill>
        <p:spPr>
          <a:xfrm>
            <a:off x="7048440" y="38160"/>
            <a:ext cx="1714320" cy="799920"/>
          </a:xfrm>
          <a:prstGeom prst="rect">
            <a:avLst/>
          </a:prstGeom>
        </p:spPr>
      </p:pic>
      <p:pic>
        <p:nvPicPr>
          <p:cNvPr id="10" name="Picture 13"/>
          <p:cNvPicPr/>
          <p:nvPr/>
        </p:nvPicPr>
        <p:blipFill>
          <a:blip r:embed="rId16"/>
          <a:stretch>
            <a:fillRect/>
          </a:stretch>
        </p:blipFill>
        <p:spPr>
          <a:xfrm>
            <a:off x="76320" y="6443640"/>
            <a:ext cx="1599840" cy="414000"/>
          </a:xfrm>
          <a:prstGeom prst="rect">
            <a:avLst/>
          </a:prstGeom>
        </p:spPr>
      </p:pic>
      <p:sp>
        <p:nvSpPr>
          <p:cNvPr id="11" name="CustomShape 8"/>
          <p:cNvSpPr/>
          <p:nvPr/>
        </p:nvSpPr>
        <p:spPr>
          <a:xfrm>
            <a:off x="7868160" y="6110280"/>
            <a:ext cx="816120" cy="27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fld id="{61A13141-11E1-41C1-81C1-31915161C1D1}" type="slidenum">
              <a:rPr lang="en-US" sz="1200">
                <a:solidFill>
                  <a:srgbClr val="000000"/>
                </a:solidFill>
                <a:latin typeface="Times New Roman"/>
              </a:rPr>
              <a:t>‹#›</a:t>
            </a:fld>
            <a:endParaRPr/>
          </a:p>
        </p:txBody>
      </p:sp>
      <p:sp>
        <p:nvSpPr>
          <p:cNvPr id="12" name="PlaceHolder 9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800">
                <a:solidFill>
                  <a:srgbClr val="421000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13" name="PlaceHolder 10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" name="PlaceHolder 11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" name="PlaceHolder 1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41315181-9171-4151-81E1-E111C1F12131}" type="slidenum">
              <a:rPr lang="en-US">
                <a:solidFill>
                  <a:srgbClr val="000000"/>
                </a:solidFill>
                <a:latin typeface="Times New Roman"/>
              </a:rPr>
              <a:t>‹#›</a:t>
            </a:fld>
            <a:endParaRPr/>
          </a:p>
        </p:txBody>
      </p:sp>
      <p:sp>
        <p:nvSpPr>
          <p:cNvPr id="16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00800"/>
            <a:ext cx="5486040" cy="6854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" name="Line 2"/>
          <p:cNvSpPr/>
          <p:nvPr/>
        </p:nvSpPr>
        <p:spPr>
          <a:xfrm>
            <a:off x="761760" y="914400"/>
            <a:ext cx="8001000" cy="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pic>
        <p:nvPicPr>
          <p:cNvPr id="51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76320" y="76320"/>
            <a:ext cx="304560" cy="304560"/>
          </a:xfrm>
          <a:prstGeom prst="rect">
            <a:avLst/>
          </a:prstGeom>
        </p:spPr>
      </p:pic>
      <p:sp>
        <p:nvSpPr>
          <p:cNvPr id="52" name="CustomShape 3"/>
          <p:cNvSpPr/>
          <p:nvPr/>
        </p:nvSpPr>
        <p:spPr>
          <a:xfrm>
            <a:off x="304920" y="228600"/>
            <a:ext cx="304560" cy="3045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3" name="CustomShape 4"/>
          <p:cNvSpPr/>
          <p:nvPr/>
        </p:nvSpPr>
        <p:spPr>
          <a:xfrm>
            <a:off x="152280" y="457200"/>
            <a:ext cx="304560" cy="304560"/>
          </a:xfrm>
          <a:prstGeom prst="rect">
            <a:avLst/>
          </a:prstGeom>
          <a:solidFill>
            <a:srgbClr val="001E7E"/>
          </a:solidFill>
        </p:spPr>
      </p:sp>
      <p:sp>
        <p:nvSpPr>
          <p:cNvPr id="54" name="CustomShape 5"/>
          <p:cNvSpPr/>
          <p:nvPr/>
        </p:nvSpPr>
        <p:spPr>
          <a:xfrm>
            <a:off x="7050600" y="6532560"/>
            <a:ext cx="1887480" cy="2426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000" b="1" i="1">
                <a:solidFill>
                  <a:srgbClr val="000000"/>
                </a:solidFill>
                <a:latin typeface="Bookman Old Style"/>
              </a:rPr>
              <a:t>Document Version: 1.00</a:t>
            </a:r>
            <a:endParaRPr/>
          </a:p>
        </p:txBody>
      </p:sp>
      <p:sp>
        <p:nvSpPr>
          <p:cNvPr id="55" name="Line 6"/>
          <p:cNvSpPr/>
          <p:nvPr/>
        </p:nvSpPr>
        <p:spPr>
          <a:xfrm>
            <a:off x="761760" y="6400800"/>
            <a:ext cx="7620120" cy="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pic>
        <p:nvPicPr>
          <p:cNvPr id="56" name="Picture 26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6095880"/>
            <a:ext cx="304560" cy="304560"/>
          </a:xfrm>
          <a:prstGeom prst="rect">
            <a:avLst/>
          </a:prstGeom>
        </p:spPr>
      </p:pic>
      <p:sp>
        <p:nvSpPr>
          <p:cNvPr id="57" name="CustomShape 7"/>
          <p:cNvSpPr/>
          <p:nvPr/>
        </p:nvSpPr>
        <p:spPr>
          <a:xfrm>
            <a:off x="762120" y="122400"/>
            <a:ext cx="7695720" cy="79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>
                <a:solidFill>
                  <a:srgbClr val="421000"/>
                </a:solidFill>
                <a:latin typeface="Verdana"/>
              </a:rPr>
              <a:t> </a:t>
            </a:r>
            <a:endParaRPr/>
          </a:p>
        </p:txBody>
      </p:sp>
      <p:pic>
        <p:nvPicPr>
          <p:cNvPr id="58" name="Picture 17"/>
          <p:cNvPicPr/>
          <p:nvPr/>
        </p:nvPicPr>
        <p:blipFill>
          <a:blip r:embed="rId15"/>
          <a:stretch>
            <a:fillRect/>
          </a:stretch>
        </p:blipFill>
        <p:spPr>
          <a:xfrm>
            <a:off x="7048440" y="38160"/>
            <a:ext cx="1714320" cy="799920"/>
          </a:xfrm>
          <a:prstGeom prst="rect">
            <a:avLst/>
          </a:prstGeom>
        </p:spPr>
      </p:pic>
      <p:pic>
        <p:nvPicPr>
          <p:cNvPr id="59" name="Picture 13"/>
          <p:cNvPicPr/>
          <p:nvPr/>
        </p:nvPicPr>
        <p:blipFill>
          <a:blip r:embed="rId16"/>
          <a:stretch>
            <a:fillRect/>
          </a:stretch>
        </p:blipFill>
        <p:spPr>
          <a:xfrm>
            <a:off x="76320" y="6443640"/>
            <a:ext cx="1599840" cy="414000"/>
          </a:xfrm>
          <a:prstGeom prst="rect">
            <a:avLst/>
          </a:prstGeom>
        </p:spPr>
      </p:pic>
      <p:sp>
        <p:nvSpPr>
          <p:cNvPr id="60" name="CustomShape 8"/>
          <p:cNvSpPr/>
          <p:nvPr/>
        </p:nvSpPr>
        <p:spPr>
          <a:xfrm>
            <a:off x="7868160" y="6110280"/>
            <a:ext cx="816120" cy="27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fld id="{71317171-4131-41E1-B1F1-5161A191A121}" type="slidenum">
              <a:rPr lang="en-US" sz="1200">
                <a:solidFill>
                  <a:srgbClr val="000000"/>
                </a:solidFill>
                <a:latin typeface="Times New Roman"/>
              </a:rPr>
              <a:t>‹#›</a:t>
            </a:fld>
            <a:endParaRPr/>
          </a:p>
        </p:txBody>
      </p:sp>
      <p:sp>
        <p:nvSpPr>
          <p:cNvPr id="61" name="PlaceHolder 9"/>
          <p:cNvSpPr>
            <a:spLocks noGrp="1"/>
          </p:cNvSpPr>
          <p:nvPr>
            <p:ph type="title"/>
          </p:nvPr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62" name="PlaceHolder 10"/>
          <p:cNvSpPr>
            <a:spLocks noGrp="1"/>
          </p:cNvSpPr>
          <p:nvPr>
            <p:ph type="body"/>
          </p:nvPr>
        </p:nvSpPr>
        <p:spPr>
          <a:xfrm>
            <a:off x="685800" y="14479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Eighth Outline Level</a:t>
            </a:r>
            <a:endParaRPr/>
          </a:p>
          <a:p>
            <a:pPr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Ninth Outline LevelClick to edit Master text styles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Second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Third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Fourth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6400800"/>
            <a:ext cx="5486040" cy="6854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6" name="Line 2"/>
          <p:cNvSpPr/>
          <p:nvPr/>
        </p:nvSpPr>
        <p:spPr>
          <a:xfrm>
            <a:off x="761760" y="914400"/>
            <a:ext cx="8001000" cy="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pic>
        <p:nvPicPr>
          <p:cNvPr id="97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76320" y="76320"/>
            <a:ext cx="304560" cy="304560"/>
          </a:xfrm>
          <a:prstGeom prst="rect">
            <a:avLst/>
          </a:prstGeom>
        </p:spPr>
      </p:pic>
      <p:sp>
        <p:nvSpPr>
          <p:cNvPr id="98" name="CustomShape 3"/>
          <p:cNvSpPr/>
          <p:nvPr/>
        </p:nvSpPr>
        <p:spPr>
          <a:xfrm>
            <a:off x="304920" y="228600"/>
            <a:ext cx="304560" cy="3045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9" name="CustomShape 4"/>
          <p:cNvSpPr/>
          <p:nvPr/>
        </p:nvSpPr>
        <p:spPr>
          <a:xfrm>
            <a:off x="152280" y="457200"/>
            <a:ext cx="304560" cy="304560"/>
          </a:xfrm>
          <a:prstGeom prst="rect">
            <a:avLst/>
          </a:prstGeom>
          <a:solidFill>
            <a:srgbClr val="001E7E"/>
          </a:solidFill>
        </p:spPr>
      </p:sp>
      <p:sp>
        <p:nvSpPr>
          <p:cNvPr id="100" name="CustomShape 5"/>
          <p:cNvSpPr/>
          <p:nvPr/>
        </p:nvSpPr>
        <p:spPr>
          <a:xfrm>
            <a:off x="7050600" y="6532560"/>
            <a:ext cx="1887480" cy="2426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000" b="1" i="1">
                <a:solidFill>
                  <a:srgbClr val="000000"/>
                </a:solidFill>
                <a:latin typeface="Bookman Old Style"/>
              </a:rPr>
              <a:t>Document Version: 1.00</a:t>
            </a:r>
            <a:endParaRPr/>
          </a:p>
        </p:txBody>
      </p:sp>
      <p:sp>
        <p:nvSpPr>
          <p:cNvPr id="101" name="Line 6"/>
          <p:cNvSpPr/>
          <p:nvPr/>
        </p:nvSpPr>
        <p:spPr>
          <a:xfrm>
            <a:off x="761760" y="6400800"/>
            <a:ext cx="7620120" cy="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pic>
        <p:nvPicPr>
          <p:cNvPr id="102" name="Picture 26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6095880"/>
            <a:ext cx="304560" cy="304560"/>
          </a:xfrm>
          <a:prstGeom prst="rect">
            <a:avLst/>
          </a:prstGeom>
        </p:spPr>
      </p:pic>
      <p:sp>
        <p:nvSpPr>
          <p:cNvPr id="103" name="CustomShape 7"/>
          <p:cNvSpPr/>
          <p:nvPr/>
        </p:nvSpPr>
        <p:spPr>
          <a:xfrm>
            <a:off x="762120" y="122400"/>
            <a:ext cx="7695720" cy="79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>
                <a:solidFill>
                  <a:srgbClr val="421000"/>
                </a:solidFill>
                <a:latin typeface="Verdana"/>
              </a:rPr>
              <a:t> </a:t>
            </a:r>
            <a:endParaRPr/>
          </a:p>
        </p:txBody>
      </p:sp>
      <p:pic>
        <p:nvPicPr>
          <p:cNvPr id="104" name="Picture 17"/>
          <p:cNvPicPr/>
          <p:nvPr/>
        </p:nvPicPr>
        <p:blipFill>
          <a:blip r:embed="rId15"/>
          <a:stretch>
            <a:fillRect/>
          </a:stretch>
        </p:blipFill>
        <p:spPr>
          <a:xfrm>
            <a:off x="7048440" y="38160"/>
            <a:ext cx="1714320" cy="799920"/>
          </a:xfrm>
          <a:prstGeom prst="rect">
            <a:avLst/>
          </a:prstGeom>
        </p:spPr>
      </p:pic>
      <p:pic>
        <p:nvPicPr>
          <p:cNvPr id="105" name="Picture 13"/>
          <p:cNvPicPr/>
          <p:nvPr/>
        </p:nvPicPr>
        <p:blipFill>
          <a:blip r:embed="rId16"/>
          <a:stretch>
            <a:fillRect/>
          </a:stretch>
        </p:blipFill>
        <p:spPr>
          <a:xfrm>
            <a:off x="76320" y="6443640"/>
            <a:ext cx="1599840" cy="414000"/>
          </a:xfrm>
          <a:prstGeom prst="rect">
            <a:avLst/>
          </a:prstGeom>
        </p:spPr>
      </p:pic>
      <p:sp>
        <p:nvSpPr>
          <p:cNvPr id="106" name="CustomShape 8"/>
          <p:cNvSpPr/>
          <p:nvPr/>
        </p:nvSpPr>
        <p:spPr>
          <a:xfrm>
            <a:off x="7868160" y="6110280"/>
            <a:ext cx="816120" cy="27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fld id="{01110121-B141-4181-B1D1-81912191C101}" type="slidenum">
              <a:rPr lang="en-US" sz="1200">
                <a:solidFill>
                  <a:srgbClr val="000000"/>
                </a:solidFill>
                <a:latin typeface="Times New Roman"/>
              </a:rPr>
              <a:t>‹#›</a:t>
            </a:fld>
            <a:endParaRPr/>
          </a:p>
        </p:txBody>
      </p:sp>
      <p:sp>
        <p:nvSpPr>
          <p:cNvPr id="107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08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6400800"/>
            <a:ext cx="5486040" cy="6854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2" name="Line 2"/>
          <p:cNvSpPr/>
          <p:nvPr/>
        </p:nvSpPr>
        <p:spPr>
          <a:xfrm>
            <a:off x="761760" y="914400"/>
            <a:ext cx="8001000" cy="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pic>
        <p:nvPicPr>
          <p:cNvPr id="143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76320" y="76320"/>
            <a:ext cx="304560" cy="304560"/>
          </a:xfrm>
          <a:prstGeom prst="rect">
            <a:avLst/>
          </a:prstGeom>
        </p:spPr>
      </p:pic>
      <p:sp>
        <p:nvSpPr>
          <p:cNvPr id="144" name="CustomShape 3"/>
          <p:cNvSpPr/>
          <p:nvPr/>
        </p:nvSpPr>
        <p:spPr>
          <a:xfrm>
            <a:off x="304920" y="228600"/>
            <a:ext cx="304560" cy="30456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5" name="CustomShape 4"/>
          <p:cNvSpPr/>
          <p:nvPr/>
        </p:nvSpPr>
        <p:spPr>
          <a:xfrm>
            <a:off x="152280" y="457200"/>
            <a:ext cx="304560" cy="304560"/>
          </a:xfrm>
          <a:prstGeom prst="rect">
            <a:avLst/>
          </a:prstGeom>
          <a:solidFill>
            <a:srgbClr val="001E7E"/>
          </a:solidFill>
        </p:spPr>
      </p:sp>
      <p:sp>
        <p:nvSpPr>
          <p:cNvPr id="146" name="CustomShape 5"/>
          <p:cNvSpPr/>
          <p:nvPr/>
        </p:nvSpPr>
        <p:spPr>
          <a:xfrm>
            <a:off x="7050600" y="6532560"/>
            <a:ext cx="1887480" cy="2426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000" b="1" i="1">
                <a:solidFill>
                  <a:srgbClr val="000000"/>
                </a:solidFill>
                <a:latin typeface="Bookman Old Style"/>
              </a:rPr>
              <a:t>Document Version: 1.00</a:t>
            </a:r>
            <a:endParaRPr/>
          </a:p>
        </p:txBody>
      </p:sp>
      <p:sp>
        <p:nvSpPr>
          <p:cNvPr id="147" name="Line 6"/>
          <p:cNvSpPr/>
          <p:nvPr/>
        </p:nvSpPr>
        <p:spPr>
          <a:xfrm>
            <a:off x="761760" y="6400800"/>
            <a:ext cx="7620120" cy="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pic>
        <p:nvPicPr>
          <p:cNvPr id="148" name="Picture 26"/>
          <p:cNvPicPr/>
          <p:nvPr/>
        </p:nvPicPr>
        <p:blipFill>
          <a:blip r:embed="rId14"/>
          <a:stretch>
            <a:fillRect/>
          </a:stretch>
        </p:blipFill>
        <p:spPr>
          <a:xfrm>
            <a:off x="8458200" y="6095880"/>
            <a:ext cx="304560" cy="304560"/>
          </a:xfrm>
          <a:prstGeom prst="rect">
            <a:avLst/>
          </a:prstGeom>
        </p:spPr>
      </p:pic>
      <p:sp>
        <p:nvSpPr>
          <p:cNvPr id="149" name="CustomShape 7"/>
          <p:cNvSpPr/>
          <p:nvPr/>
        </p:nvSpPr>
        <p:spPr>
          <a:xfrm>
            <a:off x="762120" y="122400"/>
            <a:ext cx="7695720" cy="79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>
                <a:solidFill>
                  <a:srgbClr val="421000"/>
                </a:solidFill>
                <a:latin typeface="Verdana"/>
              </a:rPr>
              <a:t> </a:t>
            </a:r>
            <a:endParaRPr/>
          </a:p>
        </p:txBody>
      </p:sp>
      <p:pic>
        <p:nvPicPr>
          <p:cNvPr id="150" name="Picture 17"/>
          <p:cNvPicPr/>
          <p:nvPr/>
        </p:nvPicPr>
        <p:blipFill>
          <a:blip r:embed="rId15"/>
          <a:stretch>
            <a:fillRect/>
          </a:stretch>
        </p:blipFill>
        <p:spPr>
          <a:xfrm>
            <a:off x="7048440" y="38160"/>
            <a:ext cx="1714320" cy="799920"/>
          </a:xfrm>
          <a:prstGeom prst="rect">
            <a:avLst/>
          </a:prstGeom>
        </p:spPr>
      </p:pic>
      <p:pic>
        <p:nvPicPr>
          <p:cNvPr id="151" name="Picture 13"/>
          <p:cNvPicPr/>
          <p:nvPr/>
        </p:nvPicPr>
        <p:blipFill>
          <a:blip r:embed="rId16"/>
          <a:stretch>
            <a:fillRect/>
          </a:stretch>
        </p:blipFill>
        <p:spPr>
          <a:xfrm>
            <a:off x="76320" y="6443640"/>
            <a:ext cx="1599840" cy="414000"/>
          </a:xfrm>
          <a:prstGeom prst="rect">
            <a:avLst/>
          </a:prstGeom>
        </p:spPr>
      </p:pic>
      <p:sp>
        <p:nvSpPr>
          <p:cNvPr id="152" name="CustomShape 8"/>
          <p:cNvSpPr/>
          <p:nvPr/>
        </p:nvSpPr>
        <p:spPr>
          <a:xfrm>
            <a:off x="7868160" y="6110280"/>
            <a:ext cx="816120" cy="27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fld id="{31A1F141-01E1-4191-A181-C1B131414101}" type="slidenum">
              <a:rPr lang="en-US" sz="1200">
                <a:solidFill>
                  <a:srgbClr val="000000"/>
                </a:solidFill>
                <a:latin typeface="Times New Roman"/>
              </a:rPr>
              <a:t>‹#›</a:t>
            </a:fld>
            <a:endParaRPr/>
          </a:p>
        </p:txBody>
      </p:sp>
      <p:sp>
        <p:nvSpPr>
          <p:cNvPr id="153" name="PlaceHolder 9"/>
          <p:cNvSpPr>
            <a:spLocks noGrp="1"/>
          </p:cNvSpPr>
          <p:nvPr>
            <p:ph type="title"/>
          </p:nvPr>
        </p:nvSpPr>
        <p:spPr>
          <a:xfrm>
            <a:off x="762120" y="0"/>
            <a:ext cx="82292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421000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154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85800" y="2286000"/>
            <a:ext cx="77720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0800">
                <a:solidFill>
                  <a:srgbClr val="421000"/>
                </a:solidFill>
                <a:latin typeface="Times New Roman"/>
              </a:rPr>
              <a:t>JDBC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685800" y="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Step 1 - Load the Driver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685800" y="9907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Create an instance of driver class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For Oracle :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jdbc.oracle.OracleDriver  driver  =  new jdbc.oracle.OracleDriver();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For MySQL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com.mysql.jdbc.Driver driver  =  new com.mysql.jdbc.Driver();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Register  created driver object with DriverManager  by calling  “registerDriver” method .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“registerDriver” is a statice method of  “DriverManager”  class.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DriverManager.registerDriver(driver); 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762120" y="0"/>
            <a:ext cx="82292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421000"/>
                </a:solidFill>
                <a:latin typeface="Times New Roman"/>
              </a:rPr>
              <a:t>Step 1 - Load the Driver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609480" y="914400"/>
            <a:ext cx="8305560" cy="48452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import java.sql.*;  // REMEMBER TO IMPORT JDBC Package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public class JdbcTest{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public static void main(String args[]){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try{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	com.mysql.jdbc.Driver driver  =  new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				com.mysql.jdbc.Driver();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	DriverManager.</a:t>
            </a:r>
            <a:r>
              <a:rPr lang="en-US" sz="2400" i="1">
                <a:solidFill>
                  <a:srgbClr val="000000"/>
                </a:solidFill>
                <a:latin typeface="Times New Roman"/>
              </a:rPr>
              <a:t>registerDriver(driver);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	//rest of the codes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}catch(SQLExeption e){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}catch(Exception e){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}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}// end of main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}// end of class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Points to be noted …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685800" y="990720"/>
            <a:ext cx="7772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For JDBC coding , we need to know driver class name.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driver class name  changes with the database .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Oracle </a:t>
            </a:r>
            <a:r>
              <a:rPr lang="en-US" sz="2000" i="1">
                <a:solidFill>
                  <a:srgbClr val="000000"/>
                </a:solidFill>
                <a:latin typeface="Times New Roman"/>
              </a:rPr>
              <a:t>: jdbc.oracle.OracleDriver </a:t>
            </a:r>
            <a:endParaRPr/>
          </a:p>
          <a:p>
            <a:r>
              <a:rPr lang="en-US" sz="2000" i="1">
                <a:solidFill>
                  <a:srgbClr val="000000"/>
                </a:solidFill>
                <a:latin typeface="Times New Roman"/>
              </a:rPr>
              <a:t>MySQL : com.mysql.jdbc.Driver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Driver class is bundled into separate jar file.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Name of this jar file is again depends on the database.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Oracle </a:t>
            </a:r>
            <a:r>
              <a:rPr lang="en-US" sz="2000" i="1">
                <a:solidFill>
                  <a:srgbClr val="000000"/>
                </a:solidFill>
                <a:latin typeface="Times New Roman"/>
              </a:rPr>
              <a:t>: ojdbc14.jar  /   ojdbc6.jar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imes New Roman"/>
              </a:rPr>
              <a:t>MySQL : </a:t>
            </a:r>
            <a:r>
              <a:rPr lang="en-US" sz="2000" i="1">
                <a:solidFill>
                  <a:srgbClr val="000000"/>
                </a:solidFill>
                <a:latin typeface="Times New Roman"/>
              </a:rPr>
              <a:t>mysql-connector-java-5.1.7-bin.jar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 i="1" u="sng">
                <a:solidFill>
                  <a:srgbClr val="000000"/>
                </a:solidFill>
                <a:latin typeface="Times New Roman"/>
              </a:rPr>
              <a:t>This jar file must be configured in classpath.</a:t>
            </a:r>
            <a:endParaRPr/>
          </a:p>
          <a:p>
            <a:pPr algn="just"/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0948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Another Way of Loading Driver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685800" y="9907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We can call "forName()" method of the class "Class"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Yes … there is a class whose name is : Class (in java.lang package)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Name of the driver class is passed as a parameter to "forName()"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String  driver=“com.mysql.jdbc.Driver” ;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Class.forName(driver);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“forName()” throws a checked Exception : “ClassNotFoundException”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“Class.forName ()”  results in calling “DriverManager.registerDriver()”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09480" y="914400"/>
            <a:ext cx="8305560" cy="41137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import java.sql.*;  // REMEMBER TO IMPORT JDBC Package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public class JdbcTest{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public static void main(String args[]){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try{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	Class.forName(“oracle.jdbc.driver.OracleDriver”);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	//rest of the codes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}catch(ClassNotFoundExeption e){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}catch(Exception e){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	}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}// end of main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}// end of class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647640" y="61920"/>
            <a:ext cx="82292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421000"/>
                </a:solidFill>
                <a:latin typeface="Times New Roman"/>
              </a:rPr>
              <a:t>Another Way of Loading Driver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Points to be noted …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609480" y="914400"/>
            <a:ext cx="830556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JDBC Driver is available as jar file .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Jdbc driver is java program.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Driver class is part of this jar file .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 i="1" u="sng">
                <a:solidFill>
                  <a:srgbClr val="000000"/>
                </a:solidFill>
                <a:latin typeface="Times New Roman"/>
              </a:rPr>
              <a:t>This jar file must be configured in classpath.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Automatic Loading of Driver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685800" y="14479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GOOD NEWS…..starting with Java7 ,  JDBC driver gets loaded automatically.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No need to call registerDriver() /  forName() method.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Driver jar file must be configured in classpath 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Example Program
Step 2 - Obtain a Connection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533520" y="1219320"/>
            <a:ext cx="8838720" cy="2666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/>
            <a:r>
              <a:rPr lang="en-US" sz="2400">
                <a:solidFill>
                  <a:srgbClr val="000000"/>
                </a:solidFill>
                <a:latin typeface="Times New Roman"/>
              </a:rPr>
              <a:t>   Connection con =</a:t>
            </a:r>
            <a:endParaRPr/>
          </a:p>
          <a:p>
            <a:pPr algn="just"/>
            <a:r>
              <a:rPr lang="en-US" sz="2400">
                <a:solidFill>
                  <a:srgbClr val="000000"/>
                </a:solidFill>
                <a:latin typeface="Times New Roman"/>
              </a:rPr>
              <a:t>   DriverManager.getConnection(</a:t>
            </a:r>
            <a:endParaRPr/>
          </a:p>
          <a:p>
            <a:pPr algn="just"/>
            <a:r>
              <a:rPr lang="en-US" sz="2400">
                <a:solidFill>
                  <a:srgbClr val="000000"/>
                </a:solidFill>
                <a:latin typeface="Times New Roman"/>
              </a:rPr>
              <a:t>      “jdbc:oracle:thin:@machinename:1521:instancename”,</a:t>
            </a:r>
            <a:endParaRPr/>
          </a:p>
          <a:p>
            <a:pPr algn="just"/>
            <a:r>
              <a:rPr lang="en-US" sz="2400">
                <a:solidFill>
                  <a:srgbClr val="000000"/>
                </a:solidFill>
                <a:latin typeface="Times New Roman"/>
              </a:rPr>
              <a:t>	  “user”, “password” );</a:t>
            </a: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609480" y="4114800"/>
            <a:ext cx="8762760" cy="821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i="1">
                <a:solidFill>
                  <a:srgbClr val="000000"/>
                </a:solidFill>
                <a:latin typeface="Times New Roman"/>
              </a:rPr>
              <a:t>public static Connection getConnection(String url,String user,String password) throws SQLException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What Driver creates the Connection ?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685800" y="14479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URL specifies the driver (subprotocol) and the data source/database system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Ex. jdbc:odbc:MyDataSource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Ex. jdbc:oracle:thin:@machine:1521:ins-name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Subprotocol specifies a particular kind of database connectivity that may be supported by more than one driver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JDBC URLs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685800" y="990720"/>
            <a:ext cx="7772040" cy="4876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Specially formatted string , which contains informations like 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What type of driver to use .(type 1, type 2 ,….)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What rdbms to connect.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What is hostname,port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Other databs information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Always starts with “jdbc:”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 i="1">
                <a:solidFill>
                  <a:srgbClr val="000000"/>
                </a:solidFill>
                <a:latin typeface="Times New Roman"/>
              </a:rPr>
              <a:t>jdbc:subprotocol:subname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Subprotocol :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Determines what rdbms driver to use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i.e driver for oracle / driver for DB2 /driver for mysql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Subname 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What type to use ( Type 1 , Type 2 ,….)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Format depends on subprotocol.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Why JDBC ?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85800" y="9907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Using JDBC , java program can interact with RDBMS like Oracle , SQL Server ,DB2 ,Access etc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Java program becomes RDBMS  independent , that is same java program can interact with any kind of RDBMS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62120" y="0"/>
            <a:ext cx="82292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421000"/>
                </a:solidFill>
                <a:latin typeface="Times New Roman"/>
              </a:rPr>
              <a:t>Examples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685800" y="1066680"/>
            <a:ext cx="7924320" cy="2826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StarSymbol"/>
              <a:buChar char="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Examples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jdbc:odbc:datasource;dataoptions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jdbc:oracle:thin:@orderserver:1521:petStore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 Unicode MS"/>
              </a:rPr>
              <a:t>jdbc:oracle:oci8:@database</a:t>
            </a: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jdbc:db2://orderserver:50000/SAMPLE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jdbc:mysql://orderserver:3306/orderdb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09480" y="0"/>
            <a:ext cx="77720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Executing a SQL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685800" y="990720"/>
            <a:ext cx="7772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 JDBC SQL statements can be of two types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Not precompiled (Basic SQL)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Precompiled (by the driver)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To execute a </a:t>
            </a:r>
            <a:r>
              <a:rPr lang="en-US" sz="2800" i="1">
                <a:solidFill>
                  <a:srgbClr val="000000"/>
                </a:solidFill>
                <a:latin typeface="Times New Roman"/>
              </a:rPr>
              <a:t>not precompiled SQL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, an instance of ‘java.sql.Statement’ is required.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java.sql.Statement is an interface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Statement stmt = con.createStatement();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Where ‘con’ is an instance of java.sql.Connection</a:t>
            </a:r>
            <a:endParaRPr/>
          </a:p>
          <a:p>
            <a:pPr algn="just"/>
            <a:endParaRPr/>
          </a:p>
          <a:p>
            <a:pPr algn="just"/>
            <a:endParaRPr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371600" y="1813680"/>
            <a:ext cx="8991360" cy="3404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Driver d = new com.mysql.jdbc.Driver();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DriverManager.registerDriver(d);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String url=“jdbc:mysql://localhost:3306/DatabaseName”;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Connection conn=DriverManager.getConnection(url,”root”,”root”);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FF0000"/>
                </a:solidFill>
                <a:latin typeface="Times New Roman"/>
              </a:rPr>
              <a:t>Statement stmt=conn.createStatement();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How to execute Not precompiled SQL ?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685800" y="14479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Execute query methods on statement object that you have created :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public ResultSet  </a:t>
            </a:r>
            <a:r>
              <a:rPr lang="en-US" sz="2000" b="1">
                <a:solidFill>
                  <a:srgbClr val="000000"/>
                </a:solidFill>
                <a:latin typeface="Arial Unicode MS"/>
              </a:rPr>
              <a:t>executeQuery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(String sql) throws SQLException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To execute basic SQL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Set of records returned as ResultSet object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public int </a:t>
            </a:r>
            <a:r>
              <a:rPr lang="en-US" sz="2000" b="1">
                <a:solidFill>
                  <a:srgbClr val="000000"/>
                </a:solidFill>
                <a:latin typeface="Arial Unicode MS"/>
              </a:rPr>
              <a:t>executeUpdate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(String sql) throws SQLException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To execute ISERT,UPDATE,DELETE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Returns updatecount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public boolean </a:t>
            </a:r>
            <a:r>
              <a:rPr lang="en-US" sz="2000" b="1">
                <a:solidFill>
                  <a:srgbClr val="000000"/>
                </a:solidFill>
                <a:latin typeface="Arial Unicode MS"/>
              </a:rPr>
              <a:t>execute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(String sql) throws SQLException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To execute SELECT OR DML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Returns : true , if ResultSet</a:t>
            </a:r>
            <a:endParaRPr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Arial Unicode MS"/>
              </a:rPr>
              <a:t>Returns : false , if updatecount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066680" y="1981080"/>
            <a:ext cx="8686440" cy="3790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Driver d = new com.mysql.jdbc.Driver();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DriverManager.registerDriver(d);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String url=“jdbc:mysql://localhost:3306/DatabaseName”;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Connection conn=DriverManager.getConnection(url,”root”,”root”);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Statement stmt=conn.createStatement();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FF0000"/>
                </a:solidFill>
                <a:latin typeface="Times New Roman"/>
              </a:rPr>
              <a:t>ResultSet rs=stmt.executeQuery(“select empno,ename from emp”);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09480" y="0"/>
            <a:ext cx="77720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Working with ResultSet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685800" y="1066680"/>
            <a:ext cx="7772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 table of data representing the set of records returned from SELECT statement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800">
                <a:solidFill>
                  <a:srgbClr val="000000"/>
                </a:solidFill>
                <a:latin typeface="Arial Unicode MS"/>
              </a:rPr>
              <a:t>ResultSet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object maintains a cursor pointing to its current row of data .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Initially the cursor is positioned before the first row. 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ResultSet object has a method , next() , which moves the cursor to the next record.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Arial Unicode MS"/>
              </a:rPr>
              <a:t>public boolean </a:t>
            </a:r>
            <a:r>
              <a:rPr lang="en-US" sz="2400" b="1">
                <a:solidFill>
                  <a:srgbClr val="000000"/>
                </a:solidFill>
                <a:latin typeface="Arial Unicode MS"/>
              </a:rPr>
              <a:t>next</a:t>
            </a:r>
            <a:r>
              <a:rPr lang="en-US" sz="2400">
                <a:solidFill>
                  <a:srgbClr val="000000"/>
                </a:solidFill>
                <a:latin typeface="Arial Unicode MS"/>
              </a:rPr>
              <a:t>() throws SQLException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It returns false if there is no more record in the ResultSet object.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85800" y="0"/>
            <a:ext cx="77720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Working with ResultSet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762120" y="990720"/>
            <a:ext cx="7772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Call </a:t>
            </a:r>
            <a:r>
              <a:rPr lang="en-US" sz="2800" i="1">
                <a:solidFill>
                  <a:srgbClr val="000000"/>
                </a:solidFill>
                <a:latin typeface="Times New Roman"/>
              </a:rPr>
              <a:t>getter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methods (getInt(),getFloat()) to retrieve values from current row.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Column index or name must be passed as a parameter to getter methods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Passing column index is more efficient.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"/>
            </a:pPr>
            <a:r>
              <a:rPr lang="en-US" sz="2400" u="sng">
                <a:solidFill>
                  <a:srgbClr val="000000"/>
                </a:solidFill>
                <a:latin typeface="Times New Roman"/>
              </a:rPr>
              <a:t>Column index starts from 1 .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When getter is invoked , JDBC driver converts underlying data of the RDBMS into java language type</a:t>
            </a:r>
            <a:endParaRPr/>
          </a:p>
          <a:p>
            <a:pPr algn="just">
              <a:lnSpc>
                <a:spcPct val="9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JDBC specification has defined mapping from SQL type to java type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5800" y="990720"/>
            <a:ext cx="8000640" cy="5716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Driver d  =  new oracle.jdbc.driver.OracleDriver();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DriverManager.registerDriver(d);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String url=“jdbc:oracle:thin:@machine:1521:ins-name”;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Connection conn=DriverManager.getConnection(url,”scott”,”tiger”);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Statement stmt=conn.createStatement();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Times New Roman"/>
              </a:rPr>
              <a:t>ResultSet rs=stmt.executeQuery(“select empno,ename from emp”);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FF0000"/>
                </a:solidFill>
                <a:latin typeface="Times New Roman"/>
              </a:rPr>
              <a:t>while ( rs.next()){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FF0000"/>
                </a:solidFill>
                <a:latin typeface="Times New Roman"/>
              </a:rPr>
              <a:t>	int eno=rs.getInt(1);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FF0000"/>
                </a:solidFill>
                <a:latin typeface="Times New Roman"/>
              </a:rPr>
              <a:t>	String name=rs.getString(“ename”) ;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FF0000"/>
                </a:solidFill>
                <a:latin typeface="Times New Roman"/>
              </a:rPr>
              <a:t>	// sysout </a:t>
            </a:r>
            <a:endParaRPr/>
          </a:p>
          <a:p>
            <a:pPr>
              <a:lnSpc>
                <a:spcPct val="85000"/>
              </a:lnSpc>
            </a:pPr>
            <a:r>
              <a:rPr lang="en-US" b="1">
                <a:solidFill>
                  <a:srgbClr val="FF0000"/>
                </a:solidFill>
                <a:latin typeface="Times New Roman"/>
              </a:rPr>
              <a:t>}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Precompiled SQL statement 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685800" y="9907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An object of </a:t>
            </a:r>
            <a:r>
              <a:rPr lang="en-US" sz="2000" i="1">
                <a:solidFill>
                  <a:srgbClr val="000000"/>
                </a:solidFill>
                <a:latin typeface="Times New Roman"/>
              </a:rPr>
              <a:t>java.sql.PreparedStatement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represents a precompiled SQL statement.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A SQL statement is precompiled and stored in a </a:t>
            </a:r>
            <a:r>
              <a:rPr lang="en-US" sz="2000" i="1">
                <a:solidFill>
                  <a:srgbClr val="000000"/>
                </a:solidFill>
                <a:latin typeface="Arial Unicode MS"/>
              </a:rPr>
              <a:t>PreparedStatement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object. 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This is useful if  same SQL statement executed many times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Creating prepared statement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685800" y="914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Invoke </a:t>
            </a:r>
            <a:r>
              <a:rPr lang="en-US" sz="2000" i="1">
                <a:solidFill>
                  <a:srgbClr val="000000"/>
                </a:solidFill>
                <a:latin typeface="Arial Unicode MS"/>
              </a:rPr>
              <a:t>prepareStatement 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method of </a:t>
            </a:r>
            <a:r>
              <a:rPr lang="en-US" sz="2000" i="1">
                <a:solidFill>
                  <a:srgbClr val="000000"/>
                </a:solidFill>
                <a:latin typeface="Arial Unicode MS"/>
              </a:rPr>
              <a:t>Connection </a:t>
            </a:r>
            <a:r>
              <a:rPr lang="en-US" sz="2000">
                <a:solidFill>
                  <a:srgbClr val="000000"/>
                </a:solidFill>
                <a:latin typeface="Arial Unicode MS"/>
              </a:rPr>
              <a:t>object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Pass the SQL that will be executed many times as a argument .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PreparedStatement pstmt = con.prepareStatement("UPDATE EMPLOYEES SET SALARY = ? WHERE ID = ?");  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Arial Unicode MS"/>
              </a:rPr>
              <a:t>Symbol “?” represents place holders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, where values will fitted at time of execution.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Every place holder are identified by therie position , which starts with 1 and increments left to right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Use </a:t>
            </a:r>
            <a:r>
              <a:rPr lang="en-US" sz="2000" i="1">
                <a:solidFill>
                  <a:srgbClr val="000000"/>
                </a:solidFill>
                <a:latin typeface="Times New Roman"/>
              </a:rPr>
              <a:t>setter 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methods to set value at execution time.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2160" tIns="46080" rIns="92160" bIns="4608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What do I need to use JDBC?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85800" y="914400"/>
            <a:ext cx="8229240" cy="4525560"/>
          </a:xfrm>
          <a:prstGeom prst="rect">
            <a:avLst/>
          </a:prstGeom>
        </p:spPr>
        <p:txBody>
          <a:bodyPr lIns="92160" tIns="46080" rIns="92160" bIns="46080"/>
          <a:lstStyle/>
          <a:p>
            <a:pPr algn="just"/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The java.sql.* package, which comes with the JDK (1.1.x and above).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 JDBC compliant driver (either provided directly from the database vendor, or a third-party vendor)</a:t>
            </a:r>
            <a:endParaRPr/>
          </a:p>
          <a:p>
            <a:pPr algn="just"/>
            <a:endParaRPr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762120" y="0"/>
            <a:ext cx="8229240" cy="837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421000"/>
                </a:solidFill>
                <a:latin typeface="Times New Roman"/>
              </a:rPr>
              <a:t>Example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685800" y="990720"/>
            <a:ext cx="8229240" cy="3259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000000"/>
                </a:solidFill>
                <a:latin typeface="Arial Unicode MS"/>
              </a:rPr>
              <a:t>PreparedStatement pstmt = con.prepareStatement("UPDATE EMPLOYEES SET SALARY = ? WHERE ID = ?");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 Unicode MS"/>
              </a:rPr>
              <a:t> pstmt.setFloat(1, 15383.00f);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 Unicode MS"/>
              </a:rPr>
              <a:t>pstmt.setInt(2, 7992) 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 Unicode MS"/>
              </a:rPr>
              <a:t>int updatecount=pstmt.executeUpdate();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 Unicode MS"/>
              </a:rPr>
              <a:t>pstmt.close()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85800" y="1981080"/>
            <a:ext cx="1523520" cy="2742840"/>
          </a:xfrm>
          <a:prstGeom prst="parallelogram">
            <a:avLst>
              <a:gd name="adj" fmla="val 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99" name="CustomShape 2"/>
          <p:cNvSpPr/>
          <p:nvPr/>
        </p:nvSpPr>
        <p:spPr>
          <a:xfrm>
            <a:off x="7848720" y="1752480"/>
            <a:ext cx="1066320" cy="2895120"/>
          </a:xfrm>
          <a:prstGeom prst="can">
            <a:avLst>
              <a:gd name="adj" fmla="val 13571"/>
            </a:avLst>
          </a:prstGeom>
          <a:solidFill>
            <a:srgbClr val="FF9900"/>
          </a:solidFill>
          <a:ln w="9360">
            <a:solidFill>
              <a:srgbClr val="000000"/>
            </a:solidFill>
            <a:round/>
          </a:ln>
        </p:spPr>
      </p:sp>
      <p:sp>
        <p:nvSpPr>
          <p:cNvPr id="200" name="CustomShape 3"/>
          <p:cNvSpPr/>
          <p:nvPr/>
        </p:nvSpPr>
        <p:spPr>
          <a:xfrm>
            <a:off x="3352680" y="1981080"/>
            <a:ext cx="304560" cy="2819160"/>
          </a:xfrm>
          <a:prstGeom prst="rect">
            <a:avLst/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</p:sp>
      <p:sp>
        <p:nvSpPr>
          <p:cNvPr id="201" name="CustomShape 4"/>
          <p:cNvSpPr/>
          <p:nvPr/>
        </p:nvSpPr>
        <p:spPr>
          <a:xfrm>
            <a:off x="5334120" y="1905120"/>
            <a:ext cx="304560" cy="2819160"/>
          </a:xfrm>
          <a:prstGeom prst="rect">
            <a:avLst/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02" name="CustomShape 5"/>
          <p:cNvSpPr/>
          <p:nvPr/>
        </p:nvSpPr>
        <p:spPr>
          <a:xfrm>
            <a:off x="2209680" y="2666880"/>
            <a:ext cx="914040" cy="228240"/>
          </a:xfrm>
          <a:prstGeom prst="rightArrow">
            <a:avLst>
              <a:gd name="adj1" fmla="val 10000"/>
              <a:gd name="adj2" fmla="val 20000"/>
            </a:avLst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</p:sp>
      <p:sp>
        <p:nvSpPr>
          <p:cNvPr id="203" name="CustomShape 6"/>
          <p:cNvSpPr/>
          <p:nvPr/>
        </p:nvSpPr>
        <p:spPr>
          <a:xfrm>
            <a:off x="3733920" y="2743200"/>
            <a:ext cx="1523520" cy="151920"/>
          </a:xfrm>
          <a:prstGeom prst="rightArrow">
            <a:avLst>
              <a:gd name="adj1" fmla="val 10000"/>
              <a:gd name="adj2" fmla="val 50000"/>
            </a:avLst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04" name="CustomShape 7"/>
          <p:cNvSpPr/>
          <p:nvPr/>
        </p:nvSpPr>
        <p:spPr>
          <a:xfrm>
            <a:off x="5715000" y="2743200"/>
            <a:ext cx="2057040" cy="228240"/>
          </a:xfrm>
          <a:prstGeom prst="rightArrow">
            <a:avLst>
              <a:gd name="adj1" fmla="val 10000"/>
              <a:gd name="adj2" fmla="val 45000"/>
            </a:avLst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05" name="CustomShape 8"/>
          <p:cNvSpPr/>
          <p:nvPr/>
        </p:nvSpPr>
        <p:spPr>
          <a:xfrm>
            <a:off x="2590920" y="5029200"/>
            <a:ext cx="2057040" cy="791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JDBC API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(provided by Sun)</a:t>
            </a:r>
            <a:endParaRPr/>
          </a:p>
        </p:txBody>
      </p:sp>
      <p:sp>
        <p:nvSpPr>
          <p:cNvPr id="206" name="CustomShape 9"/>
          <p:cNvSpPr/>
          <p:nvPr/>
        </p:nvSpPr>
        <p:spPr>
          <a:xfrm>
            <a:off x="5029200" y="5029200"/>
            <a:ext cx="1904760" cy="913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JDBC Driver(from RDBMS vendor)</a:t>
            </a:r>
            <a:endParaRPr/>
          </a:p>
        </p:txBody>
      </p:sp>
      <p:sp>
        <p:nvSpPr>
          <p:cNvPr id="207" name="CustomShape 10"/>
          <p:cNvSpPr/>
          <p:nvPr/>
        </p:nvSpPr>
        <p:spPr>
          <a:xfrm>
            <a:off x="609480" y="5105520"/>
            <a:ext cx="15235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Java program</a:t>
            </a:r>
            <a:endParaRPr/>
          </a:p>
        </p:txBody>
      </p:sp>
      <p:sp>
        <p:nvSpPr>
          <p:cNvPr id="208" name="CustomShape 11"/>
          <p:cNvSpPr/>
          <p:nvPr/>
        </p:nvSpPr>
        <p:spPr>
          <a:xfrm>
            <a:off x="7772400" y="5029200"/>
            <a:ext cx="990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RDBMS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Effect">
                      <p:stCondLst>
                        <p:cond delay="indefinite"/>
                      </p:stCondLst>
                      <p:childTnLst>
                        <p:par>
                          <p:cTn id="3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Effect">
                      <p:stCondLst>
                        <p:cond delay="indefinite"/>
                      </p:stCondLst>
                      <p:childTnLst>
                        <p:par>
                          <p:cTn id="4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JDBC Driver Types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85800" y="14479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There are different ways to implement a JDBC driver that accesses a database:</a:t>
            </a:r>
            <a:endParaRPr/>
          </a:p>
          <a:p>
            <a:pPr algn="just"/>
            <a:endParaRPr/>
          </a:p>
          <a:p>
            <a:pPr lvl="1">
              <a:buFont typeface="Wingdings" charset="2"/>
              <a:buChar char=""/>
            </a:pPr>
            <a:r>
              <a:rPr lang="en-US" sz="3100" i="1">
                <a:solidFill>
                  <a:srgbClr val="000000"/>
                </a:solidFill>
                <a:latin typeface="Times New Roman"/>
              </a:rPr>
              <a:t>Type 1</a:t>
            </a:r>
            <a:r>
              <a:rPr lang="en-US" sz="3100">
                <a:solidFill>
                  <a:srgbClr val="000000"/>
                </a:solidFill>
                <a:latin typeface="Times New Roman"/>
              </a:rPr>
              <a:t>   JDBC-ODBC Bridge Drivers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3100" i="1">
                <a:solidFill>
                  <a:srgbClr val="000000"/>
                </a:solidFill>
                <a:latin typeface="Times New Roman"/>
              </a:rPr>
              <a:t>Type 2</a:t>
            </a:r>
            <a:r>
              <a:rPr lang="en-US" sz="3100">
                <a:solidFill>
                  <a:srgbClr val="000000"/>
                </a:solidFill>
                <a:latin typeface="Times New Roman"/>
              </a:rPr>
              <a:t>   Native-API Partly Java Drivers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3100" i="1">
                <a:solidFill>
                  <a:srgbClr val="000000"/>
                </a:solidFill>
                <a:latin typeface="Times New Roman"/>
              </a:rPr>
              <a:t>Type 3</a:t>
            </a:r>
            <a:r>
              <a:rPr lang="en-US" sz="3100">
                <a:solidFill>
                  <a:srgbClr val="000000"/>
                </a:solidFill>
                <a:latin typeface="Times New Roman"/>
              </a:rPr>
              <a:t>   Net-protocol All Java Drivers</a:t>
            </a:r>
            <a:endParaRPr/>
          </a:p>
          <a:p>
            <a:pPr lvl="1">
              <a:buFont typeface="Wingdings" charset="2"/>
              <a:buChar char=""/>
            </a:pPr>
            <a:r>
              <a:rPr lang="en-US" sz="3100" i="1">
                <a:solidFill>
                  <a:srgbClr val="000000"/>
                </a:solidFill>
                <a:latin typeface="Times New Roman"/>
              </a:rPr>
              <a:t>Type 4</a:t>
            </a:r>
            <a:r>
              <a:rPr lang="en-US" sz="3100">
                <a:solidFill>
                  <a:srgbClr val="000000"/>
                </a:solidFill>
                <a:latin typeface="Times New Roman"/>
              </a:rPr>
              <a:t>   Native Protocol All-Java Drivers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85800" y="1600200"/>
            <a:ext cx="5486040" cy="4190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212" name="CustomShape 2"/>
          <p:cNvSpPr/>
          <p:nvPr/>
        </p:nvSpPr>
        <p:spPr>
          <a:xfrm>
            <a:off x="685800" y="1981080"/>
            <a:ext cx="2057040" cy="2819160"/>
          </a:xfrm>
          <a:prstGeom prst="parallelogram">
            <a:avLst>
              <a:gd name="adj" fmla="val 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213" name="CustomShape 3"/>
          <p:cNvSpPr/>
          <p:nvPr/>
        </p:nvSpPr>
        <p:spPr>
          <a:xfrm>
            <a:off x="7848720" y="1752480"/>
            <a:ext cx="1066320" cy="2895120"/>
          </a:xfrm>
          <a:prstGeom prst="can">
            <a:avLst>
              <a:gd name="adj" fmla="val 13571"/>
            </a:avLst>
          </a:prstGeom>
          <a:solidFill>
            <a:srgbClr val="FF9900"/>
          </a:solidFill>
          <a:ln w="9360">
            <a:solidFill>
              <a:srgbClr val="000000"/>
            </a:solidFill>
            <a:round/>
          </a:ln>
        </p:spPr>
      </p:sp>
      <p:sp>
        <p:nvSpPr>
          <p:cNvPr id="214" name="CustomShape 4"/>
          <p:cNvSpPr/>
          <p:nvPr/>
        </p:nvSpPr>
        <p:spPr>
          <a:xfrm>
            <a:off x="3505320" y="2057400"/>
            <a:ext cx="304560" cy="2819160"/>
          </a:xfrm>
          <a:prstGeom prst="rect">
            <a:avLst/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</p:sp>
      <p:sp>
        <p:nvSpPr>
          <p:cNvPr id="215" name="CustomShape 5"/>
          <p:cNvSpPr/>
          <p:nvPr/>
        </p:nvSpPr>
        <p:spPr>
          <a:xfrm>
            <a:off x="4495680" y="1981080"/>
            <a:ext cx="304560" cy="2819160"/>
          </a:xfrm>
          <a:prstGeom prst="rect">
            <a:avLst/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16" name="CustomShape 6"/>
          <p:cNvSpPr/>
          <p:nvPr/>
        </p:nvSpPr>
        <p:spPr>
          <a:xfrm>
            <a:off x="2590920" y="2666880"/>
            <a:ext cx="914040" cy="228240"/>
          </a:xfrm>
          <a:prstGeom prst="rightArrow">
            <a:avLst>
              <a:gd name="adj1" fmla="val 10000"/>
              <a:gd name="adj2" fmla="val 20000"/>
            </a:avLst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</p:sp>
      <p:sp>
        <p:nvSpPr>
          <p:cNvPr id="217" name="CustomShape 7"/>
          <p:cNvSpPr/>
          <p:nvPr/>
        </p:nvSpPr>
        <p:spPr>
          <a:xfrm>
            <a:off x="3809880" y="2666880"/>
            <a:ext cx="685440" cy="228240"/>
          </a:xfrm>
          <a:prstGeom prst="rightArrow">
            <a:avLst>
              <a:gd name="adj1" fmla="val 10000"/>
              <a:gd name="adj2" fmla="val 15000"/>
            </a:avLst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18" name="CustomShape 8"/>
          <p:cNvSpPr/>
          <p:nvPr/>
        </p:nvSpPr>
        <p:spPr>
          <a:xfrm>
            <a:off x="6248520" y="2743200"/>
            <a:ext cx="1752120" cy="228240"/>
          </a:xfrm>
          <a:prstGeom prst="rightArrow">
            <a:avLst>
              <a:gd name="adj1" fmla="val 10000"/>
              <a:gd name="adj2" fmla="val 56666"/>
            </a:avLst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19" name="CustomShape 9"/>
          <p:cNvSpPr/>
          <p:nvPr/>
        </p:nvSpPr>
        <p:spPr>
          <a:xfrm>
            <a:off x="3124080" y="5029200"/>
            <a:ext cx="2057040" cy="791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JDBC API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(provided by Sun)</a:t>
            </a:r>
            <a:endParaRPr/>
          </a:p>
        </p:txBody>
      </p:sp>
      <p:sp>
        <p:nvSpPr>
          <p:cNvPr id="220" name="CustomShape 10"/>
          <p:cNvSpPr/>
          <p:nvPr/>
        </p:nvSpPr>
        <p:spPr>
          <a:xfrm>
            <a:off x="3886200" y="1295280"/>
            <a:ext cx="19047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JDBC-ODBC bridge Driver</a:t>
            </a:r>
            <a:endParaRPr/>
          </a:p>
        </p:txBody>
      </p:sp>
      <p:sp>
        <p:nvSpPr>
          <p:cNvPr id="221" name="CustomShape 11"/>
          <p:cNvSpPr/>
          <p:nvPr/>
        </p:nvSpPr>
        <p:spPr>
          <a:xfrm>
            <a:off x="685800" y="5105520"/>
            <a:ext cx="15235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Java program</a:t>
            </a:r>
            <a:endParaRPr/>
          </a:p>
        </p:txBody>
      </p:sp>
      <p:sp>
        <p:nvSpPr>
          <p:cNvPr id="222" name="CustomShape 12"/>
          <p:cNvSpPr/>
          <p:nvPr/>
        </p:nvSpPr>
        <p:spPr>
          <a:xfrm>
            <a:off x="7543800" y="762120"/>
            <a:ext cx="12189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>
                <a:solidFill>
                  <a:srgbClr val="000000"/>
                </a:solidFill>
                <a:latin typeface="Times New Roman"/>
              </a:rPr>
              <a:t>RDBMS</a:t>
            </a:r>
            <a:endParaRPr/>
          </a:p>
        </p:txBody>
      </p:sp>
      <p:sp>
        <p:nvSpPr>
          <p:cNvPr id="223" name="CustomShape 13"/>
          <p:cNvSpPr/>
          <p:nvPr/>
        </p:nvSpPr>
        <p:spPr>
          <a:xfrm>
            <a:off x="5410080" y="1981080"/>
            <a:ext cx="304560" cy="2819160"/>
          </a:xfrm>
          <a:prstGeom prst="rect">
            <a:avLst/>
          </a:prstGeom>
          <a:solidFill>
            <a:srgbClr val="3366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4" name="CustomShape 14"/>
          <p:cNvSpPr/>
          <p:nvPr/>
        </p:nvSpPr>
        <p:spPr>
          <a:xfrm>
            <a:off x="4800600" y="2743200"/>
            <a:ext cx="533160" cy="228240"/>
          </a:xfrm>
          <a:prstGeom prst="rightArrow">
            <a:avLst>
              <a:gd name="adj1" fmla="val 10000"/>
              <a:gd name="adj2" fmla="val 11666"/>
            </a:avLst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225" name="CustomShape 15"/>
          <p:cNvSpPr/>
          <p:nvPr/>
        </p:nvSpPr>
        <p:spPr>
          <a:xfrm>
            <a:off x="5181480" y="4952880"/>
            <a:ext cx="9903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ODBC driver</a:t>
            </a:r>
            <a:endParaRPr/>
          </a:p>
        </p:txBody>
      </p:sp>
      <p:sp>
        <p:nvSpPr>
          <p:cNvPr id="226" name="CustomShape 16"/>
          <p:cNvSpPr/>
          <p:nvPr/>
        </p:nvSpPr>
        <p:spPr>
          <a:xfrm>
            <a:off x="1752480" y="838080"/>
            <a:ext cx="27428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Client Computer</a:t>
            </a:r>
            <a:endParaRPr/>
          </a:p>
        </p:txBody>
      </p:sp>
      <p:sp>
        <p:nvSpPr>
          <p:cNvPr id="227" name="CustomShape 17"/>
          <p:cNvSpPr/>
          <p:nvPr/>
        </p:nvSpPr>
        <p:spPr>
          <a:xfrm>
            <a:off x="2362320" y="228600"/>
            <a:ext cx="47239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Times New Roman"/>
              </a:rPr>
              <a:t>Type 1 Driver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752480" y="1447920"/>
            <a:ext cx="5486040" cy="4190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229" name="CustomShape 2"/>
          <p:cNvSpPr/>
          <p:nvPr/>
        </p:nvSpPr>
        <p:spPr>
          <a:xfrm>
            <a:off x="1752480" y="1828800"/>
            <a:ext cx="2057040" cy="2819160"/>
          </a:xfrm>
          <a:prstGeom prst="parallelogram">
            <a:avLst>
              <a:gd name="adj" fmla="val 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230" name="CustomShape 3"/>
          <p:cNvSpPr/>
          <p:nvPr/>
        </p:nvSpPr>
        <p:spPr>
          <a:xfrm>
            <a:off x="7848720" y="1752480"/>
            <a:ext cx="1066320" cy="2895120"/>
          </a:xfrm>
          <a:prstGeom prst="can">
            <a:avLst>
              <a:gd name="adj" fmla="val 13571"/>
            </a:avLst>
          </a:prstGeom>
          <a:solidFill>
            <a:srgbClr val="FF9900"/>
          </a:solidFill>
          <a:ln w="9360">
            <a:solidFill>
              <a:srgbClr val="000000"/>
            </a:solidFill>
            <a:round/>
          </a:ln>
        </p:spPr>
      </p:sp>
      <p:sp>
        <p:nvSpPr>
          <p:cNvPr id="231" name="CustomShape 4"/>
          <p:cNvSpPr/>
          <p:nvPr/>
        </p:nvSpPr>
        <p:spPr>
          <a:xfrm>
            <a:off x="4572000" y="1905120"/>
            <a:ext cx="304560" cy="2819160"/>
          </a:xfrm>
          <a:prstGeom prst="rect">
            <a:avLst/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</p:sp>
      <p:sp>
        <p:nvSpPr>
          <p:cNvPr id="232" name="CustomShape 5"/>
          <p:cNvSpPr/>
          <p:nvPr/>
        </p:nvSpPr>
        <p:spPr>
          <a:xfrm>
            <a:off x="5562720" y="1828800"/>
            <a:ext cx="304560" cy="2819160"/>
          </a:xfrm>
          <a:prstGeom prst="rect">
            <a:avLst/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33" name="CustomShape 6"/>
          <p:cNvSpPr/>
          <p:nvPr/>
        </p:nvSpPr>
        <p:spPr>
          <a:xfrm>
            <a:off x="3657600" y="2514600"/>
            <a:ext cx="914040" cy="228240"/>
          </a:xfrm>
          <a:prstGeom prst="rightArrow">
            <a:avLst>
              <a:gd name="adj1" fmla="val 10000"/>
              <a:gd name="adj2" fmla="val 20000"/>
            </a:avLst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</p:sp>
      <p:sp>
        <p:nvSpPr>
          <p:cNvPr id="234" name="CustomShape 7"/>
          <p:cNvSpPr/>
          <p:nvPr/>
        </p:nvSpPr>
        <p:spPr>
          <a:xfrm>
            <a:off x="4876920" y="2514600"/>
            <a:ext cx="685440" cy="228240"/>
          </a:xfrm>
          <a:prstGeom prst="rightArrow">
            <a:avLst>
              <a:gd name="adj1" fmla="val 10000"/>
              <a:gd name="adj2" fmla="val 15000"/>
            </a:avLst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35" name="CustomShape 8"/>
          <p:cNvSpPr/>
          <p:nvPr/>
        </p:nvSpPr>
        <p:spPr>
          <a:xfrm>
            <a:off x="6781680" y="2743200"/>
            <a:ext cx="1066320" cy="151920"/>
          </a:xfrm>
          <a:prstGeom prst="rightArrow">
            <a:avLst>
              <a:gd name="adj1" fmla="val 10000"/>
              <a:gd name="adj2" fmla="val 56666"/>
            </a:avLst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36" name="CustomShape 9"/>
          <p:cNvSpPr/>
          <p:nvPr/>
        </p:nvSpPr>
        <p:spPr>
          <a:xfrm>
            <a:off x="4191120" y="4876920"/>
            <a:ext cx="2057040" cy="791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JDBC API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(provided by Sun)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4800600" y="1371600"/>
            <a:ext cx="25142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Type 2 JDBC- Driver</a:t>
            </a:r>
            <a:endParaRPr/>
          </a:p>
        </p:txBody>
      </p:sp>
      <p:sp>
        <p:nvSpPr>
          <p:cNvPr id="238" name="CustomShape 11"/>
          <p:cNvSpPr/>
          <p:nvPr/>
        </p:nvSpPr>
        <p:spPr>
          <a:xfrm>
            <a:off x="1752480" y="4952880"/>
            <a:ext cx="15235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Java program</a:t>
            </a:r>
            <a:endParaRPr/>
          </a:p>
        </p:txBody>
      </p:sp>
      <p:sp>
        <p:nvSpPr>
          <p:cNvPr id="239" name="CustomShape 12"/>
          <p:cNvSpPr/>
          <p:nvPr/>
        </p:nvSpPr>
        <p:spPr>
          <a:xfrm>
            <a:off x="7543800" y="762120"/>
            <a:ext cx="12189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>
                <a:solidFill>
                  <a:srgbClr val="000000"/>
                </a:solidFill>
                <a:latin typeface="Times New Roman"/>
              </a:rPr>
              <a:t>RDBMS</a:t>
            </a:r>
            <a:endParaRPr/>
          </a:p>
        </p:txBody>
      </p:sp>
      <p:sp>
        <p:nvSpPr>
          <p:cNvPr id="240" name="CustomShape 13"/>
          <p:cNvSpPr/>
          <p:nvPr/>
        </p:nvSpPr>
        <p:spPr>
          <a:xfrm>
            <a:off x="6477120" y="1828800"/>
            <a:ext cx="304560" cy="2819160"/>
          </a:xfrm>
          <a:prstGeom prst="rect">
            <a:avLst/>
          </a:prstGeom>
          <a:solidFill>
            <a:srgbClr val="3366FF"/>
          </a:solidFill>
          <a:ln w="9360">
            <a:solidFill>
              <a:srgbClr val="000000"/>
            </a:solidFill>
            <a:miter/>
          </a:ln>
        </p:spPr>
      </p:sp>
      <p:sp>
        <p:nvSpPr>
          <p:cNvPr id="241" name="CustomShape 14"/>
          <p:cNvSpPr/>
          <p:nvPr/>
        </p:nvSpPr>
        <p:spPr>
          <a:xfrm>
            <a:off x="5867280" y="2590920"/>
            <a:ext cx="533160" cy="228240"/>
          </a:xfrm>
          <a:prstGeom prst="rightArrow">
            <a:avLst>
              <a:gd name="adj1" fmla="val 10000"/>
              <a:gd name="adj2" fmla="val 11666"/>
            </a:avLst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242" name="CustomShape 15"/>
          <p:cNvSpPr/>
          <p:nvPr/>
        </p:nvSpPr>
        <p:spPr>
          <a:xfrm>
            <a:off x="5715000" y="4800600"/>
            <a:ext cx="15998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RDBMS Client </a:t>
            </a:r>
            <a:endParaRPr/>
          </a:p>
        </p:txBody>
      </p:sp>
      <p:sp>
        <p:nvSpPr>
          <p:cNvPr id="243" name="CustomShape 16"/>
          <p:cNvSpPr/>
          <p:nvPr/>
        </p:nvSpPr>
        <p:spPr>
          <a:xfrm>
            <a:off x="2819520" y="685800"/>
            <a:ext cx="27428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Client Computer</a:t>
            </a:r>
            <a:endParaRPr/>
          </a:p>
        </p:txBody>
      </p:sp>
      <p:sp>
        <p:nvSpPr>
          <p:cNvPr id="244" name="CustomShape 17"/>
          <p:cNvSpPr/>
          <p:nvPr/>
        </p:nvSpPr>
        <p:spPr>
          <a:xfrm>
            <a:off x="2362320" y="228600"/>
            <a:ext cx="47239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Times New Roman"/>
              </a:rPr>
              <a:t>Type 2 Driver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914400" y="1523880"/>
            <a:ext cx="5486040" cy="419076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246" name="CustomShape 2"/>
          <p:cNvSpPr/>
          <p:nvPr/>
        </p:nvSpPr>
        <p:spPr>
          <a:xfrm>
            <a:off x="914400" y="1905120"/>
            <a:ext cx="2057040" cy="2819160"/>
          </a:xfrm>
          <a:prstGeom prst="parallelogram">
            <a:avLst>
              <a:gd name="adj" fmla="val 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247" name="CustomShape 3"/>
          <p:cNvSpPr/>
          <p:nvPr/>
        </p:nvSpPr>
        <p:spPr>
          <a:xfrm>
            <a:off x="7848720" y="1752480"/>
            <a:ext cx="1066320" cy="2895120"/>
          </a:xfrm>
          <a:prstGeom prst="can">
            <a:avLst>
              <a:gd name="adj" fmla="val 13571"/>
            </a:avLst>
          </a:prstGeom>
          <a:solidFill>
            <a:srgbClr val="FF9900"/>
          </a:solidFill>
          <a:ln w="9360">
            <a:solidFill>
              <a:srgbClr val="000000"/>
            </a:solidFill>
            <a:round/>
          </a:ln>
        </p:spPr>
      </p:sp>
      <p:sp>
        <p:nvSpPr>
          <p:cNvPr id="248" name="CustomShape 4"/>
          <p:cNvSpPr/>
          <p:nvPr/>
        </p:nvSpPr>
        <p:spPr>
          <a:xfrm>
            <a:off x="3733920" y="1981080"/>
            <a:ext cx="304560" cy="2819160"/>
          </a:xfrm>
          <a:prstGeom prst="rect">
            <a:avLst/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</p:sp>
      <p:sp>
        <p:nvSpPr>
          <p:cNvPr id="249" name="CustomShape 5"/>
          <p:cNvSpPr/>
          <p:nvPr/>
        </p:nvSpPr>
        <p:spPr>
          <a:xfrm>
            <a:off x="5410080" y="1905120"/>
            <a:ext cx="304560" cy="2819160"/>
          </a:xfrm>
          <a:prstGeom prst="rect">
            <a:avLst/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50" name="CustomShape 6"/>
          <p:cNvSpPr/>
          <p:nvPr/>
        </p:nvSpPr>
        <p:spPr>
          <a:xfrm>
            <a:off x="2819520" y="2590920"/>
            <a:ext cx="914040" cy="228240"/>
          </a:xfrm>
          <a:prstGeom prst="rightArrow">
            <a:avLst>
              <a:gd name="adj1" fmla="val 10000"/>
              <a:gd name="adj2" fmla="val 20000"/>
            </a:avLst>
          </a:prstGeom>
          <a:solidFill>
            <a:srgbClr val="33CCCC"/>
          </a:solidFill>
          <a:ln w="9360">
            <a:solidFill>
              <a:srgbClr val="000000"/>
            </a:solidFill>
            <a:miter/>
          </a:ln>
        </p:spPr>
      </p:sp>
      <p:sp>
        <p:nvSpPr>
          <p:cNvPr id="251" name="CustomShape 7"/>
          <p:cNvSpPr/>
          <p:nvPr/>
        </p:nvSpPr>
        <p:spPr>
          <a:xfrm>
            <a:off x="4114800" y="2590920"/>
            <a:ext cx="1066320" cy="228240"/>
          </a:xfrm>
          <a:prstGeom prst="rightArrow">
            <a:avLst>
              <a:gd name="adj1" fmla="val 10000"/>
              <a:gd name="adj2" fmla="val 23333"/>
            </a:avLst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52" name="CustomShape 8"/>
          <p:cNvSpPr/>
          <p:nvPr/>
        </p:nvSpPr>
        <p:spPr>
          <a:xfrm>
            <a:off x="6400800" y="2743200"/>
            <a:ext cx="1447560" cy="151920"/>
          </a:xfrm>
          <a:prstGeom prst="rightArrow">
            <a:avLst>
              <a:gd name="adj1" fmla="val 10000"/>
              <a:gd name="adj2" fmla="val 56666"/>
            </a:avLst>
          </a:prstGeom>
          <a:solidFill>
            <a:srgbClr val="FF9900"/>
          </a:solidFill>
          <a:ln w="9360">
            <a:solidFill>
              <a:srgbClr val="000000"/>
            </a:solidFill>
            <a:miter/>
          </a:ln>
        </p:spPr>
      </p:sp>
      <p:sp>
        <p:nvSpPr>
          <p:cNvPr id="253" name="CustomShape 9"/>
          <p:cNvSpPr/>
          <p:nvPr/>
        </p:nvSpPr>
        <p:spPr>
          <a:xfrm>
            <a:off x="3352680" y="4952880"/>
            <a:ext cx="2057040" cy="791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JDBC API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Times New Roman"/>
              </a:rPr>
              <a:t>(provided by Sun)</a:t>
            </a:r>
            <a:endParaRPr/>
          </a:p>
        </p:txBody>
      </p:sp>
      <p:sp>
        <p:nvSpPr>
          <p:cNvPr id="254" name="CustomShape 10"/>
          <p:cNvSpPr/>
          <p:nvPr/>
        </p:nvSpPr>
        <p:spPr>
          <a:xfrm>
            <a:off x="4191120" y="1523880"/>
            <a:ext cx="22093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Type 4 JDBC- Driver</a:t>
            </a:r>
            <a:endParaRPr/>
          </a:p>
        </p:txBody>
      </p:sp>
      <p:sp>
        <p:nvSpPr>
          <p:cNvPr id="255" name="CustomShape 11"/>
          <p:cNvSpPr/>
          <p:nvPr/>
        </p:nvSpPr>
        <p:spPr>
          <a:xfrm>
            <a:off x="914400" y="5029200"/>
            <a:ext cx="15235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Times New Roman"/>
              </a:rPr>
              <a:t>Java program</a:t>
            </a:r>
            <a:endParaRPr/>
          </a:p>
        </p:txBody>
      </p:sp>
      <p:sp>
        <p:nvSpPr>
          <p:cNvPr id="256" name="CustomShape 12"/>
          <p:cNvSpPr/>
          <p:nvPr/>
        </p:nvSpPr>
        <p:spPr>
          <a:xfrm>
            <a:off x="7543800" y="762120"/>
            <a:ext cx="12189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b="1">
                <a:solidFill>
                  <a:srgbClr val="000000"/>
                </a:solidFill>
                <a:latin typeface="Times New Roman"/>
              </a:rPr>
              <a:t>RDBMS</a:t>
            </a:r>
            <a:endParaRPr/>
          </a:p>
        </p:txBody>
      </p:sp>
      <p:sp>
        <p:nvSpPr>
          <p:cNvPr id="257" name="CustomShape 13"/>
          <p:cNvSpPr/>
          <p:nvPr/>
        </p:nvSpPr>
        <p:spPr>
          <a:xfrm>
            <a:off x="1981080" y="762120"/>
            <a:ext cx="274284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>
                <a:solidFill>
                  <a:srgbClr val="000000"/>
                </a:solidFill>
                <a:latin typeface="Times New Roman"/>
              </a:rPr>
              <a:t>Client Computer</a:t>
            </a:r>
            <a:endParaRPr/>
          </a:p>
        </p:txBody>
      </p:sp>
      <p:sp>
        <p:nvSpPr>
          <p:cNvPr id="258" name="CustomShape 14"/>
          <p:cNvSpPr/>
          <p:nvPr/>
        </p:nvSpPr>
        <p:spPr>
          <a:xfrm>
            <a:off x="2362320" y="228600"/>
            <a:ext cx="472392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Times New Roman"/>
              </a:rPr>
              <a:t>Type 4 Driver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85800" y="152280"/>
            <a:ext cx="82292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Times New Roman"/>
              </a:rPr>
              <a:t>Simple JDBC Program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685800" y="144792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Load JDBC Driver implementation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Obtain connection to driver/database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Execute query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Process query results</a:t>
            </a:r>
            <a:endParaRPr/>
          </a:p>
          <a:p>
            <a:pPr algn="just">
              <a:buFont typeface="Wingdings" charset="2"/>
              <a:buChar char="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Release resources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Microsoft Office PowerPoint</Application>
  <PresentationFormat>On-screen Show (4:3)</PresentationFormat>
  <Paragraphs>226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 Unicode MS</vt:lpstr>
      <vt:lpstr>Arial</vt:lpstr>
      <vt:lpstr>Bookman Old Style</vt:lpstr>
      <vt:lpstr>DejaVu Sans</vt:lpstr>
      <vt:lpstr>StarSymbol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</dc:creator>
  <cp:lastModifiedBy>Chandan Mukherjee</cp:lastModifiedBy>
  <cp:revision>1</cp:revision>
  <dcterms:modified xsi:type="dcterms:W3CDTF">2014-12-21T06:48:25Z</dcterms:modified>
</cp:coreProperties>
</file>