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4"/>
  </p:notesMasterIdLst>
  <p:sldIdLst>
    <p:sldId id="256" r:id="rId2"/>
    <p:sldId id="258" r:id="rId3"/>
    <p:sldId id="261" r:id="rId4"/>
    <p:sldId id="262" r:id="rId5"/>
    <p:sldId id="263" r:id="rId6"/>
    <p:sldId id="264" r:id="rId7"/>
    <p:sldId id="265" r:id="rId8"/>
    <p:sldId id="272" r:id="rId9"/>
    <p:sldId id="273" r:id="rId10"/>
    <p:sldId id="274" r:id="rId11"/>
    <p:sldId id="275" r:id="rId12"/>
    <p:sldId id="276" r:id="rId13"/>
    <p:sldId id="277" r:id="rId14"/>
    <p:sldId id="266" r:id="rId15"/>
    <p:sldId id="270" r:id="rId16"/>
    <p:sldId id="269" r:id="rId17"/>
    <p:sldId id="271" r:id="rId18"/>
    <p:sldId id="279" r:id="rId19"/>
    <p:sldId id="283" r:id="rId20"/>
    <p:sldId id="284" r:id="rId21"/>
    <p:sldId id="281"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0ED9F2-2DA7-408B-8E60-E4EC71DD23AE}" type="datetimeFigureOut">
              <a:rPr lang="en-US" smtClean="0"/>
              <a:pPr/>
              <a:t>06/19/2012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010F1F-F226-4450-AC91-0897D945CE3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10F1F-F226-4450-AC91-0897D945CE3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10F1F-F226-4450-AC91-0897D945CE3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10F1F-F226-4450-AC91-0897D945CE31}"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735288-D5C4-4896-B2E3-D3DD6313B756}" type="slidenum">
              <a:rPr lang="en-US"/>
              <a:pPr/>
              <a:t>12</a:t>
            </a:fld>
            <a:endParaRPr 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r>
              <a:rPr lang="en-US"/>
              <a:t>The &lt;a&gt; tag is used to create an anchor to link from, the href attribute is used to address the document to link to, and the words between the open and close of the anchor tag will be displayed as a hyperlink.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10F1F-F226-4450-AC91-0897D945CE31}"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DC512A-8792-4326-91B8-30586E7E0400}" type="slidenum">
              <a:rPr lang="en-US"/>
              <a:pPr/>
              <a:t>14</a:t>
            </a:fld>
            <a:endParaRPr lang="en-US"/>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r>
              <a:rPr lang="en-US"/>
              <a:t>Prior to HTML 3.2, &lt;PRE&gt; tag were used to create table like structure.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10F1F-F226-4450-AC91-0897D945CE31}"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10F1F-F226-4450-AC91-0897D945CE31}"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10F1F-F226-4450-AC91-0897D945CE31}"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10F1F-F226-4450-AC91-0897D945CE31}"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10F1F-F226-4450-AC91-0897D945CE31}"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10F1F-F226-4450-AC91-0897D945CE31}"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10F1F-F226-4450-AC91-0897D945CE31}"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10F1F-F226-4450-AC91-0897D945CE31}"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7A367-2403-457B-B886-AEE8802A4A58}" type="slidenum">
              <a:rPr lang="en-US"/>
              <a:pPr/>
              <a:t>3</a:t>
            </a:fld>
            <a:endParaRPr lang="en-US"/>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10F1F-F226-4450-AC91-0897D945CE3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D8BF0-76F9-4F94-AD09-0F91981625F0}" type="slidenum">
              <a:rPr lang="en-US"/>
              <a:pPr/>
              <a:t>5</a:t>
            </a:fld>
            <a:endParaRPr lang="en-US"/>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r>
              <a:rPr lang="en-US"/>
              <a:t>&lt;HR&gt; tag is used for drawing a horizontal line. And &lt;BR&gt; tag is used to give a line break. Discussed later in more detail later.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5DEFC2B-D44B-4627-A468-421DBB1AD65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5DEFC2B-D44B-4627-A468-421DBB1AD65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C9A729-D634-4C86-8CCE-DA0CEE40C43D}" type="slidenum">
              <a:rPr lang="en-US"/>
              <a:pPr/>
              <a:t>8</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r>
              <a:rPr lang="en-US"/>
              <a:t>All the different levels of Headings tag has align as an attribute with “LEFT”, “RIGHT”, “CENTER” as values.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F5C0B9-30B8-4772-8276-6B789172B9D1}" type="slidenum">
              <a:rPr lang="en-US"/>
              <a:pPr/>
              <a:t>9</a:t>
            </a:fld>
            <a:endParaRPr 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pPr lvl="1"/>
            <a:r>
              <a:rPr lang="en-US"/>
              <a:t>List can also created using Definition List tags. </a:t>
            </a:r>
          </a:p>
          <a:p>
            <a:pPr lvl="1"/>
            <a:r>
              <a:rPr lang="en-US" altLang="ko-KR"/>
              <a:t>The definition list tag, or </a:t>
            </a:r>
            <a:r>
              <a:rPr lang="en-US" altLang="ko-KR" b="1"/>
              <a:t>&lt;DL&gt;</a:t>
            </a:r>
            <a:r>
              <a:rPr lang="en-US" altLang="ko-KR"/>
              <a:t>, can be used to define a definition. It is commonly used to describe items found in a glossary. The definition list is made up of a term, </a:t>
            </a:r>
            <a:r>
              <a:rPr lang="en-US" altLang="ko-KR" b="1"/>
              <a:t>&lt;DT&gt;</a:t>
            </a:r>
            <a:r>
              <a:rPr lang="en-US" altLang="ko-KR"/>
              <a:t>, and followed by one or more definition descriptions </a:t>
            </a:r>
            <a:r>
              <a:rPr lang="en-US" altLang="ko-KR" b="1"/>
              <a:t>&lt;DD&gt;</a:t>
            </a:r>
            <a:r>
              <a:rPr lang="en-US" altLang="ko-KR"/>
              <a:t> items.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5" name="Rectangle 17" descr="Light horizontal"/>
          <p:cNvSpPr>
            <a:spLocks noChangeArrowheads="1"/>
          </p:cNvSpPr>
          <p:nvPr/>
        </p:nvSpPr>
        <p:spPr bwMode="gray">
          <a:xfrm rot="16200000">
            <a:off x="-3124200" y="3124200"/>
            <a:ext cx="6858000" cy="609600"/>
          </a:xfrm>
          <a:prstGeom prst="rect">
            <a:avLst/>
          </a:prstGeom>
          <a:pattFill prst="ltHorz">
            <a:fgClr>
              <a:srgbClr val="CC3300"/>
            </a:fgClr>
            <a:bgClr>
              <a:srgbClr val="FFFFFF"/>
            </a:bgClr>
          </a:pattFill>
          <a:ln>
            <a:noFill/>
          </a:ln>
          <a:extLst>
            <a:ext uri="{91240B29-F687-4F45-9708-019B960494DF}">
              <a14:hiddenLine xmlns="" xmlns:a14="http://schemas.microsoft.com/office/drawing/2010/main" w="9525">
                <a:solidFill>
                  <a:srgbClr val="000000"/>
                </a:solidFill>
                <a:miter lim="800000"/>
                <a:headEnd/>
                <a:tailEnd/>
              </a14:hiddenLine>
            </a:ext>
          </a:extLst>
        </p:spPr>
        <p:txBody>
          <a:bodyPr rot="10800000"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charset="0"/>
            </a:endParaRPr>
          </a:p>
        </p:txBody>
      </p:sp>
      <p:pic>
        <p:nvPicPr>
          <p:cNvPr id="16" name="Picture 4" descr="C:\Documents and Settings\Bidisha Das\Desktop\globsynSkill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2000" y="5763491"/>
            <a:ext cx="2209800" cy="526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Box 16"/>
          <p:cNvSpPr txBox="1"/>
          <p:nvPr/>
        </p:nvSpPr>
        <p:spPr>
          <a:xfrm>
            <a:off x="4024313" y="3152775"/>
            <a:ext cx="1301959" cy="584775"/>
          </a:xfrm>
          <a:prstGeom prst="rect">
            <a:avLst/>
          </a:prstGeom>
          <a:noFill/>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200" b="1" kern="0" dirty="0" smtClean="0">
                <a:solidFill>
                  <a:sysClr val="windowText" lastClr="000000"/>
                </a:solidFill>
                <a:effectLst>
                  <a:outerShdw blurRad="38100" dist="38100" dir="2700000" algn="tl">
                    <a:srgbClr val="000000">
                      <a:alpha val="43137"/>
                    </a:srgbClr>
                  </a:outerShdw>
                </a:effectLst>
                <a:latin typeface="Book Antiqua" pitchFamily="18" charset="0"/>
              </a:rPr>
              <a:t>JAVA</a:t>
            </a:r>
            <a:endParaRPr kumimoji="0" lang="en-US" sz="32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latin typeface="Book Antiqua" pitchFamily="18" charset="0"/>
            </a:endParaRPr>
          </a:p>
        </p:txBody>
      </p:sp>
      <p:cxnSp>
        <p:nvCxnSpPr>
          <p:cNvPr id="18" name="Straight Connector 17"/>
          <p:cNvCxnSpPr/>
          <p:nvPr/>
        </p:nvCxnSpPr>
        <p:spPr bwMode="auto">
          <a:xfrm>
            <a:off x="4092125" y="3759961"/>
            <a:ext cx="1191525" cy="0"/>
          </a:xfrm>
          <a:prstGeom prst="line">
            <a:avLst/>
          </a:prstGeom>
          <a:noFill/>
          <a:ln w="38100" cap="flat" cmpd="sng" algn="ctr">
            <a:solidFill>
              <a:srgbClr val="EA6348"/>
            </a:solidFill>
            <a:prstDash val="solid"/>
            <a:headEnd type="none" w="med" len="med"/>
            <a:tailEnd type="none" w="med" len="med"/>
          </a:ln>
          <a:effectLst>
            <a:outerShdw blurRad="40000" dist="23000" dir="5400000" rotWithShape="0">
              <a:srgbClr val="000000">
                <a:alpha val="35000"/>
              </a:srgbClr>
            </a:outerShdw>
          </a:effectLst>
        </p:spPr>
      </p:cxnSp>
      <p:sp>
        <p:nvSpPr>
          <p:cNvPr id="19" name="TextBox 20"/>
          <p:cNvSpPr txBox="1">
            <a:spLocks noChangeArrowheads="1"/>
          </p:cNvSpPr>
          <p:nvPr/>
        </p:nvSpPr>
        <p:spPr bwMode="auto">
          <a:xfrm>
            <a:off x="1982788" y="1236663"/>
            <a:ext cx="5410200" cy="58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Book Antiqua" pitchFamily="18" charset="0"/>
              </a:defRPr>
            </a:lvl1pPr>
            <a:lvl2pPr marL="742950" indent="-285750" eaLnBrk="0" hangingPunct="0">
              <a:defRPr sz="2800">
                <a:solidFill>
                  <a:schemeClr val="tx1"/>
                </a:solidFill>
                <a:latin typeface="Book Antiqua" pitchFamily="18" charset="0"/>
              </a:defRPr>
            </a:lvl2pPr>
            <a:lvl3pPr marL="1143000" indent="-228600" eaLnBrk="0" hangingPunct="0">
              <a:defRPr sz="2800">
                <a:solidFill>
                  <a:schemeClr val="tx1"/>
                </a:solidFill>
                <a:latin typeface="Book Antiqua" pitchFamily="18" charset="0"/>
              </a:defRPr>
            </a:lvl3pPr>
            <a:lvl4pPr marL="1600200" indent="-228600" eaLnBrk="0" hangingPunct="0">
              <a:defRPr sz="2800">
                <a:solidFill>
                  <a:schemeClr val="tx1"/>
                </a:solidFill>
                <a:latin typeface="Book Antiqua" pitchFamily="18" charset="0"/>
              </a:defRPr>
            </a:lvl4pPr>
            <a:lvl5pPr marL="2057400" indent="-228600" eaLnBrk="0" hangingPunct="0">
              <a:defRPr sz="2800">
                <a:solidFill>
                  <a:schemeClr val="tx1"/>
                </a:solidFill>
                <a:latin typeface="Book Antiqua" pitchFamily="18" charset="0"/>
              </a:defRPr>
            </a:lvl5pPr>
            <a:lvl6pPr marL="2514600" indent="-228600" algn="ctr" eaLnBrk="0" fontAlgn="base" hangingPunct="0">
              <a:spcBef>
                <a:spcPct val="0"/>
              </a:spcBef>
              <a:spcAft>
                <a:spcPct val="0"/>
              </a:spcAft>
              <a:defRPr sz="2800">
                <a:solidFill>
                  <a:schemeClr val="tx1"/>
                </a:solidFill>
                <a:latin typeface="Book Antiqua" pitchFamily="18" charset="0"/>
              </a:defRPr>
            </a:lvl6pPr>
            <a:lvl7pPr marL="2971800" indent="-228600" algn="ctr" eaLnBrk="0" fontAlgn="base" hangingPunct="0">
              <a:spcBef>
                <a:spcPct val="0"/>
              </a:spcBef>
              <a:spcAft>
                <a:spcPct val="0"/>
              </a:spcAft>
              <a:defRPr sz="2800">
                <a:solidFill>
                  <a:schemeClr val="tx1"/>
                </a:solidFill>
                <a:latin typeface="Book Antiqua" pitchFamily="18" charset="0"/>
              </a:defRPr>
            </a:lvl7pPr>
            <a:lvl8pPr marL="3429000" indent="-228600" algn="ctr" eaLnBrk="0" fontAlgn="base" hangingPunct="0">
              <a:spcBef>
                <a:spcPct val="0"/>
              </a:spcBef>
              <a:spcAft>
                <a:spcPct val="0"/>
              </a:spcAft>
              <a:defRPr sz="2800">
                <a:solidFill>
                  <a:schemeClr val="tx1"/>
                </a:solidFill>
                <a:latin typeface="Book Antiqua" pitchFamily="18" charset="0"/>
              </a:defRPr>
            </a:lvl8pPr>
            <a:lvl9pPr marL="3886200" indent="-228600" algn="ctr" eaLnBrk="0" fontAlgn="base" hangingPunct="0">
              <a:spcBef>
                <a:spcPct val="0"/>
              </a:spcBef>
              <a:spcAft>
                <a:spcPct val="0"/>
              </a:spcAft>
              <a:defRPr sz="2800">
                <a:solidFill>
                  <a:schemeClr val="tx1"/>
                </a:solidFill>
                <a:latin typeface="Book Antiqua"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Book Antiqua" pitchFamily="18" charset="0"/>
              </a:rPr>
              <a:t>SKILLS FOR INDIA</a:t>
            </a:r>
          </a:p>
        </p:txBody>
      </p:sp>
      <p:pic>
        <p:nvPicPr>
          <p:cNvPr id="20" name="Picture 1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086600" y="5481955"/>
            <a:ext cx="1912620" cy="807720"/>
          </a:xfrm>
          <a:prstGeom prst="rect">
            <a:avLst/>
          </a:prstGeom>
        </p:spPr>
      </p:pic>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914400"/>
          </a:xfrm>
          <a:prstGeom prst="rect">
            <a:avLst/>
          </a:prstGeom>
        </p:spPr>
        <p:txBody>
          <a:bodyPr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1066800"/>
            <a:ext cx="80010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1FCB3A1-3994-48F2-8F0C-9C9C5FC5864D}" type="datetimeFigureOut">
              <a:rPr lang="en-US" smtClean="0"/>
              <a:pPr/>
              <a:t>06/19/2012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2130DD9-3177-46B7-9668-2FC050216C4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871538"/>
            <a:ext cx="9144000" cy="498475"/>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76413"/>
            <a:ext cx="3811588" cy="39020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776413"/>
            <a:ext cx="3811587" cy="39020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153988" y="6500813"/>
            <a:ext cx="1006475" cy="320675"/>
          </a:xfrm>
          <a:prstGeom prst="rect">
            <a:avLst/>
          </a:prstGeom>
        </p:spPr>
        <p:txBody>
          <a:bodyPr/>
          <a:lstStyle>
            <a:lvl1pPr>
              <a:defRPr/>
            </a:lvl1pPr>
          </a:lstStyle>
          <a:p>
            <a:fld id="{E2151DF0-57C7-4777-9802-B69CF202D8BC}" type="slidenum">
              <a:rPr lang="en-US"/>
              <a:pPr/>
              <a:t>‹#›</a:t>
            </a:fld>
            <a:endParaRPr lang="en-US"/>
          </a:p>
        </p:txBody>
      </p:sp>
      <p:sp>
        <p:nvSpPr>
          <p:cNvPr id="6" name="Footer Placeholder 5"/>
          <p:cNvSpPr>
            <a:spLocks noGrp="1"/>
          </p:cNvSpPr>
          <p:nvPr>
            <p:ph type="ftr" sz="quarter" idx="11"/>
          </p:nvPr>
        </p:nvSpPr>
        <p:spPr>
          <a:xfrm>
            <a:off x="1447800" y="6500813"/>
            <a:ext cx="3811588" cy="246062"/>
          </a:xfrm>
          <a:prstGeom prst="rect">
            <a:avLst/>
          </a:prstGeom>
        </p:spPr>
        <p:txBody>
          <a:bodyPr/>
          <a:lstStyle>
            <a:lvl1pPr>
              <a:defRPr/>
            </a:lvl1pPr>
          </a:lstStyle>
          <a:p>
            <a:r>
              <a:rPr lang="en-US"/>
              <a:t>HTML Day-1</a:t>
            </a:r>
          </a:p>
        </p:txBody>
      </p:sp>
      <p:sp>
        <p:nvSpPr>
          <p:cNvPr id="7" name="Date Placeholder 6"/>
          <p:cNvSpPr>
            <a:spLocks noGrp="1"/>
          </p:cNvSpPr>
          <p:nvPr>
            <p:ph type="dt" sz="half" idx="12"/>
          </p:nvPr>
        </p:nvSpPr>
        <p:spPr>
          <a:xfrm>
            <a:off x="5456238" y="6500813"/>
            <a:ext cx="1946275" cy="246062"/>
          </a:xfrm>
          <a:prstGeom prst="rect">
            <a:avLst/>
          </a:prstGeom>
        </p:spPr>
        <p:txBody>
          <a:bodyPr/>
          <a:lstStyle>
            <a:lvl1pPr>
              <a:defRPr/>
            </a:lvl1pP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29600" cy="685800"/>
          </a:xfrm>
          <a:prstGeom prst="rect">
            <a:avLst/>
          </a:prstGeom>
        </p:spPr>
        <p:txBody>
          <a:bodyPr anchor="ctr" anchorCtr="0"/>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85800" y="1447800"/>
            <a:ext cx="8229600" cy="4525963"/>
          </a:xfrm>
          <a:prstGeom prst="rect">
            <a:avLst/>
          </a:prstGeom>
        </p:spPr>
        <p:txBody>
          <a:bodyPr/>
          <a:lstStyle>
            <a:lvl1pPr marL="457200" indent="-457200" algn="just" rtl="0" fontAlgn="base">
              <a:spcBef>
                <a:spcPct val="0"/>
              </a:spcBef>
              <a:spcAft>
                <a:spcPct val="30000"/>
              </a:spcAft>
              <a:buClr>
                <a:srgbClr val="DA2A00"/>
              </a:buClr>
              <a:buFont typeface="Wingdings" pitchFamily="2" charset="2"/>
              <a:buChar char="ü"/>
              <a:defRPr kumimoji="1" lang="en-US" sz="2000" kern="1200" dirty="0" smtClean="0">
                <a:solidFill>
                  <a:schemeClr val="tx1"/>
                </a:solidFill>
                <a:latin typeface="+mn-lt"/>
                <a:ea typeface="+mn-ea"/>
                <a:cs typeface="+mn-cs"/>
              </a:defRPr>
            </a:lvl1pPr>
            <a:lvl2pPr>
              <a:buClr>
                <a:srgbClr val="C00000"/>
              </a:buClr>
              <a:buFont typeface="Wingdings" pitchFamily="2" charset="2"/>
              <a:buChar char="q"/>
              <a:defRPr sz="2000">
                <a:latin typeface="+mn-lt"/>
              </a:defRPr>
            </a:lvl2pPr>
            <a:lvl3pPr>
              <a:buClr>
                <a:srgbClr val="C00000"/>
              </a:buClr>
              <a:defRPr sz="2000">
                <a:latin typeface="+mn-lt"/>
              </a:defRPr>
            </a:lvl3pPr>
            <a:lvl4pPr>
              <a:defRPr sz="2000">
                <a:latin typeface="+mn-lt"/>
              </a:defRPr>
            </a:lvl4pPr>
            <a:lvl5pPr>
              <a:defRPr sz="20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2"/>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838200"/>
          </a:xfrm>
          <a:prstGeom prst="rect">
            <a:avLst/>
          </a:prstGeom>
        </p:spPr>
        <p:txBody>
          <a:bodyPr anchor="ctr" anchorCtr="0"/>
          <a:lstStyle/>
          <a:p>
            <a:r>
              <a:rPr lang="en-US" smtClean="0"/>
              <a:t>Click to edit Master title style</a:t>
            </a:r>
            <a:endParaRPr lang="en-US" dirty="0"/>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descr="Light horizontal"/>
          <p:cNvSpPr>
            <a:spLocks noChangeArrowheads="1"/>
          </p:cNvSpPr>
          <p:nvPr/>
        </p:nvSpPr>
        <p:spPr bwMode="gray">
          <a:xfrm rot="-5400000">
            <a:off x="-2400300" y="3314700"/>
            <a:ext cx="5486400" cy="685800"/>
          </a:xfrm>
          <a:prstGeom prst="rect">
            <a:avLst/>
          </a:prstGeom>
          <a:pattFill prst="ltHorz">
            <a:fgClr>
              <a:srgbClr val="CC3300"/>
            </a:fgClr>
            <a:bgClr>
              <a:schemeClr val="bg1"/>
            </a:bgClr>
          </a:pattFill>
          <a:ln w="9525">
            <a:noFill/>
            <a:miter lim="800000"/>
            <a:headEnd/>
            <a:tailEnd/>
          </a:ln>
          <a:effectLst/>
        </p:spPr>
        <p:txBody>
          <a:bodyPr vert="eaVert" wrap="none" anchor="ctr"/>
          <a:lstStyle/>
          <a:p>
            <a:pPr algn="ctr">
              <a:defRPr/>
            </a:pPr>
            <a:endParaRPr lang="en-US" sz="1800">
              <a:latin typeface="Arial" charset="0"/>
            </a:endParaRPr>
          </a:p>
        </p:txBody>
      </p:sp>
      <p:sp>
        <p:nvSpPr>
          <p:cNvPr id="1034" name="Line 10"/>
          <p:cNvSpPr>
            <a:spLocks noChangeShapeType="1"/>
          </p:cNvSpPr>
          <p:nvPr/>
        </p:nvSpPr>
        <p:spPr bwMode="auto">
          <a:xfrm>
            <a:off x="762000" y="914400"/>
            <a:ext cx="8001000" cy="0"/>
          </a:xfrm>
          <a:prstGeom prst="line">
            <a:avLst/>
          </a:prstGeom>
          <a:noFill/>
          <a:ln w="3175">
            <a:solidFill>
              <a:schemeClr val="tx1"/>
            </a:solidFill>
            <a:round/>
            <a:headEnd/>
            <a:tailEnd/>
          </a:ln>
          <a:effectLst/>
        </p:spPr>
        <p:txBody>
          <a:bodyPr/>
          <a:lstStyle/>
          <a:p>
            <a:pPr algn="ctr">
              <a:defRPr/>
            </a:pPr>
            <a:endParaRPr lang="en-US"/>
          </a:p>
        </p:txBody>
      </p:sp>
      <p:pic>
        <p:nvPicPr>
          <p:cNvPr id="1028" name="Picture 14" descr="red small background"/>
          <p:cNvPicPr>
            <a:picLocks noChangeAspect="1" noChangeArrowheads="1"/>
          </p:cNvPicPr>
          <p:nvPr/>
        </p:nvPicPr>
        <p:blipFill>
          <a:blip r:embed="rId16" cstate="print"/>
          <a:srcRect/>
          <a:stretch>
            <a:fillRect/>
          </a:stretch>
        </p:blipFill>
        <p:spPr bwMode="auto">
          <a:xfrm>
            <a:off x="76200" y="76200"/>
            <a:ext cx="304800" cy="304800"/>
          </a:xfrm>
          <a:prstGeom prst="rect">
            <a:avLst/>
          </a:prstGeom>
          <a:noFill/>
          <a:ln w="9525">
            <a:noFill/>
            <a:miter lim="800000"/>
            <a:headEnd/>
            <a:tailEnd/>
          </a:ln>
        </p:spPr>
      </p:pic>
      <p:sp>
        <p:nvSpPr>
          <p:cNvPr id="1039" name="Rectangle 15"/>
          <p:cNvSpPr>
            <a:spLocks noChangeArrowheads="1"/>
          </p:cNvSpPr>
          <p:nvPr/>
        </p:nvSpPr>
        <p:spPr bwMode="auto">
          <a:xfrm>
            <a:off x="304800" y="228600"/>
            <a:ext cx="304800" cy="304800"/>
          </a:xfrm>
          <a:prstGeom prst="rect">
            <a:avLst/>
          </a:prstGeom>
          <a:solidFill>
            <a:schemeClr val="tx1"/>
          </a:solidFill>
          <a:ln w="9525">
            <a:noFill/>
            <a:miter lim="800000"/>
            <a:headEnd/>
            <a:tailEnd/>
          </a:ln>
          <a:effectLst/>
        </p:spPr>
        <p:txBody>
          <a:bodyPr wrap="none" anchor="ctr"/>
          <a:lstStyle/>
          <a:p>
            <a:pPr algn="ctr">
              <a:defRPr/>
            </a:pPr>
            <a:endParaRPr lang="en-US"/>
          </a:p>
        </p:txBody>
      </p:sp>
      <p:sp>
        <p:nvSpPr>
          <p:cNvPr id="1040" name="Rectangle 16"/>
          <p:cNvSpPr>
            <a:spLocks noChangeArrowheads="1"/>
          </p:cNvSpPr>
          <p:nvPr/>
        </p:nvSpPr>
        <p:spPr bwMode="auto">
          <a:xfrm>
            <a:off x="152400" y="457200"/>
            <a:ext cx="304800" cy="304800"/>
          </a:xfrm>
          <a:prstGeom prst="rect">
            <a:avLst/>
          </a:prstGeom>
          <a:solidFill>
            <a:srgbClr val="001E7E"/>
          </a:solidFill>
          <a:ln w="9525">
            <a:noFill/>
            <a:miter lim="800000"/>
            <a:headEnd/>
            <a:tailEnd/>
          </a:ln>
          <a:effectLst/>
        </p:spPr>
        <p:txBody>
          <a:bodyPr wrap="none" anchor="ctr"/>
          <a:lstStyle/>
          <a:p>
            <a:pPr algn="ctr">
              <a:defRPr/>
            </a:pPr>
            <a:endParaRPr lang="en-US"/>
          </a:p>
        </p:txBody>
      </p:sp>
      <p:sp>
        <p:nvSpPr>
          <p:cNvPr id="1042" name="Text Box 18"/>
          <p:cNvSpPr txBox="1">
            <a:spLocks noChangeArrowheads="1"/>
          </p:cNvSpPr>
          <p:nvPr/>
        </p:nvSpPr>
        <p:spPr bwMode="auto">
          <a:xfrm>
            <a:off x="7107238" y="6532563"/>
            <a:ext cx="1774825" cy="244475"/>
          </a:xfrm>
          <a:prstGeom prst="rect">
            <a:avLst/>
          </a:prstGeom>
          <a:noFill/>
          <a:ln w="9525">
            <a:noFill/>
            <a:miter lim="800000"/>
            <a:headEnd/>
            <a:tailEnd/>
          </a:ln>
          <a:effectLst/>
        </p:spPr>
        <p:txBody>
          <a:bodyPr wrap="none">
            <a:spAutoFit/>
          </a:bodyPr>
          <a:lstStyle/>
          <a:p>
            <a:pPr>
              <a:defRPr/>
            </a:pPr>
            <a:r>
              <a:rPr lang="en-US" sz="1000" b="1" i="1">
                <a:latin typeface="Bookman Old Style" pitchFamily="18" charset="0"/>
              </a:rPr>
              <a:t>Document Version: 1.00</a:t>
            </a:r>
          </a:p>
        </p:txBody>
      </p:sp>
      <p:sp>
        <p:nvSpPr>
          <p:cNvPr id="1049" name="Line 25"/>
          <p:cNvSpPr>
            <a:spLocks noChangeShapeType="1"/>
          </p:cNvSpPr>
          <p:nvPr/>
        </p:nvSpPr>
        <p:spPr bwMode="auto">
          <a:xfrm>
            <a:off x="762000" y="6400800"/>
            <a:ext cx="7620000" cy="0"/>
          </a:xfrm>
          <a:prstGeom prst="line">
            <a:avLst/>
          </a:prstGeom>
          <a:noFill/>
          <a:ln w="3175">
            <a:solidFill>
              <a:schemeClr val="tx1"/>
            </a:solidFill>
            <a:round/>
            <a:headEnd/>
            <a:tailEnd/>
          </a:ln>
          <a:effectLst/>
        </p:spPr>
        <p:txBody>
          <a:bodyPr/>
          <a:lstStyle/>
          <a:p>
            <a:pPr algn="ctr">
              <a:defRPr/>
            </a:pPr>
            <a:endParaRPr lang="en-US"/>
          </a:p>
        </p:txBody>
      </p:sp>
      <p:pic>
        <p:nvPicPr>
          <p:cNvPr id="2" name="Picture 26" descr="red small background"/>
          <p:cNvPicPr>
            <a:picLocks noChangeAspect="1" noChangeArrowheads="1"/>
          </p:cNvPicPr>
          <p:nvPr/>
        </p:nvPicPr>
        <p:blipFill>
          <a:blip r:embed="rId16" cstate="print"/>
          <a:srcRect/>
          <a:stretch>
            <a:fillRect/>
          </a:stretch>
        </p:blipFill>
        <p:spPr bwMode="auto">
          <a:xfrm>
            <a:off x="8458200" y="6096000"/>
            <a:ext cx="304800" cy="304800"/>
          </a:xfrm>
          <a:prstGeom prst="rect">
            <a:avLst/>
          </a:prstGeom>
          <a:noFill/>
          <a:ln w="9525">
            <a:noFill/>
            <a:miter lim="800000"/>
            <a:headEnd/>
            <a:tailEnd/>
          </a:ln>
        </p:spPr>
      </p:pic>
      <p:sp>
        <p:nvSpPr>
          <p:cNvPr id="1053" name="Rectangle 29"/>
          <p:cNvSpPr>
            <a:spLocks noChangeArrowheads="1"/>
          </p:cNvSpPr>
          <p:nvPr/>
        </p:nvSpPr>
        <p:spPr bwMode="auto">
          <a:xfrm>
            <a:off x="762000" y="122238"/>
            <a:ext cx="7696200" cy="792162"/>
          </a:xfrm>
          <a:prstGeom prst="rect">
            <a:avLst/>
          </a:prstGeom>
          <a:noFill/>
          <a:ln w="9525" cap="flat" cmpd="sng" algn="ctr">
            <a:noFill/>
            <a:prstDash val="solid"/>
            <a:miter lim="800000"/>
            <a:headEnd/>
            <a:tailEnd/>
          </a:ln>
          <a:effectLst/>
        </p:spPr>
        <p:txBody>
          <a:bodyPr anchor="ctr"/>
          <a:lstStyle/>
          <a:p>
            <a:pPr>
              <a:defRPr/>
            </a:pPr>
            <a:r>
              <a:rPr lang="en-US">
                <a:solidFill>
                  <a:srgbClr val="421000"/>
                </a:solidFill>
                <a:latin typeface="Verdana" pitchFamily="34" charset="0"/>
              </a:rPr>
              <a:t> </a:t>
            </a:r>
          </a:p>
        </p:txBody>
      </p:sp>
      <p:pic>
        <p:nvPicPr>
          <p:cNvPr id="1036" name="Picture 17" descr="nsdc_logo"/>
          <p:cNvPicPr>
            <a:picLocks noChangeAspect="1" noChangeArrowheads="1"/>
          </p:cNvPicPr>
          <p:nvPr/>
        </p:nvPicPr>
        <p:blipFill>
          <a:blip r:embed="rId17" cstate="print"/>
          <a:srcRect/>
          <a:stretch>
            <a:fillRect/>
          </a:stretch>
        </p:blipFill>
        <p:spPr bwMode="auto">
          <a:xfrm>
            <a:off x="7048500" y="38100"/>
            <a:ext cx="1714500" cy="800100"/>
          </a:xfrm>
          <a:prstGeom prst="rect">
            <a:avLst/>
          </a:prstGeom>
          <a:noFill/>
          <a:ln w="9525">
            <a:noFill/>
            <a:miter lim="800000"/>
            <a:headEnd/>
            <a:tailEnd/>
          </a:ln>
        </p:spPr>
      </p:pic>
      <p:pic>
        <p:nvPicPr>
          <p:cNvPr id="13" name="Picture 13" descr="C:\Documents and Settings\Bidisha Das\Desktop\globsynSkills.jpg"/>
          <p:cNvPicPr>
            <a:picLocks noChangeAspect="1" noChangeArrowheads="1"/>
          </p:cNvPicPr>
          <p:nvPr/>
        </p:nvPicPr>
        <p:blipFill>
          <a:blip r:embed="rId18" cstate="print"/>
          <a:srcRect/>
          <a:stretch>
            <a:fillRect/>
          </a:stretch>
        </p:blipFill>
        <p:spPr bwMode="auto">
          <a:xfrm>
            <a:off x="76200" y="6443663"/>
            <a:ext cx="1600200" cy="414337"/>
          </a:xfrm>
          <a:prstGeom prst="rect">
            <a:avLst/>
          </a:prstGeom>
          <a:noFill/>
          <a:ln w="9525">
            <a:noFill/>
            <a:miter lim="800000"/>
            <a:headEnd/>
            <a:tailEnd/>
          </a:ln>
        </p:spPr>
      </p:pic>
      <p:sp>
        <p:nvSpPr>
          <p:cNvPr id="14" name="Rectangle 1"/>
          <p:cNvSpPr>
            <a:spLocks noChangeArrowheads="1"/>
          </p:cNvSpPr>
          <p:nvPr/>
        </p:nvSpPr>
        <p:spPr bwMode="auto">
          <a:xfrm>
            <a:off x="8094663" y="6110288"/>
            <a:ext cx="36353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716876B9-FE87-4435-88A9-7EC9CE515995}" type="slidenum">
              <a:rPr lang="en-US" sz="1200">
                <a:latin typeface="Times New Roman" pitchFamily="18" charset="0"/>
                <a:cs typeface="Times New Roman" pitchFamily="18" charset="0"/>
              </a:rPr>
              <a:pPr/>
              <a:t>‹#›</a:t>
            </a:fld>
            <a:endParaRPr lang="en-US" sz="1200" dirty="0">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3"/>
                                        </p:tgtEl>
                                        <p:attrNameLst>
                                          <p:attrName>style.visibility</p:attrName>
                                        </p:attrNameLst>
                                      </p:cBhvr>
                                      <p:to>
                                        <p:strVal val="visible"/>
                                      </p:to>
                                    </p:set>
                                    <p:animEffect transition="in" filter="dissolve">
                                      <p:cBhvr>
                                        <p:cTn id="7" dur="1000"/>
                                        <p:tgtEl>
                                          <p:spTgt spid="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 grpId="0"/>
    </p:bldLst>
  </p:timing>
  <p:txStyles>
    <p:titleStyle>
      <a:lvl1pPr algn="l" rtl="0" eaLnBrk="1" fontAlgn="base" hangingPunct="1">
        <a:spcBef>
          <a:spcPct val="0"/>
        </a:spcBef>
        <a:spcAft>
          <a:spcPct val="0"/>
        </a:spcAft>
        <a:defRPr sz="2800">
          <a:solidFill>
            <a:srgbClr val="421000"/>
          </a:solidFill>
          <a:latin typeface="+mj-lt"/>
          <a:ea typeface="+mj-ea"/>
          <a:cs typeface="+mj-cs"/>
        </a:defRPr>
      </a:lvl1pPr>
      <a:lvl2pPr algn="l" rtl="0" eaLnBrk="1" fontAlgn="base" hangingPunct="1">
        <a:spcBef>
          <a:spcPct val="0"/>
        </a:spcBef>
        <a:spcAft>
          <a:spcPct val="0"/>
        </a:spcAft>
        <a:defRPr sz="2800">
          <a:solidFill>
            <a:srgbClr val="421000"/>
          </a:solidFill>
          <a:latin typeface="Verdana" pitchFamily="34" charset="0"/>
        </a:defRPr>
      </a:lvl2pPr>
      <a:lvl3pPr algn="l" rtl="0" eaLnBrk="1" fontAlgn="base" hangingPunct="1">
        <a:spcBef>
          <a:spcPct val="0"/>
        </a:spcBef>
        <a:spcAft>
          <a:spcPct val="0"/>
        </a:spcAft>
        <a:defRPr sz="2800">
          <a:solidFill>
            <a:srgbClr val="421000"/>
          </a:solidFill>
          <a:latin typeface="Verdana" pitchFamily="34" charset="0"/>
        </a:defRPr>
      </a:lvl3pPr>
      <a:lvl4pPr algn="l" rtl="0" eaLnBrk="1" fontAlgn="base" hangingPunct="1">
        <a:spcBef>
          <a:spcPct val="0"/>
        </a:spcBef>
        <a:spcAft>
          <a:spcPct val="0"/>
        </a:spcAft>
        <a:defRPr sz="2800">
          <a:solidFill>
            <a:srgbClr val="421000"/>
          </a:solidFill>
          <a:latin typeface="Verdana" pitchFamily="34" charset="0"/>
        </a:defRPr>
      </a:lvl4pPr>
      <a:lvl5pPr algn="l" rtl="0" eaLnBrk="1" fontAlgn="base" hangingPunct="1">
        <a:spcBef>
          <a:spcPct val="0"/>
        </a:spcBef>
        <a:spcAft>
          <a:spcPct val="0"/>
        </a:spcAft>
        <a:defRPr sz="2800">
          <a:solidFill>
            <a:srgbClr val="421000"/>
          </a:solidFill>
          <a:latin typeface="Verdana" pitchFamily="34" charset="0"/>
        </a:defRPr>
      </a:lvl5pPr>
      <a:lvl6pPr marL="457200" algn="l" rtl="0" eaLnBrk="1" fontAlgn="base" hangingPunct="1">
        <a:spcBef>
          <a:spcPct val="0"/>
        </a:spcBef>
        <a:spcAft>
          <a:spcPct val="0"/>
        </a:spcAft>
        <a:defRPr sz="2800">
          <a:solidFill>
            <a:srgbClr val="421000"/>
          </a:solidFill>
          <a:latin typeface="Verdana" pitchFamily="34" charset="0"/>
        </a:defRPr>
      </a:lvl6pPr>
      <a:lvl7pPr marL="914400" algn="l" rtl="0" eaLnBrk="1" fontAlgn="base" hangingPunct="1">
        <a:spcBef>
          <a:spcPct val="0"/>
        </a:spcBef>
        <a:spcAft>
          <a:spcPct val="0"/>
        </a:spcAft>
        <a:defRPr sz="2800">
          <a:solidFill>
            <a:srgbClr val="421000"/>
          </a:solidFill>
          <a:latin typeface="Verdana" pitchFamily="34" charset="0"/>
        </a:defRPr>
      </a:lvl7pPr>
      <a:lvl8pPr marL="1371600" algn="l" rtl="0" eaLnBrk="1" fontAlgn="base" hangingPunct="1">
        <a:spcBef>
          <a:spcPct val="0"/>
        </a:spcBef>
        <a:spcAft>
          <a:spcPct val="0"/>
        </a:spcAft>
        <a:defRPr sz="2800">
          <a:solidFill>
            <a:srgbClr val="421000"/>
          </a:solidFill>
          <a:latin typeface="Verdana" pitchFamily="34" charset="0"/>
        </a:defRPr>
      </a:lvl8pPr>
      <a:lvl9pPr marL="1828800" algn="l" rtl="0" eaLnBrk="1" fontAlgn="base" hangingPunct="1">
        <a:spcBef>
          <a:spcPct val="0"/>
        </a:spcBef>
        <a:spcAft>
          <a:spcPct val="0"/>
        </a:spcAft>
        <a:defRPr sz="2800">
          <a:solidFill>
            <a:srgbClr val="421000"/>
          </a:solidFill>
          <a:latin typeface="Verdana" pitchFamily="34"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1600">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1200">
          <a:solidFill>
            <a:schemeClr val="tx1"/>
          </a:solidFill>
          <a:latin typeface="+mn-lt"/>
        </a:defRPr>
      </a:lvl6pPr>
      <a:lvl7pPr marL="2971800" indent="-228600" algn="l" rtl="0" eaLnBrk="1" fontAlgn="base" hangingPunct="1">
        <a:spcBef>
          <a:spcPct val="20000"/>
        </a:spcBef>
        <a:spcAft>
          <a:spcPct val="0"/>
        </a:spcAft>
        <a:buChar char="»"/>
        <a:defRPr sz="1200">
          <a:solidFill>
            <a:schemeClr val="tx1"/>
          </a:solidFill>
          <a:latin typeface="+mn-lt"/>
        </a:defRPr>
      </a:lvl7pPr>
      <a:lvl8pPr marL="3429000" indent="-228600" algn="l" rtl="0" eaLnBrk="1" fontAlgn="base" hangingPunct="1">
        <a:spcBef>
          <a:spcPct val="20000"/>
        </a:spcBef>
        <a:spcAft>
          <a:spcPct val="0"/>
        </a:spcAft>
        <a:buChar char="»"/>
        <a:defRPr sz="1200">
          <a:solidFill>
            <a:schemeClr val="tx1"/>
          </a:solidFill>
          <a:latin typeface="+mn-lt"/>
        </a:defRPr>
      </a:lvl8pPr>
      <a:lvl9pPr marL="3886200" indent="-228600" algn="l"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Hyper Text Markup Language</a:t>
            </a:r>
            <a:br>
              <a:rPr lang="en-US" dirty="0" smtClean="0"/>
            </a:br>
            <a:r>
              <a:rPr lang="en-US" dirty="0" smtClean="0"/>
              <a:t>(HTML)</a:t>
            </a:r>
            <a:endParaRPr lang="en-US" dirty="0"/>
          </a:p>
        </p:txBody>
      </p:sp>
      <p:sp>
        <p:nvSpPr>
          <p:cNvPr id="3" name="Subtitle 2"/>
          <p:cNvSpPr>
            <a:spLocks noGrp="1"/>
          </p:cNvSpPr>
          <p:nvPr>
            <p:ph type="subTitle" idx="1"/>
          </p:nvPr>
        </p:nvSpPr>
        <p:spPr/>
        <p:txBody>
          <a:bodyPr/>
          <a:lstStyle/>
          <a:p>
            <a:r>
              <a:rPr lang="en-US" dirty="0" smtClean="0"/>
              <a:t>An Introduction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Unordered List</a:t>
            </a:r>
            <a:endParaRPr lang="en-US" dirty="0"/>
          </a:p>
        </p:txBody>
      </p:sp>
      <p:sp>
        <p:nvSpPr>
          <p:cNvPr id="5" name="TextBox 4"/>
          <p:cNvSpPr txBox="1"/>
          <p:nvPr/>
        </p:nvSpPr>
        <p:spPr>
          <a:xfrm>
            <a:off x="609600" y="1676400"/>
            <a:ext cx="3886200" cy="2585323"/>
          </a:xfrm>
          <a:prstGeom prst="rect">
            <a:avLst/>
          </a:prstGeom>
          <a:noFill/>
        </p:spPr>
        <p:txBody>
          <a:bodyPr wrap="square" rtlCol="0">
            <a:spAutoFit/>
          </a:bodyPr>
          <a:lstStyle/>
          <a:p>
            <a:r>
              <a:rPr lang="en-US" dirty="0" smtClean="0"/>
              <a:t>&lt;HTML&gt;</a:t>
            </a:r>
          </a:p>
          <a:p>
            <a:r>
              <a:rPr lang="en-US" dirty="0" smtClean="0"/>
              <a:t>&lt;BODY&gt;</a:t>
            </a:r>
          </a:p>
          <a:p>
            <a:r>
              <a:rPr lang="en-US" dirty="0" smtClean="0"/>
              <a:t>     &lt;H2&gt;UNORDERED LIST&lt;/H2&gt;</a:t>
            </a:r>
          </a:p>
          <a:p>
            <a:r>
              <a:rPr lang="en-US" dirty="0" smtClean="0"/>
              <a:t>     &lt;UL&gt;</a:t>
            </a:r>
          </a:p>
          <a:p>
            <a:r>
              <a:rPr lang="en-US" dirty="0" smtClean="0"/>
              <a:t>           &lt;LI&gt;FIRST ITEM&lt;/LI&gt;</a:t>
            </a:r>
          </a:p>
          <a:p>
            <a:r>
              <a:rPr lang="en-US" dirty="0" smtClean="0"/>
              <a:t>           &lt;LI&gt;SECOND ITEM&lt;/LI&gt;</a:t>
            </a:r>
          </a:p>
          <a:p>
            <a:r>
              <a:rPr lang="en-US" dirty="0" smtClean="0"/>
              <a:t>      &lt;/UL&gt;</a:t>
            </a:r>
          </a:p>
          <a:p>
            <a:r>
              <a:rPr lang="en-US" dirty="0" smtClean="0"/>
              <a:t>&lt;/BODY&gt;</a:t>
            </a:r>
          </a:p>
          <a:p>
            <a:r>
              <a:rPr lang="en-US" dirty="0" smtClean="0"/>
              <a:t>&lt;/HTML&gt;</a:t>
            </a:r>
            <a:endParaRPr lang="en-US" dirty="0"/>
          </a:p>
        </p:txBody>
      </p:sp>
      <p:pic>
        <p:nvPicPr>
          <p:cNvPr id="2050" name="Picture 2"/>
          <p:cNvPicPr>
            <a:picLocks noChangeAspect="1" noChangeArrowheads="1"/>
          </p:cNvPicPr>
          <p:nvPr/>
        </p:nvPicPr>
        <p:blipFill>
          <a:blip r:embed="rId3"/>
          <a:srcRect/>
          <a:stretch>
            <a:fillRect/>
          </a:stretch>
        </p:blipFill>
        <p:spPr bwMode="auto">
          <a:xfrm>
            <a:off x="4255943" y="1524000"/>
            <a:ext cx="4888057" cy="4020084"/>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Ordered List</a:t>
            </a:r>
            <a:endParaRPr lang="en-US" dirty="0"/>
          </a:p>
        </p:txBody>
      </p:sp>
      <p:pic>
        <p:nvPicPr>
          <p:cNvPr id="3074" name="Picture 2"/>
          <p:cNvPicPr>
            <a:picLocks noChangeAspect="1" noChangeArrowheads="1"/>
          </p:cNvPicPr>
          <p:nvPr/>
        </p:nvPicPr>
        <p:blipFill>
          <a:blip r:embed="rId3"/>
          <a:srcRect/>
          <a:stretch>
            <a:fillRect/>
          </a:stretch>
        </p:blipFill>
        <p:spPr bwMode="auto">
          <a:xfrm>
            <a:off x="5029200" y="1828800"/>
            <a:ext cx="3695700" cy="3311731"/>
          </a:xfrm>
          <a:prstGeom prst="rect">
            <a:avLst/>
          </a:prstGeom>
          <a:noFill/>
          <a:ln w="9525">
            <a:noFill/>
            <a:miter lim="800000"/>
            <a:headEnd/>
            <a:tailEnd/>
          </a:ln>
          <a:effectLst/>
        </p:spPr>
      </p:pic>
      <p:sp>
        <p:nvSpPr>
          <p:cNvPr id="4" name="TextBox 3"/>
          <p:cNvSpPr txBox="1"/>
          <p:nvPr/>
        </p:nvSpPr>
        <p:spPr>
          <a:xfrm>
            <a:off x="685800" y="1752600"/>
            <a:ext cx="4648200" cy="3139321"/>
          </a:xfrm>
          <a:prstGeom prst="rect">
            <a:avLst/>
          </a:prstGeom>
          <a:noFill/>
        </p:spPr>
        <p:txBody>
          <a:bodyPr wrap="square" rtlCol="0">
            <a:spAutoFit/>
          </a:bodyPr>
          <a:lstStyle/>
          <a:p>
            <a:r>
              <a:rPr lang="en-US" dirty="0" smtClean="0"/>
              <a:t>&lt;HTML&gt;</a:t>
            </a:r>
          </a:p>
          <a:p>
            <a:r>
              <a:rPr lang="en-US" dirty="0" smtClean="0"/>
              <a:t>&lt;BODY&gt;</a:t>
            </a:r>
          </a:p>
          <a:p>
            <a:r>
              <a:rPr lang="en-US" dirty="0" smtClean="0"/>
              <a:t>    &lt;H2&gt;ORDERED LIST&lt;/H2&gt;</a:t>
            </a:r>
          </a:p>
          <a:p>
            <a:r>
              <a:rPr lang="en-US" dirty="0" smtClean="0"/>
              <a:t>    &lt;</a:t>
            </a:r>
            <a:r>
              <a:rPr lang="en-US" dirty="0" err="1" smtClean="0"/>
              <a:t>oL</a:t>
            </a:r>
            <a:r>
              <a:rPr lang="en-US" dirty="0" smtClean="0"/>
              <a:t>&gt;</a:t>
            </a:r>
          </a:p>
          <a:p>
            <a:r>
              <a:rPr lang="en-US" dirty="0" smtClean="0"/>
              <a:t>       &lt;LI&gt;FIRST ITEM&lt;/LI&gt;</a:t>
            </a:r>
          </a:p>
          <a:p>
            <a:r>
              <a:rPr lang="en-US" dirty="0" smtClean="0"/>
              <a:t>       &lt;LI&gt;SECOND ITEM&lt;/LI&gt;</a:t>
            </a:r>
          </a:p>
          <a:p>
            <a:r>
              <a:rPr lang="en-US" dirty="0" smtClean="0"/>
              <a:t>       &lt;LI&gt;THIRD ITEM&lt;/LI&gt;</a:t>
            </a:r>
          </a:p>
          <a:p>
            <a:r>
              <a:rPr lang="en-US" dirty="0" smtClean="0"/>
              <a:t>       &lt;LI&gt;FOURTH ITEM&lt;/LI&gt;</a:t>
            </a:r>
          </a:p>
          <a:p>
            <a:r>
              <a:rPr lang="en-US" dirty="0" smtClean="0"/>
              <a:t>   &lt;</a:t>
            </a:r>
            <a:r>
              <a:rPr lang="en-US" dirty="0" err="1" smtClean="0"/>
              <a:t>oL</a:t>
            </a:r>
            <a:r>
              <a:rPr lang="en-US" dirty="0" smtClean="0"/>
              <a:t>&gt;</a:t>
            </a:r>
          </a:p>
          <a:p>
            <a:r>
              <a:rPr lang="en-US" dirty="0" smtClean="0"/>
              <a:t>&lt;/BODY&gt;</a:t>
            </a:r>
          </a:p>
          <a:p>
            <a:r>
              <a:rPr lang="en-US" dirty="0" smtClean="0"/>
              <a:t>&lt;/HTML&gt;</a:t>
            </a:r>
            <a:endParaRPr lang="en-US" dirty="0"/>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7" name="Rectangle 3"/>
          <p:cNvSpPr>
            <a:spLocks noGrp="1" noChangeArrowheads="1"/>
          </p:cNvSpPr>
          <p:nvPr>
            <p:ph idx="1"/>
          </p:nvPr>
        </p:nvSpPr>
        <p:spPr/>
        <p:txBody>
          <a:bodyPr/>
          <a:lstStyle/>
          <a:p>
            <a:r>
              <a:rPr lang="en-US" dirty="0"/>
              <a:t>The Anchor Tag </a:t>
            </a:r>
          </a:p>
          <a:p>
            <a:pPr lvl="1"/>
            <a:r>
              <a:rPr lang="en-US" sz="1600" dirty="0"/>
              <a:t>HTML uses the &lt;a&gt; (anchor) tag to create a link to another document.</a:t>
            </a:r>
          </a:p>
          <a:p>
            <a:pPr lvl="1"/>
            <a:r>
              <a:rPr lang="en-US" sz="1600" dirty="0"/>
              <a:t>Attributes of &lt;a&gt;(anchor) tag</a:t>
            </a:r>
          </a:p>
          <a:p>
            <a:pPr lvl="2">
              <a:buClr>
                <a:schemeClr val="accent1"/>
              </a:buClr>
              <a:buFont typeface="Wingdings" pitchFamily="2" charset="2"/>
              <a:buChar char="v"/>
            </a:pPr>
            <a:r>
              <a:rPr lang="en-US" dirty="0">
                <a:solidFill>
                  <a:srgbClr val="3333FF"/>
                </a:solidFill>
              </a:rPr>
              <a:t> </a:t>
            </a:r>
            <a:r>
              <a:rPr lang="en-US" dirty="0" err="1">
                <a:solidFill>
                  <a:srgbClr val="3333FF"/>
                </a:solidFill>
              </a:rPr>
              <a:t>href</a:t>
            </a:r>
            <a:r>
              <a:rPr lang="en-US" dirty="0">
                <a:solidFill>
                  <a:srgbClr val="3333FF"/>
                </a:solidFill>
              </a:rPr>
              <a:t> : </a:t>
            </a:r>
            <a:r>
              <a:rPr lang="en-US" dirty="0"/>
              <a:t>is used to address the document to link to, and the words between the open and close of the anchor tag will be displayed as a hyperlink. </a:t>
            </a:r>
          </a:p>
          <a:p>
            <a:pPr lvl="2">
              <a:buFontTx/>
              <a:buNone/>
            </a:pPr>
            <a:r>
              <a:rPr lang="en-US" dirty="0"/>
              <a:t>Syntax:</a:t>
            </a:r>
          </a:p>
          <a:p>
            <a:pPr lvl="2">
              <a:buFontTx/>
              <a:buNone/>
            </a:pPr>
            <a:r>
              <a:rPr lang="en-US" dirty="0">
                <a:solidFill>
                  <a:srgbClr val="3333FF"/>
                </a:solidFill>
              </a:rPr>
              <a:t>&lt;a </a:t>
            </a:r>
            <a:r>
              <a:rPr lang="en-US" dirty="0" err="1">
                <a:solidFill>
                  <a:srgbClr val="3333FF"/>
                </a:solidFill>
              </a:rPr>
              <a:t>href</a:t>
            </a:r>
            <a:r>
              <a:rPr lang="en-US" dirty="0">
                <a:solidFill>
                  <a:srgbClr val="3333FF"/>
                </a:solidFill>
              </a:rPr>
              <a:t>=”</a:t>
            </a:r>
            <a:r>
              <a:rPr lang="en-US" dirty="0" err="1">
                <a:solidFill>
                  <a:srgbClr val="3333FF"/>
                </a:solidFill>
              </a:rPr>
              <a:t>url</a:t>
            </a:r>
            <a:r>
              <a:rPr lang="en-US" dirty="0">
                <a:solidFill>
                  <a:srgbClr val="3333FF"/>
                </a:solidFill>
              </a:rPr>
              <a:t>”&gt;Text to be displayed&lt;/a&gt;</a:t>
            </a:r>
          </a:p>
          <a:p>
            <a:pPr>
              <a:buFontTx/>
              <a:buNone/>
            </a:pPr>
            <a:endParaRPr lang="en-US" dirty="0">
              <a:solidFill>
                <a:srgbClr val="3333FF"/>
              </a:solidFill>
            </a:endParaRPr>
          </a:p>
        </p:txBody>
      </p:sp>
      <p:sp>
        <p:nvSpPr>
          <p:cNvPr id="7" name="TextBox 6"/>
          <p:cNvSpPr txBox="1"/>
          <p:nvPr/>
        </p:nvSpPr>
        <p:spPr>
          <a:xfrm>
            <a:off x="838200" y="381000"/>
            <a:ext cx="6934200" cy="769441"/>
          </a:xfrm>
          <a:prstGeom prst="rect">
            <a:avLst/>
          </a:prstGeom>
          <a:noFill/>
        </p:spPr>
        <p:txBody>
          <a:bodyPr wrap="square" rtlCol="0">
            <a:spAutoFit/>
          </a:bodyPr>
          <a:lstStyle/>
          <a:p>
            <a:pPr algn="ctr"/>
            <a:r>
              <a:rPr lang="en-US" sz="4400" dirty="0" smtClean="0">
                <a:ea typeface="MS PGothic" pitchFamily="34" charset="-128"/>
              </a:rPr>
              <a:t>Using Links</a:t>
            </a:r>
            <a:endParaRPr lang="en-US" sz="4400" dirty="0"/>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Link Demo</a:t>
            </a:r>
            <a:endParaRPr lang="en-US" dirty="0"/>
          </a:p>
        </p:txBody>
      </p:sp>
      <p:pic>
        <p:nvPicPr>
          <p:cNvPr id="4098" name="Picture 2"/>
          <p:cNvPicPr>
            <a:picLocks noChangeAspect="1" noChangeArrowheads="1"/>
          </p:cNvPicPr>
          <p:nvPr/>
        </p:nvPicPr>
        <p:blipFill>
          <a:blip r:embed="rId3"/>
          <a:srcRect/>
          <a:stretch>
            <a:fillRect/>
          </a:stretch>
        </p:blipFill>
        <p:spPr bwMode="auto">
          <a:xfrm>
            <a:off x="4253214" y="1676400"/>
            <a:ext cx="4366912" cy="3048000"/>
          </a:xfrm>
          <a:prstGeom prst="rect">
            <a:avLst/>
          </a:prstGeom>
          <a:noFill/>
          <a:ln w="9525">
            <a:noFill/>
            <a:miter lim="800000"/>
            <a:headEnd/>
            <a:tailEnd/>
          </a:ln>
          <a:effectLst/>
        </p:spPr>
      </p:pic>
      <p:sp>
        <p:nvSpPr>
          <p:cNvPr id="5" name="TextBox 4"/>
          <p:cNvSpPr txBox="1"/>
          <p:nvPr/>
        </p:nvSpPr>
        <p:spPr>
          <a:xfrm>
            <a:off x="685800" y="1828800"/>
            <a:ext cx="3886200" cy="2308324"/>
          </a:xfrm>
          <a:prstGeom prst="rect">
            <a:avLst/>
          </a:prstGeom>
          <a:noFill/>
        </p:spPr>
        <p:txBody>
          <a:bodyPr wrap="square" rtlCol="0">
            <a:spAutoFit/>
          </a:bodyPr>
          <a:lstStyle/>
          <a:p>
            <a:r>
              <a:rPr lang="en-US" dirty="0" smtClean="0"/>
              <a:t>&lt;HTML&gt;</a:t>
            </a:r>
          </a:p>
          <a:p>
            <a:r>
              <a:rPr lang="en-US" dirty="0" smtClean="0"/>
              <a:t>&lt;BODY&gt;</a:t>
            </a:r>
          </a:p>
          <a:p>
            <a:r>
              <a:rPr lang="en-US" dirty="0" smtClean="0"/>
              <a:t>      &lt;H2&gt;LINK DEMO&lt;/H2&gt;</a:t>
            </a:r>
          </a:p>
          <a:p>
            <a:r>
              <a:rPr lang="en-US" dirty="0" smtClean="0"/>
              <a:t>      &lt;HR&gt;</a:t>
            </a:r>
          </a:p>
          <a:p>
            <a:r>
              <a:rPr lang="en-US" dirty="0" smtClean="0"/>
              <a:t>      &lt;A HREF="tgt.html"&gt;THIS IS A  </a:t>
            </a:r>
          </a:p>
          <a:p>
            <a:r>
              <a:rPr lang="en-US" dirty="0" smtClean="0"/>
              <a:t>               HYPERLINK&lt;/A&gt;</a:t>
            </a:r>
          </a:p>
          <a:p>
            <a:r>
              <a:rPr lang="en-US" dirty="0" smtClean="0"/>
              <a:t>&lt;/BODY&gt;</a:t>
            </a:r>
          </a:p>
          <a:p>
            <a:r>
              <a:rPr lang="en-US" dirty="0" smtClean="0"/>
              <a:t>&lt;/HTML&gt;</a:t>
            </a:r>
            <a:endParaRPr lang="en-US" dirty="0"/>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HTML Table</a:t>
            </a:r>
            <a:endParaRPr lang="en-US" dirty="0"/>
          </a:p>
        </p:txBody>
      </p:sp>
      <p:sp>
        <p:nvSpPr>
          <p:cNvPr id="337923" name="Rectangle 3"/>
          <p:cNvSpPr>
            <a:spLocks noGrp="1" noChangeArrowheads="1"/>
          </p:cNvSpPr>
          <p:nvPr>
            <p:ph idx="1"/>
          </p:nvPr>
        </p:nvSpPr>
        <p:spPr>
          <a:xfrm>
            <a:off x="685800" y="1295400"/>
            <a:ext cx="8229600" cy="4525963"/>
          </a:xfrm>
        </p:spPr>
        <p:txBody>
          <a:bodyPr/>
          <a:lstStyle/>
          <a:p>
            <a:pPr>
              <a:lnSpc>
                <a:spcPct val="80000"/>
              </a:lnSpc>
            </a:pPr>
            <a:r>
              <a:rPr lang="en-US" altLang="ko-KR" dirty="0">
                <a:ea typeface="Gulim" pitchFamily="34" charset="-127"/>
              </a:rPr>
              <a:t>Table allows to organize and present data in an orderly and concise manner.</a:t>
            </a:r>
          </a:p>
          <a:p>
            <a:pPr>
              <a:lnSpc>
                <a:spcPct val="80000"/>
              </a:lnSpc>
            </a:pPr>
            <a:r>
              <a:rPr lang="en-US" altLang="ko-KR" dirty="0">
                <a:ea typeface="Gulim" pitchFamily="34" charset="-127"/>
              </a:rPr>
              <a:t>Tabular structures were introduces with HTML 3.2.</a:t>
            </a:r>
          </a:p>
          <a:p>
            <a:pPr>
              <a:lnSpc>
                <a:spcPct val="80000"/>
              </a:lnSpc>
            </a:pPr>
            <a:r>
              <a:rPr lang="en-US" altLang="ko-KR" dirty="0">
                <a:ea typeface="Gulim" pitchFamily="34" charset="-127"/>
              </a:rPr>
              <a:t>A table can contains wide variety of information, such as headers, anchors, lists, paragraphs, forms, images, preformatted text and even nested tables.</a:t>
            </a:r>
          </a:p>
          <a:p>
            <a:pPr>
              <a:lnSpc>
                <a:spcPct val="80000"/>
              </a:lnSpc>
            </a:pPr>
            <a:r>
              <a:rPr lang="en-US" altLang="ko-KR" dirty="0">
                <a:ea typeface="Gulim" pitchFamily="34" charset="-127"/>
              </a:rPr>
              <a:t>HTML tables are composed of rows and columns.</a:t>
            </a:r>
          </a:p>
          <a:p>
            <a:pPr>
              <a:lnSpc>
                <a:spcPct val="80000"/>
              </a:lnSpc>
            </a:pPr>
            <a:endParaRPr lang="en-US" altLang="ko-KR" dirty="0">
              <a:ea typeface="Gulim" pitchFamily="34" charset="-127"/>
            </a:endParaRPr>
          </a:p>
          <a:p>
            <a:pPr>
              <a:lnSpc>
                <a:spcPct val="80000"/>
              </a:lnSpc>
            </a:pPr>
            <a:endParaRPr lang="en-US" altLang="ko-KR" dirty="0">
              <a:ea typeface="Gulim" pitchFamily="34" charset="-127"/>
            </a:endParaRPr>
          </a:p>
          <a:p>
            <a:pPr>
              <a:lnSpc>
                <a:spcPct val="80000"/>
              </a:lnSpc>
            </a:pPr>
            <a:endParaRPr 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Effect transition="in" filter="wipe(left)">
                                      <p:cBhvr>
                                        <p:cTn id="7" dur="500"/>
                                        <p:tgtEl>
                                          <p:spTgt spid="337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23">
                                            <p:txEl>
                                              <p:pRg st="1" end="1"/>
                                            </p:txEl>
                                          </p:spTgt>
                                        </p:tgtEl>
                                        <p:attrNameLst>
                                          <p:attrName>style.visibility</p:attrName>
                                        </p:attrNameLst>
                                      </p:cBhvr>
                                      <p:to>
                                        <p:strVal val="visible"/>
                                      </p:to>
                                    </p:set>
                                    <p:animEffect transition="in" filter="wipe(left)">
                                      <p:cBhvr>
                                        <p:cTn id="12" dur="500"/>
                                        <p:tgtEl>
                                          <p:spTgt spid="337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23">
                                            <p:txEl>
                                              <p:pRg st="2" end="2"/>
                                            </p:txEl>
                                          </p:spTgt>
                                        </p:tgtEl>
                                        <p:attrNameLst>
                                          <p:attrName>style.visibility</p:attrName>
                                        </p:attrNameLst>
                                      </p:cBhvr>
                                      <p:to>
                                        <p:strVal val="visible"/>
                                      </p:to>
                                    </p:set>
                                    <p:animEffect transition="in" filter="wipe(left)">
                                      <p:cBhvr>
                                        <p:cTn id="17" dur="500"/>
                                        <p:tgtEl>
                                          <p:spTgt spid="3379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23">
                                            <p:txEl>
                                              <p:pRg st="3" end="3"/>
                                            </p:txEl>
                                          </p:spTgt>
                                        </p:tgtEl>
                                        <p:attrNameLst>
                                          <p:attrName>style.visibility</p:attrName>
                                        </p:attrNameLst>
                                      </p:cBhvr>
                                      <p:to>
                                        <p:strVal val="visible"/>
                                      </p:to>
                                    </p:set>
                                    <p:animEffect transition="in" filter="wipe(left)">
                                      <p:cBhvr>
                                        <p:cTn id="22" dur="500"/>
                                        <p:tgtEl>
                                          <p:spTgt spid="337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Table</a:t>
            </a:r>
            <a:endParaRPr lang="en-US" dirty="0"/>
          </a:p>
        </p:txBody>
      </p:sp>
      <p:pic>
        <p:nvPicPr>
          <p:cNvPr id="1026" name="Picture 2"/>
          <p:cNvPicPr>
            <a:picLocks noChangeAspect="1" noChangeArrowheads="1"/>
          </p:cNvPicPr>
          <p:nvPr/>
        </p:nvPicPr>
        <p:blipFill>
          <a:blip r:embed="rId3"/>
          <a:srcRect/>
          <a:stretch>
            <a:fillRect/>
          </a:stretch>
        </p:blipFill>
        <p:spPr bwMode="auto">
          <a:xfrm>
            <a:off x="685801" y="990600"/>
            <a:ext cx="8153400" cy="4281487"/>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&lt;TABLE&gt; tag</a:t>
            </a:r>
            <a:endParaRPr lang="en-US" dirty="0"/>
          </a:p>
        </p:txBody>
      </p:sp>
      <p:sp>
        <p:nvSpPr>
          <p:cNvPr id="5" name="TextBox 4"/>
          <p:cNvSpPr txBox="1"/>
          <p:nvPr/>
        </p:nvSpPr>
        <p:spPr>
          <a:xfrm>
            <a:off x="685800" y="990600"/>
            <a:ext cx="8229600" cy="5078313"/>
          </a:xfrm>
          <a:prstGeom prst="rect">
            <a:avLst/>
          </a:prstGeom>
          <a:noFill/>
        </p:spPr>
        <p:txBody>
          <a:bodyPr wrap="square" rtlCol="0">
            <a:spAutoFit/>
          </a:bodyPr>
          <a:lstStyle/>
          <a:p>
            <a:r>
              <a:rPr lang="en-US" dirty="0" smtClean="0"/>
              <a:t>&lt;TABLE BORDER=“1”&gt;</a:t>
            </a:r>
          </a:p>
          <a:p>
            <a:r>
              <a:rPr lang="en-US" dirty="0" smtClean="0"/>
              <a:t>	&lt;CAPTION&gt;STUDENT DATABASE&lt;/CAPTION&gt;</a:t>
            </a:r>
          </a:p>
          <a:p>
            <a:r>
              <a:rPr lang="en-US" dirty="0" smtClean="0"/>
              <a:t>	&lt;TR&gt;</a:t>
            </a:r>
          </a:p>
          <a:p>
            <a:r>
              <a:rPr lang="en-US" dirty="0" smtClean="0"/>
              <a:t>		&lt;TH&gt;ROLLNO&lt;/TH&gt;</a:t>
            </a:r>
          </a:p>
          <a:p>
            <a:r>
              <a:rPr lang="en-US" dirty="0" smtClean="0"/>
              <a:t>		&lt;TH&gt;NAME&lt;/TH&gt;</a:t>
            </a:r>
          </a:p>
          <a:p>
            <a:r>
              <a:rPr lang="en-US" dirty="0" smtClean="0"/>
              <a:t>	&lt;/TR&gt;</a:t>
            </a:r>
          </a:p>
          <a:p>
            <a:r>
              <a:rPr lang="en-US" dirty="0" smtClean="0"/>
              <a:t>	&lt;TR&gt;</a:t>
            </a:r>
          </a:p>
          <a:p>
            <a:r>
              <a:rPr lang="en-US" dirty="0" smtClean="0"/>
              <a:t>		&lt;TD&gt;10&lt;/TH&gt;</a:t>
            </a:r>
          </a:p>
          <a:p>
            <a:r>
              <a:rPr lang="en-US" dirty="0" smtClean="0"/>
              <a:t>		&lt;TD&gt;SANJAY&lt;/TD&gt;</a:t>
            </a:r>
          </a:p>
          <a:p>
            <a:r>
              <a:rPr lang="en-US" dirty="0" smtClean="0"/>
              <a:t>	&lt;/TR&gt;</a:t>
            </a:r>
          </a:p>
          <a:p>
            <a:r>
              <a:rPr lang="en-US" dirty="0" smtClean="0"/>
              <a:t>	&lt;TR&gt;</a:t>
            </a:r>
          </a:p>
          <a:p>
            <a:r>
              <a:rPr lang="en-US" dirty="0" smtClean="0"/>
              <a:t>		&lt;TD&gt;20&lt;/TH&gt;</a:t>
            </a:r>
          </a:p>
          <a:p>
            <a:r>
              <a:rPr lang="en-US" dirty="0" smtClean="0"/>
              <a:t>		&lt;TD&gt;JOHN&lt;/TD&gt;</a:t>
            </a:r>
          </a:p>
          <a:p>
            <a:r>
              <a:rPr lang="en-US" dirty="0" smtClean="0"/>
              <a:t>	&lt;/TR&gt;</a:t>
            </a:r>
          </a:p>
          <a:p>
            <a:r>
              <a:rPr lang="en-US" dirty="0" smtClean="0"/>
              <a:t>&lt;/TABLE&gt;</a:t>
            </a:r>
          </a:p>
          <a:p>
            <a:endParaRPr lang="en-US" dirty="0" smtClean="0"/>
          </a:p>
          <a:p>
            <a:endParaRPr lang="en-US" dirty="0" smtClean="0"/>
          </a:p>
          <a:p>
            <a:endParaRPr lang="en-US" dirty="0" smtClean="0"/>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HTML Form</a:t>
            </a:r>
            <a:endParaRPr lang="en-US" dirty="0"/>
          </a:p>
        </p:txBody>
      </p:sp>
      <p:sp>
        <p:nvSpPr>
          <p:cNvPr id="4" name="Content Placeholder 3"/>
          <p:cNvSpPr>
            <a:spLocks noGrp="1"/>
          </p:cNvSpPr>
          <p:nvPr>
            <p:ph idx="1"/>
          </p:nvPr>
        </p:nvSpPr>
        <p:spPr>
          <a:xfrm>
            <a:off x="685800" y="914400"/>
            <a:ext cx="8229600" cy="4525963"/>
          </a:xfrm>
        </p:spPr>
        <p:txBody>
          <a:bodyPr>
            <a:normAutofit/>
          </a:bodyPr>
          <a:lstStyle/>
          <a:p>
            <a:r>
              <a:rPr lang="en-US" dirty="0" smtClean="0"/>
              <a:t>Till now web page was used only to display information.</a:t>
            </a:r>
          </a:p>
          <a:p>
            <a:pPr lvl="1"/>
            <a:r>
              <a:rPr lang="en-US" dirty="0" smtClean="0"/>
              <a:t>No interactivity with user</a:t>
            </a:r>
          </a:p>
          <a:p>
            <a:r>
              <a:rPr lang="en-US" dirty="0" smtClean="0"/>
              <a:t>With the help of &lt;form&gt; tag , web page is now interactive.</a:t>
            </a:r>
          </a:p>
          <a:p>
            <a:pPr lvl="1"/>
            <a:r>
              <a:rPr lang="en-US" dirty="0" smtClean="0"/>
              <a:t>Data entry screen can be created , through which user can insert as well as edit data.</a:t>
            </a:r>
          </a:p>
          <a:p>
            <a:r>
              <a:rPr lang="en-US" dirty="0" smtClean="0"/>
              <a:t>By HTML form , data can be accepted by browser then data are sent across the internet to web server for processing.</a:t>
            </a:r>
          </a:p>
          <a:p>
            <a:r>
              <a:rPr lang="en-US" dirty="0" smtClean="0"/>
              <a:t>Some validation related code can be written using a scripting language like , </a:t>
            </a:r>
            <a:r>
              <a:rPr lang="en-US" i="1" u="sng" dirty="0" smtClean="0"/>
              <a:t>JavaScript</a:t>
            </a:r>
            <a:endParaRPr lang="en-US" i="1" u="sng" dirty="0"/>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 Demo</a:t>
            </a:r>
            <a:endParaRPr lang="en-US" dirty="0"/>
          </a:p>
        </p:txBody>
      </p:sp>
      <p:pic>
        <p:nvPicPr>
          <p:cNvPr id="5122" name="Picture 2"/>
          <p:cNvPicPr>
            <a:picLocks noChangeAspect="1" noChangeArrowheads="1"/>
          </p:cNvPicPr>
          <p:nvPr/>
        </p:nvPicPr>
        <p:blipFill>
          <a:blip r:embed="rId3"/>
          <a:srcRect/>
          <a:stretch>
            <a:fillRect/>
          </a:stretch>
        </p:blipFill>
        <p:spPr bwMode="auto">
          <a:xfrm>
            <a:off x="1524000" y="914400"/>
            <a:ext cx="5867400" cy="5211528"/>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 Demo</a:t>
            </a:r>
            <a:endParaRPr lang="en-US" dirty="0"/>
          </a:p>
        </p:txBody>
      </p:sp>
      <p:pic>
        <p:nvPicPr>
          <p:cNvPr id="5122" name="Picture 2"/>
          <p:cNvPicPr>
            <a:picLocks noChangeAspect="1" noChangeArrowheads="1"/>
          </p:cNvPicPr>
          <p:nvPr/>
        </p:nvPicPr>
        <p:blipFill>
          <a:blip r:embed="rId3"/>
          <a:srcRect/>
          <a:stretch>
            <a:fillRect/>
          </a:stretch>
        </p:blipFill>
        <p:spPr bwMode="auto">
          <a:xfrm>
            <a:off x="762000" y="2209800"/>
            <a:ext cx="2590800" cy="2301194"/>
          </a:xfrm>
          <a:prstGeom prst="rect">
            <a:avLst/>
          </a:prstGeom>
          <a:noFill/>
          <a:ln w="9525">
            <a:noFill/>
            <a:miter lim="800000"/>
            <a:headEnd/>
            <a:tailEnd/>
          </a:ln>
          <a:effectLst/>
        </p:spPr>
      </p:pic>
      <p:sp>
        <p:nvSpPr>
          <p:cNvPr id="4" name="Rounded Rectangle 3"/>
          <p:cNvSpPr/>
          <p:nvPr/>
        </p:nvSpPr>
        <p:spPr>
          <a:xfrm>
            <a:off x="6096000" y="1295400"/>
            <a:ext cx="2743200" cy="41910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p:cNvSpPr/>
          <p:nvPr/>
        </p:nvSpPr>
        <p:spPr>
          <a:xfrm>
            <a:off x="6400800" y="1752600"/>
            <a:ext cx="2133600" cy="3124200"/>
          </a:xfrm>
          <a:prstGeom prst="ellipse">
            <a:avLst/>
          </a:prstGeom>
          <a:blipFill>
            <a:blip r:embed="rId4"/>
            <a:tile tx="0" ty="0" sx="100000" sy="100000" flip="none" algn="tl"/>
          </a:blip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6858000" y="2133600"/>
            <a:ext cx="1371600" cy="1754326"/>
          </a:xfrm>
          <a:prstGeom prst="rect">
            <a:avLst/>
          </a:prstGeom>
          <a:noFill/>
        </p:spPr>
        <p:txBody>
          <a:bodyPr wrap="square" rtlCol="0">
            <a:spAutoFit/>
          </a:bodyPr>
          <a:lstStyle/>
          <a:p>
            <a:pPr algn="ctr"/>
            <a:r>
              <a:rPr lang="en-US" b="1" dirty="0" smtClean="0"/>
              <a:t>Program to process data </a:t>
            </a:r>
            <a:r>
              <a:rPr lang="en-US" b="1" dirty="0" err="1" smtClean="0"/>
              <a:t>submmitted</a:t>
            </a:r>
            <a:r>
              <a:rPr lang="en-US" b="1" dirty="0" smtClean="0"/>
              <a:t> through form</a:t>
            </a:r>
            <a:endParaRPr lang="en-US" b="1" dirty="0"/>
          </a:p>
        </p:txBody>
      </p:sp>
      <p:sp>
        <p:nvSpPr>
          <p:cNvPr id="7" name="Right Arrow 6"/>
          <p:cNvSpPr/>
          <p:nvPr/>
        </p:nvSpPr>
        <p:spPr>
          <a:xfrm>
            <a:off x="3429000" y="3276600"/>
            <a:ext cx="2514600" cy="457200"/>
          </a:xfrm>
          <a:prstGeom prst="rightArrow">
            <a:avLst/>
          </a:prstGeom>
          <a:ln w="28575">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Connector 8"/>
          <p:cNvCxnSpPr/>
          <p:nvPr/>
        </p:nvCxnSpPr>
        <p:spPr>
          <a:xfrm rot="5400000">
            <a:off x="1981994" y="3885406"/>
            <a:ext cx="4572000" cy="1588"/>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2000" y="4572000"/>
            <a:ext cx="1981200" cy="381000"/>
          </a:xfrm>
          <a:prstGeom prst="rect">
            <a:avLst/>
          </a:prstGeom>
          <a:noFill/>
        </p:spPr>
        <p:txBody>
          <a:bodyPr wrap="square" rtlCol="0">
            <a:spAutoFit/>
          </a:bodyPr>
          <a:lstStyle/>
          <a:p>
            <a:r>
              <a:rPr lang="en-US" dirty="0" smtClean="0"/>
              <a:t>Client (Browser)</a:t>
            </a:r>
            <a:endParaRPr lang="en-US" dirty="0"/>
          </a:p>
        </p:txBody>
      </p:sp>
      <p:sp>
        <p:nvSpPr>
          <p:cNvPr id="11" name="TextBox 10"/>
          <p:cNvSpPr txBox="1"/>
          <p:nvPr/>
        </p:nvSpPr>
        <p:spPr>
          <a:xfrm>
            <a:off x="6096000" y="5867400"/>
            <a:ext cx="2590800" cy="369332"/>
          </a:xfrm>
          <a:prstGeom prst="rect">
            <a:avLst/>
          </a:prstGeom>
          <a:noFill/>
        </p:spPr>
        <p:txBody>
          <a:bodyPr wrap="square" rtlCol="0">
            <a:spAutoFit/>
          </a:bodyPr>
          <a:lstStyle/>
          <a:p>
            <a:r>
              <a:rPr lang="en-US" dirty="0" smtClean="0"/>
              <a:t>Web Server</a:t>
            </a:r>
            <a:endParaRPr 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HTML</a:t>
            </a:r>
            <a:endParaRPr lang="en-US" dirty="0"/>
          </a:p>
        </p:txBody>
      </p:sp>
      <p:sp>
        <p:nvSpPr>
          <p:cNvPr id="3" name="Content Placeholder 2"/>
          <p:cNvSpPr>
            <a:spLocks noGrp="1"/>
          </p:cNvSpPr>
          <p:nvPr>
            <p:ph idx="1"/>
          </p:nvPr>
        </p:nvSpPr>
        <p:spPr/>
        <p:txBody>
          <a:bodyPr/>
          <a:lstStyle/>
          <a:p>
            <a:r>
              <a:rPr lang="en-US" dirty="0" smtClean="0"/>
              <a:t>HTML is used for formatting the web page.</a:t>
            </a:r>
          </a:p>
          <a:p>
            <a:r>
              <a:rPr lang="en-US" dirty="0" smtClean="0"/>
              <a:t>HTML uses </a:t>
            </a:r>
            <a:r>
              <a:rPr lang="en-US" i="1" u="sng" dirty="0" smtClean="0"/>
              <a:t>markup </a:t>
            </a:r>
            <a:r>
              <a:rPr lang="en-US" dirty="0" smtClean="0"/>
              <a:t> for formatting .</a:t>
            </a:r>
          </a:p>
          <a:p>
            <a:pPr lvl="1"/>
            <a:r>
              <a:rPr lang="en-US" dirty="0"/>
              <a:t> </a:t>
            </a:r>
            <a:r>
              <a:rPr lang="en-US" dirty="0" smtClean="0"/>
              <a:t>  &lt;b&gt; Show it in Bold &lt;/b&gt;</a:t>
            </a:r>
          </a:p>
          <a:p>
            <a:r>
              <a:rPr lang="en-US" dirty="0" smtClean="0"/>
              <a:t> These markups are also known as </a:t>
            </a:r>
            <a:r>
              <a:rPr lang="en-US" i="1" u="sng" dirty="0" smtClean="0"/>
              <a:t>tags</a:t>
            </a:r>
            <a:r>
              <a:rPr lang="en-US" dirty="0" smtClean="0"/>
              <a:t>.</a:t>
            </a:r>
          </a:p>
          <a:p>
            <a:r>
              <a:rPr lang="en-US" dirty="0" smtClean="0"/>
              <a:t>All tags start with &lt; (less than symbol) and end with &gt; (grater than symbol )</a:t>
            </a:r>
          </a:p>
          <a:p>
            <a:r>
              <a:rPr lang="en-US" dirty="0" smtClean="0"/>
              <a:t>Tags that ends has one extra “/ “ symbol</a:t>
            </a:r>
            <a:endParaRPr lang="en-US" dirty="0"/>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Processing FORM</a:t>
            </a:r>
            <a:endParaRPr lang="en-US" dirty="0"/>
          </a:p>
        </p:txBody>
      </p:sp>
      <p:sp>
        <p:nvSpPr>
          <p:cNvPr id="5" name="Content Placeholder 4"/>
          <p:cNvSpPr>
            <a:spLocks noGrp="1"/>
          </p:cNvSpPr>
          <p:nvPr>
            <p:ph idx="1"/>
          </p:nvPr>
        </p:nvSpPr>
        <p:spPr>
          <a:xfrm>
            <a:off x="609600" y="990600"/>
            <a:ext cx="8229600" cy="3165764"/>
          </a:xfrm>
        </p:spPr>
        <p:txBody>
          <a:bodyPr>
            <a:normAutofit/>
          </a:bodyPr>
          <a:lstStyle/>
          <a:p>
            <a:r>
              <a:rPr lang="en-US" dirty="0" smtClean="0"/>
              <a:t>Data submitted through every FORM is processed  by a program , that runs in web server.</a:t>
            </a:r>
          </a:p>
          <a:p>
            <a:r>
              <a:rPr lang="en-US" dirty="0" smtClean="0"/>
              <a:t>This program has a name (URI)</a:t>
            </a:r>
          </a:p>
          <a:p>
            <a:r>
              <a:rPr lang="en-US" dirty="0" smtClean="0"/>
              <a:t>This name is mentioned in “action” attribute of the FORM tag</a:t>
            </a:r>
            <a:endParaRPr lang="en-US" dirty="0"/>
          </a:p>
        </p:txBody>
      </p:sp>
      <p:sp>
        <p:nvSpPr>
          <p:cNvPr id="6" name="TextBox 5"/>
          <p:cNvSpPr txBox="1"/>
          <p:nvPr/>
        </p:nvSpPr>
        <p:spPr>
          <a:xfrm>
            <a:off x="990600" y="3352800"/>
            <a:ext cx="7315200" cy="1477328"/>
          </a:xfrm>
          <a:prstGeom prst="rect">
            <a:avLst/>
          </a:prstGeom>
          <a:noFill/>
        </p:spPr>
        <p:txBody>
          <a:bodyPr wrap="square" rtlCol="0">
            <a:spAutoFit/>
          </a:bodyPr>
          <a:lstStyle/>
          <a:p>
            <a:r>
              <a:rPr lang="en-US" b="1" dirty="0" smtClean="0"/>
              <a:t>&lt;FORM ACTION=“</a:t>
            </a:r>
            <a:r>
              <a:rPr lang="en-US" b="1" dirty="0" err="1" smtClean="0"/>
              <a:t>serverside</a:t>
            </a:r>
            <a:r>
              <a:rPr lang="en-US" b="1" dirty="0" smtClean="0"/>
              <a:t> program name”&gt;</a:t>
            </a:r>
          </a:p>
          <a:p>
            <a:endParaRPr lang="en-US" b="1" dirty="0" smtClean="0"/>
          </a:p>
          <a:p>
            <a:endParaRPr lang="en-US" b="1" dirty="0" smtClean="0"/>
          </a:p>
          <a:p>
            <a:endParaRPr lang="en-US" b="1" dirty="0" smtClean="0"/>
          </a:p>
          <a:p>
            <a:r>
              <a:rPr lang="en-US" b="1" dirty="0" smtClean="0"/>
              <a:t>&lt;/FORM&gt;</a:t>
            </a:r>
            <a:endParaRPr lang="en-US" b="1" dirty="0"/>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 Code</a:t>
            </a:r>
            <a:endParaRPr lang="en-US" dirty="0"/>
          </a:p>
        </p:txBody>
      </p:sp>
      <p:sp>
        <p:nvSpPr>
          <p:cNvPr id="4" name="TextBox 3"/>
          <p:cNvSpPr txBox="1"/>
          <p:nvPr/>
        </p:nvSpPr>
        <p:spPr>
          <a:xfrm>
            <a:off x="685800" y="990600"/>
            <a:ext cx="8001000" cy="4524315"/>
          </a:xfrm>
          <a:prstGeom prst="rect">
            <a:avLst/>
          </a:prstGeom>
          <a:noFill/>
        </p:spPr>
        <p:txBody>
          <a:bodyPr wrap="square" rtlCol="0">
            <a:spAutoFit/>
          </a:bodyPr>
          <a:lstStyle/>
          <a:p>
            <a:r>
              <a:rPr lang="en-US" dirty="0" smtClean="0"/>
              <a:t>&lt;HTML&gt;</a:t>
            </a:r>
          </a:p>
          <a:p>
            <a:r>
              <a:rPr lang="en-US" dirty="0" smtClean="0"/>
              <a:t>    &lt;BODY&gt;</a:t>
            </a:r>
          </a:p>
          <a:p>
            <a:r>
              <a:rPr lang="en-US" dirty="0" smtClean="0"/>
              <a:t>    &lt;H2&gt; A HTML FORM &lt;/H2&gt;</a:t>
            </a:r>
          </a:p>
          <a:p>
            <a:r>
              <a:rPr lang="en-US" dirty="0" smtClean="0">
                <a:solidFill>
                  <a:srgbClr val="FF0000"/>
                </a:solidFill>
              </a:rPr>
              <a:t>    &lt;FORM&gt;</a:t>
            </a:r>
          </a:p>
          <a:p>
            <a:r>
              <a:rPr lang="en-US" dirty="0" smtClean="0"/>
              <a:t>            NAME </a:t>
            </a:r>
            <a:r>
              <a:rPr lang="en-US" dirty="0" smtClean="0">
                <a:solidFill>
                  <a:srgbClr val="FF0000"/>
                </a:solidFill>
              </a:rPr>
              <a:t>&lt;INPUT TYPE="TEXT" NAME="NAME" /&gt;</a:t>
            </a:r>
            <a:r>
              <a:rPr lang="en-US" dirty="0" smtClean="0"/>
              <a:t>&lt;BR&gt;</a:t>
            </a:r>
          </a:p>
          <a:p>
            <a:r>
              <a:rPr lang="en-US" dirty="0" smtClean="0"/>
              <a:t>            GENDER </a:t>
            </a:r>
            <a:r>
              <a:rPr lang="en-US" dirty="0" smtClean="0">
                <a:solidFill>
                  <a:srgbClr val="FF0000"/>
                </a:solidFill>
              </a:rPr>
              <a:t>&lt;INPUT TYPE="RADIO" NAME="R1" VALUE="M" /&gt;</a:t>
            </a:r>
          </a:p>
          <a:p>
            <a:r>
              <a:rPr lang="en-US" dirty="0" smtClean="0"/>
              <a:t>                           </a:t>
            </a:r>
            <a:r>
              <a:rPr lang="en-US" dirty="0" smtClean="0">
                <a:solidFill>
                  <a:srgbClr val="FF0000"/>
                </a:solidFill>
              </a:rPr>
              <a:t>&lt;INPUT TYPE="RADIO" NAME="R2" VALUE="F" /&gt;</a:t>
            </a:r>
            <a:r>
              <a:rPr lang="en-US" dirty="0" smtClean="0"/>
              <a:t>&lt;BR&gt;</a:t>
            </a:r>
          </a:p>
          <a:p>
            <a:r>
              <a:rPr lang="en-US" dirty="0" smtClean="0"/>
              <a:t>             SKILL </a:t>
            </a:r>
            <a:r>
              <a:rPr lang="en-US" dirty="0" smtClean="0">
                <a:solidFill>
                  <a:srgbClr val="FF0000"/>
                </a:solidFill>
              </a:rPr>
              <a:t>&lt;SELECT NAME="S"&gt;</a:t>
            </a:r>
          </a:p>
          <a:p>
            <a:r>
              <a:rPr lang="en-US" dirty="0" smtClean="0">
                <a:solidFill>
                  <a:srgbClr val="FF0000"/>
                </a:solidFill>
              </a:rPr>
              <a:t>                                 &lt;OPTION VALUE="MCA"&gt;MCA&lt;/OPTION&gt;</a:t>
            </a:r>
          </a:p>
          <a:p>
            <a:r>
              <a:rPr lang="en-US" dirty="0" smtClean="0">
                <a:solidFill>
                  <a:srgbClr val="FF0000"/>
                </a:solidFill>
              </a:rPr>
              <a:t>                                 &lt;OPTION VALUE="MCA"&gt;MBA&lt;/OPTION&gt;</a:t>
            </a:r>
          </a:p>
          <a:p>
            <a:r>
              <a:rPr lang="en-US" dirty="0" smtClean="0">
                <a:solidFill>
                  <a:srgbClr val="FF0000"/>
                </a:solidFill>
              </a:rPr>
              <a:t>                                 &lt;OPTION VALUE="BTECH"&gt;BTECH&lt;/OPTION&gt;</a:t>
            </a:r>
          </a:p>
          <a:p>
            <a:r>
              <a:rPr lang="en-US" dirty="0" smtClean="0">
                <a:solidFill>
                  <a:srgbClr val="FF0000"/>
                </a:solidFill>
              </a:rPr>
              <a:t>                        &lt;/SELECT&gt;</a:t>
            </a:r>
            <a:r>
              <a:rPr lang="en-US" dirty="0" smtClean="0"/>
              <a:t>&lt;BR&gt;</a:t>
            </a:r>
          </a:p>
          <a:p>
            <a:r>
              <a:rPr lang="en-US" dirty="0" smtClean="0"/>
              <a:t>                        </a:t>
            </a:r>
            <a:r>
              <a:rPr lang="en-US" dirty="0" smtClean="0">
                <a:solidFill>
                  <a:srgbClr val="FF0000"/>
                </a:solidFill>
              </a:rPr>
              <a:t>&lt;INPUT TYPE="SUBMIT" VALUE="SAVE" /&gt;</a:t>
            </a:r>
          </a:p>
          <a:p>
            <a:r>
              <a:rPr lang="en-US" dirty="0" smtClean="0">
                <a:solidFill>
                  <a:srgbClr val="FF0000"/>
                </a:solidFill>
              </a:rPr>
              <a:t>    &lt;/FORM&gt;</a:t>
            </a:r>
          </a:p>
          <a:p>
            <a:r>
              <a:rPr lang="en-US" dirty="0" smtClean="0"/>
              <a:t>    &lt;/BODY&gt;</a:t>
            </a:r>
          </a:p>
          <a:p>
            <a:r>
              <a:rPr lang="en-US" dirty="0" smtClean="0"/>
              <a:t>&lt;/HTML&gt;</a:t>
            </a:r>
            <a:endParaRPr lang="en-US" dirty="0"/>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 Demo</a:t>
            </a:r>
            <a:endParaRPr lang="en-US" dirty="0"/>
          </a:p>
        </p:txBody>
      </p:sp>
      <p:pic>
        <p:nvPicPr>
          <p:cNvPr id="5122" name="Picture 2"/>
          <p:cNvPicPr>
            <a:picLocks noChangeAspect="1" noChangeArrowheads="1"/>
          </p:cNvPicPr>
          <p:nvPr/>
        </p:nvPicPr>
        <p:blipFill>
          <a:blip r:embed="rId3"/>
          <a:srcRect/>
          <a:stretch>
            <a:fillRect/>
          </a:stretch>
        </p:blipFill>
        <p:spPr bwMode="auto">
          <a:xfrm>
            <a:off x="533400" y="1143000"/>
            <a:ext cx="5867400" cy="5211528"/>
          </a:xfrm>
          <a:prstGeom prst="rect">
            <a:avLst/>
          </a:prstGeom>
          <a:noFill/>
          <a:ln w="9525">
            <a:noFill/>
            <a:miter lim="800000"/>
            <a:headEnd/>
            <a:tailEnd/>
          </a:ln>
          <a:effectLst/>
        </p:spPr>
      </p:pic>
      <p:sp>
        <p:nvSpPr>
          <p:cNvPr id="4" name="TextBox 3"/>
          <p:cNvSpPr txBox="1"/>
          <p:nvPr/>
        </p:nvSpPr>
        <p:spPr>
          <a:xfrm>
            <a:off x="6629400" y="3048000"/>
            <a:ext cx="2514600" cy="838200"/>
          </a:xfrm>
          <a:prstGeom prst="rect">
            <a:avLst/>
          </a:prstGeom>
          <a:noFill/>
          <a:ln w="28575">
            <a:solidFill>
              <a:srgbClr val="FF0000"/>
            </a:solidFill>
          </a:ln>
        </p:spPr>
        <p:txBody>
          <a:bodyPr wrap="square" rtlCol="0">
            <a:spAutoFit/>
          </a:bodyPr>
          <a:lstStyle/>
          <a:p>
            <a:r>
              <a:rPr lang="en-US" sz="2400" dirty="0" smtClean="0"/>
              <a:t>&lt;input type=“text” name=“name” /&gt;</a:t>
            </a:r>
            <a:endParaRPr lang="en-US" sz="2400" dirty="0"/>
          </a:p>
        </p:txBody>
      </p:sp>
      <p:cxnSp>
        <p:nvCxnSpPr>
          <p:cNvPr id="6" name="Straight Arrow Connector 5"/>
          <p:cNvCxnSpPr/>
          <p:nvPr/>
        </p:nvCxnSpPr>
        <p:spPr>
          <a:xfrm rot="10800000" flipV="1">
            <a:off x="4191000" y="3352800"/>
            <a:ext cx="2362200" cy="838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524000" y="4038600"/>
            <a:ext cx="28956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09600" y="228600"/>
            <a:ext cx="9144000" cy="498475"/>
          </a:xfrm>
        </p:spPr>
        <p:txBody>
          <a:bodyPr>
            <a:normAutofit fontScale="90000"/>
          </a:bodyPr>
          <a:lstStyle/>
          <a:p>
            <a:pPr>
              <a:tabLst>
                <a:tab pos="1663700" algn="l"/>
              </a:tabLst>
            </a:pPr>
            <a:r>
              <a:rPr lang="en-US" dirty="0" smtClean="0"/>
              <a:t>Some Tags</a:t>
            </a:r>
            <a:endParaRPr lang="en-US" dirty="0"/>
          </a:p>
        </p:txBody>
      </p:sp>
      <p:sp>
        <p:nvSpPr>
          <p:cNvPr id="8" name="Slide Number Placeholder 4"/>
          <p:cNvSpPr>
            <a:spLocks noGrp="1"/>
          </p:cNvSpPr>
          <p:nvPr>
            <p:ph type="sldNum" sz="quarter" idx="10"/>
          </p:nvPr>
        </p:nvSpPr>
        <p:spPr/>
        <p:txBody>
          <a:bodyPr/>
          <a:lstStyle/>
          <a:p>
            <a:fld id="{CF8B0861-4CE0-4B96-9CD0-9E8E7DF43E21}" type="slidenum">
              <a:rPr lang="en-US"/>
              <a:pPr/>
              <a:t>3</a:t>
            </a:fld>
            <a:endParaRPr lang="en-US"/>
          </a:p>
        </p:txBody>
      </p:sp>
      <p:sp>
        <p:nvSpPr>
          <p:cNvPr id="462852" name="AutoShape 4"/>
          <p:cNvSpPr>
            <a:spLocks noChangeArrowheads="1"/>
          </p:cNvSpPr>
          <p:nvPr/>
        </p:nvSpPr>
        <p:spPr bwMode="auto">
          <a:xfrm>
            <a:off x="762000" y="4114800"/>
            <a:ext cx="7391400" cy="1752600"/>
          </a:xfrm>
          <a:prstGeom prst="verticalScroll">
            <a:avLst>
              <a:gd name="adj" fmla="val 12500"/>
            </a:avLst>
          </a:prstGeom>
          <a:solidFill>
            <a:srgbClr val="FFCCFF"/>
          </a:solidFill>
          <a:ln w="57150">
            <a:solidFill>
              <a:srgbClr val="003300"/>
            </a:solidFill>
            <a:round/>
            <a:headEnd type="none" w="sm" len="sm"/>
            <a:tailEnd type="none" w="sm" len="sm"/>
          </a:ln>
          <a:effectLst>
            <a:prstShdw prst="shdw17" dist="17961" dir="2700000">
              <a:srgbClr val="003300">
                <a:gamma/>
                <a:shade val="60000"/>
                <a:invGamma/>
              </a:srgbClr>
            </a:prstShdw>
          </a:effectLst>
        </p:spPr>
        <p:txBody>
          <a:bodyPr anchor="ctr"/>
          <a:lstStyle/>
          <a:p>
            <a:pPr algn="l">
              <a:spcBef>
                <a:spcPct val="0"/>
              </a:spcBef>
              <a:buClr>
                <a:schemeClr val="accent1"/>
              </a:buClr>
              <a:buSzPct val="125000"/>
            </a:pPr>
            <a:r>
              <a:rPr lang="en-US" sz="2000" b="0"/>
              <a:t>&lt;HTML&gt;, &lt;BODY&gt;, &lt;TITLE&gt;</a:t>
            </a:r>
          </a:p>
          <a:p>
            <a:pPr algn="l">
              <a:spcBef>
                <a:spcPct val="0"/>
              </a:spcBef>
              <a:buClr>
                <a:schemeClr val="accent1"/>
              </a:buClr>
              <a:buSzPct val="125000"/>
            </a:pPr>
            <a:endParaRPr lang="en-US" sz="2000" b="0"/>
          </a:p>
          <a:p>
            <a:pPr algn="l">
              <a:spcBef>
                <a:spcPct val="0"/>
              </a:spcBef>
              <a:buClr>
                <a:schemeClr val="accent1"/>
              </a:buClr>
              <a:buSzPct val="125000"/>
            </a:pPr>
            <a:r>
              <a:rPr lang="en-US" sz="2000" b="0"/>
              <a:t>&lt;/HTML&gt;, &lt;/BODY&gt;, &lt;/TITLE&gt;</a:t>
            </a:r>
          </a:p>
        </p:txBody>
      </p:sp>
      <p:sp>
        <p:nvSpPr>
          <p:cNvPr id="462855" name="AutoShape 7"/>
          <p:cNvSpPr>
            <a:spLocks noChangeArrowheads="1"/>
          </p:cNvSpPr>
          <p:nvPr/>
        </p:nvSpPr>
        <p:spPr bwMode="auto">
          <a:xfrm>
            <a:off x="2438400" y="1828800"/>
            <a:ext cx="4343400" cy="1752600"/>
          </a:xfrm>
          <a:prstGeom prst="cloudCallout">
            <a:avLst>
              <a:gd name="adj1" fmla="val -52338"/>
              <a:gd name="adj2" fmla="val 68296"/>
            </a:avLst>
          </a:prstGeom>
          <a:solidFill>
            <a:srgbClr val="FFCCFF"/>
          </a:solidFill>
          <a:ln w="57150">
            <a:solidFill>
              <a:srgbClr val="003300"/>
            </a:solidFill>
            <a:round/>
            <a:headEnd type="none" w="sm" len="sm"/>
            <a:tailEnd type="none" w="sm" len="sm"/>
          </a:ln>
          <a:effectLst>
            <a:prstShdw prst="shdw17" dist="17961" dir="2700000">
              <a:srgbClr val="003300">
                <a:gamma/>
                <a:shade val="60000"/>
                <a:invGamma/>
              </a:srgbClr>
            </a:prstShdw>
          </a:effectLst>
        </p:spPr>
        <p:txBody>
          <a:bodyPr anchor="ctr"/>
          <a:lstStyle/>
          <a:p>
            <a:pPr>
              <a:spcBef>
                <a:spcPct val="0"/>
              </a:spcBef>
              <a:buClr>
                <a:schemeClr val="accent1"/>
              </a:buClr>
              <a:buSzPct val="125000"/>
            </a:pPr>
            <a:r>
              <a:rPr lang="en-US" sz="2800" b="0"/>
              <a:t>Sample Tags</a:t>
            </a:r>
          </a:p>
        </p:txBody>
      </p:sp>
      <p:sp>
        <p:nvSpPr>
          <p:cNvPr id="462856" name="Text Box 8"/>
          <p:cNvSpPr txBox="1">
            <a:spLocks noChangeArrowheads="1"/>
          </p:cNvSpPr>
          <p:nvPr/>
        </p:nvSpPr>
        <p:spPr bwMode="auto">
          <a:xfrm>
            <a:off x="4684713" y="4524375"/>
            <a:ext cx="3621087" cy="457200"/>
          </a:xfrm>
          <a:prstGeom prst="rect">
            <a:avLst/>
          </a:prstGeom>
          <a:noFill/>
          <a:ln w="12700">
            <a:noFill/>
            <a:miter lim="800000"/>
            <a:headEnd type="none" w="sm" len="sm"/>
            <a:tailEnd type="none" w="sm" len="sm"/>
          </a:ln>
          <a:effectLst/>
        </p:spPr>
        <p:txBody>
          <a:bodyPr/>
          <a:lstStyle/>
          <a:p>
            <a:pPr algn="l"/>
            <a:r>
              <a:rPr lang="en-US" sz="2000" b="0"/>
              <a:t>Starting tags / elements</a:t>
            </a:r>
          </a:p>
        </p:txBody>
      </p:sp>
      <p:sp>
        <p:nvSpPr>
          <p:cNvPr id="462857" name="Text Box 9"/>
          <p:cNvSpPr txBox="1">
            <a:spLocks noChangeArrowheads="1"/>
          </p:cNvSpPr>
          <p:nvPr/>
        </p:nvSpPr>
        <p:spPr bwMode="auto">
          <a:xfrm>
            <a:off x="4684713" y="5181600"/>
            <a:ext cx="3621087" cy="457200"/>
          </a:xfrm>
          <a:prstGeom prst="rect">
            <a:avLst/>
          </a:prstGeom>
          <a:noFill/>
          <a:ln w="12700">
            <a:noFill/>
            <a:miter lim="800000"/>
            <a:headEnd type="none" w="sm" len="sm"/>
            <a:tailEnd type="none" w="sm" len="sm"/>
          </a:ln>
          <a:effectLst/>
        </p:spPr>
        <p:txBody>
          <a:bodyPr/>
          <a:lstStyle/>
          <a:p>
            <a:pPr algn="l"/>
            <a:r>
              <a:rPr lang="en-US" sz="2000" b="0"/>
              <a:t>Ending tags / elements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62855"/>
                                        </p:tgtEl>
                                        <p:attrNameLst>
                                          <p:attrName>style.visibility</p:attrName>
                                        </p:attrNameLst>
                                      </p:cBhvr>
                                      <p:to>
                                        <p:strVal val="visible"/>
                                      </p:to>
                                    </p:set>
                                    <p:animEffect transition="in" filter="wipe(up)">
                                      <p:cBhvr>
                                        <p:cTn id="7" dur="500"/>
                                        <p:tgtEl>
                                          <p:spTgt spid="46285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2852">
                                            <p:bg/>
                                          </p:spTgt>
                                        </p:tgtEl>
                                        <p:attrNameLst>
                                          <p:attrName>style.visibility</p:attrName>
                                        </p:attrNameLst>
                                      </p:cBhvr>
                                      <p:to>
                                        <p:strVal val="visible"/>
                                      </p:to>
                                    </p:set>
                                    <p:animEffect transition="in" filter="wipe(left)">
                                      <p:cBhvr>
                                        <p:cTn id="11" dur="1000"/>
                                        <p:tgtEl>
                                          <p:spTgt spid="462852">
                                            <p:bg/>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462852">
                                            <p:txEl>
                                              <p:pRg st="0" end="0"/>
                                            </p:txEl>
                                          </p:spTgt>
                                        </p:tgtEl>
                                        <p:attrNameLst>
                                          <p:attrName>style.visibility</p:attrName>
                                        </p:attrNameLst>
                                      </p:cBhvr>
                                      <p:to>
                                        <p:strVal val="visible"/>
                                      </p:to>
                                    </p:set>
                                    <p:animEffect transition="in" filter="wipe(left)">
                                      <p:cBhvr>
                                        <p:cTn id="15" dur="1000"/>
                                        <p:tgtEl>
                                          <p:spTgt spid="462852">
                                            <p:txEl>
                                              <p:pRg st="0" end="0"/>
                                            </p:txEl>
                                          </p:spTgt>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462856"/>
                                        </p:tgtEl>
                                        <p:attrNameLst>
                                          <p:attrName>style.visibility</p:attrName>
                                        </p:attrNameLst>
                                      </p:cBhvr>
                                      <p:to>
                                        <p:strVal val="visible"/>
                                      </p:to>
                                    </p:set>
                                    <p:animEffect transition="in" filter="wipe(left)">
                                      <p:cBhvr>
                                        <p:cTn id="19" dur="1000"/>
                                        <p:tgtEl>
                                          <p:spTgt spid="46285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62852">
                                            <p:txEl>
                                              <p:pRg st="2" end="2"/>
                                            </p:txEl>
                                          </p:spTgt>
                                        </p:tgtEl>
                                        <p:attrNameLst>
                                          <p:attrName>style.visibility</p:attrName>
                                        </p:attrNameLst>
                                      </p:cBhvr>
                                      <p:to>
                                        <p:strVal val="visible"/>
                                      </p:to>
                                    </p:set>
                                    <p:animEffect transition="in" filter="wipe(left)">
                                      <p:cBhvr>
                                        <p:cTn id="24" dur="1000"/>
                                        <p:tgtEl>
                                          <p:spTgt spid="462852">
                                            <p:txEl>
                                              <p:pRg st="2" end="2"/>
                                            </p:txEl>
                                          </p:spTgt>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462857"/>
                                        </p:tgtEl>
                                        <p:attrNameLst>
                                          <p:attrName>style.visibility</p:attrName>
                                        </p:attrNameLst>
                                      </p:cBhvr>
                                      <p:to>
                                        <p:strVal val="visible"/>
                                      </p:to>
                                    </p:set>
                                    <p:animEffect transition="in" filter="wipe(left)">
                                      <p:cBhvr>
                                        <p:cTn id="28" dur="1000"/>
                                        <p:tgtEl>
                                          <p:spTgt spid="462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2" grpId="0" build="p" animBg="1"/>
      <p:bldP spid="462855" grpId="0" animBg="1"/>
      <p:bldP spid="462856" grpId="0"/>
      <p:bldP spid="4628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Sample HTML</a:t>
            </a:r>
            <a:endParaRPr lang="en-US" dirty="0"/>
          </a:p>
        </p:txBody>
      </p:sp>
      <p:sp>
        <p:nvSpPr>
          <p:cNvPr id="8" name="TextBox 7"/>
          <p:cNvSpPr txBox="1"/>
          <p:nvPr/>
        </p:nvSpPr>
        <p:spPr>
          <a:xfrm>
            <a:off x="1981200" y="1447800"/>
            <a:ext cx="8077200" cy="3693319"/>
          </a:xfrm>
          <a:prstGeom prst="rect">
            <a:avLst/>
          </a:prstGeom>
          <a:noFill/>
        </p:spPr>
        <p:txBody>
          <a:bodyPr wrap="square" rtlCol="0">
            <a:spAutoFit/>
          </a:bodyPr>
          <a:lstStyle/>
          <a:p>
            <a:r>
              <a:rPr lang="en-US" dirty="0" smtClean="0"/>
              <a:t>&lt;HTML&gt;</a:t>
            </a:r>
          </a:p>
          <a:p>
            <a:endParaRPr lang="en-US" dirty="0" smtClean="0"/>
          </a:p>
          <a:p>
            <a:r>
              <a:rPr lang="en-US" dirty="0"/>
              <a:t>	</a:t>
            </a:r>
            <a:r>
              <a:rPr lang="en-US" dirty="0" smtClean="0"/>
              <a:t>&lt;HEAD&gt;</a:t>
            </a:r>
          </a:p>
          <a:p>
            <a:r>
              <a:rPr lang="en-US" dirty="0"/>
              <a:t>	</a:t>
            </a:r>
            <a:r>
              <a:rPr lang="en-US" dirty="0" smtClean="0"/>
              <a:t>	&lt;TITLE&gt;This is My Page &lt;/TITLE&gt;</a:t>
            </a:r>
          </a:p>
          <a:p>
            <a:r>
              <a:rPr lang="en-US" dirty="0"/>
              <a:t>	</a:t>
            </a:r>
            <a:r>
              <a:rPr lang="en-US" dirty="0" smtClean="0"/>
              <a:t>&lt;/HEAD&gt;</a:t>
            </a:r>
          </a:p>
          <a:p>
            <a:endParaRPr lang="en-US" dirty="0" smtClean="0"/>
          </a:p>
          <a:p>
            <a:r>
              <a:rPr lang="en-US" dirty="0"/>
              <a:t>	</a:t>
            </a:r>
            <a:r>
              <a:rPr lang="en-US" dirty="0" smtClean="0"/>
              <a:t>&lt;!- -  Created for GPS summer training  - - &gt;</a:t>
            </a:r>
          </a:p>
          <a:p>
            <a:endParaRPr lang="en-US" dirty="0" smtClean="0"/>
          </a:p>
          <a:p>
            <a:r>
              <a:rPr lang="en-US" dirty="0"/>
              <a:t>	</a:t>
            </a:r>
            <a:r>
              <a:rPr lang="en-US" dirty="0" smtClean="0"/>
              <a:t>&lt;BODY&gt;</a:t>
            </a:r>
          </a:p>
          <a:p>
            <a:r>
              <a:rPr lang="en-US" dirty="0"/>
              <a:t>	</a:t>
            </a:r>
            <a:r>
              <a:rPr lang="en-US" dirty="0" smtClean="0"/>
              <a:t>	This is the web page </a:t>
            </a:r>
          </a:p>
          <a:p>
            <a:r>
              <a:rPr lang="en-US" dirty="0"/>
              <a:t>	</a:t>
            </a:r>
            <a:r>
              <a:rPr lang="en-US" dirty="0" smtClean="0"/>
              <a:t>&lt;/BODY&gt;</a:t>
            </a:r>
          </a:p>
          <a:p>
            <a:endParaRPr lang="en-US" dirty="0" smtClean="0"/>
          </a:p>
          <a:p>
            <a:r>
              <a:rPr lang="en-US" dirty="0" smtClean="0"/>
              <a:t>&lt;/HTML&gt;</a:t>
            </a:r>
            <a:endParaRPr lang="en-US" dirty="0"/>
          </a:p>
        </p:txBody>
      </p:sp>
      <p:sp>
        <p:nvSpPr>
          <p:cNvPr id="9" name="Rectangle 8"/>
          <p:cNvSpPr/>
          <p:nvPr/>
        </p:nvSpPr>
        <p:spPr>
          <a:xfrm>
            <a:off x="2819400" y="1905000"/>
            <a:ext cx="43434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819400" y="3505200"/>
            <a:ext cx="426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Brace 10"/>
          <p:cNvSpPr/>
          <p:nvPr/>
        </p:nvSpPr>
        <p:spPr>
          <a:xfrm>
            <a:off x="1295400" y="1524000"/>
            <a:ext cx="609600" cy="35052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11" name="AutoShape 7"/>
          <p:cNvSpPr>
            <a:spLocks noChangeArrowheads="1"/>
          </p:cNvSpPr>
          <p:nvPr/>
        </p:nvSpPr>
        <p:spPr bwMode="auto">
          <a:xfrm>
            <a:off x="609600" y="1828800"/>
            <a:ext cx="8305800" cy="4648200"/>
          </a:xfrm>
          <a:prstGeom prst="verticalScroll">
            <a:avLst>
              <a:gd name="adj" fmla="val 12500"/>
            </a:avLst>
          </a:prstGeom>
          <a:gradFill rotWithShape="1">
            <a:gsLst>
              <a:gs pos="0">
                <a:srgbClr val="CDEFDE"/>
              </a:gs>
              <a:gs pos="100000">
                <a:srgbClr val="FFFFFF"/>
              </a:gs>
            </a:gsLst>
            <a:lin ang="5400000" scaled="1"/>
          </a:gradFill>
          <a:ln w="57150">
            <a:solidFill>
              <a:srgbClr val="003300"/>
            </a:solidFill>
            <a:round/>
            <a:headEnd type="none" w="sm" len="sm"/>
            <a:tailEnd type="none" w="sm" len="sm"/>
          </a:ln>
          <a:effectLst>
            <a:prstShdw prst="shdw17" dist="17961" dir="2700000">
              <a:srgbClr val="003300">
                <a:gamma/>
                <a:shade val="60000"/>
                <a:invGamma/>
              </a:srgbClr>
            </a:prstShdw>
          </a:effectLst>
        </p:spPr>
        <p:txBody>
          <a:bodyPr anchor="ctr"/>
          <a:lstStyle/>
          <a:p>
            <a:pPr marL="457200" indent="-457200" algn="l">
              <a:spcBef>
                <a:spcPct val="0"/>
              </a:spcBef>
              <a:buClr>
                <a:schemeClr val="bg1"/>
              </a:buClr>
              <a:buSzPct val="125000"/>
            </a:pPr>
            <a:endParaRPr lang="en-US" sz="2000" b="0">
              <a:solidFill>
                <a:schemeClr val="bg1"/>
              </a:solidFill>
            </a:endParaRPr>
          </a:p>
        </p:txBody>
      </p:sp>
      <p:sp>
        <p:nvSpPr>
          <p:cNvPr id="482313" name="Rectangle 9"/>
          <p:cNvSpPr>
            <a:spLocks noChangeArrowheads="1"/>
          </p:cNvSpPr>
          <p:nvPr/>
        </p:nvSpPr>
        <p:spPr bwMode="auto">
          <a:xfrm>
            <a:off x="654050" y="2667000"/>
            <a:ext cx="565150" cy="396875"/>
          </a:xfrm>
          <a:prstGeom prst="rect">
            <a:avLst/>
          </a:prstGeom>
          <a:solidFill>
            <a:srgbClr val="FFCCFF"/>
          </a:solidFill>
          <a:ln w="12700">
            <a:noFill/>
            <a:miter lim="800000"/>
            <a:headEnd type="none" w="sm" len="sm"/>
            <a:tailEnd type="none" w="sm" len="sm"/>
          </a:ln>
          <a:effectLst>
            <a:prstShdw prst="shdw17" dist="17961" dir="2700000">
              <a:srgbClr val="FFCCFF">
                <a:gamma/>
                <a:shade val="60000"/>
                <a:invGamma/>
              </a:srgbClr>
            </a:prstShdw>
          </a:effectLst>
        </p:spPr>
        <p:txBody>
          <a:bodyPr>
            <a:spAutoFit/>
          </a:bodyPr>
          <a:lstStyle/>
          <a:p>
            <a:pPr algn="l"/>
            <a:r>
              <a:rPr lang="en-US" sz="2000" b="0"/>
              <a:t>1.</a:t>
            </a:r>
          </a:p>
        </p:txBody>
      </p:sp>
      <p:sp>
        <p:nvSpPr>
          <p:cNvPr id="482312" name="Rectangle 8"/>
          <p:cNvSpPr>
            <a:spLocks noChangeArrowheads="1"/>
          </p:cNvSpPr>
          <p:nvPr/>
        </p:nvSpPr>
        <p:spPr bwMode="auto">
          <a:xfrm>
            <a:off x="1219200" y="2667000"/>
            <a:ext cx="7086600" cy="1676400"/>
          </a:xfrm>
          <a:prstGeom prst="rect">
            <a:avLst/>
          </a:prstGeom>
          <a:gradFill rotWithShape="1">
            <a:gsLst>
              <a:gs pos="0">
                <a:srgbClr val="CDEFDE"/>
              </a:gs>
              <a:gs pos="100000">
                <a:srgbClr val="FFFFFF"/>
              </a:gs>
            </a:gsLst>
            <a:lin ang="5400000" scaled="1"/>
          </a:gradFill>
          <a:ln w="12700">
            <a:noFill/>
            <a:miter lim="800000"/>
            <a:headEnd type="none" w="sm" len="sm"/>
            <a:tailEnd type="none" w="sm" len="sm"/>
          </a:ln>
          <a:effectLst>
            <a:prstShdw prst="shdw17" dist="17961" dir="2700000">
              <a:srgbClr val="CDEFDE">
                <a:gamma/>
                <a:shade val="60000"/>
                <a:invGamma/>
              </a:srgbClr>
            </a:prstShdw>
          </a:effectLst>
        </p:spPr>
        <p:txBody>
          <a:bodyPr/>
          <a:lstStyle/>
          <a:p>
            <a:pPr algn="l"/>
            <a:r>
              <a:rPr lang="en-US" sz="2000" b="0" dirty="0"/>
              <a:t>Range / Container tags</a:t>
            </a:r>
          </a:p>
        </p:txBody>
      </p:sp>
      <p:sp>
        <p:nvSpPr>
          <p:cNvPr id="482314" name="Rectangle 10"/>
          <p:cNvSpPr>
            <a:spLocks noChangeArrowheads="1"/>
          </p:cNvSpPr>
          <p:nvPr/>
        </p:nvSpPr>
        <p:spPr bwMode="auto">
          <a:xfrm>
            <a:off x="657225" y="4479925"/>
            <a:ext cx="561975" cy="396875"/>
          </a:xfrm>
          <a:prstGeom prst="rect">
            <a:avLst/>
          </a:prstGeom>
          <a:solidFill>
            <a:srgbClr val="FFCCFF"/>
          </a:solidFill>
          <a:ln w="12700">
            <a:noFill/>
            <a:miter lim="800000"/>
            <a:headEnd type="none" w="sm" len="sm"/>
            <a:tailEnd type="none" w="sm" len="sm"/>
          </a:ln>
          <a:effectLst>
            <a:prstShdw prst="shdw17" dist="17961" dir="2700000">
              <a:srgbClr val="FFCCFF">
                <a:gamma/>
                <a:shade val="60000"/>
                <a:invGamma/>
              </a:srgbClr>
            </a:prstShdw>
          </a:effectLst>
        </p:spPr>
        <p:txBody>
          <a:bodyPr>
            <a:spAutoFit/>
          </a:bodyPr>
          <a:lstStyle/>
          <a:p>
            <a:pPr algn="l"/>
            <a:r>
              <a:rPr lang="en-US" sz="2000" b="0"/>
              <a:t>2.</a:t>
            </a:r>
          </a:p>
        </p:txBody>
      </p:sp>
      <p:sp>
        <p:nvSpPr>
          <p:cNvPr id="482315" name="Rectangle 11"/>
          <p:cNvSpPr>
            <a:spLocks noChangeArrowheads="1"/>
          </p:cNvSpPr>
          <p:nvPr/>
        </p:nvSpPr>
        <p:spPr bwMode="auto">
          <a:xfrm>
            <a:off x="1219200" y="4479925"/>
            <a:ext cx="7086600" cy="1768475"/>
          </a:xfrm>
          <a:prstGeom prst="rect">
            <a:avLst/>
          </a:prstGeom>
          <a:gradFill rotWithShape="1">
            <a:gsLst>
              <a:gs pos="0">
                <a:srgbClr val="CDEFDE"/>
              </a:gs>
              <a:gs pos="100000">
                <a:srgbClr val="FFFFFF"/>
              </a:gs>
            </a:gsLst>
            <a:lin ang="5400000" scaled="1"/>
          </a:gradFill>
          <a:ln w="12700" algn="ctr">
            <a:noFill/>
            <a:miter lim="800000"/>
            <a:headEnd type="none" w="sm" len="sm"/>
            <a:tailEnd type="none" w="sm" len="sm"/>
          </a:ln>
          <a:effectLst>
            <a:prstShdw prst="shdw17" dist="17961" dir="2700000">
              <a:srgbClr val="CDEFDE">
                <a:gamma/>
                <a:shade val="60000"/>
                <a:invGamma/>
              </a:srgbClr>
            </a:prstShdw>
          </a:effectLst>
        </p:spPr>
        <p:txBody>
          <a:bodyPr/>
          <a:lstStyle/>
          <a:p>
            <a:pPr algn="l"/>
            <a:r>
              <a:rPr lang="en-US" sz="2000" b="0"/>
              <a:t>Standalone / Point tags</a:t>
            </a:r>
          </a:p>
        </p:txBody>
      </p:sp>
      <p:sp>
        <p:nvSpPr>
          <p:cNvPr id="482316" name="Rectangle 12"/>
          <p:cNvSpPr>
            <a:spLocks noChangeArrowheads="1"/>
          </p:cNvSpPr>
          <p:nvPr/>
        </p:nvSpPr>
        <p:spPr bwMode="auto">
          <a:xfrm>
            <a:off x="2057400" y="1905000"/>
            <a:ext cx="6019800" cy="381000"/>
          </a:xfrm>
          <a:prstGeom prst="rect">
            <a:avLst/>
          </a:prstGeom>
          <a:solidFill>
            <a:srgbClr val="B5E7CE">
              <a:alpha val="30000"/>
            </a:srgbClr>
          </a:solidFill>
          <a:ln w="57150" algn="ctr">
            <a:noFill/>
            <a:miter lim="800000"/>
            <a:headEnd/>
            <a:tailEnd/>
          </a:ln>
          <a:effectLst/>
          <a:scene3d>
            <a:camera prst="legacyPerspectiveBottom"/>
            <a:lightRig rig="legacyFlat3" dir="t"/>
          </a:scene3d>
          <a:sp3d extrusionH="430200" prstMaterial="legacyMatte">
            <a:bevelT w="13500" h="13500" prst="angle"/>
            <a:bevelB w="13500" h="13500" prst="angle"/>
            <a:extrusionClr>
              <a:srgbClr val="B5E7CE"/>
            </a:extrusionClr>
          </a:sp3d>
        </p:spPr>
        <p:txBody>
          <a:bodyPr anchor="ctr">
            <a:flatTx/>
          </a:bodyPr>
          <a:lstStyle/>
          <a:p>
            <a:pPr>
              <a:spcBef>
                <a:spcPct val="0"/>
              </a:spcBef>
              <a:buClr>
                <a:schemeClr val="accent1"/>
              </a:buClr>
              <a:buSzPct val="125000"/>
            </a:pPr>
            <a:r>
              <a:rPr lang="en-US" b="0"/>
              <a:t>Kinds of Tags</a:t>
            </a:r>
          </a:p>
        </p:txBody>
      </p:sp>
      <p:sp>
        <p:nvSpPr>
          <p:cNvPr id="482317" name="Text Box 13"/>
          <p:cNvSpPr txBox="1">
            <a:spLocks noChangeArrowheads="1"/>
          </p:cNvSpPr>
          <p:nvPr/>
        </p:nvSpPr>
        <p:spPr bwMode="auto">
          <a:xfrm>
            <a:off x="1274763" y="3287713"/>
            <a:ext cx="6726237" cy="827087"/>
          </a:xfrm>
          <a:prstGeom prst="rect">
            <a:avLst/>
          </a:prstGeom>
          <a:noFill/>
          <a:ln w="12700">
            <a:noFill/>
            <a:miter lim="800000"/>
            <a:headEnd type="none" w="sm" len="sm"/>
            <a:tailEnd type="none" w="sm" len="sm"/>
          </a:ln>
          <a:effectLst/>
        </p:spPr>
        <p:txBody>
          <a:bodyPr anchor="ctr"/>
          <a:lstStyle/>
          <a:p>
            <a:pPr algn="l"/>
            <a:r>
              <a:rPr lang="en-US" sz="2000" b="0" dirty="0"/>
              <a:t>They are called so because they cover a range of text. </a:t>
            </a:r>
          </a:p>
          <a:p>
            <a:pPr algn="l"/>
            <a:r>
              <a:rPr lang="en-US" sz="2000" b="0" dirty="0"/>
              <a:t>Example : &lt;HTML&gt;, &lt;HEAD&gt;, &lt;BODY&gt;, &lt;TITLE&gt;</a:t>
            </a:r>
          </a:p>
        </p:txBody>
      </p:sp>
      <p:sp>
        <p:nvSpPr>
          <p:cNvPr id="482318" name="Text Box 14"/>
          <p:cNvSpPr txBox="1">
            <a:spLocks noChangeArrowheads="1"/>
          </p:cNvSpPr>
          <p:nvPr/>
        </p:nvSpPr>
        <p:spPr bwMode="auto">
          <a:xfrm>
            <a:off x="1274763" y="5089525"/>
            <a:ext cx="6726237" cy="930275"/>
          </a:xfrm>
          <a:prstGeom prst="rect">
            <a:avLst/>
          </a:prstGeom>
          <a:noFill/>
          <a:ln w="12700" algn="ctr">
            <a:noFill/>
            <a:miter lim="800000"/>
            <a:headEnd type="none" w="sm" len="sm"/>
            <a:tailEnd type="none" w="sm" len="sm"/>
          </a:ln>
          <a:effectLst/>
        </p:spPr>
        <p:txBody>
          <a:bodyPr anchor="ctr"/>
          <a:lstStyle/>
          <a:p>
            <a:pPr algn="l"/>
            <a:r>
              <a:rPr lang="en-US" sz="2000" b="0"/>
              <a:t> Those tags which do not need an ending.</a:t>
            </a:r>
          </a:p>
          <a:p>
            <a:pPr algn="l"/>
            <a:r>
              <a:rPr lang="en-US" sz="2000" b="0"/>
              <a:t>Example: &lt;HR&gt;, &lt;BR&gt;</a:t>
            </a:r>
          </a:p>
        </p:txBody>
      </p:sp>
      <p:sp>
        <p:nvSpPr>
          <p:cNvPr id="13" name="Title 12"/>
          <p:cNvSpPr>
            <a:spLocks noGrp="1"/>
          </p:cNvSpPr>
          <p:nvPr>
            <p:ph type="title"/>
          </p:nvPr>
        </p:nvSpPr>
        <p:spPr/>
        <p:txBody>
          <a:bodyPr>
            <a:normAutofit fontScale="90000"/>
          </a:bodyPr>
          <a:lstStyle/>
          <a:p>
            <a:r>
              <a:rPr lang="en-US" dirty="0" smtClean="0"/>
              <a:t>Open and Closed tag</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Some Useful tags</a:t>
            </a:r>
            <a:endParaRPr lang="en-US" dirty="0"/>
          </a:p>
        </p:txBody>
      </p:sp>
      <p:sp>
        <p:nvSpPr>
          <p:cNvPr id="733187" name="Rectangle 3"/>
          <p:cNvSpPr>
            <a:spLocks noGrp="1" noChangeArrowheads="1"/>
          </p:cNvSpPr>
          <p:nvPr>
            <p:ph idx="1"/>
          </p:nvPr>
        </p:nvSpPr>
        <p:spPr>
          <a:xfrm>
            <a:off x="685800" y="1776413"/>
            <a:ext cx="8153400" cy="3902075"/>
          </a:xfrm>
        </p:spPr>
        <p:txBody>
          <a:bodyPr/>
          <a:lstStyle/>
          <a:p>
            <a:pPr>
              <a:lnSpc>
                <a:spcPct val="90000"/>
              </a:lnSpc>
            </a:pPr>
            <a:r>
              <a:rPr lang="en-US" sz="1800" dirty="0"/>
              <a:t>&lt;B&gt; - To mark a text bold.</a:t>
            </a:r>
          </a:p>
          <a:p>
            <a:pPr>
              <a:lnSpc>
                <a:spcPct val="90000"/>
              </a:lnSpc>
            </a:pPr>
            <a:r>
              <a:rPr lang="en-US" sz="1800" dirty="0"/>
              <a:t>&lt;I&gt; - To make a text italic.</a:t>
            </a:r>
          </a:p>
          <a:p>
            <a:pPr>
              <a:lnSpc>
                <a:spcPct val="90000"/>
              </a:lnSpc>
            </a:pPr>
            <a:r>
              <a:rPr lang="en-US" sz="1800" dirty="0"/>
              <a:t>&lt;U&gt; - To underline a text.</a:t>
            </a:r>
          </a:p>
          <a:p>
            <a:pPr>
              <a:lnSpc>
                <a:spcPct val="90000"/>
              </a:lnSpc>
            </a:pPr>
            <a:r>
              <a:rPr lang="en-US" sz="1800" dirty="0"/>
              <a:t>&lt;FONT&gt; - Used for basic application of font properties like font size, font face, font color.</a:t>
            </a:r>
          </a:p>
          <a:p>
            <a:pPr>
              <a:lnSpc>
                <a:spcPct val="90000"/>
              </a:lnSpc>
            </a:pPr>
            <a:r>
              <a:rPr lang="en-US" sz="1800" dirty="0"/>
              <a:t>&lt;marquee&gt; - To scroll a text.</a:t>
            </a:r>
          </a:p>
          <a:p>
            <a:pPr>
              <a:lnSpc>
                <a:spcPct val="90000"/>
              </a:lnSpc>
            </a:pPr>
            <a:r>
              <a:rPr lang="en-US" sz="1800" dirty="0"/>
              <a:t>&lt;</a:t>
            </a:r>
            <a:r>
              <a:rPr lang="en-US" sz="1800" dirty="0" err="1"/>
              <a:t>img</a:t>
            </a:r>
            <a:r>
              <a:rPr lang="en-US" sz="1800" dirty="0"/>
              <a:t>&gt; - To insert an image in an HTML page.</a:t>
            </a:r>
          </a:p>
          <a:p>
            <a:pPr>
              <a:lnSpc>
                <a:spcPct val="90000"/>
              </a:lnSpc>
            </a:pPr>
            <a:r>
              <a:rPr lang="en-US" sz="1800" dirty="0"/>
              <a:t>&lt;SOUND&gt; - To insert an media file in an HTML page.</a:t>
            </a:r>
          </a:p>
          <a:p>
            <a:pPr>
              <a:lnSpc>
                <a:spcPct val="90000"/>
              </a:lnSpc>
            </a:pPr>
            <a:r>
              <a:rPr lang="en-US" sz="1800" dirty="0"/>
              <a:t>&lt;OL&gt;,&lt;UL&gt; - For creating a ordered and unordered list respectively.</a:t>
            </a:r>
          </a:p>
          <a:p>
            <a:pPr>
              <a:lnSpc>
                <a:spcPct val="90000"/>
              </a:lnSpc>
            </a:pPr>
            <a:r>
              <a:rPr lang="en-US" sz="1800" dirty="0"/>
              <a:t>&lt;A&gt; - Used for </a:t>
            </a:r>
            <a:r>
              <a:rPr lang="en-US" sz="1800" dirty="0" err="1"/>
              <a:t>Hyperlinking</a:t>
            </a:r>
            <a:r>
              <a:rPr lang="en-US" sz="1800" dirty="0"/>
              <a:t> (Internal as well as External linking)</a:t>
            </a: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Commonly  Used Tags</a:t>
            </a:r>
            <a:endParaRPr lang="en-US" dirty="0"/>
          </a:p>
        </p:txBody>
      </p:sp>
      <p:sp>
        <p:nvSpPr>
          <p:cNvPr id="734211" name="Rectangle 3"/>
          <p:cNvSpPr>
            <a:spLocks noGrp="1" noChangeArrowheads="1"/>
          </p:cNvSpPr>
          <p:nvPr>
            <p:ph idx="1"/>
          </p:nvPr>
        </p:nvSpPr>
        <p:spPr>
          <a:xfrm>
            <a:off x="685800" y="1776413"/>
            <a:ext cx="8153400" cy="3902075"/>
          </a:xfrm>
        </p:spPr>
        <p:txBody>
          <a:bodyPr>
            <a:normAutofit/>
          </a:bodyPr>
          <a:lstStyle/>
          <a:p>
            <a:pPr>
              <a:lnSpc>
                <a:spcPct val="90000"/>
              </a:lnSpc>
            </a:pPr>
            <a:r>
              <a:rPr lang="en-US" dirty="0"/>
              <a:t>&lt;P&gt; -  Starts a new paragraph.</a:t>
            </a:r>
          </a:p>
          <a:p>
            <a:pPr>
              <a:lnSpc>
                <a:spcPct val="90000"/>
              </a:lnSpc>
            </a:pPr>
            <a:r>
              <a:rPr lang="en-US" dirty="0"/>
              <a:t>&lt;HR&gt; - Draw a horizontal rule.</a:t>
            </a:r>
          </a:p>
          <a:p>
            <a:pPr>
              <a:lnSpc>
                <a:spcPct val="90000"/>
              </a:lnSpc>
            </a:pPr>
            <a:r>
              <a:rPr lang="en-US" dirty="0"/>
              <a:t>&lt;BR&gt; - Forces a line break.</a:t>
            </a:r>
          </a:p>
          <a:p>
            <a:pPr>
              <a:lnSpc>
                <a:spcPct val="90000"/>
              </a:lnSpc>
            </a:pPr>
            <a:r>
              <a:rPr lang="en-US" b="1" dirty="0"/>
              <a:t>&lt;!--</a:t>
            </a:r>
            <a:r>
              <a:rPr lang="en-US" dirty="0"/>
              <a:t> This is a comment entry </a:t>
            </a:r>
            <a:r>
              <a:rPr lang="en-US" b="1" dirty="0"/>
              <a:t>--&gt;</a:t>
            </a:r>
            <a:r>
              <a:rPr lang="en-US" dirty="0"/>
              <a:t> - Used For Comment entry in HTML.</a:t>
            </a:r>
          </a:p>
          <a:p>
            <a:pPr>
              <a:lnSpc>
                <a:spcPct val="90000"/>
              </a:lnSpc>
            </a:pPr>
            <a:r>
              <a:rPr lang="en-US" dirty="0"/>
              <a:t>&lt;H1&gt; … &lt;H6&gt; - Different  levels of heading tags</a:t>
            </a:r>
            <a:r>
              <a:rPr lang="en-US" dirty="0" smtClean="0"/>
              <a:t>.</a:t>
            </a:r>
            <a:endParaRPr lang="en-US" dirty="0"/>
          </a:p>
          <a:p>
            <a:pPr>
              <a:lnSpc>
                <a:spcPct val="90000"/>
              </a:lnSpc>
            </a:pPr>
            <a:r>
              <a:rPr lang="en-US" dirty="0"/>
              <a:t>&lt;ins&gt; - It defines a inserted text.</a:t>
            </a:r>
          </a:p>
          <a:p>
            <a:pPr>
              <a:lnSpc>
                <a:spcPct val="90000"/>
              </a:lnSpc>
            </a:pPr>
            <a:r>
              <a:rPr lang="en-US" dirty="0"/>
              <a:t>&lt;sub&gt; - Defines subscripted text.</a:t>
            </a:r>
          </a:p>
          <a:p>
            <a:pPr>
              <a:lnSpc>
                <a:spcPct val="90000"/>
              </a:lnSpc>
            </a:pPr>
            <a:r>
              <a:rPr lang="en-US" dirty="0"/>
              <a:t>&lt;sup&gt; - Defines superscripted text.</a:t>
            </a: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The Heading Tags</a:t>
            </a:r>
            <a:endParaRPr lang="en-US" dirty="0"/>
          </a:p>
        </p:txBody>
      </p:sp>
      <p:sp>
        <p:nvSpPr>
          <p:cNvPr id="424963" name="Rectangle 3"/>
          <p:cNvSpPr>
            <a:spLocks noGrp="1" noChangeArrowheads="1"/>
          </p:cNvSpPr>
          <p:nvPr>
            <p:ph idx="1"/>
          </p:nvPr>
        </p:nvSpPr>
        <p:spPr/>
        <p:txBody>
          <a:bodyPr/>
          <a:lstStyle/>
          <a:p>
            <a:r>
              <a:rPr lang="en-US" dirty="0"/>
              <a:t>To add headings in the HTML document use </a:t>
            </a:r>
            <a:r>
              <a:rPr lang="en-US" dirty="0" smtClean="0"/>
              <a:t>&lt;</a:t>
            </a:r>
            <a:r>
              <a:rPr lang="en-US" dirty="0" err="1" smtClean="0"/>
              <a:t>Hn</a:t>
            </a:r>
            <a:r>
              <a:rPr lang="en-US" dirty="0" smtClean="0"/>
              <a:t>&gt; tag </a:t>
            </a:r>
            <a:r>
              <a:rPr lang="en-US" dirty="0"/>
              <a:t>where, n represent number from </a:t>
            </a:r>
            <a:r>
              <a:rPr lang="en-US" b="1" dirty="0"/>
              <a:t>1 to 6</a:t>
            </a:r>
            <a:r>
              <a:rPr lang="en-US" dirty="0"/>
              <a:t>. </a:t>
            </a:r>
          </a:p>
        </p:txBody>
      </p:sp>
      <p:sp>
        <p:nvSpPr>
          <p:cNvPr id="424965" name="Rectangle 5"/>
          <p:cNvSpPr>
            <a:spLocks noChangeArrowheads="1"/>
          </p:cNvSpPr>
          <p:nvPr/>
        </p:nvSpPr>
        <p:spPr bwMode="auto">
          <a:xfrm>
            <a:off x="1608138" y="2667000"/>
            <a:ext cx="930275" cy="457200"/>
          </a:xfrm>
          <a:prstGeom prst="rect">
            <a:avLst/>
          </a:prstGeom>
          <a:solidFill>
            <a:srgbClr val="D4D4D4"/>
          </a:solidFill>
          <a:ln w="12700">
            <a:noFill/>
            <a:miter lim="800000"/>
            <a:headEnd type="none" w="sm" len="sm"/>
            <a:tailEnd type="none" w="sm" len="sm"/>
          </a:ln>
          <a:effectLst>
            <a:prstShdw prst="shdw17" dist="17961" dir="2700000">
              <a:srgbClr val="D4D4D4">
                <a:gamma/>
                <a:shade val="60000"/>
                <a:invGamma/>
              </a:srgbClr>
            </a:prstShdw>
          </a:effectLst>
        </p:spPr>
        <p:txBody>
          <a:bodyPr wrap="none">
            <a:spAutoFit/>
          </a:bodyPr>
          <a:lstStyle/>
          <a:p>
            <a:r>
              <a:rPr lang="en-US" b="0"/>
              <a:t>&lt;H1&gt;</a:t>
            </a:r>
          </a:p>
        </p:txBody>
      </p:sp>
      <p:sp>
        <p:nvSpPr>
          <p:cNvPr id="424966" name="Rectangle 6"/>
          <p:cNvSpPr>
            <a:spLocks noChangeArrowheads="1"/>
          </p:cNvSpPr>
          <p:nvPr/>
        </p:nvSpPr>
        <p:spPr bwMode="auto">
          <a:xfrm>
            <a:off x="5878513" y="2667000"/>
            <a:ext cx="1014412" cy="457200"/>
          </a:xfrm>
          <a:prstGeom prst="rect">
            <a:avLst/>
          </a:prstGeom>
          <a:solidFill>
            <a:srgbClr val="D4D4D4"/>
          </a:solidFill>
          <a:ln w="12700">
            <a:noFill/>
            <a:miter lim="800000"/>
            <a:headEnd type="none" w="sm" len="sm"/>
            <a:tailEnd type="none" w="sm" len="sm"/>
          </a:ln>
          <a:effectLst>
            <a:prstShdw prst="shdw17" dist="17961" dir="2700000">
              <a:srgbClr val="D4D4D4">
                <a:gamma/>
                <a:shade val="60000"/>
                <a:invGamma/>
              </a:srgbClr>
            </a:prstShdw>
          </a:effectLst>
        </p:spPr>
        <p:txBody>
          <a:bodyPr wrap="none">
            <a:spAutoFit/>
          </a:bodyPr>
          <a:lstStyle/>
          <a:p>
            <a:r>
              <a:rPr lang="en-US" b="0"/>
              <a:t>&lt;/H1&gt;</a:t>
            </a:r>
          </a:p>
        </p:txBody>
      </p:sp>
      <p:sp>
        <p:nvSpPr>
          <p:cNvPr id="424968" name="Text Box 8"/>
          <p:cNvSpPr txBox="1">
            <a:spLocks noChangeArrowheads="1"/>
          </p:cNvSpPr>
          <p:nvPr/>
        </p:nvSpPr>
        <p:spPr bwMode="auto">
          <a:xfrm>
            <a:off x="2508250" y="2517775"/>
            <a:ext cx="3282950" cy="641350"/>
          </a:xfrm>
          <a:prstGeom prst="rect">
            <a:avLst/>
          </a:prstGeom>
          <a:noFill/>
          <a:ln w="12700">
            <a:noFill/>
            <a:miter lim="800000"/>
            <a:headEnd type="none" w="sm" len="sm"/>
            <a:tailEnd type="none" w="sm" len="sm"/>
          </a:ln>
          <a:effectLst/>
        </p:spPr>
        <p:txBody>
          <a:bodyPr wrap="none">
            <a:spAutoFit/>
          </a:bodyPr>
          <a:lstStyle/>
          <a:p>
            <a:r>
              <a:rPr lang="en-US" sz="3600" b="0"/>
              <a:t>Some text here</a:t>
            </a:r>
          </a:p>
        </p:txBody>
      </p:sp>
      <p:sp>
        <p:nvSpPr>
          <p:cNvPr id="424969" name="Rectangle 9"/>
          <p:cNvSpPr>
            <a:spLocks noChangeArrowheads="1"/>
          </p:cNvSpPr>
          <p:nvPr/>
        </p:nvSpPr>
        <p:spPr bwMode="auto">
          <a:xfrm>
            <a:off x="1608138" y="3352800"/>
            <a:ext cx="930275" cy="457200"/>
          </a:xfrm>
          <a:prstGeom prst="rect">
            <a:avLst/>
          </a:prstGeom>
          <a:solidFill>
            <a:srgbClr val="D4D4D4"/>
          </a:solidFill>
          <a:ln w="12700">
            <a:noFill/>
            <a:miter lim="800000"/>
            <a:headEnd type="none" w="sm" len="sm"/>
            <a:tailEnd type="none" w="sm" len="sm"/>
          </a:ln>
          <a:effectLst>
            <a:prstShdw prst="shdw17" dist="17961" dir="2700000">
              <a:srgbClr val="D4D4D4">
                <a:gamma/>
                <a:shade val="60000"/>
                <a:invGamma/>
              </a:srgbClr>
            </a:prstShdw>
          </a:effectLst>
        </p:spPr>
        <p:txBody>
          <a:bodyPr wrap="none">
            <a:spAutoFit/>
          </a:bodyPr>
          <a:lstStyle/>
          <a:p>
            <a:r>
              <a:rPr lang="en-US" b="0"/>
              <a:t>&lt;H2&gt;</a:t>
            </a:r>
          </a:p>
        </p:txBody>
      </p:sp>
      <p:sp>
        <p:nvSpPr>
          <p:cNvPr id="424970" name="Rectangle 10"/>
          <p:cNvSpPr>
            <a:spLocks noChangeArrowheads="1"/>
          </p:cNvSpPr>
          <p:nvPr/>
        </p:nvSpPr>
        <p:spPr bwMode="auto">
          <a:xfrm>
            <a:off x="5878513" y="3352800"/>
            <a:ext cx="1014412" cy="457200"/>
          </a:xfrm>
          <a:prstGeom prst="rect">
            <a:avLst/>
          </a:prstGeom>
          <a:solidFill>
            <a:srgbClr val="D4D4D4"/>
          </a:solidFill>
          <a:ln w="12700">
            <a:noFill/>
            <a:miter lim="800000"/>
            <a:headEnd type="none" w="sm" len="sm"/>
            <a:tailEnd type="none" w="sm" len="sm"/>
          </a:ln>
          <a:effectLst>
            <a:prstShdw prst="shdw17" dist="17961" dir="2700000">
              <a:srgbClr val="D4D4D4">
                <a:gamma/>
                <a:shade val="60000"/>
                <a:invGamma/>
              </a:srgbClr>
            </a:prstShdw>
          </a:effectLst>
        </p:spPr>
        <p:txBody>
          <a:bodyPr wrap="none">
            <a:spAutoFit/>
          </a:bodyPr>
          <a:lstStyle/>
          <a:p>
            <a:r>
              <a:rPr lang="en-US" b="0"/>
              <a:t>&lt;/H2&gt;</a:t>
            </a:r>
          </a:p>
        </p:txBody>
      </p:sp>
      <p:sp>
        <p:nvSpPr>
          <p:cNvPr id="424971" name="Rectangle 11"/>
          <p:cNvSpPr>
            <a:spLocks noChangeArrowheads="1"/>
          </p:cNvSpPr>
          <p:nvPr/>
        </p:nvSpPr>
        <p:spPr bwMode="auto">
          <a:xfrm>
            <a:off x="1608138" y="3962400"/>
            <a:ext cx="930275" cy="457200"/>
          </a:xfrm>
          <a:prstGeom prst="rect">
            <a:avLst/>
          </a:prstGeom>
          <a:solidFill>
            <a:srgbClr val="D4D4D4"/>
          </a:solidFill>
          <a:ln w="12700">
            <a:noFill/>
            <a:miter lim="800000"/>
            <a:headEnd type="none" w="sm" len="sm"/>
            <a:tailEnd type="none" w="sm" len="sm"/>
          </a:ln>
          <a:effectLst>
            <a:prstShdw prst="shdw17" dist="17961" dir="2700000">
              <a:srgbClr val="D4D4D4">
                <a:gamma/>
                <a:shade val="60000"/>
                <a:invGamma/>
              </a:srgbClr>
            </a:prstShdw>
          </a:effectLst>
        </p:spPr>
        <p:txBody>
          <a:bodyPr wrap="none">
            <a:spAutoFit/>
          </a:bodyPr>
          <a:lstStyle/>
          <a:p>
            <a:r>
              <a:rPr lang="en-US" b="0"/>
              <a:t>&lt;H3&gt;</a:t>
            </a:r>
          </a:p>
        </p:txBody>
      </p:sp>
      <p:sp>
        <p:nvSpPr>
          <p:cNvPr id="424972" name="Rectangle 12"/>
          <p:cNvSpPr>
            <a:spLocks noChangeArrowheads="1"/>
          </p:cNvSpPr>
          <p:nvPr/>
        </p:nvSpPr>
        <p:spPr bwMode="auto">
          <a:xfrm>
            <a:off x="5878513" y="3962400"/>
            <a:ext cx="1014412" cy="457200"/>
          </a:xfrm>
          <a:prstGeom prst="rect">
            <a:avLst/>
          </a:prstGeom>
          <a:solidFill>
            <a:srgbClr val="D4D4D4"/>
          </a:solidFill>
          <a:ln w="12700">
            <a:noFill/>
            <a:miter lim="800000"/>
            <a:headEnd type="none" w="sm" len="sm"/>
            <a:tailEnd type="none" w="sm" len="sm"/>
          </a:ln>
          <a:effectLst>
            <a:prstShdw prst="shdw17" dist="17961" dir="2700000">
              <a:srgbClr val="D4D4D4">
                <a:gamma/>
                <a:shade val="60000"/>
                <a:invGamma/>
              </a:srgbClr>
            </a:prstShdw>
          </a:effectLst>
        </p:spPr>
        <p:txBody>
          <a:bodyPr wrap="none">
            <a:spAutoFit/>
          </a:bodyPr>
          <a:lstStyle/>
          <a:p>
            <a:r>
              <a:rPr lang="en-US" b="0"/>
              <a:t>&lt;/H3&gt;</a:t>
            </a:r>
          </a:p>
        </p:txBody>
      </p:sp>
      <p:sp>
        <p:nvSpPr>
          <p:cNvPr id="424973" name="Rectangle 13"/>
          <p:cNvSpPr>
            <a:spLocks noChangeArrowheads="1"/>
          </p:cNvSpPr>
          <p:nvPr/>
        </p:nvSpPr>
        <p:spPr bwMode="auto">
          <a:xfrm>
            <a:off x="1608138" y="4572000"/>
            <a:ext cx="930275" cy="457200"/>
          </a:xfrm>
          <a:prstGeom prst="rect">
            <a:avLst/>
          </a:prstGeom>
          <a:solidFill>
            <a:srgbClr val="D4D4D4"/>
          </a:solidFill>
          <a:ln w="12700">
            <a:noFill/>
            <a:miter lim="800000"/>
            <a:headEnd type="none" w="sm" len="sm"/>
            <a:tailEnd type="none" w="sm" len="sm"/>
          </a:ln>
          <a:effectLst>
            <a:prstShdw prst="shdw17" dist="17961" dir="2700000">
              <a:srgbClr val="D4D4D4">
                <a:gamma/>
                <a:shade val="60000"/>
                <a:invGamma/>
              </a:srgbClr>
            </a:prstShdw>
          </a:effectLst>
        </p:spPr>
        <p:txBody>
          <a:bodyPr wrap="none">
            <a:spAutoFit/>
          </a:bodyPr>
          <a:lstStyle/>
          <a:p>
            <a:r>
              <a:rPr lang="en-US" b="0"/>
              <a:t>&lt;H4&gt;</a:t>
            </a:r>
          </a:p>
        </p:txBody>
      </p:sp>
      <p:sp>
        <p:nvSpPr>
          <p:cNvPr id="424974" name="Rectangle 14"/>
          <p:cNvSpPr>
            <a:spLocks noChangeArrowheads="1"/>
          </p:cNvSpPr>
          <p:nvPr/>
        </p:nvSpPr>
        <p:spPr bwMode="auto">
          <a:xfrm>
            <a:off x="5878513" y="4572000"/>
            <a:ext cx="1014412" cy="457200"/>
          </a:xfrm>
          <a:prstGeom prst="rect">
            <a:avLst/>
          </a:prstGeom>
          <a:solidFill>
            <a:srgbClr val="D4D4D4"/>
          </a:solidFill>
          <a:ln w="12700">
            <a:noFill/>
            <a:miter lim="800000"/>
            <a:headEnd type="none" w="sm" len="sm"/>
            <a:tailEnd type="none" w="sm" len="sm"/>
          </a:ln>
          <a:effectLst>
            <a:prstShdw prst="shdw17" dist="17961" dir="2700000">
              <a:srgbClr val="D4D4D4">
                <a:gamma/>
                <a:shade val="60000"/>
                <a:invGamma/>
              </a:srgbClr>
            </a:prstShdw>
          </a:effectLst>
        </p:spPr>
        <p:txBody>
          <a:bodyPr wrap="none">
            <a:spAutoFit/>
          </a:bodyPr>
          <a:lstStyle/>
          <a:p>
            <a:r>
              <a:rPr lang="en-US" b="0"/>
              <a:t>&lt;/H4&gt;</a:t>
            </a:r>
          </a:p>
        </p:txBody>
      </p:sp>
      <p:sp>
        <p:nvSpPr>
          <p:cNvPr id="424975" name="Rectangle 15"/>
          <p:cNvSpPr>
            <a:spLocks noChangeArrowheads="1"/>
          </p:cNvSpPr>
          <p:nvPr/>
        </p:nvSpPr>
        <p:spPr bwMode="auto">
          <a:xfrm>
            <a:off x="1608138" y="5181600"/>
            <a:ext cx="930275" cy="457200"/>
          </a:xfrm>
          <a:prstGeom prst="rect">
            <a:avLst/>
          </a:prstGeom>
          <a:solidFill>
            <a:srgbClr val="D4D4D4"/>
          </a:solidFill>
          <a:ln w="12700">
            <a:noFill/>
            <a:miter lim="800000"/>
            <a:headEnd type="none" w="sm" len="sm"/>
            <a:tailEnd type="none" w="sm" len="sm"/>
          </a:ln>
          <a:effectLst>
            <a:prstShdw prst="shdw17" dist="17961" dir="2700000">
              <a:srgbClr val="D4D4D4">
                <a:gamma/>
                <a:shade val="60000"/>
                <a:invGamma/>
              </a:srgbClr>
            </a:prstShdw>
          </a:effectLst>
        </p:spPr>
        <p:txBody>
          <a:bodyPr wrap="none">
            <a:spAutoFit/>
          </a:bodyPr>
          <a:lstStyle/>
          <a:p>
            <a:r>
              <a:rPr lang="en-US" b="0"/>
              <a:t>&lt;H5&gt;</a:t>
            </a:r>
          </a:p>
        </p:txBody>
      </p:sp>
      <p:sp>
        <p:nvSpPr>
          <p:cNvPr id="424976" name="Rectangle 16"/>
          <p:cNvSpPr>
            <a:spLocks noChangeArrowheads="1"/>
          </p:cNvSpPr>
          <p:nvPr/>
        </p:nvSpPr>
        <p:spPr bwMode="auto">
          <a:xfrm>
            <a:off x="5878513" y="5181600"/>
            <a:ext cx="1014412" cy="457200"/>
          </a:xfrm>
          <a:prstGeom prst="rect">
            <a:avLst/>
          </a:prstGeom>
          <a:solidFill>
            <a:srgbClr val="D4D4D4"/>
          </a:solidFill>
          <a:ln w="12700">
            <a:noFill/>
            <a:miter lim="800000"/>
            <a:headEnd type="none" w="sm" len="sm"/>
            <a:tailEnd type="none" w="sm" len="sm"/>
          </a:ln>
          <a:effectLst>
            <a:prstShdw prst="shdw17" dist="17961" dir="2700000">
              <a:srgbClr val="D4D4D4">
                <a:gamma/>
                <a:shade val="60000"/>
                <a:invGamma/>
              </a:srgbClr>
            </a:prstShdw>
          </a:effectLst>
        </p:spPr>
        <p:txBody>
          <a:bodyPr wrap="none">
            <a:spAutoFit/>
          </a:bodyPr>
          <a:lstStyle/>
          <a:p>
            <a:r>
              <a:rPr lang="en-US" b="0"/>
              <a:t>&lt;/H5&gt;</a:t>
            </a:r>
          </a:p>
        </p:txBody>
      </p:sp>
      <p:sp>
        <p:nvSpPr>
          <p:cNvPr id="424977" name="Rectangle 17"/>
          <p:cNvSpPr>
            <a:spLocks noChangeArrowheads="1"/>
          </p:cNvSpPr>
          <p:nvPr/>
        </p:nvSpPr>
        <p:spPr bwMode="auto">
          <a:xfrm>
            <a:off x="1608138" y="5791200"/>
            <a:ext cx="930275" cy="457200"/>
          </a:xfrm>
          <a:prstGeom prst="rect">
            <a:avLst/>
          </a:prstGeom>
          <a:solidFill>
            <a:srgbClr val="D4D4D4"/>
          </a:solidFill>
          <a:ln w="12700">
            <a:noFill/>
            <a:miter lim="800000"/>
            <a:headEnd type="none" w="sm" len="sm"/>
            <a:tailEnd type="none" w="sm" len="sm"/>
          </a:ln>
          <a:effectLst>
            <a:prstShdw prst="shdw17" dist="17961" dir="2700000">
              <a:srgbClr val="D4D4D4">
                <a:gamma/>
                <a:shade val="60000"/>
                <a:invGamma/>
              </a:srgbClr>
            </a:prstShdw>
          </a:effectLst>
        </p:spPr>
        <p:txBody>
          <a:bodyPr wrap="none">
            <a:spAutoFit/>
          </a:bodyPr>
          <a:lstStyle/>
          <a:p>
            <a:r>
              <a:rPr lang="en-US" b="0"/>
              <a:t>&lt;H6&gt;</a:t>
            </a:r>
          </a:p>
        </p:txBody>
      </p:sp>
      <p:sp>
        <p:nvSpPr>
          <p:cNvPr id="424978" name="Rectangle 18"/>
          <p:cNvSpPr>
            <a:spLocks noChangeArrowheads="1"/>
          </p:cNvSpPr>
          <p:nvPr/>
        </p:nvSpPr>
        <p:spPr bwMode="auto">
          <a:xfrm>
            <a:off x="5878513" y="5791200"/>
            <a:ext cx="1014412" cy="457200"/>
          </a:xfrm>
          <a:prstGeom prst="rect">
            <a:avLst/>
          </a:prstGeom>
          <a:solidFill>
            <a:srgbClr val="D4D4D4"/>
          </a:solidFill>
          <a:ln w="12700">
            <a:noFill/>
            <a:miter lim="800000"/>
            <a:headEnd type="none" w="sm" len="sm"/>
            <a:tailEnd type="none" w="sm" len="sm"/>
          </a:ln>
          <a:effectLst>
            <a:prstShdw prst="shdw17" dist="17961" dir="2700000">
              <a:srgbClr val="D4D4D4">
                <a:gamma/>
                <a:shade val="60000"/>
                <a:invGamma/>
              </a:srgbClr>
            </a:prstShdw>
          </a:effectLst>
        </p:spPr>
        <p:txBody>
          <a:bodyPr wrap="none">
            <a:spAutoFit/>
          </a:bodyPr>
          <a:lstStyle/>
          <a:p>
            <a:r>
              <a:rPr lang="en-US" b="0"/>
              <a:t>&lt;/H6&gt;</a:t>
            </a:r>
          </a:p>
        </p:txBody>
      </p:sp>
      <p:sp>
        <p:nvSpPr>
          <p:cNvPr id="424979" name="Text Box 19"/>
          <p:cNvSpPr txBox="1">
            <a:spLocks noChangeArrowheads="1"/>
          </p:cNvSpPr>
          <p:nvPr/>
        </p:nvSpPr>
        <p:spPr bwMode="auto">
          <a:xfrm>
            <a:off x="2514600" y="3306763"/>
            <a:ext cx="2935288" cy="579437"/>
          </a:xfrm>
          <a:prstGeom prst="rect">
            <a:avLst/>
          </a:prstGeom>
          <a:noFill/>
          <a:ln w="12700">
            <a:noFill/>
            <a:miter lim="800000"/>
            <a:headEnd type="none" w="sm" len="sm"/>
            <a:tailEnd type="none" w="sm" len="sm"/>
          </a:ln>
          <a:effectLst/>
        </p:spPr>
        <p:txBody>
          <a:bodyPr wrap="none">
            <a:spAutoFit/>
          </a:bodyPr>
          <a:lstStyle/>
          <a:p>
            <a:r>
              <a:rPr lang="en-US" sz="3200" b="0"/>
              <a:t>Some text here</a:t>
            </a:r>
          </a:p>
        </p:txBody>
      </p:sp>
      <p:sp>
        <p:nvSpPr>
          <p:cNvPr id="424980" name="Text Box 20"/>
          <p:cNvSpPr txBox="1">
            <a:spLocks noChangeArrowheads="1"/>
          </p:cNvSpPr>
          <p:nvPr/>
        </p:nvSpPr>
        <p:spPr bwMode="auto">
          <a:xfrm>
            <a:off x="2514600" y="3962400"/>
            <a:ext cx="2598738" cy="519113"/>
          </a:xfrm>
          <a:prstGeom prst="rect">
            <a:avLst/>
          </a:prstGeom>
          <a:noFill/>
          <a:ln w="12700">
            <a:noFill/>
            <a:miter lim="800000"/>
            <a:headEnd type="none" w="sm" len="sm"/>
            <a:tailEnd type="none" w="sm" len="sm"/>
          </a:ln>
          <a:effectLst/>
        </p:spPr>
        <p:txBody>
          <a:bodyPr wrap="none">
            <a:spAutoFit/>
          </a:bodyPr>
          <a:lstStyle/>
          <a:p>
            <a:r>
              <a:rPr lang="en-US" sz="2800" b="0"/>
              <a:t>Some text here</a:t>
            </a:r>
          </a:p>
        </p:txBody>
      </p:sp>
      <p:sp>
        <p:nvSpPr>
          <p:cNvPr id="424981" name="Text Box 21"/>
          <p:cNvSpPr txBox="1">
            <a:spLocks noChangeArrowheads="1"/>
          </p:cNvSpPr>
          <p:nvPr/>
        </p:nvSpPr>
        <p:spPr bwMode="auto">
          <a:xfrm>
            <a:off x="2514600" y="4572000"/>
            <a:ext cx="2251075" cy="457200"/>
          </a:xfrm>
          <a:prstGeom prst="rect">
            <a:avLst/>
          </a:prstGeom>
          <a:noFill/>
          <a:ln w="12700">
            <a:noFill/>
            <a:miter lim="800000"/>
            <a:headEnd type="none" w="sm" len="sm"/>
            <a:tailEnd type="none" w="sm" len="sm"/>
          </a:ln>
          <a:effectLst/>
        </p:spPr>
        <p:txBody>
          <a:bodyPr wrap="none">
            <a:spAutoFit/>
          </a:bodyPr>
          <a:lstStyle/>
          <a:p>
            <a:r>
              <a:rPr lang="en-US" b="0"/>
              <a:t>Some text here</a:t>
            </a:r>
          </a:p>
        </p:txBody>
      </p:sp>
      <p:sp>
        <p:nvSpPr>
          <p:cNvPr id="424982" name="Text Box 22"/>
          <p:cNvSpPr txBox="1">
            <a:spLocks noChangeArrowheads="1"/>
          </p:cNvSpPr>
          <p:nvPr/>
        </p:nvSpPr>
        <p:spPr bwMode="auto">
          <a:xfrm>
            <a:off x="2514600" y="5241925"/>
            <a:ext cx="1903413" cy="396875"/>
          </a:xfrm>
          <a:prstGeom prst="rect">
            <a:avLst/>
          </a:prstGeom>
          <a:noFill/>
          <a:ln w="12700">
            <a:noFill/>
            <a:miter lim="800000"/>
            <a:headEnd type="none" w="sm" len="sm"/>
            <a:tailEnd type="none" w="sm" len="sm"/>
          </a:ln>
          <a:effectLst/>
        </p:spPr>
        <p:txBody>
          <a:bodyPr wrap="none">
            <a:spAutoFit/>
          </a:bodyPr>
          <a:lstStyle/>
          <a:p>
            <a:r>
              <a:rPr lang="en-US" sz="2000" b="0"/>
              <a:t>Some text here</a:t>
            </a:r>
          </a:p>
        </p:txBody>
      </p:sp>
      <p:sp>
        <p:nvSpPr>
          <p:cNvPr id="424983" name="Text Box 23"/>
          <p:cNvSpPr txBox="1">
            <a:spLocks noChangeArrowheads="1"/>
          </p:cNvSpPr>
          <p:nvPr/>
        </p:nvSpPr>
        <p:spPr bwMode="auto">
          <a:xfrm>
            <a:off x="2514600" y="5876925"/>
            <a:ext cx="1733550" cy="366713"/>
          </a:xfrm>
          <a:prstGeom prst="rect">
            <a:avLst/>
          </a:prstGeom>
          <a:noFill/>
          <a:ln w="12700">
            <a:noFill/>
            <a:miter lim="800000"/>
            <a:headEnd type="none" w="sm" len="sm"/>
            <a:tailEnd type="none" w="sm" len="sm"/>
          </a:ln>
          <a:effectLst/>
        </p:spPr>
        <p:txBody>
          <a:bodyPr wrap="none">
            <a:spAutoFit/>
          </a:bodyPr>
          <a:lstStyle/>
          <a:p>
            <a:r>
              <a:rPr lang="en-US" sz="1800" b="0"/>
              <a:t>Some text here</a:t>
            </a: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Listing In HTML</a:t>
            </a:r>
            <a:endParaRPr lang="en-US" dirty="0"/>
          </a:p>
        </p:txBody>
      </p:sp>
      <p:sp>
        <p:nvSpPr>
          <p:cNvPr id="694275" name="Rectangle 3"/>
          <p:cNvSpPr>
            <a:spLocks noGrp="1" noChangeArrowheads="1"/>
          </p:cNvSpPr>
          <p:nvPr>
            <p:ph idx="1"/>
          </p:nvPr>
        </p:nvSpPr>
        <p:spPr/>
        <p:txBody>
          <a:bodyPr/>
          <a:lstStyle/>
          <a:p>
            <a:r>
              <a:rPr lang="en-US" dirty="0"/>
              <a:t>A common applications of HTML is to display the list of items.</a:t>
            </a:r>
          </a:p>
          <a:p>
            <a:r>
              <a:rPr lang="en-US" dirty="0"/>
              <a:t>The most popular types of lists that can be created using HTML are:</a:t>
            </a:r>
          </a:p>
          <a:p>
            <a:pPr lvl="1"/>
            <a:r>
              <a:rPr lang="en-US" dirty="0"/>
              <a:t> Unordered List</a:t>
            </a:r>
          </a:p>
          <a:p>
            <a:pPr lvl="1"/>
            <a:r>
              <a:rPr lang="en-US" dirty="0"/>
              <a:t> Ordered List</a:t>
            </a: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TrngLrgnGuide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Book Antiqua"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Book Antiqua"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TrngLrgnGuide_template</Template>
  <TotalTime>346</TotalTime>
  <Words>1303</Words>
  <Application>Microsoft Office PowerPoint</Application>
  <PresentationFormat>On-screen Show (4:3)</PresentationFormat>
  <Paragraphs>214</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TrngLrgnGuide_template</vt:lpstr>
      <vt:lpstr>Hyper Text Markup Language (HTML)</vt:lpstr>
      <vt:lpstr>What is HTML</vt:lpstr>
      <vt:lpstr>Some Tags</vt:lpstr>
      <vt:lpstr>Sample HTML</vt:lpstr>
      <vt:lpstr>Open and Closed tag</vt:lpstr>
      <vt:lpstr>Some Useful tags</vt:lpstr>
      <vt:lpstr>Commonly  Used Tags</vt:lpstr>
      <vt:lpstr>The Heading Tags</vt:lpstr>
      <vt:lpstr>Listing In HTML</vt:lpstr>
      <vt:lpstr>Unordered List</vt:lpstr>
      <vt:lpstr>Ordered List</vt:lpstr>
      <vt:lpstr>Slide 12</vt:lpstr>
      <vt:lpstr>Link Demo</vt:lpstr>
      <vt:lpstr>HTML Table</vt:lpstr>
      <vt:lpstr>Table</vt:lpstr>
      <vt:lpstr>&lt;TABLE&gt; tag</vt:lpstr>
      <vt:lpstr>HTML Form</vt:lpstr>
      <vt:lpstr>HTML Form Demo</vt:lpstr>
      <vt:lpstr>HTML Form Demo</vt:lpstr>
      <vt:lpstr>Processing FORM</vt:lpstr>
      <vt:lpstr>HTML Form Code</vt:lpstr>
      <vt:lpstr>HTML Form Demo</vt:lpstr>
    </vt:vector>
  </TitlesOfParts>
  <Company>GTL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Titas Roy  Chowdhury</dc:creator>
  <cp:lastModifiedBy>Dell</cp:lastModifiedBy>
  <cp:revision>57</cp:revision>
  <dcterms:created xsi:type="dcterms:W3CDTF">2009-06-11T12:07:07Z</dcterms:created>
  <dcterms:modified xsi:type="dcterms:W3CDTF">2012-06-19T04:29:29Z</dcterms:modified>
</cp:coreProperties>
</file>