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 descr="Light horizontal"/>
          <p:cNvSpPr>
            <a:spLocks noChangeArrowheads="1"/>
          </p:cNvSpPr>
          <p:nvPr/>
        </p:nvSpPr>
        <p:spPr bwMode="gray">
          <a:xfrm rot="16200000">
            <a:off x="-3124200" y="3124200"/>
            <a:ext cx="6858000" cy="609600"/>
          </a:xfrm>
          <a:prstGeom prst="rect">
            <a:avLst/>
          </a:prstGeom>
          <a:pattFill prst="ltHorz">
            <a:fgClr>
              <a:srgbClr val="CC33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16" name="Picture 4" descr="C:\Documents and Settings\Bidisha Das\Desktop\globsynSki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3491"/>
            <a:ext cx="2209800" cy="52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24313" y="3152775"/>
            <a:ext cx="13019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JAVA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092125" y="3759961"/>
            <a:ext cx="1191525" cy="0"/>
          </a:xfrm>
          <a:prstGeom prst="line">
            <a:avLst/>
          </a:prstGeom>
          <a:noFill/>
          <a:ln w="38100" cap="flat" cmpd="sng" algn="ctr">
            <a:solidFill>
              <a:srgbClr val="EA6348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982788" y="1236663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SKILLS FOR INDIA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81955"/>
            <a:ext cx="1912620" cy="8077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9144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80010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371F24-CEA7-497A-A2FC-60CB7C07FF12}" type="datetimeFigureOut">
              <a:rPr lang="en-US" smtClean="0"/>
              <a:pPr/>
              <a:t>06/10/2012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F7E991-02C6-474D-AB60-C86CD9F48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71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  <a:prstGeom prst="rect">
            <a:avLst/>
          </a:prstGeom>
        </p:spPr>
        <p:txBody>
          <a:bodyPr/>
          <a:lstStyle>
            <a:lvl1pPr marL="457200" indent="-457200" algn="just" rtl="0" fontAlgn="base">
              <a:spcBef>
                <a:spcPct val="0"/>
              </a:spcBef>
              <a:spcAft>
                <a:spcPct val="30000"/>
              </a:spcAft>
              <a:buClr>
                <a:srgbClr val="DA2A00"/>
              </a:buClr>
              <a:buFont typeface="Wingdings" pitchFamily="2" charset="2"/>
              <a:buChar char="ü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C00000"/>
              </a:buClr>
              <a:buFont typeface="Wingdings" pitchFamily="2" charset="2"/>
              <a:buChar char="q"/>
              <a:defRPr sz="2000">
                <a:latin typeface="+mn-lt"/>
              </a:defRPr>
            </a:lvl2pPr>
            <a:lvl3pPr>
              <a:buClr>
                <a:srgbClr val="C00000"/>
              </a:buCl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8382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 descr="Light horizontal"/>
          <p:cNvSpPr>
            <a:spLocks noChangeArrowheads="1"/>
          </p:cNvSpPr>
          <p:nvPr/>
        </p:nvSpPr>
        <p:spPr bwMode="gray">
          <a:xfrm rot="-5400000">
            <a:off x="-2400300" y="3314700"/>
            <a:ext cx="5486400" cy="685800"/>
          </a:xfrm>
          <a:prstGeom prst="rect">
            <a:avLst/>
          </a:prstGeom>
          <a:pattFill prst="ltHorz">
            <a:fgClr>
              <a:srgbClr val="CC33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914400"/>
            <a:ext cx="800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14" descr="red small 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76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304800" y="2286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" y="457200"/>
            <a:ext cx="304800" cy="304800"/>
          </a:xfrm>
          <a:prstGeom prst="rect">
            <a:avLst/>
          </a:prstGeom>
          <a:solidFill>
            <a:srgbClr val="001E7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7107238" y="6532563"/>
            <a:ext cx="1774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1" i="1">
                <a:latin typeface="Bookman Old Style" pitchFamily="18" charset="0"/>
              </a:rPr>
              <a:t>Document Version: 1.00</a:t>
            </a: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762000" y="6400800"/>
            <a:ext cx="7620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26" descr="red small 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8200" y="6096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762000" y="122238"/>
            <a:ext cx="7696200" cy="7921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421000"/>
                </a:solidFill>
                <a:latin typeface="Verdana" pitchFamily="34" charset="0"/>
              </a:rPr>
              <a:t> </a:t>
            </a:r>
          </a:p>
        </p:txBody>
      </p:sp>
      <p:pic>
        <p:nvPicPr>
          <p:cNvPr id="1036" name="Picture 17" descr="nsdc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48500" y="38100"/>
            <a:ext cx="171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C:\Documents and Settings\Bidisha Das\Desktop\globsynSkills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00" y="6443663"/>
            <a:ext cx="16002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094663" y="6110288"/>
            <a:ext cx="363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716876B9-FE87-4435-88A9-7EC9CE515995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21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JEE Framework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638300" y="3289300"/>
            <a:ext cx="6400800" cy="1771650"/>
          </a:xfrm>
        </p:spPr>
        <p:txBody>
          <a:bodyPr/>
          <a:lstStyle/>
          <a:p>
            <a:pPr eaLnBrk="1" hangingPunct="1"/>
            <a:r>
              <a:rPr lang="en-US" dirty="0" smtClean="0"/>
              <a:t>Java 2 Enterprise Edition</a:t>
            </a:r>
          </a:p>
          <a:p>
            <a:pPr eaLnBrk="1" hangingPunct="1"/>
            <a:r>
              <a:rPr lang="en-US" sz="2400" dirty="0" smtClean="0"/>
              <a:t>Building Software for enterprises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services</a:t>
            </a:r>
          </a:p>
          <a:p>
            <a:pPr lvl="1" eaLnBrk="1" hangingPunct="1"/>
            <a:r>
              <a:rPr lang="en-US" smtClean="0"/>
              <a:t>Example – OS provides framework</a:t>
            </a:r>
          </a:p>
          <a:p>
            <a:pPr lvl="2" eaLnBrk="1" hangingPunct="1"/>
            <a:r>
              <a:rPr lang="en-US" smtClean="0"/>
              <a:t>Memory management service</a:t>
            </a:r>
          </a:p>
          <a:p>
            <a:pPr lvl="2" eaLnBrk="1" hangingPunct="1"/>
            <a:r>
              <a:rPr lang="en-US" smtClean="0"/>
              <a:t>File management service</a:t>
            </a:r>
          </a:p>
          <a:p>
            <a:pPr lvl="2" eaLnBrk="1" hangingPunct="1"/>
            <a:r>
              <a:rPr lang="en-US" smtClean="0"/>
              <a:t>Security service </a:t>
            </a:r>
          </a:p>
          <a:p>
            <a:pPr lvl="2" eaLnBrk="1" hangingPunct="1"/>
            <a:r>
              <a:rPr lang="en-US" smtClean="0"/>
              <a:t>Lot more…..</a:t>
            </a:r>
          </a:p>
          <a:p>
            <a:pPr eaLnBrk="1" hangingPunct="1"/>
            <a:r>
              <a:rPr lang="en-US" smtClean="0"/>
              <a:t>API(Application Programming Interface)</a:t>
            </a:r>
          </a:p>
          <a:p>
            <a:pPr lvl="1" eaLnBrk="1" hangingPunct="1"/>
            <a:r>
              <a:rPr lang="en-US" smtClean="0"/>
              <a:t>Accessing runtime services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Framework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83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2 frameworks are available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Microsoft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.Net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Sun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Java2 Enterprise Edition (J2EE)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This is a specification.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This specification is meant to be implemented.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Implemented by several Vendor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600" dirty="0" smtClean="0"/>
              <a:t>IBM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1600" dirty="0" err="1" smtClean="0"/>
              <a:t>WebSpehere</a:t>
            </a:r>
            <a:endParaRPr lang="en-US" sz="16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600" dirty="0" smtClean="0"/>
              <a:t>Bea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1600" dirty="0" err="1" smtClean="0"/>
              <a:t>WebLogic</a:t>
            </a:r>
            <a:endParaRPr lang="en-US" sz="16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600" dirty="0" smtClean="0"/>
              <a:t>Jakarta Open Source– Geronimo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This implementation known as J2EE platform.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This implementation also known as </a:t>
            </a:r>
            <a:r>
              <a:rPr lang="en-US" sz="1800" b="1" u="sng" dirty="0" smtClean="0"/>
              <a:t>Application Server</a:t>
            </a:r>
            <a:r>
              <a:rPr lang="en-US" sz="1800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Till now…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We have learnt</a:t>
            </a:r>
          </a:p>
          <a:p>
            <a:pPr lvl="1" eaLnBrk="1" hangingPunct="1"/>
            <a:r>
              <a:rPr lang="en-US" smtClean="0"/>
              <a:t>Enterprise Applications are complex to build</a:t>
            </a:r>
          </a:p>
          <a:p>
            <a:pPr lvl="1" eaLnBrk="1" hangingPunct="1"/>
            <a:r>
              <a:rPr lang="en-US" smtClean="0"/>
              <a:t>Ent Apps are distributed</a:t>
            </a:r>
          </a:p>
          <a:p>
            <a:pPr lvl="1" eaLnBrk="1" hangingPunct="1"/>
            <a:r>
              <a:rPr lang="en-US" smtClean="0"/>
              <a:t>We build ent app on the top of a framework</a:t>
            </a:r>
          </a:p>
          <a:p>
            <a:pPr lvl="1" eaLnBrk="1" hangingPunct="1"/>
            <a:r>
              <a:rPr lang="en-US" smtClean="0"/>
              <a:t>Framework provides runtime services</a:t>
            </a:r>
          </a:p>
          <a:p>
            <a:pPr lvl="1" eaLnBrk="1" hangingPunct="1"/>
            <a:r>
              <a:rPr lang="en-US" smtClean="0"/>
              <a:t>We access runtime services through API</a:t>
            </a:r>
          </a:p>
          <a:p>
            <a:pPr lvl="1" eaLnBrk="1" hangingPunct="1"/>
            <a:r>
              <a:rPr lang="en-US" smtClean="0"/>
              <a:t>2 Frameworks are available</a:t>
            </a:r>
          </a:p>
          <a:p>
            <a:pPr lvl="2" eaLnBrk="1" hangingPunct="1"/>
            <a:r>
              <a:rPr lang="en-US" smtClean="0"/>
              <a:t>.Net</a:t>
            </a:r>
          </a:p>
          <a:p>
            <a:pPr lvl="2" eaLnBrk="1" hangingPunct="1"/>
            <a:r>
              <a:rPr lang="en-US" smtClean="0"/>
              <a:t>J2EE==Specification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Specification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 2 parts/section</a:t>
            </a:r>
          </a:p>
          <a:p>
            <a:pPr eaLnBrk="1" hangingPunct="1"/>
            <a:r>
              <a:rPr lang="en-US" smtClean="0"/>
              <a:t>One part is for the implementors like IBM,BEA….</a:t>
            </a:r>
          </a:p>
          <a:p>
            <a:pPr lvl="1" eaLnBrk="1" hangingPunct="1"/>
            <a:r>
              <a:rPr lang="en-US" smtClean="0"/>
              <a:t>Describes how to build runtime services like transaction handling,security etc</a:t>
            </a:r>
          </a:p>
          <a:p>
            <a:pPr eaLnBrk="1" hangingPunct="1"/>
            <a:r>
              <a:rPr lang="en-US" smtClean="0"/>
              <a:t>Another for developers </a:t>
            </a:r>
          </a:p>
          <a:p>
            <a:pPr lvl="1" eaLnBrk="1" hangingPunct="1"/>
            <a:r>
              <a:rPr lang="en-US" smtClean="0"/>
              <a:t>How to write business logic</a:t>
            </a:r>
          </a:p>
          <a:p>
            <a:pPr eaLnBrk="1" hangingPunct="1"/>
            <a:r>
              <a:rPr lang="en-US" smtClean="0"/>
              <a:t>J2EE spec is based on 3 tier architecture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Enterprise App Development in J2EE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508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Every enterprise has several business processes .</a:t>
            </a:r>
          </a:p>
          <a:p>
            <a:pPr eaLnBrk="1" hangingPunct="1">
              <a:defRPr/>
            </a:pPr>
            <a:r>
              <a:rPr lang="en-US" dirty="0" smtClean="0"/>
              <a:t>Algorithm for each business process (application logic) is developed as component .</a:t>
            </a:r>
          </a:p>
          <a:p>
            <a:pPr eaLnBrk="1" hangingPunct="1">
              <a:defRPr/>
            </a:pPr>
            <a:r>
              <a:rPr lang="en-US" dirty="0" smtClean="0"/>
              <a:t>In J2EE terminology , they are known as business component.</a:t>
            </a:r>
          </a:p>
          <a:p>
            <a:pPr eaLnBrk="1" hangingPunct="1">
              <a:defRPr/>
            </a:pPr>
            <a:r>
              <a:rPr lang="en-US" dirty="0" smtClean="0"/>
              <a:t>Components are assembled together to make an enterprise application.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tier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2540000" y="1714500"/>
            <a:ext cx="3619500" cy="4102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1748" name="AutoShape 4" descr="Divot"/>
          <p:cNvSpPr>
            <a:spLocks noChangeArrowheads="1"/>
          </p:cNvSpPr>
          <p:nvPr/>
        </p:nvSpPr>
        <p:spPr bwMode="auto">
          <a:xfrm>
            <a:off x="2933700" y="1955800"/>
            <a:ext cx="2806700" cy="3048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3378200" y="2514600"/>
            <a:ext cx="19304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Interface/</a:t>
            </a:r>
          </a:p>
          <a:p>
            <a:pPr>
              <a:spcBef>
                <a:spcPct val="50000"/>
              </a:spcBef>
            </a:pPr>
            <a:r>
              <a:rPr lang="en-US"/>
              <a:t>Business logic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3378200" y="3771900"/>
            <a:ext cx="1917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manipulation logic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3035300" y="5905500"/>
            <a:ext cx="276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 tier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1422400" y="18669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5969000" y="18542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2082800" y="4787900"/>
            <a:ext cx="191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Client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6311900" y="4775200"/>
            <a:ext cx="163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Server</a:t>
            </a:r>
          </a:p>
        </p:txBody>
      </p:sp>
      <p:sp>
        <p:nvSpPr>
          <p:cNvPr id="32775" name="AutoShape 9" descr="Divot"/>
          <p:cNvSpPr>
            <a:spLocks noChangeArrowheads="1"/>
          </p:cNvSpPr>
          <p:nvPr/>
        </p:nvSpPr>
        <p:spPr bwMode="auto">
          <a:xfrm>
            <a:off x="1651000" y="2273300"/>
            <a:ext cx="1854200" cy="1270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701800" y="2451100"/>
            <a:ext cx="1701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User Interface/</a:t>
            </a:r>
          </a:p>
          <a:p>
            <a:pPr>
              <a:spcBef>
                <a:spcPct val="50000"/>
              </a:spcBef>
            </a:pPr>
            <a:r>
              <a:rPr lang="en-US" dirty="0"/>
              <a:t>Business logic</a:t>
            </a:r>
          </a:p>
        </p:txBody>
      </p:sp>
      <p:sp>
        <p:nvSpPr>
          <p:cNvPr id="32777" name="AutoShape 11" descr="Divot"/>
          <p:cNvSpPr>
            <a:spLocks noChangeArrowheads="1"/>
          </p:cNvSpPr>
          <p:nvPr/>
        </p:nvSpPr>
        <p:spPr bwMode="auto">
          <a:xfrm>
            <a:off x="6197600" y="2209800"/>
            <a:ext cx="1892300" cy="14859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6248400" y="2286000"/>
            <a:ext cx="17399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Business Logic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Data </a:t>
            </a:r>
            <a:r>
              <a:rPr lang="en-US" dirty="0"/>
              <a:t>manipulation logic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 tier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1155700" y="18796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184900" y="19177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43100" y="4787900"/>
            <a:ext cx="191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Client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489700" y="4826000"/>
            <a:ext cx="163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EIS Server</a:t>
            </a:r>
          </a:p>
        </p:txBody>
      </p:sp>
      <p:sp>
        <p:nvSpPr>
          <p:cNvPr id="33799" name="AutoShape 7" descr="Divot"/>
          <p:cNvSpPr>
            <a:spLocks noChangeArrowheads="1"/>
          </p:cNvSpPr>
          <p:nvPr/>
        </p:nvSpPr>
        <p:spPr bwMode="auto">
          <a:xfrm>
            <a:off x="1333500" y="2286000"/>
            <a:ext cx="1854200" cy="1270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435100" y="2413000"/>
            <a:ext cx="170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Interface</a:t>
            </a:r>
          </a:p>
        </p:txBody>
      </p:sp>
      <p:sp>
        <p:nvSpPr>
          <p:cNvPr id="33801" name="AutoShape 9" descr="Divot"/>
          <p:cNvSpPr>
            <a:spLocks noChangeArrowheads="1"/>
          </p:cNvSpPr>
          <p:nvPr/>
        </p:nvSpPr>
        <p:spPr bwMode="auto">
          <a:xfrm>
            <a:off x="6451600" y="2197100"/>
            <a:ext cx="1892300" cy="14859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591300" y="2514600"/>
            <a:ext cx="17399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manipulation logic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3644900" y="19177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804" name="AutoShape 12" descr="Divot"/>
          <p:cNvSpPr>
            <a:spLocks noChangeArrowheads="1"/>
          </p:cNvSpPr>
          <p:nvPr/>
        </p:nvSpPr>
        <p:spPr bwMode="auto">
          <a:xfrm>
            <a:off x="3835400" y="2298700"/>
            <a:ext cx="1854200" cy="1270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911600" y="2717800"/>
            <a:ext cx="168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Business Logic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013200" y="4749800"/>
            <a:ext cx="1892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Middle tier computer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 tier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1371600" y="23495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6261100" y="23876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5257800"/>
            <a:ext cx="191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Client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565900" y="5295900"/>
            <a:ext cx="163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EIS Server</a:t>
            </a:r>
          </a:p>
        </p:txBody>
      </p:sp>
      <p:sp>
        <p:nvSpPr>
          <p:cNvPr id="34823" name="AutoShape 7" descr="Divot"/>
          <p:cNvSpPr>
            <a:spLocks noChangeArrowheads="1"/>
          </p:cNvSpPr>
          <p:nvPr/>
        </p:nvSpPr>
        <p:spPr bwMode="auto">
          <a:xfrm>
            <a:off x="1549400" y="2755900"/>
            <a:ext cx="1854200" cy="1270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651000" y="2882900"/>
            <a:ext cx="170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Interface</a:t>
            </a:r>
          </a:p>
        </p:txBody>
      </p:sp>
      <p:sp>
        <p:nvSpPr>
          <p:cNvPr id="34825" name="AutoShape 9" descr="Divot"/>
          <p:cNvSpPr>
            <a:spLocks noChangeArrowheads="1"/>
          </p:cNvSpPr>
          <p:nvPr/>
        </p:nvSpPr>
        <p:spPr bwMode="auto">
          <a:xfrm>
            <a:off x="6527800" y="2667000"/>
            <a:ext cx="1892300" cy="14859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667500" y="2984500"/>
            <a:ext cx="17399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manipulation logic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3835400" y="2387600"/>
            <a:ext cx="22606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8" name="AutoShape 12" descr="Divot"/>
          <p:cNvSpPr>
            <a:spLocks noChangeArrowheads="1"/>
          </p:cNvSpPr>
          <p:nvPr/>
        </p:nvSpPr>
        <p:spPr bwMode="auto">
          <a:xfrm>
            <a:off x="4025900" y="2768600"/>
            <a:ext cx="1854200" cy="1270000"/>
          </a:xfrm>
          <a:prstGeom prst="roundRect">
            <a:avLst>
              <a:gd name="adj" fmla="val 16667"/>
            </a:avLst>
          </a:prstGeom>
          <a:pattFill prst="divo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4203700" y="5219700"/>
            <a:ext cx="1892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Middle tier computer</a:t>
            </a:r>
          </a:p>
        </p:txBody>
      </p:sp>
      <p:sp>
        <p:nvSpPr>
          <p:cNvPr id="34830" name="Rectangle 15" descr="Light vertical"/>
          <p:cNvSpPr>
            <a:spLocks noChangeArrowheads="1"/>
          </p:cNvSpPr>
          <p:nvPr/>
        </p:nvSpPr>
        <p:spPr bwMode="auto">
          <a:xfrm>
            <a:off x="4025900" y="3578225"/>
            <a:ext cx="1854200" cy="28416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/>
              <a:t>framework</a:t>
            </a:r>
          </a:p>
        </p:txBody>
      </p:sp>
      <p:sp>
        <p:nvSpPr>
          <p:cNvPr id="34831" name="Oval 16"/>
          <p:cNvSpPr>
            <a:spLocks noChangeArrowheads="1"/>
          </p:cNvSpPr>
          <p:nvPr/>
        </p:nvSpPr>
        <p:spPr bwMode="auto">
          <a:xfrm>
            <a:off x="4076700" y="3111500"/>
            <a:ext cx="393700" cy="393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32" name="Oval 17"/>
          <p:cNvSpPr>
            <a:spLocks noChangeArrowheads="1"/>
          </p:cNvSpPr>
          <p:nvPr/>
        </p:nvSpPr>
        <p:spPr bwMode="auto">
          <a:xfrm>
            <a:off x="4521200" y="3124200"/>
            <a:ext cx="393700" cy="393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33" name="Oval 18"/>
          <p:cNvSpPr>
            <a:spLocks noChangeArrowheads="1"/>
          </p:cNvSpPr>
          <p:nvPr/>
        </p:nvSpPr>
        <p:spPr bwMode="auto">
          <a:xfrm>
            <a:off x="4940300" y="3136900"/>
            <a:ext cx="393700" cy="393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34" name="Oval 19"/>
          <p:cNvSpPr>
            <a:spLocks noChangeArrowheads="1"/>
          </p:cNvSpPr>
          <p:nvPr/>
        </p:nvSpPr>
        <p:spPr bwMode="auto">
          <a:xfrm>
            <a:off x="5359400" y="3111500"/>
            <a:ext cx="393700" cy="393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5295900" y="207010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Business comp</a:t>
            </a:r>
          </a:p>
        </p:txBody>
      </p:sp>
      <p:sp>
        <p:nvSpPr>
          <p:cNvPr id="34836" name="Line 23"/>
          <p:cNvSpPr>
            <a:spLocks noChangeShapeType="1"/>
          </p:cNvSpPr>
          <p:nvPr/>
        </p:nvSpPr>
        <p:spPr bwMode="auto">
          <a:xfrm flipH="1">
            <a:off x="4330700" y="2349500"/>
            <a:ext cx="12192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7" name="Line 24"/>
          <p:cNvSpPr>
            <a:spLocks noChangeShapeType="1"/>
          </p:cNvSpPr>
          <p:nvPr/>
        </p:nvSpPr>
        <p:spPr bwMode="auto">
          <a:xfrm flipH="1">
            <a:off x="4762500" y="2374900"/>
            <a:ext cx="7620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8" name="Line 25"/>
          <p:cNvSpPr>
            <a:spLocks noChangeShapeType="1"/>
          </p:cNvSpPr>
          <p:nvPr/>
        </p:nvSpPr>
        <p:spPr bwMode="auto">
          <a:xfrm flipH="1">
            <a:off x="5181600" y="2387600"/>
            <a:ext cx="3683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9" name="Line 26"/>
          <p:cNvSpPr>
            <a:spLocks noChangeShapeType="1"/>
          </p:cNvSpPr>
          <p:nvPr/>
        </p:nvSpPr>
        <p:spPr bwMode="auto">
          <a:xfrm>
            <a:off x="5562600" y="2400300"/>
            <a:ext cx="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tiers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tier</a:t>
            </a:r>
          </a:p>
          <a:p>
            <a:pPr eaLnBrk="1" hangingPunct="1"/>
            <a:r>
              <a:rPr lang="en-US" smtClean="0"/>
              <a:t>Middle tier</a:t>
            </a:r>
          </a:p>
          <a:p>
            <a:pPr lvl="1" eaLnBrk="1" hangingPunct="1"/>
            <a:r>
              <a:rPr lang="en-US" smtClean="0"/>
              <a:t>Business Logic Tier</a:t>
            </a:r>
          </a:p>
          <a:p>
            <a:pPr eaLnBrk="1" hangingPunct="1"/>
            <a:r>
              <a:rPr lang="en-US" smtClean="0"/>
              <a:t>EIS(Enterprise Information System) Tier</a:t>
            </a:r>
          </a:p>
          <a:p>
            <a:pPr lvl="1" eaLnBrk="1" hangingPunct="1"/>
            <a:r>
              <a:rPr lang="en-US" smtClean="0"/>
              <a:t>Enterprise data management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Enterprise Application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323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Enterprises are very big organization whose activities are spread across the globe 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S/W Application for enterprises are Distributed.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Different parts of an enterprise application runs on different computer and they are geographically apart.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One enterprise may have several business partner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Each partner has there own IT framework	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tiers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620000" cy="4597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Client tiers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This tier contains S/w , by which client accesses services provided by enterprise application – User Interface.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This can be standalone java client.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dirty="0" smtClean="0"/>
              <a:t>Not flexible as the program must be installed/configured in each client machine.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Web Browser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dirty="0" smtClean="0"/>
              <a:t>Very flexible as no installation of specific client s/w is required.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dirty="0" smtClean="0"/>
              <a:t>Enterprises can reach maximum no of client, as internet is cheap.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tier -Client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Standalone Java Client</a:t>
            </a:r>
          </a:p>
          <a:p>
            <a:pPr lvl="1" eaLnBrk="1" hangingPunct="1"/>
            <a:r>
              <a:rPr lang="en-US" sz="2000" dirty="0" smtClean="0"/>
              <a:t>User Interface is created by Java Swing.</a:t>
            </a:r>
          </a:p>
          <a:p>
            <a:pPr lvl="1" eaLnBrk="1" hangingPunct="1"/>
            <a:r>
              <a:rPr lang="en-US" sz="2000" dirty="0" smtClean="0"/>
              <a:t>Installed/Configured in client computer.</a:t>
            </a:r>
          </a:p>
          <a:p>
            <a:pPr eaLnBrk="1" hangingPunct="1"/>
            <a:r>
              <a:rPr lang="en-US" sz="2400" dirty="0" smtClean="0"/>
              <a:t>Web based client</a:t>
            </a:r>
          </a:p>
          <a:p>
            <a:pPr lvl="1" eaLnBrk="1" hangingPunct="1"/>
            <a:r>
              <a:rPr lang="en-US" sz="2000" dirty="0" smtClean="0"/>
              <a:t>User Interface is displayed by browser.</a:t>
            </a:r>
          </a:p>
          <a:p>
            <a:pPr lvl="1" eaLnBrk="1" hangingPunct="1"/>
            <a:r>
              <a:rPr lang="en-US" sz="2000" dirty="0" smtClean="0"/>
              <a:t>User Interface is created by HTML.</a:t>
            </a:r>
          </a:p>
          <a:p>
            <a:pPr lvl="1" eaLnBrk="1" hangingPunct="1"/>
            <a:r>
              <a:rPr lang="en-US" sz="2000" dirty="0" smtClean="0"/>
              <a:t>HTML pages are generated dynamically by some program, that runs on middle tier.</a:t>
            </a:r>
          </a:p>
          <a:p>
            <a:pPr lvl="1" eaLnBrk="1" hangingPunct="1"/>
            <a:r>
              <a:rPr lang="en-US" sz="2000" dirty="0" smtClean="0"/>
              <a:t>These programs are known as presentation logic</a:t>
            </a:r>
          </a:p>
          <a:p>
            <a:pPr lvl="1" eaLnBrk="1" hangingPunct="1"/>
            <a:r>
              <a:rPr lang="en-US" sz="2000" dirty="0" smtClean="0"/>
              <a:t>Presentation logics are generated as components.</a:t>
            </a:r>
          </a:p>
          <a:p>
            <a:pPr lvl="1" eaLnBrk="1" hangingPunct="1"/>
            <a:r>
              <a:rPr lang="en-US" sz="2000" dirty="0" smtClean="0"/>
              <a:t>In J2EE , they are known as </a:t>
            </a:r>
            <a:r>
              <a:rPr lang="en-US" sz="2000" b="1" dirty="0" smtClean="0"/>
              <a:t>presentation component.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054100" y="1930400"/>
            <a:ext cx="1600200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130300" y="2146300"/>
            <a:ext cx="13081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93800" y="2262188"/>
            <a:ext cx="1106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68400" y="2374900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browser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104900" y="4356100"/>
            <a:ext cx="1473200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43000" y="4686300"/>
            <a:ext cx="1397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Standalone client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870700" y="2552700"/>
            <a:ext cx="18923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934200" y="3035300"/>
            <a:ext cx="1765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Business logic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771900" y="1892300"/>
            <a:ext cx="2298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835400" y="2120900"/>
            <a:ext cx="21844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Programs to </a:t>
            </a:r>
          </a:p>
          <a:p>
            <a:pPr>
              <a:spcBef>
                <a:spcPct val="50000"/>
              </a:spcBef>
            </a:pPr>
            <a:r>
              <a:rPr lang="en-US"/>
              <a:t>Generate html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2540000" y="4013200"/>
            <a:ext cx="45085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2298700" y="2463800"/>
            <a:ext cx="16002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727700" y="2120900"/>
            <a:ext cx="14351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tier- Middle tier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Known as Business Logic Tier.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simple configuration , Middle tier is hosted on a server computer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server has J2EE implementation s/w (Application Server) installed.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WebSphere , WebLogic,Geronimo,Jboss etc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Houses 2 types of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Presentation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They are developed using JSP , Servlet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Business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They are developed as EJB.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framework services to components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–Middle tier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provides framework services to components developed.</a:t>
            </a:r>
          </a:p>
          <a:p>
            <a:pPr eaLnBrk="1" hangingPunct="1"/>
            <a:r>
              <a:rPr lang="en-US" smtClean="0"/>
              <a:t>It provides framework services through </a:t>
            </a:r>
            <a:r>
              <a:rPr lang="en-US" b="1" smtClean="0"/>
              <a:t>Container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Separate container for each type.</a:t>
            </a:r>
          </a:p>
          <a:p>
            <a:pPr lvl="1" eaLnBrk="1" hangingPunct="1"/>
            <a:r>
              <a:rPr lang="en-US" smtClean="0"/>
              <a:t>Web Container for presentation comp.</a:t>
            </a:r>
          </a:p>
          <a:p>
            <a:pPr lvl="1" eaLnBrk="1" hangingPunct="1"/>
            <a:r>
              <a:rPr lang="en-US" smtClean="0"/>
              <a:t>EJB Container for Business Comp.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3"/>
          <p:cNvSpPr>
            <a:spLocks noChangeArrowheads="1"/>
          </p:cNvSpPr>
          <p:nvPr/>
        </p:nvSpPr>
        <p:spPr bwMode="auto">
          <a:xfrm>
            <a:off x="2070100" y="431800"/>
            <a:ext cx="4508500" cy="5626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2159000" y="1562100"/>
            <a:ext cx="2032000" cy="1752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4191000" y="2844800"/>
            <a:ext cx="2032000" cy="1625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247900" y="3403600"/>
            <a:ext cx="175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Web Container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4229100" y="4660900"/>
            <a:ext cx="2019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EJB Container</a:t>
            </a: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2324100" y="1739900"/>
            <a:ext cx="40640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6" name="Oval 9"/>
          <p:cNvSpPr>
            <a:spLocks noChangeArrowheads="1"/>
          </p:cNvSpPr>
          <p:nvPr/>
        </p:nvSpPr>
        <p:spPr bwMode="auto">
          <a:xfrm>
            <a:off x="2692400" y="2133600"/>
            <a:ext cx="40640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7" name="Oval 10"/>
          <p:cNvSpPr>
            <a:spLocks noChangeArrowheads="1"/>
          </p:cNvSpPr>
          <p:nvPr/>
        </p:nvSpPr>
        <p:spPr bwMode="auto">
          <a:xfrm>
            <a:off x="2946400" y="1689100"/>
            <a:ext cx="40640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8" name="Oval 11"/>
          <p:cNvSpPr>
            <a:spLocks noChangeArrowheads="1"/>
          </p:cNvSpPr>
          <p:nvPr/>
        </p:nvSpPr>
        <p:spPr bwMode="auto">
          <a:xfrm>
            <a:off x="3378200" y="2057400"/>
            <a:ext cx="406400" cy="419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4305300" y="2959100"/>
            <a:ext cx="406400" cy="4191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4927600" y="2959100"/>
            <a:ext cx="406400" cy="4191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5168900" y="3403600"/>
            <a:ext cx="406400" cy="4191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22" name="Oval 15"/>
          <p:cNvSpPr>
            <a:spLocks noChangeArrowheads="1"/>
          </p:cNvSpPr>
          <p:nvPr/>
        </p:nvSpPr>
        <p:spPr bwMode="auto">
          <a:xfrm>
            <a:off x="5524500" y="2946400"/>
            <a:ext cx="406400" cy="4191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 flipV="1">
            <a:off x="2184400" y="2806700"/>
            <a:ext cx="2006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4191000" y="3975100"/>
            <a:ext cx="20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3025" name="Text Box 18"/>
          <p:cNvSpPr txBox="1">
            <a:spLocks noChangeArrowheads="1"/>
          </p:cNvSpPr>
          <p:nvPr/>
        </p:nvSpPr>
        <p:spPr bwMode="auto">
          <a:xfrm>
            <a:off x="2527300" y="2908300"/>
            <a:ext cx="1155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services</a:t>
            </a:r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4597400" y="4076700"/>
            <a:ext cx="1155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services</a:t>
            </a:r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2286000" y="6210300"/>
            <a:ext cx="387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2882900" y="6134100"/>
            <a:ext cx="356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Server</a:t>
            </a:r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4368800" y="838200"/>
            <a:ext cx="2463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Presentation comp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4787900" y="1803400"/>
            <a:ext cx="2400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Business comp</a:t>
            </a:r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H="1">
            <a:off x="3263900" y="1117600"/>
            <a:ext cx="15621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H="1">
            <a:off x="3733800" y="1143000"/>
            <a:ext cx="10795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H="1">
            <a:off x="4610100" y="2044700"/>
            <a:ext cx="8636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 flipH="1">
            <a:off x="5143500" y="2082800"/>
            <a:ext cx="304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J2EE tier—EIS tier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tier is data tier.</a:t>
            </a:r>
          </a:p>
          <a:p>
            <a:pPr eaLnBrk="1" hangingPunct="1"/>
            <a:r>
              <a:rPr lang="en-US" smtClean="0"/>
              <a:t>Enterprise may have many form to keep data.</a:t>
            </a:r>
          </a:p>
          <a:p>
            <a:pPr eaLnBrk="1" hangingPunct="1"/>
            <a:r>
              <a:rPr lang="en-US" smtClean="0"/>
              <a:t>Using RDBMS.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ChangeArrowheads="1"/>
          </p:cNvSpPr>
          <p:nvPr/>
        </p:nvSpPr>
        <p:spPr bwMode="auto">
          <a:xfrm>
            <a:off x="2870200" y="1816100"/>
            <a:ext cx="4254500" cy="2895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3263900" y="2032000"/>
            <a:ext cx="3606800" cy="201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606800" y="2273300"/>
            <a:ext cx="1397000" cy="1333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5283200" y="2311400"/>
            <a:ext cx="1397000" cy="1270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606800" y="3251200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283200" y="3251200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810000" y="2616200"/>
            <a:ext cx="330200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419600" y="2641600"/>
            <a:ext cx="330200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486400" y="2603500"/>
            <a:ext cx="330200" cy="368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6210300" y="2603500"/>
            <a:ext cx="330200" cy="368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1143000" y="787400"/>
            <a:ext cx="1079500" cy="1130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1181100" y="2171700"/>
            <a:ext cx="1079500" cy="1130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1168400" y="3492500"/>
            <a:ext cx="1079500" cy="1130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1155700" y="4838700"/>
            <a:ext cx="1079500" cy="1130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>
            <a:off x="7759700" y="736600"/>
            <a:ext cx="723900" cy="927100"/>
          </a:xfrm>
          <a:prstGeom prst="can">
            <a:avLst>
              <a:gd name="adj" fmla="val 3201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7645400" y="2159000"/>
            <a:ext cx="1066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7670800" y="2159000"/>
            <a:ext cx="520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8204200" y="2159000"/>
            <a:ext cx="520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7543800" y="3263900"/>
            <a:ext cx="1231900" cy="584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7785100" y="3340100"/>
            <a:ext cx="190500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8013700" y="3340100"/>
            <a:ext cx="190500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8242300" y="3340100"/>
            <a:ext cx="190500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8470900" y="3340100"/>
            <a:ext cx="190500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7607300" y="4597400"/>
            <a:ext cx="10795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96200" y="1790700"/>
            <a:ext cx="85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RDBMS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7556500" y="2844800"/>
            <a:ext cx="1473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Mail server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7899400" y="3949700"/>
            <a:ext cx="124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MQ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7759700" y="5295900"/>
            <a:ext cx="1130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CORBA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1231900" y="1117600"/>
            <a:ext cx="1041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browser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1193800" y="2540000"/>
            <a:ext cx="1041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browser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193800" y="3886200"/>
            <a:ext cx="1397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Standalone client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1206500" y="5181600"/>
            <a:ext cx="1397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Standalone client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2362200" y="317500"/>
            <a:ext cx="12700" cy="5829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7442200" y="279400"/>
            <a:ext cx="0" cy="5880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1104900" y="342900"/>
            <a:ext cx="157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Client tier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4267200" y="368300"/>
            <a:ext cx="1435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Middle tier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7708900" y="266700"/>
            <a:ext cx="1231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EIS tier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3810000" y="4102100"/>
            <a:ext cx="280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server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3632200" y="37084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Web cont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5422900" y="3670300"/>
            <a:ext cx="1104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EJB Cont</a:t>
            </a:r>
          </a:p>
        </p:txBody>
      </p:sp>
      <p:sp>
        <p:nvSpPr>
          <p:cNvPr id="45098" name="TextBox 41"/>
          <p:cNvSpPr txBox="1">
            <a:spLocks noChangeArrowheads="1"/>
          </p:cNvSpPr>
          <p:nvPr/>
        </p:nvSpPr>
        <p:spPr bwMode="auto">
          <a:xfrm>
            <a:off x="3149600" y="5638800"/>
            <a:ext cx="3695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J2EE 3 tire Architecture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 Distributed Application</a:t>
            </a:r>
          </a:p>
        </p:txBody>
      </p:sp>
      <p:sp>
        <p:nvSpPr>
          <p:cNvPr id="18435" name="AutoShape 1031"/>
          <p:cNvSpPr>
            <a:spLocks noChangeArrowheads="1"/>
          </p:cNvSpPr>
          <p:nvPr/>
        </p:nvSpPr>
        <p:spPr bwMode="auto">
          <a:xfrm>
            <a:off x="1943100" y="1816100"/>
            <a:ext cx="5981700" cy="368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436" name="Oval 1032"/>
          <p:cNvSpPr>
            <a:spLocks noChangeArrowheads="1"/>
          </p:cNvSpPr>
          <p:nvPr/>
        </p:nvSpPr>
        <p:spPr bwMode="auto">
          <a:xfrm>
            <a:off x="2552700" y="2133600"/>
            <a:ext cx="1638300" cy="1181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437" name="Oval 1033"/>
          <p:cNvSpPr>
            <a:spLocks noChangeArrowheads="1"/>
          </p:cNvSpPr>
          <p:nvPr/>
        </p:nvSpPr>
        <p:spPr bwMode="auto">
          <a:xfrm>
            <a:off x="5435600" y="2108200"/>
            <a:ext cx="1638300" cy="1181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438" name="Oval 1034"/>
          <p:cNvSpPr>
            <a:spLocks noChangeArrowheads="1"/>
          </p:cNvSpPr>
          <p:nvPr/>
        </p:nvSpPr>
        <p:spPr bwMode="auto">
          <a:xfrm>
            <a:off x="2603500" y="3911600"/>
            <a:ext cx="1638300" cy="1181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439" name="Oval 1035"/>
          <p:cNvSpPr>
            <a:spLocks noChangeArrowheads="1"/>
          </p:cNvSpPr>
          <p:nvPr/>
        </p:nvSpPr>
        <p:spPr bwMode="auto">
          <a:xfrm>
            <a:off x="5524500" y="3975100"/>
            <a:ext cx="1638300" cy="1181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440" name="Text Box 1036"/>
          <p:cNvSpPr txBox="1">
            <a:spLocks noChangeArrowheads="1"/>
          </p:cNvSpPr>
          <p:nvPr/>
        </p:nvSpPr>
        <p:spPr bwMode="auto">
          <a:xfrm>
            <a:off x="2933700" y="2463800"/>
            <a:ext cx="1028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Invoice Module</a:t>
            </a:r>
          </a:p>
        </p:txBody>
      </p:sp>
      <p:sp>
        <p:nvSpPr>
          <p:cNvPr id="18441" name="Text Box 1038"/>
          <p:cNvSpPr txBox="1">
            <a:spLocks noChangeArrowheads="1"/>
          </p:cNvSpPr>
          <p:nvPr/>
        </p:nvSpPr>
        <p:spPr bwMode="auto">
          <a:xfrm>
            <a:off x="5715000" y="2501900"/>
            <a:ext cx="124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Accounts</a:t>
            </a:r>
          </a:p>
        </p:txBody>
      </p:sp>
      <p:sp>
        <p:nvSpPr>
          <p:cNvPr id="18442" name="Text Box 1039"/>
          <p:cNvSpPr txBox="1">
            <a:spLocks noChangeArrowheads="1"/>
          </p:cNvSpPr>
          <p:nvPr/>
        </p:nvSpPr>
        <p:spPr bwMode="auto">
          <a:xfrm>
            <a:off x="2832100" y="4292600"/>
            <a:ext cx="1206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Inventory</a:t>
            </a:r>
          </a:p>
        </p:txBody>
      </p:sp>
      <p:sp>
        <p:nvSpPr>
          <p:cNvPr id="18443" name="Text Box 1040"/>
          <p:cNvSpPr txBox="1">
            <a:spLocks noChangeArrowheads="1"/>
          </p:cNvSpPr>
          <p:nvPr/>
        </p:nvSpPr>
        <p:spPr bwMode="auto">
          <a:xfrm>
            <a:off x="6019800" y="4432300"/>
            <a:ext cx="63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CRM</a:t>
            </a:r>
          </a:p>
        </p:txBody>
      </p:sp>
      <p:sp>
        <p:nvSpPr>
          <p:cNvPr id="18444" name="Text Box 1041"/>
          <p:cNvSpPr txBox="1">
            <a:spLocks noChangeArrowheads="1"/>
          </p:cNvSpPr>
          <p:nvPr/>
        </p:nvSpPr>
        <p:spPr bwMode="auto">
          <a:xfrm>
            <a:off x="3581400" y="5867400"/>
            <a:ext cx="271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COMPUTER – COMP1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Application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2133600" y="16383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349500" y="21209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Invoice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184400" y="41910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451100" y="47117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Inventory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6743700" y="16002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807200" y="1893888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997700" y="2070100"/>
            <a:ext cx="168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Accounts</a:t>
            </a:r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6807200" y="4191000"/>
            <a:ext cx="1892300" cy="1422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302500" y="4635500"/>
            <a:ext cx="168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CRM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22500" y="3403600"/>
            <a:ext cx="163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COMP1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946900" y="3365500"/>
            <a:ext cx="146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COMP2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387600" y="5829300"/>
            <a:ext cx="147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COMP3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6985000" y="5676900"/>
            <a:ext cx="181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COMP4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2298700" y="1778000"/>
            <a:ext cx="1117600" cy="965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6858000" y="1803400"/>
            <a:ext cx="1320800" cy="889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349500" y="4368800"/>
            <a:ext cx="1282700" cy="965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7099300" y="4368800"/>
            <a:ext cx="1016000" cy="93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6" name="AutoShape 20"/>
          <p:cNvSpPr>
            <a:spLocks noChangeArrowheads="1"/>
          </p:cNvSpPr>
          <p:nvPr/>
        </p:nvSpPr>
        <p:spPr bwMode="auto">
          <a:xfrm>
            <a:off x="3975100" y="2222500"/>
            <a:ext cx="2755900" cy="241300"/>
          </a:xfrm>
          <a:prstGeom prst="leftRightArrow">
            <a:avLst>
              <a:gd name="adj1" fmla="val 50000"/>
              <a:gd name="adj2" fmla="val 2284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3238500" y="3187700"/>
            <a:ext cx="152400" cy="1003300"/>
          </a:xfrm>
          <a:prstGeom prst="upDownArrow">
            <a:avLst>
              <a:gd name="adj1" fmla="val 50000"/>
              <a:gd name="adj2" fmla="val 13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4025900" y="4851400"/>
            <a:ext cx="2755900" cy="241300"/>
          </a:xfrm>
          <a:prstGeom prst="leftRightArrow">
            <a:avLst>
              <a:gd name="adj1" fmla="val 50000"/>
              <a:gd name="adj2" fmla="val 2284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7797800" y="3162300"/>
            <a:ext cx="152400" cy="1003300"/>
          </a:xfrm>
          <a:prstGeom prst="upDownArrow">
            <a:avLst>
              <a:gd name="adj1" fmla="val 50000"/>
              <a:gd name="adj2" fmla="val 13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Application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2108200" y="16510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Invoice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159000" y="42037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425700" y="47244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Inventory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6718300" y="1612900"/>
            <a:ext cx="1816100" cy="1536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1906588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124700" y="2159000"/>
            <a:ext cx="168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Accounts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6781800" y="4203700"/>
            <a:ext cx="1892300" cy="1422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277100" y="4648200"/>
            <a:ext cx="1689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CRM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197100" y="3416300"/>
            <a:ext cx="163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COMP1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921500" y="3378200"/>
            <a:ext cx="146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COMP2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311400" y="5842000"/>
            <a:ext cx="147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COMP3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921500" y="5765800"/>
            <a:ext cx="1816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COMP4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2438400" y="1917700"/>
            <a:ext cx="1117600" cy="698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7010400" y="2044700"/>
            <a:ext cx="13208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2" name="Oval 19"/>
          <p:cNvSpPr>
            <a:spLocks noChangeArrowheads="1"/>
          </p:cNvSpPr>
          <p:nvPr/>
        </p:nvSpPr>
        <p:spPr bwMode="auto">
          <a:xfrm>
            <a:off x="2324100" y="4381500"/>
            <a:ext cx="1282700" cy="965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3" name="Oval 20"/>
          <p:cNvSpPr>
            <a:spLocks noChangeArrowheads="1"/>
          </p:cNvSpPr>
          <p:nvPr/>
        </p:nvSpPr>
        <p:spPr bwMode="auto">
          <a:xfrm>
            <a:off x="7073900" y="4381500"/>
            <a:ext cx="1016000" cy="93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4" name="AutoShape 21"/>
          <p:cNvSpPr>
            <a:spLocks noChangeArrowheads="1"/>
          </p:cNvSpPr>
          <p:nvPr/>
        </p:nvSpPr>
        <p:spPr bwMode="auto">
          <a:xfrm>
            <a:off x="3949700" y="2235200"/>
            <a:ext cx="2755900" cy="241300"/>
          </a:xfrm>
          <a:prstGeom prst="leftRightArrow">
            <a:avLst>
              <a:gd name="adj1" fmla="val 50000"/>
              <a:gd name="adj2" fmla="val 2284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5" name="AutoShape 23"/>
          <p:cNvSpPr>
            <a:spLocks noChangeArrowheads="1"/>
          </p:cNvSpPr>
          <p:nvPr/>
        </p:nvSpPr>
        <p:spPr bwMode="auto">
          <a:xfrm>
            <a:off x="3213100" y="3200400"/>
            <a:ext cx="152400" cy="1003300"/>
          </a:xfrm>
          <a:prstGeom prst="upDownArrow">
            <a:avLst>
              <a:gd name="adj1" fmla="val 50000"/>
              <a:gd name="adj2" fmla="val 13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6" name="AutoShape 25"/>
          <p:cNvSpPr>
            <a:spLocks noChangeArrowheads="1"/>
          </p:cNvSpPr>
          <p:nvPr/>
        </p:nvSpPr>
        <p:spPr bwMode="auto">
          <a:xfrm>
            <a:off x="4000500" y="4864100"/>
            <a:ext cx="2755900" cy="241300"/>
          </a:xfrm>
          <a:prstGeom prst="leftRightArrow">
            <a:avLst>
              <a:gd name="adj1" fmla="val 50000"/>
              <a:gd name="adj2" fmla="val 2284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7" name="AutoShape 26"/>
          <p:cNvSpPr>
            <a:spLocks noChangeArrowheads="1"/>
          </p:cNvSpPr>
          <p:nvPr/>
        </p:nvSpPr>
        <p:spPr bwMode="auto">
          <a:xfrm>
            <a:off x="7772400" y="3175000"/>
            <a:ext cx="152400" cy="1003300"/>
          </a:xfrm>
          <a:prstGeom prst="upDownArrow">
            <a:avLst>
              <a:gd name="adj1" fmla="val 50000"/>
              <a:gd name="adj2" fmla="val 13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8" name="AutoShape 27"/>
          <p:cNvSpPr>
            <a:spLocks noChangeArrowheads="1"/>
          </p:cNvSpPr>
          <p:nvPr/>
        </p:nvSpPr>
        <p:spPr bwMode="auto">
          <a:xfrm>
            <a:off x="2298700" y="1765300"/>
            <a:ext cx="1397000" cy="1244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29" name="Text Box 28"/>
          <p:cNvSpPr txBox="1">
            <a:spLocks noChangeArrowheads="1"/>
          </p:cNvSpPr>
          <p:nvPr/>
        </p:nvSpPr>
        <p:spPr bwMode="auto">
          <a:xfrm>
            <a:off x="2489200" y="2743200"/>
            <a:ext cx="1092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windows</a:t>
            </a:r>
          </a:p>
        </p:txBody>
      </p:sp>
      <p:sp>
        <p:nvSpPr>
          <p:cNvPr id="21530" name="AutoShape 29"/>
          <p:cNvSpPr>
            <a:spLocks noChangeArrowheads="1"/>
          </p:cNvSpPr>
          <p:nvPr/>
        </p:nvSpPr>
        <p:spPr bwMode="auto">
          <a:xfrm>
            <a:off x="6883400" y="1803400"/>
            <a:ext cx="1524000" cy="1168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531" name="Text Box 30"/>
          <p:cNvSpPr txBox="1">
            <a:spLocks noChangeArrowheads="1"/>
          </p:cNvSpPr>
          <p:nvPr/>
        </p:nvSpPr>
        <p:spPr bwMode="auto">
          <a:xfrm>
            <a:off x="6985000" y="2579688"/>
            <a:ext cx="1258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1532" name="Text Box 31"/>
          <p:cNvSpPr txBox="1">
            <a:spLocks noChangeArrowheads="1"/>
          </p:cNvSpPr>
          <p:nvPr/>
        </p:nvSpPr>
        <p:spPr bwMode="auto">
          <a:xfrm>
            <a:off x="6959600" y="2717800"/>
            <a:ext cx="138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OS 390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4025900" y="2603500"/>
            <a:ext cx="1498600" cy="149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642100" y="1689100"/>
            <a:ext cx="1016000" cy="1016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051300" y="977900"/>
            <a:ext cx="1016000" cy="1016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206500" y="1663700"/>
            <a:ext cx="1485900" cy="1016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692900" y="1993900"/>
            <a:ext cx="11049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British Airways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102100" y="1460500"/>
            <a:ext cx="1371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Kingfisher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346200" y="200660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Lufthansa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1384300" y="4699000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 meridian</a:t>
            </a:r>
          </a:p>
        </p:txBody>
      </p:sp>
      <p:sp>
        <p:nvSpPr>
          <p:cNvPr id="22538" name="Oval 12"/>
          <p:cNvSpPr>
            <a:spLocks noChangeArrowheads="1"/>
          </p:cNvSpPr>
          <p:nvPr/>
        </p:nvSpPr>
        <p:spPr bwMode="auto">
          <a:xfrm>
            <a:off x="1257300" y="4343400"/>
            <a:ext cx="1651000" cy="939800"/>
          </a:xfrm>
          <a:prstGeom prst="ellipse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39" name="Oval 13"/>
          <p:cNvSpPr>
            <a:spLocks noChangeArrowheads="1"/>
          </p:cNvSpPr>
          <p:nvPr/>
        </p:nvSpPr>
        <p:spPr bwMode="auto">
          <a:xfrm>
            <a:off x="3860800" y="4432300"/>
            <a:ext cx="1651000" cy="939800"/>
          </a:xfrm>
          <a:prstGeom prst="ellipse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4267200" y="4775200"/>
            <a:ext cx="146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Taj</a:t>
            </a:r>
          </a:p>
        </p:txBody>
      </p:sp>
      <p:sp>
        <p:nvSpPr>
          <p:cNvPr id="22541" name="Oval 15"/>
          <p:cNvSpPr>
            <a:spLocks noChangeArrowheads="1"/>
          </p:cNvSpPr>
          <p:nvPr/>
        </p:nvSpPr>
        <p:spPr bwMode="auto">
          <a:xfrm>
            <a:off x="6273800" y="4508500"/>
            <a:ext cx="1422400" cy="13843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6350000" y="4927600"/>
            <a:ext cx="127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Insurance Cos</a:t>
            </a:r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6756400" y="2997200"/>
            <a:ext cx="1270000" cy="11684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6934200" y="3365500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BANK</a:t>
            </a:r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 flipH="1" flipV="1">
            <a:off x="2590800" y="2489200"/>
            <a:ext cx="1447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 flipH="1" flipV="1">
            <a:off x="4610100" y="1993900"/>
            <a:ext cx="50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 flipV="1">
            <a:off x="5448300" y="2489200"/>
            <a:ext cx="1257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5537200" y="3390900"/>
            <a:ext cx="1206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4686300" y="41021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 flipH="1">
            <a:off x="2717800" y="3632200"/>
            <a:ext cx="13335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51" name="Line 28"/>
          <p:cNvSpPr>
            <a:spLocks noChangeShapeType="1"/>
          </p:cNvSpPr>
          <p:nvPr/>
        </p:nvSpPr>
        <p:spPr bwMode="auto">
          <a:xfrm>
            <a:off x="5346700" y="3873500"/>
            <a:ext cx="1117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52" name="Text Box 30"/>
          <p:cNvSpPr txBox="1">
            <a:spLocks noChangeArrowheads="1"/>
          </p:cNvSpPr>
          <p:nvPr/>
        </p:nvSpPr>
        <p:spPr bwMode="auto">
          <a:xfrm>
            <a:off x="4089400" y="3314700"/>
            <a:ext cx="146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TravelGuru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5720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dirty="0" smtClean="0"/>
              <a:t>Heterogeneous</a:t>
            </a:r>
          </a:p>
          <a:p>
            <a:pPr lvl="1" algn="just" eaLnBrk="1" hangingPunct="1">
              <a:defRPr/>
            </a:pPr>
            <a:r>
              <a:rPr lang="en-US" dirty="0" smtClean="0"/>
              <a:t>No guarantee that all parts of enterprise application will be on same platform.</a:t>
            </a:r>
          </a:p>
          <a:p>
            <a:pPr algn="just" eaLnBrk="1" hangingPunct="1">
              <a:defRPr/>
            </a:pPr>
            <a:r>
              <a:rPr lang="en-US" dirty="0" smtClean="0"/>
              <a:t>Security</a:t>
            </a:r>
          </a:p>
          <a:p>
            <a:pPr lvl="1" algn="just" eaLnBrk="1" hangingPunct="1">
              <a:defRPr/>
            </a:pPr>
            <a:r>
              <a:rPr lang="en-US" dirty="0" smtClean="0"/>
              <a:t>As enterprise application are geographically spread , data flows across the public network– they are not trusted.</a:t>
            </a:r>
          </a:p>
          <a:p>
            <a:pPr algn="just" eaLnBrk="1" hangingPunct="1">
              <a:defRPr/>
            </a:pPr>
            <a:r>
              <a:rPr lang="en-US" dirty="0" smtClean="0"/>
              <a:t>Availability</a:t>
            </a:r>
          </a:p>
          <a:p>
            <a:pPr lvl="1" algn="just" eaLnBrk="1" hangingPunct="1">
              <a:defRPr/>
            </a:pPr>
            <a:r>
              <a:rPr lang="en-US" dirty="0" smtClean="0"/>
              <a:t>If one part of the enterprise application is down , that should not affect entire application.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450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dirty="0" smtClean="0"/>
              <a:t>Scalability</a:t>
            </a:r>
          </a:p>
          <a:p>
            <a:pPr lvl="1" algn="just" eaLnBrk="1" hangingPunct="1">
              <a:defRPr/>
            </a:pPr>
            <a:r>
              <a:rPr lang="en-US" dirty="0" smtClean="0"/>
              <a:t>Enterprise always grows or evolves , enterprise application should be very smart to adopt that growth.</a:t>
            </a:r>
          </a:p>
          <a:p>
            <a:pPr algn="just" eaLnBrk="1" hangingPunct="1">
              <a:defRPr/>
            </a:pPr>
            <a:r>
              <a:rPr lang="en-US" dirty="0" smtClean="0"/>
              <a:t>Maintainability</a:t>
            </a:r>
          </a:p>
          <a:p>
            <a:pPr lvl="1" algn="just" eaLnBrk="1" hangingPunct="1">
              <a:defRPr/>
            </a:pPr>
            <a:r>
              <a:rPr lang="en-US" dirty="0" smtClean="0"/>
              <a:t>Should not take longer time to upgrade .</a:t>
            </a:r>
          </a:p>
          <a:p>
            <a:pPr lvl="1" algn="just" eaLnBrk="1" hangingPunct="1">
              <a:defRPr/>
            </a:pPr>
            <a:r>
              <a:rPr lang="en-US" dirty="0" smtClean="0"/>
              <a:t>Need to upgrade without shutting down entire system.</a:t>
            </a:r>
          </a:p>
          <a:p>
            <a:pPr algn="just" eaLnBrk="1" hangingPunct="1">
              <a:defRPr/>
            </a:pPr>
            <a:r>
              <a:rPr lang="en-US" dirty="0" smtClean="0"/>
              <a:t>Performance</a:t>
            </a:r>
          </a:p>
          <a:p>
            <a:pPr algn="just" eaLnBrk="1" hangingPunct="1">
              <a:defRPr/>
            </a:pPr>
            <a:r>
              <a:rPr lang="en-US" dirty="0" smtClean="0"/>
              <a:t>Distributed Transaction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Framework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5339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As we  see , while developing an Enterprise S/W , we need to take care about several challenges.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That makes an enterprise application very complicated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Long time required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Chance of having error(bug) is high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We need to work on the top of a framework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/>
              <a:t>What is a framework?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ngLrgnGuide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TrngLrgnGuide_template</Template>
  <TotalTime>5</TotalTime>
  <Words>857</Words>
  <Application>Microsoft Office PowerPoint</Application>
  <PresentationFormat>On-screen Show (4:3)</PresentationFormat>
  <Paragraphs>212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TrngLrgnGuide_template</vt:lpstr>
      <vt:lpstr>JEE Framework</vt:lpstr>
      <vt:lpstr>Enterprise Application</vt:lpstr>
      <vt:lpstr>Non Distributed Application</vt:lpstr>
      <vt:lpstr>Distributed Application</vt:lpstr>
      <vt:lpstr>Distributed Application</vt:lpstr>
      <vt:lpstr>Slide 6</vt:lpstr>
      <vt:lpstr>Challenges</vt:lpstr>
      <vt:lpstr>Challenges</vt:lpstr>
      <vt:lpstr>Framework</vt:lpstr>
      <vt:lpstr>Framework</vt:lpstr>
      <vt:lpstr>Framework</vt:lpstr>
      <vt:lpstr>Till now…</vt:lpstr>
      <vt:lpstr>J2EE Specification</vt:lpstr>
      <vt:lpstr>Enterprise App Development in J2EE</vt:lpstr>
      <vt:lpstr>Single tier</vt:lpstr>
      <vt:lpstr>2 tier</vt:lpstr>
      <vt:lpstr>3 tier</vt:lpstr>
      <vt:lpstr>3 tier</vt:lpstr>
      <vt:lpstr>J2EE tiers</vt:lpstr>
      <vt:lpstr>J2EE tiers</vt:lpstr>
      <vt:lpstr>J2EE tier -Client</vt:lpstr>
      <vt:lpstr>Slide 22</vt:lpstr>
      <vt:lpstr>J2EE tier- Middle tier</vt:lpstr>
      <vt:lpstr>J2EE –Middle tier</vt:lpstr>
      <vt:lpstr>Slide 25</vt:lpstr>
      <vt:lpstr>J2EE tier—EIS tier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 Framework</dc:title>
  <dc:creator>Titas</dc:creator>
  <cp:lastModifiedBy>Dell</cp:lastModifiedBy>
  <cp:revision>3</cp:revision>
  <dcterms:created xsi:type="dcterms:W3CDTF">2012-06-06T09:51:18Z</dcterms:created>
  <dcterms:modified xsi:type="dcterms:W3CDTF">2012-06-10T07:03:11Z</dcterms:modified>
</cp:coreProperties>
</file>