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213"/>
  </p:notesMasterIdLst>
  <p:sldIdLst>
    <p:sldId id="315" r:id="rId3"/>
    <p:sldId id="402" r:id="rId4"/>
    <p:sldId id="316" r:id="rId5"/>
    <p:sldId id="398" r:id="rId6"/>
    <p:sldId id="378" r:id="rId7"/>
    <p:sldId id="300" r:id="rId8"/>
    <p:sldId id="377" r:id="rId9"/>
    <p:sldId id="318" r:id="rId10"/>
    <p:sldId id="319" r:id="rId11"/>
    <p:sldId id="302" r:id="rId12"/>
    <p:sldId id="320" r:id="rId13"/>
    <p:sldId id="321" r:id="rId14"/>
    <p:sldId id="322" r:id="rId15"/>
    <p:sldId id="323" r:id="rId16"/>
    <p:sldId id="383" r:id="rId17"/>
    <p:sldId id="303" r:id="rId18"/>
    <p:sldId id="379" r:id="rId19"/>
    <p:sldId id="380" r:id="rId20"/>
    <p:sldId id="381" r:id="rId21"/>
    <p:sldId id="304" r:id="rId22"/>
    <p:sldId id="382" r:id="rId23"/>
    <p:sldId id="324" r:id="rId24"/>
    <p:sldId id="384" r:id="rId25"/>
    <p:sldId id="455" r:id="rId26"/>
    <p:sldId id="456" r:id="rId27"/>
    <p:sldId id="457" r:id="rId28"/>
    <p:sldId id="458" r:id="rId29"/>
    <p:sldId id="459" r:id="rId30"/>
    <p:sldId id="468" r:id="rId31"/>
    <p:sldId id="399" r:id="rId32"/>
    <p:sldId id="328" r:id="rId33"/>
    <p:sldId id="474" r:id="rId34"/>
    <p:sldId id="331" r:id="rId35"/>
    <p:sldId id="397" r:id="rId36"/>
    <p:sldId id="325" r:id="rId37"/>
    <p:sldId id="327" r:id="rId38"/>
    <p:sldId id="448" r:id="rId39"/>
    <p:sldId id="447" r:id="rId40"/>
    <p:sldId id="449" r:id="rId41"/>
    <p:sldId id="550" r:id="rId42"/>
    <p:sldId id="551" r:id="rId43"/>
    <p:sldId id="552" r:id="rId44"/>
    <p:sldId id="553" r:id="rId45"/>
    <p:sldId id="332" r:id="rId46"/>
    <p:sldId id="566" r:id="rId47"/>
    <p:sldId id="340" r:id="rId48"/>
    <p:sldId id="341" r:id="rId49"/>
    <p:sldId id="342" r:id="rId50"/>
    <p:sldId id="343" r:id="rId51"/>
    <p:sldId id="344" r:id="rId52"/>
    <p:sldId id="450" r:id="rId53"/>
    <p:sldId id="451" r:id="rId54"/>
    <p:sldId id="562" r:id="rId55"/>
    <p:sldId id="470" r:id="rId56"/>
    <p:sldId id="471" r:id="rId57"/>
    <p:sldId id="472" r:id="rId58"/>
    <p:sldId id="469" r:id="rId59"/>
    <p:sldId id="473" r:id="rId60"/>
    <p:sldId id="452" r:id="rId61"/>
    <p:sldId id="454" r:id="rId62"/>
    <p:sldId id="488" r:id="rId63"/>
    <p:sldId id="489" r:id="rId64"/>
    <p:sldId id="475" r:id="rId65"/>
    <p:sldId id="462" r:id="rId66"/>
    <p:sldId id="345" r:id="rId67"/>
    <p:sldId id="476" r:id="rId68"/>
    <p:sldId id="477" r:id="rId69"/>
    <p:sldId id="478" r:id="rId70"/>
    <p:sldId id="479" r:id="rId71"/>
    <p:sldId id="385" r:id="rId72"/>
    <p:sldId id="386" r:id="rId73"/>
    <p:sldId id="346" r:id="rId74"/>
    <p:sldId id="347" r:id="rId75"/>
    <p:sldId id="348" r:id="rId76"/>
    <p:sldId id="356" r:id="rId77"/>
    <p:sldId id="563" r:id="rId78"/>
    <p:sldId id="355" r:id="rId79"/>
    <p:sldId id="357" r:id="rId80"/>
    <p:sldId id="564" r:id="rId81"/>
    <p:sldId id="350" r:id="rId82"/>
    <p:sldId id="351" r:id="rId83"/>
    <p:sldId id="480" r:id="rId84"/>
    <p:sldId id="481" r:id="rId85"/>
    <p:sldId id="482" r:id="rId86"/>
    <p:sldId id="483" r:id="rId87"/>
    <p:sldId id="548" r:id="rId88"/>
    <p:sldId id="487" r:id="rId89"/>
    <p:sldId id="486" r:id="rId90"/>
    <p:sldId id="485" r:id="rId91"/>
    <p:sldId id="484" r:id="rId92"/>
    <p:sldId id="349" r:id="rId93"/>
    <p:sldId id="352" r:id="rId94"/>
    <p:sldId id="354" r:id="rId95"/>
    <p:sldId id="503" r:id="rId96"/>
    <p:sldId id="504" r:id="rId97"/>
    <p:sldId id="565" r:id="rId98"/>
    <p:sldId id="567" r:id="rId99"/>
    <p:sldId id="568" r:id="rId100"/>
    <p:sldId id="505" r:id="rId101"/>
    <p:sldId id="506" r:id="rId102"/>
    <p:sldId id="353" r:id="rId103"/>
    <p:sldId id="507" r:id="rId104"/>
    <p:sldId id="508" r:id="rId105"/>
    <p:sldId id="509" r:id="rId106"/>
    <p:sldId id="360" r:id="rId107"/>
    <p:sldId id="358" r:id="rId108"/>
    <p:sldId id="359" r:id="rId109"/>
    <p:sldId id="490" r:id="rId110"/>
    <p:sldId id="494" r:id="rId111"/>
    <p:sldId id="492" r:id="rId112"/>
    <p:sldId id="493" r:id="rId113"/>
    <p:sldId id="495" r:id="rId114"/>
    <p:sldId id="497" r:id="rId115"/>
    <p:sldId id="496" r:id="rId116"/>
    <p:sldId id="499" r:id="rId117"/>
    <p:sldId id="498" r:id="rId118"/>
    <p:sldId id="500" r:id="rId119"/>
    <p:sldId id="501" r:id="rId120"/>
    <p:sldId id="502" r:id="rId121"/>
    <p:sldId id="541" r:id="rId122"/>
    <p:sldId id="542" r:id="rId123"/>
    <p:sldId id="543" r:id="rId124"/>
    <p:sldId id="544" r:id="rId125"/>
    <p:sldId id="545" r:id="rId126"/>
    <p:sldId id="546" r:id="rId127"/>
    <p:sldId id="396" r:id="rId128"/>
    <p:sldId id="389" r:id="rId129"/>
    <p:sldId id="390" r:id="rId130"/>
    <p:sldId id="391" r:id="rId131"/>
    <p:sldId id="392" r:id="rId132"/>
    <p:sldId id="393" r:id="rId133"/>
    <p:sldId id="394" r:id="rId134"/>
    <p:sldId id="570" r:id="rId135"/>
    <p:sldId id="572" r:id="rId136"/>
    <p:sldId id="573" r:id="rId137"/>
    <p:sldId id="569" r:id="rId138"/>
    <p:sldId id="575" r:id="rId139"/>
    <p:sldId id="574" r:id="rId140"/>
    <p:sldId id="510" r:id="rId141"/>
    <p:sldId id="511" r:id="rId142"/>
    <p:sldId id="512" r:id="rId143"/>
    <p:sldId id="513" r:id="rId144"/>
    <p:sldId id="514" r:id="rId145"/>
    <p:sldId id="515" r:id="rId146"/>
    <p:sldId id="516" r:id="rId147"/>
    <p:sldId id="517" r:id="rId148"/>
    <p:sldId id="518" r:id="rId149"/>
    <p:sldId id="519" r:id="rId150"/>
    <p:sldId id="520" r:id="rId151"/>
    <p:sldId id="521" r:id="rId152"/>
    <p:sldId id="522" r:id="rId153"/>
    <p:sldId id="523" r:id="rId154"/>
    <p:sldId id="524" r:id="rId155"/>
    <p:sldId id="525" r:id="rId156"/>
    <p:sldId id="526" r:id="rId157"/>
    <p:sldId id="527" r:id="rId158"/>
    <p:sldId id="528" r:id="rId159"/>
    <p:sldId id="529" r:id="rId160"/>
    <p:sldId id="530" r:id="rId161"/>
    <p:sldId id="531" r:id="rId162"/>
    <p:sldId id="532" r:id="rId163"/>
    <p:sldId id="533" r:id="rId164"/>
    <p:sldId id="534" r:id="rId165"/>
    <p:sldId id="535" r:id="rId166"/>
    <p:sldId id="536" r:id="rId167"/>
    <p:sldId id="537" r:id="rId168"/>
    <p:sldId id="538" r:id="rId169"/>
    <p:sldId id="539" r:id="rId170"/>
    <p:sldId id="395" r:id="rId171"/>
    <p:sldId id="463" r:id="rId172"/>
    <p:sldId id="464" r:id="rId173"/>
    <p:sldId id="465" r:id="rId174"/>
    <p:sldId id="466" r:id="rId175"/>
    <p:sldId id="467" r:id="rId176"/>
    <p:sldId id="313" r:id="rId177"/>
    <p:sldId id="314" r:id="rId178"/>
    <p:sldId id="400" r:id="rId179"/>
    <p:sldId id="362" r:id="rId180"/>
    <p:sldId id="363" r:id="rId181"/>
    <p:sldId id="365" r:id="rId182"/>
    <p:sldId id="364" r:id="rId183"/>
    <p:sldId id="403" r:id="rId184"/>
    <p:sldId id="547" r:id="rId185"/>
    <p:sldId id="409" r:id="rId186"/>
    <p:sldId id="576" r:id="rId187"/>
    <p:sldId id="554" r:id="rId188"/>
    <p:sldId id="556" r:id="rId189"/>
    <p:sldId id="413" r:id="rId190"/>
    <p:sldId id="555" r:id="rId191"/>
    <p:sldId id="557" r:id="rId192"/>
    <p:sldId id="419" r:id="rId193"/>
    <p:sldId id="558" r:id="rId194"/>
    <p:sldId id="559" r:id="rId195"/>
    <p:sldId id="577" r:id="rId196"/>
    <p:sldId id="578" r:id="rId197"/>
    <p:sldId id="424" r:id="rId198"/>
    <p:sldId id="425" r:id="rId199"/>
    <p:sldId id="426" r:id="rId200"/>
    <p:sldId id="427" r:id="rId201"/>
    <p:sldId id="428" r:id="rId202"/>
    <p:sldId id="560" r:id="rId203"/>
    <p:sldId id="561" r:id="rId204"/>
    <p:sldId id="579" r:id="rId205"/>
    <p:sldId id="436" r:id="rId206"/>
    <p:sldId id="437" r:id="rId207"/>
    <p:sldId id="439" r:id="rId208"/>
    <p:sldId id="440" r:id="rId209"/>
    <p:sldId id="442" r:id="rId210"/>
    <p:sldId id="445" r:id="rId211"/>
    <p:sldId id="446" r:id="rId21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A44C04"/>
    <a:srgbClr val="9D0B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1324" autoAdjust="0"/>
    <p:restoredTop sz="90929"/>
  </p:normalViewPr>
  <p:slideViewPr>
    <p:cSldViewPr>
      <p:cViewPr varScale="1">
        <p:scale>
          <a:sx n="74" d="100"/>
          <a:sy n="74" d="100"/>
        </p:scale>
        <p:origin x="103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3" d="100"/>
        <a:sy n="63" d="100"/>
      </p:scale>
      <p:origin x="0" y="-1267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16" Type="http://schemas.openxmlformats.org/officeDocument/2006/relationships/theme" Target="theme/theme1.xml"/><Relationship Id="rId211" Type="http://schemas.openxmlformats.org/officeDocument/2006/relationships/slide" Target="slides/slide209.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slide" Target="slides/slide190.xml"/><Relationship Id="rId197" Type="http://schemas.openxmlformats.org/officeDocument/2006/relationships/slide" Target="slides/slide195.xml"/><Relationship Id="rId206" Type="http://schemas.openxmlformats.org/officeDocument/2006/relationships/slide" Target="slides/slide204.xml"/><Relationship Id="rId201" Type="http://schemas.openxmlformats.org/officeDocument/2006/relationships/slide" Target="slides/slide199.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21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12" Type="http://schemas.openxmlformats.org/officeDocument/2006/relationships/slide" Target="slides/slide210.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172" Type="http://schemas.openxmlformats.org/officeDocument/2006/relationships/slide" Target="slides/slide170.xml"/><Relationship Id="rId193" Type="http://schemas.openxmlformats.org/officeDocument/2006/relationships/slide" Target="slides/slide191.xml"/><Relationship Id="rId202" Type="http://schemas.openxmlformats.org/officeDocument/2006/relationships/slide" Target="slides/slide200.xml"/><Relationship Id="rId207" Type="http://schemas.openxmlformats.org/officeDocument/2006/relationships/slide" Target="slides/slide205.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13"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slide" Target="slides/slide206.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presProps" Target="presProps.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viewProps" Target="viewProps.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s>
</file>

<file path=ppt/_rels/viewProps.xml.rels><?xml version="1.0" encoding="UTF-8" standalone="yes"?>
<Relationships xmlns="http://schemas.openxmlformats.org/package/2006/relationships"><Relationship Id="rId3" Type="http://schemas.openxmlformats.org/officeDocument/2006/relationships/slide" Target="slides/slide207.xml"/><Relationship Id="rId2" Type="http://schemas.openxmlformats.org/officeDocument/2006/relationships/slide" Target="slides/slide206.xml"/><Relationship Id="rId1" Type="http://schemas.openxmlformats.org/officeDocument/2006/relationships/slide" Target="slides/slide205.xml"/><Relationship Id="rId4" Type="http://schemas.openxmlformats.org/officeDocument/2006/relationships/slide" Target="slides/slide20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2D87C49-07E2-4FFE-AFDD-BA60C92A32B1}" type="datetimeFigureOut">
              <a:rPr lang="en-US"/>
              <a:pPr>
                <a:defRPr/>
              </a:pPr>
              <a:t>6/26/2015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25BBE90-4D9E-49F7-8C51-98DDD2272245}" type="slidenum">
              <a:rPr lang="en-US"/>
              <a:pPr>
                <a:defRPr/>
              </a:pPr>
              <a:t>‹#›</a:t>
            </a:fld>
            <a:endParaRPr lang="en-US"/>
          </a:p>
        </p:txBody>
      </p:sp>
    </p:spTree>
    <p:extLst>
      <p:ext uri="{BB962C8B-B14F-4D97-AF65-F5344CB8AC3E}">
        <p14:creationId xmlns:p14="http://schemas.microsoft.com/office/powerpoint/2010/main" val="1343116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39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FDE727D-1629-4817-B49D-E510F6AE8583}" type="slidenum">
              <a:rPr lang="en-US" smtClean="0"/>
              <a:pPr/>
              <a:t>1</a:t>
            </a:fld>
            <a:endParaRPr lang="en-US" smtClean="0"/>
          </a:p>
        </p:txBody>
      </p:sp>
    </p:spTree>
    <p:extLst>
      <p:ext uri="{BB962C8B-B14F-4D97-AF65-F5344CB8AC3E}">
        <p14:creationId xmlns:p14="http://schemas.microsoft.com/office/powerpoint/2010/main" val="221154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10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AC05F55-68C9-4619-BDBE-95811EEA07EE}" type="slidenum">
              <a:rPr lang="en-US" smtClean="0"/>
              <a:pPr/>
              <a:t>10</a:t>
            </a:fld>
            <a:endParaRPr lang="en-US" smtClean="0"/>
          </a:p>
        </p:txBody>
      </p:sp>
    </p:spTree>
    <p:extLst>
      <p:ext uri="{BB962C8B-B14F-4D97-AF65-F5344CB8AC3E}">
        <p14:creationId xmlns:p14="http://schemas.microsoft.com/office/powerpoint/2010/main" val="250734454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118</a:t>
            </a:fld>
            <a:endParaRPr lang="en-US"/>
          </a:p>
        </p:txBody>
      </p:sp>
    </p:spTree>
    <p:extLst>
      <p:ext uri="{BB962C8B-B14F-4D97-AF65-F5344CB8AC3E}">
        <p14:creationId xmlns:p14="http://schemas.microsoft.com/office/powerpoint/2010/main" val="233773004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126</a:t>
            </a:fld>
            <a:endParaRPr lang="en-US"/>
          </a:p>
        </p:txBody>
      </p:sp>
    </p:spTree>
    <p:extLst>
      <p:ext uri="{BB962C8B-B14F-4D97-AF65-F5344CB8AC3E}">
        <p14:creationId xmlns:p14="http://schemas.microsoft.com/office/powerpoint/2010/main" val="319136243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ide Image Placeholder 1"/>
          <p:cNvSpPr>
            <a:spLocks noGrp="1" noRot="1" noChangeAspect="1" noTextEdit="1"/>
          </p:cNvSpPr>
          <p:nvPr>
            <p:ph type="sldImg"/>
          </p:nvPr>
        </p:nvSpPr>
        <p:spPr bwMode="auto">
          <a:noFill/>
          <a:ln>
            <a:solidFill>
              <a:srgbClr val="000000"/>
            </a:solidFill>
            <a:miter lim="800000"/>
            <a:headEnd/>
            <a:tailEnd/>
          </a:ln>
        </p:spPr>
      </p:sp>
      <p:sp>
        <p:nvSpPr>
          <p:cNvPr id="238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85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F8F3A8-3277-4941-A368-2A592F60D5FC}" type="slidenum">
              <a:rPr lang="en-US" smtClean="0"/>
              <a:pPr/>
              <a:t>127</a:t>
            </a:fld>
            <a:endParaRPr lang="en-US" smtClean="0"/>
          </a:p>
        </p:txBody>
      </p:sp>
    </p:spTree>
    <p:extLst>
      <p:ext uri="{BB962C8B-B14F-4D97-AF65-F5344CB8AC3E}">
        <p14:creationId xmlns:p14="http://schemas.microsoft.com/office/powerpoint/2010/main" val="46920063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bwMode="auto">
          <a:noFill/>
          <a:ln>
            <a:solidFill>
              <a:srgbClr val="000000"/>
            </a:solidFill>
            <a:miter lim="800000"/>
            <a:headEnd/>
            <a:tailEnd/>
          </a:ln>
        </p:spPr>
      </p:sp>
      <p:sp>
        <p:nvSpPr>
          <p:cNvPr id="239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9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32EA4F4-E0BD-42ED-8FD4-BF4CADFC18A3}" type="slidenum">
              <a:rPr lang="en-US" smtClean="0"/>
              <a:pPr/>
              <a:t>128</a:t>
            </a:fld>
            <a:endParaRPr lang="en-US" smtClean="0"/>
          </a:p>
        </p:txBody>
      </p:sp>
    </p:spTree>
    <p:extLst>
      <p:ext uri="{BB962C8B-B14F-4D97-AF65-F5344CB8AC3E}">
        <p14:creationId xmlns:p14="http://schemas.microsoft.com/office/powerpoint/2010/main" val="38302499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bwMode="auto">
          <a:noFill/>
          <a:ln>
            <a:solidFill>
              <a:srgbClr val="000000"/>
            </a:solidFill>
            <a:miter lim="800000"/>
            <a:headEnd/>
            <a:tailEnd/>
          </a:ln>
        </p:spPr>
      </p:sp>
      <p:sp>
        <p:nvSpPr>
          <p:cNvPr id="240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0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03E55B-1510-43B8-BD22-DA4A6562E813}" type="slidenum">
              <a:rPr lang="en-US" smtClean="0"/>
              <a:pPr/>
              <a:t>129</a:t>
            </a:fld>
            <a:endParaRPr lang="en-US" smtClean="0"/>
          </a:p>
        </p:txBody>
      </p:sp>
    </p:spTree>
    <p:extLst>
      <p:ext uri="{BB962C8B-B14F-4D97-AF65-F5344CB8AC3E}">
        <p14:creationId xmlns:p14="http://schemas.microsoft.com/office/powerpoint/2010/main" val="411698255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bwMode="auto">
          <a:noFill/>
          <a:ln>
            <a:solidFill>
              <a:srgbClr val="000000"/>
            </a:solidFill>
            <a:miter lim="800000"/>
            <a:headEnd/>
            <a:tailEnd/>
          </a:ln>
        </p:spPr>
      </p:sp>
      <p:sp>
        <p:nvSpPr>
          <p:cNvPr id="241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16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D123B0-1C41-4345-A113-0675C263DF07}" type="slidenum">
              <a:rPr lang="en-US" smtClean="0"/>
              <a:pPr/>
              <a:t>130</a:t>
            </a:fld>
            <a:endParaRPr lang="en-US" smtClean="0"/>
          </a:p>
        </p:txBody>
      </p:sp>
    </p:spTree>
    <p:extLst>
      <p:ext uri="{BB962C8B-B14F-4D97-AF65-F5344CB8AC3E}">
        <p14:creationId xmlns:p14="http://schemas.microsoft.com/office/powerpoint/2010/main" val="414821156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bwMode="auto">
          <a:noFill/>
          <a:ln>
            <a:solidFill>
              <a:srgbClr val="000000"/>
            </a:solidFill>
            <a:miter lim="800000"/>
            <a:headEnd/>
            <a:tailEnd/>
          </a:ln>
        </p:spPr>
      </p:sp>
      <p:sp>
        <p:nvSpPr>
          <p:cNvPr id="2426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2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1AAEC6-5F1A-4F6D-B5ED-03A09C71D69A}" type="slidenum">
              <a:rPr lang="en-US" smtClean="0"/>
              <a:pPr/>
              <a:t>131</a:t>
            </a:fld>
            <a:endParaRPr lang="en-US" smtClean="0"/>
          </a:p>
        </p:txBody>
      </p:sp>
    </p:spTree>
    <p:extLst>
      <p:ext uri="{BB962C8B-B14F-4D97-AF65-F5344CB8AC3E}">
        <p14:creationId xmlns:p14="http://schemas.microsoft.com/office/powerpoint/2010/main" val="25277272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bwMode="auto">
          <a:noFill/>
          <a:ln>
            <a:solidFill>
              <a:srgbClr val="000000"/>
            </a:solidFill>
            <a:miter lim="800000"/>
            <a:headEnd/>
            <a:tailEnd/>
          </a:ln>
        </p:spPr>
      </p:sp>
      <p:sp>
        <p:nvSpPr>
          <p:cNvPr id="2437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37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C56CF29-D75B-45D1-B081-D5411F82A53F}" type="slidenum">
              <a:rPr lang="en-US" smtClean="0"/>
              <a:pPr/>
              <a:t>132</a:t>
            </a:fld>
            <a:endParaRPr lang="en-US" smtClean="0"/>
          </a:p>
        </p:txBody>
      </p:sp>
    </p:spTree>
    <p:extLst>
      <p:ext uri="{BB962C8B-B14F-4D97-AF65-F5344CB8AC3E}">
        <p14:creationId xmlns:p14="http://schemas.microsoft.com/office/powerpoint/2010/main" val="163421898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159</a:t>
            </a:fld>
            <a:endParaRPr lang="en-US"/>
          </a:p>
        </p:txBody>
      </p:sp>
    </p:spTree>
    <p:extLst>
      <p:ext uri="{BB962C8B-B14F-4D97-AF65-F5344CB8AC3E}">
        <p14:creationId xmlns:p14="http://schemas.microsoft.com/office/powerpoint/2010/main" val="427327868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169</a:t>
            </a:fld>
            <a:endParaRPr lang="en-US"/>
          </a:p>
        </p:txBody>
      </p:sp>
    </p:spTree>
    <p:extLst>
      <p:ext uri="{BB962C8B-B14F-4D97-AF65-F5344CB8AC3E}">
        <p14:creationId xmlns:p14="http://schemas.microsoft.com/office/powerpoint/2010/main" val="775098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2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6DF904-BAB1-434C-AF35-BD9A8C09D78B}" type="slidenum">
              <a:rPr lang="en-US" smtClean="0"/>
              <a:pPr/>
              <a:t>11</a:t>
            </a:fld>
            <a:endParaRPr lang="en-US" smtClean="0"/>
          </a:p>
        </p:txBody>
      </p:sp>
    </p:spTree>
    <p:extLst>
      <p:ext uri="{BB962C8B-B14F-4D97-AF65-F5344CB8AC3E}">
        <p14:creationId xmlns:p14="http://schemas.microsoft.com/office/powerpoint/2010/main" val="18138515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bwMode="auto">
          <a:noFill/>
          <a:ln>
            <a:solidFill>
              <a:srgbClr val="000000"/>
            </a:solidFill>
            <a:miter lim="800000"/>
            <a:headEnd/>
            <a:tailEnd/>
          </a:ln>
        </p:spPr>
      </p:sp>
      <p:sp>
        <p:nvSpPr>
          <p:cNvPr id="239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39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97E63A-A4E5-4347-9479-637AD73D74D5}" type="slidenum">
              <a:rPr lang="en-US" smtClean="0"/>
              <a:pPr/>
              <a:t>170</a:t>
            </a:fld>
            <a:endParaRPr lang="en-US" smtClean="0"/>
          </a:p>
        </p:txBody>
      </p:sp>
    </p:spTree>
    <p:extLst>
      <p:ext uri="{BB962C8B-B14F-4D97-AF65-F5344CB8AC3E}">
        <p14:creationId xmlns:p14="http://schemas.microsoft.com/office/powerpoint/2010/main" val="48403011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bwMode="auto">
          <a:noFill/>
          <a:ln>
            <a:solidFill>
              <a:srgbClr val="000000"/>
            </a:solidFill>
            <a:miter lim="800000"/>
            <a:headEnd/>
            <a:tailEnd/>
          </a:ln>
        </p:spPr>
      </p:sp>
      <p:sp>
        <p:nvSpPr>
          <p:cNvPr id="240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40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399231-CC8A-440B-BB5B-73D2C0AF1F82}" type="slidenum">
              <a:rPr lang="en-US" smtClean="0"/>
              <a:pPr/>
              <a:t>171</a:t>
            </a:fld>
            <a:endParaRPr lang="en-US" smtClean="0"/>
          </a:p>
        </p:txBody>
      </p:sp>
    </p:spTree>
    <p:extLst>
      <p:ext uri="{BB962C8B-B14F-4D97-AF65-F5344CB8AC3E}">
        <p14:creationId xmlns:p14="http://schemas.microsoft.com/office/powerpoint/2010/main" val="308987070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bwMode="auto">
          <a:noFill/>
          <a:ln>
            <a:solidFill>
              <a:srgbClr val="000000"/>
            </a:solidFill>
            <a:miter lim="800000"/>
            <a:headEnd/>
            <a:tailEnd/>
          </a:ln>
        </p:spPr>
      </p:sp>
      <p:sp>
        <p:nvSpPr>
          <p:cNvPr id="2416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416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DD2F999-203A-4CF7-83C2-AF0527E915AB}" type="slidenum">
              <a:rPr lang="en-US" smtClean="0"/>
              <a:pPr/>
              <a:t>172</a:t>
            </a:fld>
            <a:endParaRPr lang="en-US" smtClean="0"/>
          </a:p>
        </p:txBody>
      </p:sp>
    </p:spTree>
    <p:extLst>
      <p:ext uri="{BB962C8B-B14F-4D97-AF65-F5344CB8AC3E}">
        <p14:creationId xmlns:p14="http://schemas.microsoft.com/office/powerpoint/2010/main" val="324738431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bwMode="auto">
          <a:noFill/>
          <a:ln>
            <a:solidFill>
              <a:srgbClr val="000000"/>
            </a:solidFill>
            <a:miter lim="800000"/>
            <a:headEnd/>
            <a:tailEnd/>
          </a:ln>
        </p:spPr>
      </p:sp>
      <p:sp>
        <p:nvSpPr>
          <p:cNvPr id="2426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2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4F66733-A67A-4526-996F-C4887CC1135B}" type="slidenum">
              <a:rPr lang="en-US" smtClean="0"/>
              <a:pPr/>
              <a:t>173</a:t>
            </a:fld>
            <a:endParaRPr lang="en-US" smtClean="0"/>
          </a:p>
        </p:txBody>
      </p:sp>
    </p:spTree>
    <p:extLst>
      <p:ext uri="{BB962C8B-B14F-4D97-AF65-F5344CB8AC3E}">
        <p14:creationId xmlns:p14="http://schemas.microsoft.com/office/powerpoint/2010/main" val="36197205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bwMode="auto">
          <a:noFill/>
          <a:ln>
            <a:solidFill>
              <a:srgbClr val="000000"/>
            </a:solidFill>
            <a:miter lim="800000"/>
            <a:headEnd/>
            <a:tailEnd/>
          </a:ln>
        </p:spPr>
      </p:sp>
      <p:sp>
        <p:nvSpPr>
          <p:cNvPr id="2437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37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AE7128-7F9A-4FF7-8D9F-B2DDABE4B253}" type="slidenum">
              <a:rPr lang="en-US" smtClean="0"/>
              <a:pPr/>
              <a:t>174</a:t>
            </a:fld>
            <a:endParaRPr lang="en-US" smtClean="0"/>
          </a:p>
        </p:txBody>
      </p:sp>
    </p:spTree>
    <p:extLst>
      <p:ext uri="{BB962C8B-B14F-4D97-AF65-F5344CB8AC3E}">
        <p14:creationId xmlns:p14="http://schemas.microsoft.com/office/powerpoint/2010/main" val="162037414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p:spPr>
      </p:sp>
      <p:sp>
        <p:nvSpPr>
          <p:cNvPr id="227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7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496582-9423-46B6-9D61-5563825779A3}" type="slidenum">
              <a:rPr lang="en-US" smtClean="0"/>
              <a:pPr/>
              <a:t>175</a:t>
            </a:fld>
            <a:endParaRPr lang="en-US" smtClean="0"/>
          </a:p>
        </p:txBody>
      </p:sp>
    </p:spTree>
    <p:extLst>
      <p:ext uri="{BB962C8B-B14F-4D97-AF65-F5344CB8AC3E}">
        <p14:creationId xmlns:p14="http://schemas.microsoft.com/office/powerpoint/2010/main" val="187964235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p:spPr>
      </p:sp>
      <p:sp>
        <p:nvSpPr>
          <p:cNvPr id="228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8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A89923-0A17-440F-9A8B-1695C49B2AD8}" type="slidenum">
              <a:rPr lang="en-US" smtClean="0"/>
              <a:pPr/>
              <a:t>176</a:t>
            </a:fld>
            <a:endParaRPr lang="en-US" smtClean="0"/>
          </a:p>
        </p:txBody>
      </p:sp>
    </p:spTree>
    <p:extLst>
      <p:ext uri="{BB962C8B-B14F-4D97-AF65-F5344CB8AC3E}">
        <p14:creationId xmlns:p14="http://schemas.microsoft.com/office/powerpoint/2010/main" val="41098309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177</a:t>
            </a:fld>
            <a:endParaRPr lang="en-US"/>
          </a:p>
        </p:txBody>
      </p:sp>
    </p:spTree>
    <p:extLst>
      <p:ext uri="{BB962C8B-B14F-4D97-AF65-F5344CB8AC3E}">
        <p14:creationId xmlns:p14="http://schemas.microsoft.com/office/powerpoint/2010/main" val="49300092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noFill/>
          <a:ln>
            <a:solidFill>
              <a:srgbClr val="000000"/>
            </a:solidFill>
            <a:miter lim="800000"/>
            <a:headEnd/>
            <a:tailEnd/>
          </a:ln>
        </p:spPr>
      </p:sp>
      <p:sp>
        <p:nvSpPr>
          <p:cNvPr id="229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93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654B91D-B748-4FD0-8DD3-5D9A32C9995E}" type="slidenum">
              <a:rPr lang="en-US" smtClean="0"/>
              <a:pPr/>
              <a:t>178</a:t>
            </a:fld>
            <a:endParaRPr lang="en-US" smtClean="0"/>
          </a:p>
        </p:txBody>
      </p:sp>
    </p:spTree>
    <p:extLst>
      <p:ext uri="{BB962C8B-B14F-4D97-AF65-F5344CB8AC3E}">
        <p14:creationId xmlns:p14="http://schemas.microsoft.com/office/powerpoint/2010/main" val="16258633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p:spPr>
      </p:sp>
      <p:sp>
        <p:nvSpPr>
          <p:cNvPr id="230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0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0B415AE-61E1-48F8-B237-64B0DEBF9D21}" type="slidenum">
              <a:rPr lang="en-US" smtClean="0"/>
              <a:pPr/>
              <a:t>179</a:t>
            </a:fld>
            <a:endParaRPr lang="en-US" smtClean="0"/>
          </a:p>
        </p:txBody>
      </p:sp>
    </p:spTree>
    <p:extLst>
      <p:ext uri="{BB962C8B-B14F-4D97-AF65-F5344CB8AC3E}">
        <p14:creationId xmlns:p14="http://schemas.microsoft.com/office/powerpoint/2010/main" val="2204379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3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CD221DF-BF13-49CB-84DB-48E71A6DF911}" type="slidenum">
              <a:rPr lang="en-US" smtClean="0"/>
              <a:pPr/>
              <a:t>12</a:t>
            </a:fld>
            <a:endParaRPr lang="en-US" smtClean="0"/>
          </a:p>
        </p:txBody>
      </p:sp>
    </p:spTree>
    <p:extLst>
      <p:ext uri="{BB962C8B-B14F-4D97-AF65-F5344CB8AC3E}">
        <p14:creationId xmlns:p14="http://schemas.microsoft.com/office/powerpoint/2010/main" val="70648042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p:spPr>
      </p:sp>
      <p:sp>
        <p:nvSpPr>
          <p:cNvPr id="231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1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5340D2-7B7D-4548-A730-B0E7413DF277}" type="slidenum">
              <a:rPr lang="en-US" smtClean="0"/>
              <a:pPr/>
              <a:t>180</a:t>
            </a:fld>
            <a:endParaRPr lang="en-US" smtClean="0"/>
          </a:p>
        </p:txBody>
      </p:sp>
    </p:spTree>
    <p:extLst>
      <p:ext uri="{BB962C8B-B14F-4D97-AF65-F5344CB8AC3E}">
        <p14:creationId xmlns:p14="http://schemas.microsoft.com/office/powerpoint/2010/main" val="1148683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bwMode="auto">
          <a:noFill/>
          <a:ln>
            <a:solidFill>
              <a:srgbClr val="000000"/>
            </a:solidFill>
            <a:miter lim="800000"/>
            <a:headEnd/>
            <a:tailEnd/>
          </a:ln>
        </p:spPr>
      </p:sp>
      <p:sp>
        <p:nvSpPr>
          <p:cNvPr id="232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2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93A471-C8CC-4FCA-8C35-669EA65665F9}" type="slidenum">
              <a:rPr lang="en-US" smtClean="0"/>
              <a:pPr/>
              <a:t>181</a:t>
            </a:fld>
            <a:endParaRPr lang="en-US" smtClean="0"/>
          </a:p>
        </p:txBody>
      </p:sp>
    </p:spTree>
    <p:extLst>
      <p:ext uri="{BB962C8B-B14F-4D97-AF65-F5344CB8AC3E}">
        <p14:creationId xmlns:p14="http://schemas.microsoft.com/office/powerpoint/2010/main" val="247612055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182</a:t>
            </a:fld>
            <a:endParaRPr lang="en-US"/>
          </a:p>
        </p:txBody>
      </p:sp>
    </p:spTree>
    <p:extLst>
      <p:ext uri="{BB962C8B-B14F-4D97-AF65-F5344CB8AC3E}">
        <p14:creationId xmlns:p14="http://schemas.microsoft.com/office/powerpoint/2010/main" val="115236752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036BCC-2B0C-4E8C-B39F-40DF892B8ACF}" type="slidenum">
              <a:rPr lang="en-US"/>
              <a:pPr/>
              <a:t>184</a:t>
            </a:fld>
            <a:endParaRPr lang="en-US"/>
          </a:p>
        </p:txBody>
      </p:sp>
      <p:sp>
        <p:nvSpPr>
          <p:cNvPr id="603138" name="Rectangle 2"/>
          <p:cNvSpPr>
            <a:spLocks noGrp="1" noRot="1" noChangeAspect="1" noChangeArrowheads="1"/>
          </p:cNvSpPr>
          <p:nvPr>
            <p:ph type="sldImg"/>
          </p:nvPr>
        </p:nvSpPr>
        <p:spPr bwMode="auto">
          <a:xfrm>
            <a:off x="1152525" y="692150"/>
            <a:ext cx="4554538" cy="3416300"/>
          </a:xfrm>
          <a:prstGeom prst="rect">
            <a:avLst/>
          </a:prstGeom>
          <a:noFill/>
          <a:ln w="12700" cap="flat">
            <a:solidFill>
              <a:schemeClr val="tx1"/>
            </a:solidFill>
            <a:miter lim="800000"/>
            <a:headEnd/>
            <a:tailEnd/>
          </a:ln>
        </p:spPr>
      </p:sp>
      <p:sp>
        <p:nvSpPr>
          <p:cNvPr id="603139" name="Rectangle 3"/>
          <p:cNvSpPr>
            <a:spLocks noGrp="1" noChangeArrowheads="1"/>
          </p:cNvSpPr>
          <p:nvPr>
            <p:ph type="body" idx="1"/>
          </p:nvPr>
        </p:nvSpPr>
        <p:spPr bwMode="auto">
          <a:xfrm>
            <a:off x="914400" y="4341813"/>
            <a:ext cx="5027613" cy="4114800"/>
          </a:xfrm>
          <a:prstGeom prst="rect">
            <a:avLst/>
          </a:prstGeom>
          <a:noFill/>
          <a:ln>
            <a:miter lim="800000"/>
            <a:headEnd/>
            <a:tailEnd/>
          </a:ln>
        </p:spPr>
        <p:txBody>
          <a:bodyPr lIns="93652" tIns="47620" rIns="93652" bIns="47620"/>
          <a:lstStyle/>
          <a:p>
            <a:pPr>
              <a:lnSpc>
                <a:spcPct val="88000"/>
              </a:lnSpc>
            </a:pPr>
            <a:r>
              <a:rPr lang="en-US"/>
              <a:t>Here is a very simple example of a JSP page with contains</a:t>
            </a:r>
          </a:p>
          <a:p>
            <a:pPr>
              <a:lnSpc>
                <a:spcPct val="88000"/>
              </a:lnSpc>
            </a:pPr>
            <a:r>
              <a:rPr lang="en-US"/>
              <a:t>a java Hello World print statement encapsulated within the scriptlet tags.</a:t>
            </a:r>
          </a:p>
          <a:p>
            <a:pPr>
              <a:lnSpc>
                <a:spcPct val="88000"/>
              </a:lnSpc>
            </a:pPr>
            <a:endParaRPr lang="en-US"/>
          </a:p>
          <a:p>
            <a:pPr>
              <a:lnSpc>
                <a:spcPct val="88000"/>
              </a:lnSpc>
            </a:pPr>
            <a:r>
              <a:rPr lang="en-US"/>
              <a:t>Notice the out object is already implicitly defined.</a:t>
            </a:r>
          </a:p>
        </p:txBody>
      </p:sp>
    </p:spTree>
    <p:extLst>
      <p:ext uri="{BB962C8B-B14F-4D97-AF65-F5344CB8AC3E}">
        <p14:creationId xmlns:p14="http://schemas.microsoft.com/office/powerpoint/2010/main" val="259268800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188</a:t>
            </a:fld>
            <a:endParaRPr lang="en-US"/>
          </a:p>
        </p:txBody>
      </p:sp>
    </p:spTree>
    <p:extLst>
      <p:ext uri="{BB962C8B-B14F-4D97-AF65-F5344CB8AC3E}">
        <p14:creationId xmlns:p14="http://schemas.microsoft.com/office/powerpoint/2010/main" val="310344723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189</a:t>
            </a:fld>
            <a:endParaRPr lang="en-US"/>
          </a:p>
        </p:txBody>
      </p:sp>
    </p:spTree>
    <p:extLst>
      <p:ext uri="{BB962C8B-B14F-4D97-AF65-F5344CB8AC3E}">
        <p14:creationId xmlns:p14="http://schemas.microsoft.com/office/powerpoint/2010/main" val="345477269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190</a:t>
            </a:fld>
            <a:endParaRPr lang="en-US"/>
          </a:p>
        </p:txBody>
      </p:sp>
    </p:spTree>
    <p:extLst>
      <p:ext uri="{BB962C8B-B14F-4D97-AF65-F5344CB8AC3E}">
        <p14:creationId xmlns:p14="http://schemas.microsoft.com/office/powerpoint/2010/main" val="391480420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191</a:t>
            </a:fld>
            <a:endParaRPr lang="en-US"/>
          </a:p>
        </p:txBody>
      </p:sp>
    </p:spTree>
    <p:extLst>
      <p:ext uri="{BB962C8B-B14F-4D97-AF65-F5344CB8AC3E}">
        <p14:creationId xmlns:p14="http://schemas.microsoft.com/office/powerpoint/2010/main" val="174654048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192</a:t>
            </a:fld>
            <a:endParaRPr lang="en-US"/>
          </a:p>
        </p:txBody>
      </p:sp>
    </p:spTree>
    <p:extLst>
      <p:ext uri="{BB962C8B-B14F-4D97-AF65-F5344CB8AC3E}">
        <p14:creationId xmlns:p14="http://schemas.microsoft.com/office/powerpoint/2010/main" val="239548857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194</a:t>
            </a:fld>
            <a:endParaRPr lang="en-US"/>
          </a:p>
        </p:txBody>
      </p:sp>
    </p:spTree>
    <p:extLst>
      <p:ext uri="{BB962C8B-B14F-4D97-AF65-F5344CB8AC3E}">
        <p14:creationId xmlns:p14="http://schemas.microsoft.com/office/powerpoint/2010/main" val="3198789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4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ED427C6-E145-4E8C-A17D-0F6AEB55F7C4}" type="slidenum">
              <a:rPr lang="en-US" smtClean="0"/>
              <a:pPr/>
              <a:t>13</a:t>
            </a:fld>
            <a:endParaRPr lang="en-US" smtClean="0"/>
          </a:p>
        </p:txBody>
      </p:sp>
    </p:spTree>
    <p:extLst>
      <p:ext uri="{BB962C8B-B14F-4D97-AF65-F5344CB8AC3E}">
        <p14:creationId xmlns:p14="http://schemas.microsoft.com/office/powerpoint/2010/main" val="380319214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196</a:t>
            </a:fld>
            <a:endParaRPr lang="en-US"/>
          </a:p>
        </p:txBody>
      </p:sp>
    </p:spTree>
    <p:extLst>
      <p:ext uri="{BB962C8B-B14F-4D97-AF65-F5344CB8AC3E}">
        <p14:creationId xmlns:p14="http://schemas.microsoft.com/office/powerpoint/2010/main" val="239745317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197</a:t>
            </a:fld>
            <a:endParaRPr lang="en-US"/>
          </a:p>
        </p:txBody>
      </p:sp>
    </p:spTree>
    <p:extLst>
      <p:ext uri="{BB962C8B-B14F-4D97-AF65-F5344CB8AC3E}">
        <p14:creationId xmlns:p14="http://schemas.microsoft.com/office/powerpoint/2010/main" val="125839761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198</a:t>
            </a:fld>
            <a:endParaRPr lang="en-US"/>
          </a:p>
        </p:txBody>
      </p:sp>
    </p:spTree>
    <p:extLst>
      <p:ext uri="{BB962C8B-B14F-4D97-AF65-F5344CB8AC3E}">
        <p14:creationId xmlns:p14="http://schemas.microsoft.com/office/powerpoint/2010/main" val="393601116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199</a:t>
            </a:fld>
            <a:endParaRPr lang="en-US"/>
          </a:p>
        </p:txBody>
      </p:sp>
    </p:spTree>
    <p:extLst>
      <p:ext uri="{BB962C8B-B14F-4D97-AF65-F5344CB8AC3E}">
        <p14:creationId xmlns:p14="http://schemas.microsoft.com/office/powerpoint/2010/main" val="20133055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200</a:t>
            </a:fld>
            <a:endParaRPr lang="en-US"/>
          </a:p>
        </p:txBody>
      </p:sp>
    </p:spTree>
    <p:extLst>
      <p:ext uri="{BB962C8B-B14F-4D97-AF65-F5344CB8AC3E}">
        <p14:creationId xmlns:p14="http://schemas.microsoft.com/office/powerpoint/2010/main" val="265457766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204</a:t>
            </a:fld>
            <a:endParaRPr lang="en-US"/>
          </a:p>
        </p:txBody>
      </p:sp>
    </p:spTree>
    <p:extLst>
      <p:ext uri="{BB962C8B-B14F-4D97-AF65-F5344CB8AC3E}">
        <p14:creationId xmlns:p14="http://schemas.microsoft.com/office/powerpoint/2010/main" val="41353030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205</a:t>
            </a:fld>
            <a:endParaRPr lang="en-US"/>
          </a:p>
        </p:txBody>
      </p:sp>
    </p:spTree>
    <p:extLst>
      <p:ext uri="{BB962C8B-B14F-4D97-AF65-F5344CB8AC3E}">
        <p14:creationId xmlns:p14="http://schemas.microsoft.com/office/powerpoint/2010/main" val="90751325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206</a:t>
            </a:fld>
            <a:endParaRPr lang="en-US"/>
          </a:p>
        </p:txBody>
      </p:sp>
    </p:spTree>
    <p:extLst>
      <p:ext uri="{BB962C8B-B14F-4D97-AF65-F5344CB8AC3E}">
        <p14:creationId xmlns:p14="http://schemas.microsoft.com/office/powerpoint/2010/main" val="77524039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207</a:t>
            </a:fld>
            <a:endParaRPr lang="en-US"/>
          </a:p>
        </p:txBody>
      </p:sp>
    </p:spTree>
    <p:extLst>
      <p:ext uri="{BB962C8B-B14F-4D97-AF65-F5344CB8AC3E}">
        <p14:creationId xmlns:p14="http://schemas.microsoft.com/office/powerpoint/2010/main" val="220382681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208</a:t>
            </a:fld>
            <a:endParaRPr lang="en-US"/>
          </a:p>
        </p:txBody>
      </p:sp>
    </p:spTree>
    <p:extLst>
      <p:ext uri="{BB962C8B-B14F-4D97-AF65-F5344CB8AC3E}">
        <p14:creationId xmlns:p14="http://schemas.microsoft.com/office/powerpoint/2010/main" val="3596151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51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558947B-012F-42D7-97DC-43647594E72C}" type="slidenum">
              <a:rPr lang="en-US" smtClean="0"/>
              <a:pPr/>
              <a:t>14</a:t>
            </a:fld>
            <a:endParaRPr lang="en-US" smtClean="0"/>
          </a:p>
        </p:txBody>
      </p:sp>
    </p:spTree>
    <p:extLst>
      <p:ext uri="{BB962C8B-B14F-4D97-AF65-F5344CB8AC3E}">
        <p14:creationId xmlns:p14="http://schemas.microsoft.com/office/powerpoint/2010/main" val="1981120877"/>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967D3B-58E5-4E71-9647-8916992E957B}" type="slidenum">
              <a:rPr lang="en-US" smtClean="0"/>
              <a:pPr/>
              <a:t>209</a:t>
            </a:fld>
            <a:endParaRPr lang="en-US"/>
          </a:p>
        </p:txBody>
      </p:sp>
    </p:spTree>
    <p:extLst>
      <p:ext uri="{BB962C8B-B14F-4D97-AF65-F5344CB8AC3E}">
        <p14:creationId xmlns:p14="http://schemas.microsoft.com/office/powerpoint/2010/main" val="38881615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96BA1A-0608-4DF9-BFC1-100F0CA2F0AE}" type="slidenum">
              <a:rPr lang="en-US"/>
              <a:pPr/>
              <a:t>210</a:t>
            </a:fld>
            <a:endParaRPr lang="en-US"/>
          </a:p>
        </p:txBody>
      </p:sp>
      <p:sp>
        <p:nvSpPr>
          <p:cNvPr id="62566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25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For the ASP userssimiliar to the Active X/COM Objects</a:t>
            </a:r>
          </a:p>
          <a:p>
            <a:r>
              <a:rPr lang="en-US"/>
              <a:t>Perl similar to packing/subroutines</a:t>
            </a:r>
          </a:p>
        </p:txBody>
      </p:sp>
    </p:spTree>
    <p:extLst>
      <p:ext uri="{BB962C8B-B14F-4D97-AF65-F5344CB8AC3E}">
        <p14:creationId xmlns:p14="http://schemas.microsoft.com/office/powerpoint/2010/main" val="404700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36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72D3EB-2505-4B93-8854-D1B46896AEA5}" type="slidenum">
              <a:rPr lang="en-US" smtClean="0"/>
              <a:pPr/>
              <a:t>15</a:t>
            </a:fld>
            <a:endParaRPr lang="en-US" smtClean="0"/>
          </a:p>
        </p:txBody>
      </p:sp>
    </p:spTree>
    <p:extLst>
      <p:ext uri="{BB962C8B-B14F-4D97-AF65-F5344CB8AC3E}">
        <p14:creationId xmlns:p14="http://schemas.microsoft.com/office/powerpoint/2010/main" val="2508437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8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776B105-3E06-4D46-AA5D-73BB13DEAA32}" type="slidenum">
              <a:rPr lang="en-US" smtClean="0"/>
              <a:pPr/>
              <a:t>16</a:t>
            </a:fld>
            <a:endParaRPr lang="en-US" smtClean="0"/>
          </a:p>
        </p:txBody>
      </p:sp>
    </p:spTree>
    <p:extLst>
      <p:ext uri="{BB962C8B-B14F-4D97-AF65-F5344CB8AC3E}">
        <p14:creationId xmlns:p14="http://schemas.microsoft.com/office/powerpoint/2010/main" val="2120212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92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CF7750-E8B8-49F1-85A5-BFA3D6805480}" type="slidenum">
              <a:rPr lang="en-US" smtClean="0"/>
              <a:pPr/>
              <a:t>17</a:t>
            </a:fld>
            <a:endParaRPr lang="en-US" smtClean="0"/>
          </a:p>
        </p:txBody>
      </p:sp>
    </p:spTree>
    <p:extLst>
      <p:ext uri="{BB962C8B-B14F-4D97-AF65-F5344CB8AC3E}">
        <p14:creationId xmlns:p14="http://schemas.microsoft.com/office/powerpoint/2010/main" val="3412671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0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7DF58F8-7E61-4641-A1E5-B6A593BDB235}" type="slidenum">
              <a:rPr lang="en-US" smtClean="0"/>
              <a:pPr/>
              <a:t>18</a:t>
            </a:fld>
            <a:endParaRPr lang="en-US" smtClean="0"/>
          </a:p>
        </p:txBody>
      </p:sp>
    </p:spTree>
    <p:extLst>
      <p:ext uri="{BB962C8B-B14F-4D97-AF65-F5344CB8AC3E}">
        <p14:creationId xmlns:p14="http://schemas.microsoft.com/office/powerpoint/2010/main" val="267637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141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1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373B62F-70F9-4B67-B8C7-79FE1AE3666E}" type="slidenum">
              <a:rPr lang="en-US" smtClean="0"/>
              <a:pPr/>
              <a:t>19</a:t>
            </a:fld>
            <a:endParaRPr lang="en-US" smtClean="0"/>
          </a:p>
        </p:txBody>
      </p:sp>
    </p:spTree>
    <p:extLst>
      <p:ext uri="{BB962C8B-B14F-4D97-AF65-F5344CB8AC3E}">
        <p14:creationId xmlns:p14="http://schemas.microsoft.com/office/powerpoint/2010/main" val="3296089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2</a:t>
            </a:fld>
            <a:endParaRPr lang="en-US"/>
          </a:p>
        </p:txBody>
      </p:sp>
    </p:spTree>
    <p:extLst>
      <p:ext uri="{BB962C8B-B14F-4D97-AF65-F5344CB8AC3E}">
        <p14:creationId xmlns:p14="http://schemas.microsoft.com/office/powerpoint/2010/main" val="2279790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2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19C9658-3ABE-48E8-8F5F-A88503469192}" type="slidenum">
              <a:rPr lang="en-US" smtClean="0"/>
              <a:pPr/>
              <a:t>20</a:t>
            </a:fld>
            <a:endParaRPr lang="en-US" smtClean="0"/>
          </a:p>
        </p:txBody>
      </p:sp>
    </p:spTree>
    <p:extLst>
      <p:ext uri="{BB962C8B-B14F-4D97-AF65-F5344CB8AC3E}">
        <p14:creationId xmlns:p14="http://schemas.microsoft.com/office/powerpoint/2010/main" val="1788962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DF0218D-D4EC-4F22-9830-B56C3E6E5D51}" type="slidenum">
              <a:rPr lang="en-US" smtClean="0"/>
              <a:pPr/>
              <a:t>21</a:t>
            </a:fld>
            <a:endParaRPr lang="en-US" smtClean="0"/>
          </a:p>
        </p:txBody>
      </p:sp>
    </p:spTree>
    <p:extLst>
      <p:ext uri="{BB962C8B-B14F-4D97-AF65-F5344CB8AC3E}">
        <p14:creationId xmlns:p14="http://schemas.microsoft.com/office/powerpoint/2010/main" val="798753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p:spPr>
      </p:sp>
      <p:sp>
        <p:nvSpPr>
          <p:cNvPr id="144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4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FA097EF-C157-4794-9BCD-C1738225A081}" type="slidenum">
              <a:rPr lang="en-US" smtClean="0"/>
              <a:pPr/>
              <a:t>22</a:t>
            </a:fld>
            <a:endParaRPr lang="en-US" smtClean="0"/>
          </a:p>
        </p:txBody>
      </p:sp>
    </p:spTree>
    <p:extLst>
      <p:ext uri="{BB962C8B-B14F-4D97-AF65-F5344CB8AC3E}">
        <p14:creationId xmlns:p14="http://schemas.microsoft.com/office/powerpoint/2010/main" val="2567674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p:spPr>
      </p:sp>
      <p:sp>
        <p:nvSpPr>
          <p:cNvPr id="145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45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C477DC5-316A-4A3E-8F3B-2A36815C7A04}" type="slidenum">
              <a:rPr lang="en-US" smtClean="0"/>
              <a:pPr/>
              <a:t>23</a:t>
            </a:fld>
            <a:endParaRPr lang="en-US" smtClean="0"/>
          </a:p>
        </p:txBody>
      </p:sp>
    </p:spTree>
    <p:extLst>
      <p:ext uri="{BB962C8B-B14F-4D97-AF65-F5344CB8AC3E}">
        <p14:creationId xmlns:p14="http://schemas.microsoft.com/office/powerpoint/2010/main" val="4217034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24</a:t>
            </a:fld>
            <a:endParaRPr lang="en-US"/>
          </a:p>
        </p:txBody>
      </p:sp>
    </p:spTree>
    <p:extLst>
      <p:ext uri="{BB962C8B-B14F-4D97-AF65-F5344CB8AC3E}">
        <p14:creationId xmlns:p14="http://schemas.microsoft.com/office/powerpoint/2010/main" val="2750060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25</a:t>
            </a:fld>
            <a:endParaRPr lang="en-US"/>
          </a:p>
        </p:txBody>
      </p:sp>
    </p:spTree>
    <p:extLst>
      <p:ext uri="{BB962C8B-B14F-4D97-AF65-F5344CB8AC3E}">
        <p14:creationId xmlns:p14="http://schemas.microsoft.com/office/powerpoint/2010/main" val="1785704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26</a:t>
            </a:fld>
            <a:endParaRPr lang="en-US"/>
          </a:p>
        </p:txBody>
      </p:sp>
    </p:spTree>
    <p:extLst>
      <p:ext uri="{BB962C8B-B14F-4D97-AF65-F5344CB8AC3E}">
        <p14:creationId xmlns:p14="http://schemas.microsoft.com/office/powerpoint/2010/main" val="3035144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27</a:t>
            </a:fld>
            <a:endParaRPr lang="en-US"/>
          </a:p>
        </p:txBody>
      </p:sp>
    </p:spTree>
    <p:extLst>
      <p:ext uri="{BB962C8B-B14F-4D97-AF65-F5344CB8AC3E}">
        <p14:creationId xmlns:p14="http://schemas.microsoft.com/office/powerpoint/2010/main" val="550322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28</a:t>
            </a:fld>
            <a:endParaRPr lang="en-US"/>
          </a:p>
        </p:txBody>
      </p:sp>
    </p:spTree>
    <p:extLst>
      <p:ext uri="{BB962C8B-B14F-4D97-AF65-F5344CB8AC3E}">
        <p14:creationId xmlns:p14="http://schemas.microsoft.com/office/powerpoint/2010/main" val="1400310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29</a:t>
            </a:fld>
            <a:endParaRPr lang="en-US"/>
          </a:p>
        </p:txBody>
      </p:sp>
    </p:spTree>
    <p:extLst>
      <p:ext uri="{BB962C8B-B14F-4D97-AF65-F5344CB8AC3E}">
        <p14:creationId xmlns:p14="http://schemas.microsoft.com/office/powerpoint/2010/main" val="2052371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49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CCB7B-BECA-43AB-B849-17BB32483B03}" type="slidenum">
              <a:rPr lang="en-US" smtClean="0"/>
              <a:pPr/>
              <a:t>3</a:t>
            </a:fld>
            <a:endParaRPr lang="en-US" smtClean="0"/>
          </a:p>
        </p:txBody>
      </p:sp>
    </p:spTree>
    <p:extLst>
      <p:ext uri="{BB962C8B-B14F-4D97-AF65-F5344CB8AC3E}">
        <p14:creationId xmlns:p14="http://schemas.microsoft.com/office/powerpoint/2010/main" val="36774901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30</a:t>
            </a:fld>
            <a:endParaRPr lang="en-US"/>
          </a:p>
        </p:txBody>
      </p:sp>
    </p:spTree>
    <p:extLst>
      <p:ext uri="{BB962C8B-B14F-4D97-AF65-F5344CB8AC3E}">
        <p14:creationId xmlns:p14="http://schemas.microsoft.com/office/powerpoint/2010/main" val="4918499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p:spPr>
      </p:sp>
      <p:sp>
        <p:nvSpPr>
          <p:cNvPr id="147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7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B761B6-A522-4F52-88F3-821EB9D795A8}" type="slidenum">
              <a:rPr lang="en-US" smtClean="0"/>
              <a:pPr/>
              <a:t>31</a:t>
            </a:fld>
            <a:endParaRPr lang="en-US" smtClean="0"/>
          </a:p>
        </p:txBody>
      </p:sp>
    </p:spTree>
    <p:extLst>
      <p:ext uri="{BB962C8B-B14F-4D97-AF65-F5344CB8AC3E}">
        <p14:creationId xmlns:p14="http://schemas.microsoft.com/office/powerpoint/2010/main" val="1597119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8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C01996-F595-4C7D-A905-F780F6ACEA57}" type="slidenum">
              <a:rPr lang="en-US" smtClean="0"/>
              <a:pPr/>
              <a:t>32</a:t>
            </a:fld>
            <a:endParaRPr lang="en-US" smtClean="0"/>
          </a:p>
        </p:txBody>
      </p:sp>
    </p:spTree>
    <p:extLst>
      <p:ext uri="{BB962C8B-B14F-4D97-AF65-F5344CB8AC3E}">
        <p14:creationId xmlns:p14="http://schemas.microsoft.com/office/powerpoint/2010/main" val="17518229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95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285344-6071-4E5D-B31A-75AD6FC9E59D}" type="slidenum">
              <a:rPr lang="en-US" smtClean="0"/>
              <a:pPr/>
              <a:t>33</a:t>
            </a:fld>
            <a:endParaRPr lang="en-US" smtClean="0"/>
          </a:p>
        </p:txBody>
      </p:sp>
    </p:spTree>
    <p:extLst>
      <p:ext uri="{BB962C8B-B14F-4D97-AF65-F5344CB8AC3E}">
        <p14:creationId xmlns:p14="http://schemas.microsoft.com/office/powerpoint/2010/main" val="277804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34</a:t>
            </a:fld>
            <a:endParaRPr lang="en-US"/>
          </a:p>
        </p:txBody>
      </p:sp>
    </p:spTree>
    <p:extLst>
      <p:ext uri="{BB962C8B-B14F-4D97-AF65-F5344CB8AC3E}">
        <p14:creationId xmlns:p14="http://schemas.microsoft.com/office/powerpoint/2010/main" val="1015036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0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E67470-ABD0-442A-8A5A-2670518A1486}" type="slidenum">
              <a:rPr lang="en-US" smtClean="0"/>
              <a:pPr/>
              <a:t>35</a:t>
            </a:fld>
            <a:endParaRPr lang="en-US" smtClean="0"/>
          </a:p>
        </p:txBody>
      </p:sp>
    </p:spTree>
    <p:extLst>
      <p:ext uri="{BB962C8B-B14F-4D97-AF65-F5344CB8AC3E}">
        <p14:creationId xmlns:p14="http://schemas.microsoft.com/office/powerpoint/2010/main" val="6621627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1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8AEC25-7FC6-4602-A5CC-FD193CF6AA93}" type="slidenum">
              <a:rPr lang="en-US" smtClean="0"/>
              <a:pPr/>
              <a:t>36</a:t>
            </a:fld>
            <a:endParaRPr lang="en-US" smtClean="0"/>
          </a:p>
        </p:txBody>
      </p:sp>
    </p:spTree>
    <p:extLst>
      <p:ext uri="{BB962C8B-B14F-4D97-AF65-F5344CB8AC3E}">
        <p14:creationId xmlns:p14="http://schemas.microsoft.com/office/powerpoint/2010/main" val="410588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37</a:t>
            </a:fld>
            <a:endParaRPr lang="en-US"/>
          </a:p>
        </p:txBody>
      </p:sp>
    </p:spTree>
    <p:extLst>
      <p:ext uri="{BB962C8B-B14F-4D97-AF65-F5344CB8AC3E}">
        <p14:creationId xmlns:p14="http://schemas.microsoft.com/office/powerpoint/2010/main" val="8693633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38</a:t>
            </a:fld>
            <a:endParaRPr lang="en-US"/>
          </a:p>
        </p:txBody>
      </p:sp>
    </p:spTree>
    <p:extLst>
      <p:ext uri="{BB962C8B-B14F-4D97-AF65-F5344CB8AC3E}">
        <p14:creationId xmlns:p14="http://schemas.microsoft.com/office/powerpoint/2010/main" val="3388760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39</a:t>
            </a:fld>
            <a:endParaRPr lang="en-US"/>
          </a:p>
        </p:txBody>
      </p:sp>
    </p:spTree>
    <p:extLst>
      <p:ext uri="{BB962C8B-B14F-4D97-AF65-F5344CB8AC3E}">
        <p14:creationId xmlns:p14="http://schemas.microsoft.com/office/powerpoint/2010/main" val="176015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4</a:t>
            </a:fld>
            <a:endParaRPr lang="en-US"/>
          </a:p>
        </p:txBody>
      </p:sp>
    </p:spTree>
    <p:extLst>
      <p:ext uri="{BB962C8B-B14F-4D97-AF65-F5344CB8AC3E}">
        <p14:creationId xmlns:p14="http://schemas.microsoft.com/office/powerpoint/2010/main" val="33692211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2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7EE8D7-8745-4CCD-A27A-FE1B3A85999B}" type="slidenum">
              <a:rPr lang="en-US" smtClean="0"/>
              <a:pPr/>
              <a:t>44</a:t>
            </a:fld>
            <a:endParaRPr lang="en-US" smtClean="0"/>
          </a:p>
        </p:txBody>
      </p:sp>
    </p:spTree>
    <p:extLst>
      <p:ext uri="{BB962C8B-B14F-4D97-AF65-F5344CB8AC3E}">
        <p14:creationId xmlns:p14="http://schemas.microsoft.com/office/powerpoint/2010/main" val="3372480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CA6CA1-8AD9-4467-9142-7005180C23C5}" type="slidenum">
              <a:rPr lang="en-US" smtClean="0"/>
              <a:pPr/>
              <a:t>46</a:t>
            </a:fld>
            <a:endParaRPr lang="en-US" smtClean="0"/>
          </a:p>
        </p:txBody>
      </p:sp>
    </p:spTree>
    <p:extLst>
      <p:ext uri="{BB962C8B-B14F-4D97-AF65-F5344CB8AC3E}">
        <p14:creationId xmlns:p14="http://schemas.microsoft.com/office/powerpoint/2010/main" val="28194036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4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10C342-A6DF-4530-AE03-09511E369762}" type="slidenum">
              <a:rPr lang="en-US" smtClean="0"/>
              <a:pPr/>
              <a:t>47</a:t>
            </a:fld>
            <a:endParaRPr lang="en-US" smtClean="0"/>
          </a:p>
        </p:txBody>
      </p:sp>
    </p:spTree>
    <p:extLst>
      <p:ext uri="{BB962C8B-B14F-4D97-AF65-F5344CB8AC3E}">
        <p14:creationId xmlns:p14="http://schemas.microsoft.com/office/powerpoint/2010/main" val="19201683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5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2F6B34-98B8-41A5-AD4A-B2BEC56AD779}" type="slidenum">
              <a:rPr lang="en-US" smtClean="0"/>
              <a:pPr/>
              <a:t>48</a:t>
            </a:fld>
            <a:endParaRPr lang="en-US" smtClean="0"/>
          </a:p>
        </p:txBody>
      </p:sp>
    </p:spTree>
    <p:extLst>
      <p:ext uri="{BB962C8B-B14F-4D97-AF65-F5344CB8AC3E}">
        <p14:creationId xmlns:p14="http://schemas.microsoft.com/office/powerpoint/2010/main" val="5504044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6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1E11B36-1597-4739-88F4-766FABC4F481}" type="slidenum">
              <a:rPr lang="en-US" smtClean="0"/>
              <a:pPr/>
              <a:t>49</a:t>
            </a:fld>
            <a:endParaRPr lang="en-US" smtClean="0"/>
          </a:p>
        </p:txBody>
      </p:sp>
    </p:spTree>
    <p:extLst>
      <p:ext uri="{BB962C8B-B14F-4D97-AF65-F5344CB8AC3E}">
        <p14:creationId xmlns:p14="http://schemas.microsoft.com/office/powerpoint/2010/main" val="39461466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7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FD9758-66BC-4F00-80DA-C9C4495163FC}" type="slidenum">
              <a:rPr lang="en-US" smtClean="0"/>
              <a:pPr/>
              <a:t>50</a:t>
            </a:fld>
            <a:endParaRPr lang="en-US" smtClean="0"/>
          </a:p>
        </p:txBody>
      </p:sp>
    </p:spTree>
    <p:extLst>
      <p:ext uri="{BB962C8B-B14F-4D97-AF65-F5344CB8AC3E}">
        <p14:creationId xmlns:p14="http://schemas.microsoft.com/office/powerpoint/2010/main" val="1157081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51</a:t>
            </a:fld>
            <a:endParaRPr lang="en-US"/>
          </a:p>
        </p:txBody>
      </p:sp>
    </p:spTree>
    <p:extLst>
      <p:ext uri="{BB962C8B-B14F-4D97-AF65-F5344CB8AC3E}">
        <p14:creationId xmlns:p14="http://schemas.microsoft.com/office/powerpoint/2010/main" val="25043236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52</a:t>
            </a:fld>
            <a:endParaRPr lang="en-US"/>
          </a:p>
        </p:txBody>
      </p:sp>
    </p:spTree>
    <p:extLst>
      <p:ext uri="{BB962C8B-B14F-4D97-AF65-F5344CB8AC3E}">
        <p14:creationId xmlns:p14="http://schemas.microsoft.com/office/powerpoint/2010/main" val="21459369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54</a:t>
            </a:fld>
            <a:endParaRPr lang="en-US"/>
          </a:p>
        </p:txBody>
      </p:sp>
    </p:spTree>
    <p:extLst>
      <p:ext uri="{BB962C8B-B14F-4D97-AF65-F5344CB8AC3E}">
        <p14:creationId xmlns:p14="http://schemas.microsoft.com/office/powerpoint/2010/main" val="22290029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55</a:t>
            </a:fld>
            <a:endParaRPr lang="en-US"/>
          </a:p>
        </p:txBody>
      </p:sp>
    </p:spTree>
    <p:extLst>
      <p:ext uri="{BB962C8B-B14F-4D97-AF65-F5344CB8AC3E}">
        <p14:creationId xmlns:p14="http://schemas.microsoft.com/office/powerpoint/2010/main" val="241561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59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90678D3-2C89-4D43-80A4-67851A617D51}" type="slidenum">
              <a:rPr lang="en-US" smtClean="0"/>
              <a:pPr/>
              <a:t>5</a:t>
            </a:fld>
            <a:endParaRPr lang="en-US" smtClean="0"/>
          </a:p>
        </p:txBody>
      </p:sp>
    </p:spTree>
    <p:extLst>
      <p:ext uri="{BB962C8B-B14F-4D97-AF65-F5344CB8AC3E}">
        <p14:creationId xmlns:p14="http://schemas.microsoft.com/office/powerpoint/2010/main" val="34310197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56</a:t>
            </a:fld>
            <a:endParaRPr lang="en-US"/>
          </a:p>
        </p:txBody>
      </p:sp>
    </p:spTree>
    <p:extLst>
      <p:ext uri="{BB962C8B-B14F-4D97-AF65-F5344CB8AC3E}">
        <p14:creationId xmlns:p14="http://schemas.microsoft.com/office/powerpoint/2010/main" val="34955968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57</a:t>
            </a:fld>
            <a:endParaRPr lang="en-US"/>
          </a:p>
        </p:txBody>
      </p:sp>
    </p:spTree>
    <p:extLst>
      <p:ext uri="{BB962C8B-B14F-4D97-AF65-F5344CB8AC3E}">
        <p14:creationId xmlns:p14="http://schemas.microsoft.com/office/powerpoint/2010/main" val="41587947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58</a:t>
            </a:fld>
            <a:endParaRPr lang="en-US"/>
          </a:p>
        </p:txBody>
      </p:sp>
    </p:spTree>
    <p:extLst>
      <p:ext uri="{BB962C8B-B14F-4D97-AF65-F5344CB8AC3E}">
        <p14:creationId xmlns:p14="http://schemas.microsoft.com/office/powerpoint/2010/main" val="32465858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59</a:t>
            </a:fld>
            <a:endParaRPr lang="en-US"/>
          </a:p>
        </p:txBody>
      </p:sp>
    </p:spTree>
    <p:extLst>
      <p:ext uri="{BB962C8B-B14F-4D97-AF65-F5344CB8AC3E}">
        <p14:creationId xmlns:p14="http://schemas.microsoft.com/office/powerpoint/2010/main" val="33611215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60</a:t>
            </a:fld>
            <a:endParaRPr lang="en-US"/>
          </a:p>
        </p:txBody>
      </p:sp>
    </p:spTree>
    <p:extLst>
      <p:ext uri="{BB962C8B-B14F-4D97-AF65-F5344CB8AC3E}">
        <p14:creationId xmlns:p14="http://schemas.microsoft.com/office/powerpoint/2010/main" val="2767617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61</a:t>
            </a:fld>
            <a:endParaRPr lang="en-US"/>
          </a:p>
        </p:txBody>
      </p:sp>
    </p:spTree>
    <p:extLst>
      <p:ext uri="{BB962C8B-B14F-4D97-AF65-F5344CB8AC3E}">
        <p14:creationId xmlns:p14="http://schemas.microsoft.com/office/powerpoint/2010/main" val="3332513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62</a:t>
            </a:fld>
            <a:endParaRPr lang="en-US"/>
          </a:p>
        </p:txBody>
      </p:sp>
    </p:spTree>
    <p:extLst>
      <p:ext uri="{BB962C8B-B14F-4D97-AF65-F5344CB8AC3E}">
        <p14:creationId xmlns:p14="http://schemas.microsoft.com/office/powerpoint/2010/main" val="4857216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63</a:t>
            </a:fld>
            <a:endParaRPr lang="en-US"/>
          </a:p>
        </p:txBody>
      </p:sp>
    </p:spTree>
    <p:extLst>
      <p:ext uri="{BB962C8B-B14F-4D97-AF65-F5344CB8AC3E}">
        <p14:creationId xmlns:p14="http://schemas.microsoft.com/office/powerpoint/2010/main" val="7334549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64</a:t>
            </a:fld>
            <a:endParaRPr lang="en-US"/>
          </a:p>
        </p:txBody>
      </p:sp>
    </p:spTree>
    <p:extLst>
      <p:ext uri="{BB962C8B-B14F-4D97-AF65-F5344CB8AC3E}">
        <p14:creationId xmlns:p14="http://schemas.microsoft.com/office/powerpoint/2010/main" val="8417935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8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C26F7E2-06B7-48E3-AFF0-4A4D45BA0684}" type="slidenum">
              <a:rPr lang="en-US" smtClean="0"/>
              <a:pPr/>
              <a:t>65</a:t>
            </a:fld>
            <a:endParaRPr lang="en-US" smtClean="0"/>
          </a:p>
        </p:txBody>
      </p:sp>
    </p:spTree>
    <p:extLst>
      <p:ext uri="{BB962C8B-B14F-4D97-AF65-F5344CB8AC3E}">
        <p14:creationId xmlns:p14="http://schemas.microsoft.com/office/powerpoint/2010/main" val="271429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42A344A-2E67-4FB2-BCF5-AA480512C29B}" type="slidenum">
              <a:rPr lang="en-US" smtClean="0"/>
              <a:pPr/>
              <a:t>6</a:t>
            </a:fld>
            <a:endParaRPr lang="en-US" smtClean="0"/>
          </a:p>
        </p:txBody>
      </p:sp>
    </p:spTree>
    <p:extLst>
      <p:ext uri="{BB962C8B-B14F-4D97-AF65-F5344CB8AC3E}">
        <p14:creationId xmlns:p14="http://schemas.microsoft.com/office/powerpoint/2010/main" val="35064218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66</a:t>
            </a:fld>
            <a:endParaRPr lang="en-US"/>
          </a:p>
        </p:txBody>
      </p:sp>
    </p:spTree>
    <p:extLst>
      <p:ext uri="{BB962C8B-B14F-4D97-AF65-F5344CB8AC3E}">
        <p14:creationId xmlns:p14="http://schemas.microsoft.com/office/powerpoint/2010/main" val="15482087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67</a:t>
            </a:fld>
            <a:endParaRPr lang="en-US"/>
          </a:p>
        </p:txBody>
      </p:sp>
    </p:spTree>
    <p:extLst>
      <p:ext uri="{BB962C8B-B14F-4D97-AF65-F5344CB8AC3E}">
        <p14:creationId xmlns:p14="http://schemas.microsoft.com/office/powerpoint/2010/main" val="38108155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68</a:t>
            </a:fld>
            <a:endParaRPr lang="en-US"/>
          </a:p>
        </p:txBody>
      </p:sp>
    </p:spTree>
    <p:extLst>
      <p:ext uri="{BB962C8B-B14F-4D97-AF65-F5344CB8AC3E}">
        <p14:creationId xmlns:p14="http://schemas.microsoft.com/office/powerpoint/2010/main" val="28123614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69</a:t>
            </a:fld>
            <a:endParaRPr lang="en-US"/>
          </a:p>
        </p:txBody>
      </p:sp>
    </p:spTree>
    <p:extLst>
      <p:ext uri="{BB962C8B-B14F-4D97-AF65-F5344CB8AC3E}">
        <p14:creationId xmlns:p14="http://schemas.microsoft.com/office/powerpoint/2010/main" val="8606233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p:spPr>
      </p:sp>
      <p:sp>
        <p:nvSpPr>
          <p:cNvPr id="159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59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229503B-6B5D-4F86-9621-EBC26BF4DE1B}" type="slidenum">
              <a:rPr lang="en-US" smtClean="0"/>
              <a:pPr/>
              <a:t>70</a:t>
            </a:fld>
            <a:endParaRPr lang="en-US" smtClean="0"/>
          </a:p>
        </p:txBody>
      </p:sp>
    </p:spTree>
    <p:extLst>
      <p:ext uri="{BB962C8B-B14F-4D97-AF65-F5344CB8AC3E}">
        <p14:creationId xmlns:p14="http://schemas.microsoft.com/office/powerpoint/2010/main" val="23535554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p:spPr>
      </p:sp>
      <p:sp>
        <p:nvSpPr>
          <p:cNvPr id="160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60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B6298F1-BAB8-4A15-9806-C0498C37B8EA}" type="slidenum">
              <a:rPr lang="en-US" smtClean="0"/>
              <a:pPr/>
              <a:t>71</a:t>
            </a:fld>
            <a:endParaRPr lang="en-US" smtClean="0"/>
          </a:p>
        </p:txBody>
      </p:sp>
    </p:spTree>
    <p:extLst>
      <p:ext uri="{BB962C8B-B14F-4D97-AF65-F5344CB8AC3E}">
        <p14:creationId xmlns:p14="http://schemas.microsoft.com/office/powerpoint/2010/main" val="35988135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p:spPr>
      </p:sp>
      <p:sp>
        <p:nvSpPr>
          <p:cNvPr id="161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1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0FE8806-9A29-42CB-9224-76F35A55B53F}" type="slidenum">
              <a:rPr lang="en-US" smtClean="0"/>
              <a:pPr/>
              <a:t>72</a:t>
            </a:fld>
            <a:endParaRPr lang="en-US" smtClean="0"/>
          </a:p>
        </p:txBody>
      </p:sp>
    </p:spTree>
    <p:extLst>
      <p:ext uri="{BB962C8B-B14F-4D97-AF65-F5344CB8AC3E}">
        <p14:creationId xmlns:p14="http://schemas.microsoft.com/office/powerpoint/2010/main" val="13009000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2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C6D06C0-0AC0-45AC-BBCE-A6BA2315590D}" type="slidenum">
              <a:rPr lang="en-US" smtClean="0"/>
              <a:pPr/>
              <a:t>73</a:t>
            </a:fld>
            <a:endParaRPr lang="en-US" smtClean="0"/>
          </a:p>
        </p:txBody>
      </p:sp>
    </p:spTree>
    <p:extLst>
      <p:ext uri="{BB962C8B-B14F-4D97-AF65-F5344CB8AC3E}">
        <p14:creationId xmlns:p14="http://schemas.microsoft.com/office/powerpoint/2010/main" val="605131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p:spPr>
      </p:sp>
      <p:sp>
        <p:nvSpPr>
          <p:cNvPr id="163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01DBD47-7F22-4262-A82F-4ED6443EB4C9}" type="slidenum">
              <a:rPr lang="en-US" smtClean="0"/>
              <a:pPr/>
              <a:t>74</a:t>
            </a:fld>
            <a:endParaRPr lang="en-US" smtClean="0"/>
          </a:p>
        </p:txBody>
      </p:sp>
    </p:spTree>
    <p:extLst>
      <p:ext uri="{BB962C8B-B14F-4D97-AF65-F5344CB8AC3E}">
        <p14:creationId xmlns:p14="http://schemas.microsoft.com/office/powerpoint/2010/main" val="3303660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4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D0D596-3F19-434F-8364-C0E7B3F2953D}" type="slidenum">
              <a:rPr lang="en-US" smtClean="0"/>
              <a:pPr/>
              <a:t>75</a:t>
            </a:fld>
            <a:endParaRPr lang="en-US" smtClean="0"/>
          </a:p>
        </p:txBody>
      </p:sp>
    </p:spTree>
    <p:extLst>
      <p:ext uri="{BB962C8B-B14F-4D97-AF65-F5344CB8AC3E}">
        <p14:creationId xmlns:p14="http://schemas.microsoft.com/office/powerpoint/2010/main" val="1301743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80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FC87F6E-93E0-40BA-BEF5-9F8ECC3FEEB2}" type="slidenum">
              <a:rPr lang="en-US" smtClean="0"/>
              <a:pPr/>
              <a:t>7</a:t>
            </a:fld>
            <a:endParaRPr lang="en-US" smtClean="0"/>
          </a:p>
        </p:txBody>
      </p:sp>
    </p:spTree>
    <p:extLst>
      <p:ext uri="{BB962C8B-B14F-4D97-AF65-F5344CB8AC3E}">
        <p14:creationId xmlns:p14="http://schemas.microsoft.com/office/powerpoint/2010/main" val="27617915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p:spPr>
      </p:sp>
      <p:sp>
        <p:nvSpPr>
          <p:cNvPr id="165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5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3CA5BA2-283B-4986-8C90-F202895E7DA6}" type="slidenum">
              <a:rPr lang="en-US" smtClean="0"/>
              <a:pPr/>
              <a:t>77</a:t>
            </a:fld>
            <a:endParaRPr lang="en-US" smtClean="0"/>
          </a:p>
        </p:txBody>
      </p:sp>
    </p:spTree>
    <p:extLst>
      <p:ext uri="{BB962C8B-B14F-4D97-AF65-F5344CB8AC3E}">
        <p14:creationId xmlns:p14="http://schemas.microsoft.com/office/powerpoint/2010/main" val="116585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p:spPr>
      </p:sp>
      <p:sp>
        <p:nvSpPr>
          <p:cNvPr id="166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6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5E91F9-ADE7-470A-9255-B7EB0DD033DA}" type="slidenum">
              <a:rPr lang="en-US" smtClean="0"/>
              <a:pPr/>
              <a:t>78</a:t>
            </a:fld>
            <a:endParaRPr lang="en-US" smtClean="0"/>
          </a:p>
        </p:txBody>
      </p:sp>
    </p:spTree>
    <p:extLst>
      <p:ext uri="{BB962C8B-B14F-4D97-AF65-F5344CB8AC3E}">
        <p14:creationId xmlns:p14="http://schemas.microsoft.com/office/powerpoint/2010/main" val="5733050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p:spPr>
      </p:sp>
      <p:sp>
        <p:nvSpPr>
          <p:cNvPr id="167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7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46C8D4-B870-4070-833E-72870253F34E}" type="slidenum">
              <a:rPr lang="en-US" smtClean="0"/>
              <a:pPr/>
              <a:t>80</a:t>
            </a:fld>
            <a:endParaRPr lang="en-US" smtClean="0"/>
          </a:p>
        </p:txBody>
      </p:sp>
    </p:spTree>
    <p:extLst>
      <p:ext uri="{BB962C8B-B14F-4D97-AF65-F5344CB8AC3E}">
        <p14:creationId xmlns:p14="http://schemas.microsoft.com/office/powerpoint/2010/main" val="34973605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8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002E16F-9AC2-4EB0-A417-48AC2F3998FE}" type="slidenum">
              <a:rPr lang="en-US" smtClean="0"/>
              <a:pPr/>
              <a:t>81</a:t>
            </a:fld>
            <a:endParaRPr lang="en-US" smtClean="0"/>
          </a:p>
        </p:txBody>
      </p:sp>
    </p:spTree>
    <p:extLst>
      <p:ext uri="{BB962C8B-B14F-4D97-AF65-F5344CB8AC3E}">
        <p14:creationId xmlns:p14="http://schemas.microsoft.com/office/powerpoint/2010/main" val="25793940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82</a:t>
            </a:fld>
            <a:endParaRPr lang="en-US"/>
          </a:p>
        </p:txBody>
      </p:sp>
    </p:spTree>
    <p:extLst>
      <p:ext uri="{BB962C8B-B14F-4D97-AF65-F5344CB8AC3E}">
        <p14:creationId xmlns:p14="http://schemas.microsoft.com/office/powerpoint/2010/main" val="37958638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83</a:t>
            </a:fld>
            <a:endParaRPr lang="en-US"/>
          </a:p>
        </p:txBody>
      </p:sp>
    </p:spTree>
    <p:extLst>
      <p:ext uri="{BB962C8B-B14F-4D97-AF65-F5344CB8AC3E}">
        <p14:creationId xmlns:p14="http://schemas.microsoft.com/office/powerpoint/2010/main" val="17748516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84</a:t>
            </a:fld>
            <a:endParaRPr lang="en-US"/>
          </a:p>
        </p:txBody>
      </p:sp>
    </p:spTree>
    <p:extLst>
      <p:ext uri="{BB962C8B-B14F-4D97-AF65-F5344CB8AC3E}">
        <p14:creationId xmlns:p14="http://schemas.microsoft.com/office/powerpoint/2010/main" val="38202051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85</a:t>
            </a:fld>
            <a:endParaRPr lang="en-US"/>
          </a:p>
        </p:txBody>
      </p:sp>
    </p:spTree>
    <p:extLst>
      <p:ext uri="{BB962C8B-B14F-4D97-AF65-F5344CB8AC3E}">
        <p14:creationId xmlns:p14="http://schemas.microsoft.com/office/powerpoint/2010/main" val="24468941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86</a:t>
            </a:fld>
            <a:endParaRPr lang="en-US"/>
          </a:p>
        </p:txBody>
      </p:sp>
    </p:spTree>
    <p:extLst>
      <p:ext uri="{BB962C8B-B14F-4D97-AF65-F5344CB8AC3E}">
        <p14:creationId xmlns:p14="http://schemas.microsoft.com/office/powerpoint/2010/main" val="31243976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87</a:t>
            </a:fld>
            <a:endParaRPr lang="en-US"/>
          </a:p>
        </p:txBody>
      </p:sp>
    </p:spTree>
    <p:extLst>
      <p:ext uri="{BB962C8B-B14F-4D97-AF65-F5344CB8AC3E}">
        <p14:creationId xmlns:p14="http://schemas.microsoft.com/office/powerpoint/2010/main" val="3394192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90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769277-1C1D-40E7-9C27-1B3AC5E7616D}" type="slidenum">
              <a:rPr lang="en-US" smtClean="0"/>
              <a:pPr/>
              <a:t>8</a:t>
            </a:fld>
            <a:endParaRPr lang="en-US" smtClean="0"/>
          </a:p>
        </p:txBody>
      </p:sp>
    </p:spTree>
    <p:extLst>
      <p:ext uri="{BB962C8B-B14F-4D97-AF65-F5344CB8AC3E}">
        <p14:creationId xmlns:p14="http://schemas.microsoft.com/office/powerpoint/2010/main" val="74733172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88</a:t>
            </a:fld>
            <a:endParaRPr lang="en-US"/>
          </a:p>
        </p:txBody>
      </p:sp>
    </p:spTree>
    <p:extLst>
      <p:ext uri="{BB962C8B-B14F-4D97-AF65-F5344CB8AC3E}">
        <p14:creationId xmlns:p14="http://schemas.microsoft.com/office/powerpoint/2010/main" val="42422076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89</a:t>
            </a:fld>
            <a:endParaRPr lang="en-US"/>
          </a:p>
        </p:txBody>
      </p:sp>
    </p:spTree>
    <p:extLst>
      <p:ext uri="{BB962C8B-B14F-4D97-AF65-F5344CB8AC3E}">
        <p14:creationId xmlns:p14="http://schemas.microsoft.com/office/powerpoint/2010/main" val="20177970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90</a:t>
            </a:fld>
            <a:endParaRPr lang="en-US"/>
          </a:p>
        </p:txBody>
      </p:sp>
    </p:spTree>
    <p:extLst>
      <p:ext uri="{BB962C8B-B14F-4D97-AF65-F5344CB8AC3E}">
        <p14:creationId xmlns:p14="http://schemas.microsoft.com/office/powerpoint/2010/main" val="273239771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p:spPr>
      </p:sp>
      <p:sp>
        <p:nvSpPr>
          <p:cNvPr id="169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9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025669-8934-4527-8E87-FB86119D0624}" type="slidenum">
              <a:rPr lang="en-US" smtClean="0"/>
              <a:pPr/>
              <a:t>91</a:t>
            </a:fld>
            <a:endParaRPr lang="en-US" smtClean="0"/>
          </a:p>
        </p:txBody>
      </p:sp>
    </p:spTree>
    <p:extLst>
      <p:ext uri="{BB962C8B-B14F-4D97-AF65-F5344CB8AC3E}">
        <p14:creationId xmlns:p14="http://schemas.microsoft.com/office/powerpoint/2010/main" val="22365874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1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23958B2-8D7A-467B-A258-4CAD1DD4F8B9}" type="slidenum">
              <a:rPr lang="en-US" smtClean="0"/>
              <a:pPr/>
              <a:t>92</a:t>
            </a:fld>
            <a:endParaRPr lang="en-US" smtClean="0"/>
          </a:p>
        </p:txBody>
      </p:sp>
    </p:spTree>
    <p:extLst>
      <p:ext uri="{BB962C8B-B14F-4D97-AF65-F5344CB8AC3E}">
        <p14:creationId xmlns:p14="http://schemas.microsoft.com/office/powerpoint/2010/main" val="34651471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p:spPr>
      </p:sp>
      <p:sp>
        <p:nvSpPr>
          <p:cNvPr id="172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2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1357AC-961B-4FB5-B6F7-315456606503}" type="slidenum">
              <a:rPr lang="en-US" smtClean="0"/>
              <a:pPr/>
              <a:t>93</a:t>
            </a:fld>
            <a:endParaRPr lang="en-US" smtClean="0"/>
          </a:p>
        </p:txBody>
      </p:sp>
    </p:spTree>
    <p:extLst>
      <p:ext uri="{BB962C8B-B14F-4D97-AF65-F5344CB8AC3E}">
        <p14:creationId xmlns:p14="http://schemas.microsoft.com/office/powerpoint/2010/main" val="25910381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3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4D44A6-1770-4708-9D23-AC5F2DD6B17B}" type="slidenum">
              <a:rPr lang="en-US" smtClean="0"/>
              <a:pPr/>
              <a:t>101</a:t>
            </a:fld>
            <a:endParaRPr lang="en-US" smtClean="0"/>
          </a:p>
        </p:txBody>
      </p:sp>
    </p:spTree>
    <p:extLst>
      <p:ext uri="{BB962C8B-B14F-4D97-AF65-F5344CB8AC3E}">
        <p14:creationId xmlns:p14="http://schemas.microsoft.com/office/powerpoint/2010/main" val="8324797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p:spPr>
      </p:sp>
      <p:sp>
        <p:nvSpPr>
          <p:cNvPr id="177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7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B241C24-F768-4FEA-8C3E-A57B9C4E3A99}" type="slidenum">
              <a:rPr lang="en-US" smtClean="0"/>
              <a:pPr/>
              <a:t>105</a:t>
            </a:fld>
            <a:endParaRPr lang="en-US" smtClean="0"/>
          </a:p>
        </p:txBody>
      </p:sp>
    </p:spTree>
    <p:extLst>
      <p:ext uri="{BB962C8B-B14F-4D97-AF65-F5344CB8AC3E}">
        <p14:creationId xmlns:p14="http://schemas.microsoft.com/office/powerpoint/2010/main" val="1279084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p:spPr>
      </p:sp>
      <p:sp>
        <p:nvSpPr>
          <p:cNvPr id="178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8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CB596A-331F-48E3-9763-41228CB14E59}" type="slidenum">
              <a:rPr lang="en-US" smtClean="0"/>
              <a:pPr/>
              <a:t>106</a:t>
            </a:fld>
            <a:endParaRPr lang="en-US" smtClean="0"/>
          </a:p>
        </p:txBody>
      </p:sp>
    </p:spTree>
    <p:extLst>
      <p:ext uri="{BB962C8B-B14F-4D97-AF65-F5344CB8AC3E}">
        <p14:creationId xmlns:p14="http://schemas.microsoft.com/office/powerpoint/2010/main" val="229904490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9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9380C3D-E707-46AD-B278-2E2A0996527E}" type="slidenum">
              <a:rPr lang="en-US" smtClean="0"/>
              <a:pPr/>
              <a:t>107</a:t>
            </a:fld>
            <a:endParaRPr lang="en-US" smtClean="0"/>
          </a:p>
        </p:txBody>
      </p:sp>
    </p:spTree>
    <p:extLst>
      <p:ext uri="{BB962C8B-B14F-4D97-AF65-F5344CB8AC3E}">
        <p14:creationId xmlns:p14="http://schemas.microsoft.com/office/powerpoint/2010/main" val="310108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00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9B3B84-06E3-4EAB-820E-50ACB97BC031}" type="slidenum">
              <a:rPr lang="en-US" smtClean="0"/>
              <a:pPr/>
              <a:t>9</a:t>
            </a:fld>
            <a:endParaRPr lang="en-US" smtClean="0"/>
          </a:p>
        </p:txBody>
      </p:sp>
    </p:spTree>
    <p:extLst>
      <p:ext uri="{BB962C8B-B14F-4D97-AF65-F5344CB8AC3E}">
        <p14:creationId xmlns:p14="http://schemas.microsoft.com/office/powerpoint/2010/main" val="98039701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108</a:t>
            </a:fld>
            <a:endParaRPr lang="en-US"/>
          </a:p>
        </p:txBody>
      </p:sp>
    </p:spTree>
    <p:extLst>
      <p:ext uri="{BB962C8B-B14F-4D97-AF65-F5344CB8AC3E}">
        <p14:creationId xmlns:p14="http://schemas.microsoft.com/office/powerpoint/2010/main" val="26551250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109</a:t>
            </a:fld>
            <a:endParaRPr lang="en-US"/>
          </a:p>
        </p:txBody>
      </p:sp>
    </p:spTree>
    <p:extLst>
      <p:ext uri="{BB962C8B-B14F-4D97-AF65-F5344CB8AC3E}">
        <p14:creationId xmlns:p14="http://schemas.microsoft.com/office/powerpoint/2010/main" val="185374131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110</a:t>
            </a:fld>
            <a:endParaRPr lang="en-US"/>
          </a:p>
        </p:txBody>
      </p:sp>
    </p:spTree>
    <p:extLst>
      <p:ext uri="{BB962C8B-B14F-4D97-AF65-F5344CB8AC3E}">
        <p14:creationId xmlns:p14="http://schemas.microsoft.com/office/powerpoint/2010/main" val="8171405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111</a:t>
            </a:fld>
            <a:endParaRPr lang="en-US"/>
          </a:p>
        </p:txBody>
      </p:sp>
    </p:spTree>
    <p:extLst>
      <p:ext uri="{BB962C8B-B14F-4D97-AF65-F5344CB8AC3E}">
        <p14:creationId xmlns:p14="http://schemas.microsoft.com/office/powerpoint/2010/main" val="178718691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112</a:t>
            </a:fld>
            <a:endParaRPr lang="en-US"/>
          </a:p>
        </p:txBody>
      </p:sp>
    </p:spTree>
    <p:extLst>
      <p:ext uri="{BB962C8B-B14F-4D97-AF65-F5344CB8AC3E}">
        <p14:creationId xmlns:p14="http://schemas.microsoft.com/office/powerpoint/2010/main" val="413275559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113</a:t>
            </a:fld>
            <a:endParaRPr lang="en-US"/>
          </a:p>
        </p:txBody>
      </p:sp>
    </p:spTree>
    <p:extLst>
      <p:ext uri="{BB962C8B-B14F-4D97-AF65-F5344CB8AC3E}">
        <p14:creationId xmlns:p14="http://schemas.microsoft.com/office/powerpoint/2010/main" val="274001259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114</a:t>
            </a:fld>
            <a:endParaRPr lang="en-US"/>
          </a:p>
        </p:txBody>
      </p:sp>
    </p:spTree>
    <p:extLst>
      <p:ext uri="{BB962C8B-B14F-4D97-AF65-F5344CB8AC3E}">
        <p14:creationId xmlns:p14="http://schemas.microsoft.com/office/powerpoint/2010/main" val="205675619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115</a:t>
            </a:fld>
            <a:endParaRPr lang="en-US"/>
          </a:p>
        </p:txBody>
      </p:sp>
    </p:spTree>
    <p:extLst>
      <p:ext uri="{BB962C8B-B14F-4D97-AF65-F5344CB8AC3E}">
        <p14:creationId xmlns:p14="http://schemas.microsoft.com/office/powerpoint/2010/main" val="419162835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116</a:t>
            </a:fld>
            <a:endParaRPr lang="en-US"/>
          </a:p>
        </p:txBody>
      </p:sp>
    </p:spTree>
    <p:extLst>
      <p:ext uri="{BB962C8B-B14F-4D97-AF65-F5344CB8AC3E}">
        <p14:creationId xmlns:p14="http://schemas.microsoft.com/office/powerpoint/2010/main" val="419277592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25BBE90-4D9E-49F7-8C51-98DDD2272245}" type="slidenum">
              <a:rPr lang="en-US" smtClean="0"/>
              <a:pPr>
                <a:defRPr/>
              </a:pPr>
              <a:t>117</a:t>
            </a:fld>
            <a:endParaRPr lang="en-US"/>
          </a:p>
        </p:txBody>
      </p:sp>
    </p:spTree>
    <p:extLst>
      <p:ext uri="{BB962C8B-B14F-4D97-AF65-F5344CB8AC3E}">
        <p14:creationId xmlns:p14="http://schemas.microsoft.com/office/powerpoint/2010/main" val="195260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F9AC2C-736F-41C1-802D-ED0B8EAD4C99}" type="datetimeFigureOut">
              <a:rPr lang="en-US" smtClean="0"/>
              <a:pPr/>
              <a:t>6/26/2015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B8D43-1F35-486D-A7C7-DAAB8CB4CC42}" type="slidenum">
              <a:rPr lang="en-US" smtClean="0"/>
              <a:pPr/>
              <a:t>‹#›</a:t>
            </a:fld>
            <a:endParaRPr 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F9AC2C-736F-41C1-802D-ED0B8EAD4C99}" type="datetimeFigureOut">
              <a:rPr lang="en-US" smtClean="0"/>
              <a:pPr/>
              <a:t>6/26/2015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B8D43-1F35-486D-A7C7-DAAB8CB4CC42}" type="slidenum">
              <a:rPr lang="en-US" smtClean="0"/>
              <a:pPr/>
              <a:t>‹#›</a:t>
            </a:fld>
            <a:endParaRPr 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F9AC2C-736F-41C1-802D-ED0B8EAD4C99}" type="datetimeFigureOut">
              <a:rPr lang="en-US" smtClean="0"/>
              <a:pPr/>
              <a:t>6/26/2015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B8D43-1F35-486D-A7C7-DAAB8CB4CC42}" type="slidenum">
              <a:rPr lang="en-US" smtClean="0"/>
              <a:pPr/>
              <a:t>‹#›</a:t>
            </a:fld>
            <a:endParaRPr 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5" name="Rectangle 17" descr="Light horizontal"/>
          <p:cNvSpPr>
            <a:spLocks noChangeArrowheads="1"/>
          </p:cNvSpPr>
          <p:nvPr/>
        </p:nvSpPr>
        <p:spPr bwMode="gray">
          <a:xfrm rot="16200000">
            <a:off x="-3124200" y="3124200"/>
            <a:ext cx="6858000" cy="609600"/>
          </a:xfrm>
          <a:prstGeom prst="rect">
            <a:avLst/>
          </a:prstGeom>
          <a:pattFill prst="ltHorz">
            <a:fgClr>
              <a:srgbClr val="CC33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latin typeface="Arial" charset="0"/>
            </a:endParaRPr>
          </a:p>
        </p:txBody>
      </p:sp>
      <p:pic>
        <p:nvPicPr>
          <p:cNvPr id="16" name="Picture 4" descr="C:\Documents and Settings\Bidisha Das\Desktop\globsynSkil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763491"/>
            <a:ext cx="2209800" cy="52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4024313" y="3152775"/>
            <a:ext cx="1301959" cy="584775"/>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200" b="1" kern="0" dirty="0" smtClean="0">
                <a:solidFill>
                  <a:sysClr val="windowText" lastClr="000000"/>
                </a:solidFill>
                <a:effectLst>
                  <a:outerShdw blurRad="38100" dist="38100" dir="2700000" algn="tl">
                    <a:srgbClr val="000000">
                      <a:alpha val="43137"/>
                    </a:srgbClr>
                  </a:outerShdw>
                </a:effectLst>
                <a:latin typeface="Book Antiqua" pitchFamily="18" charset="0"/>
              </a:rPr>
              <a:t>JAVA</a:t>
            </a:r>
            <a:endParaRPr kumimoji="0" lang="en-US" sz="32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latin typeface="Book Antiqua" pitchFamily="18" charset="0"/>
            </a:endParaRPr>
          </a:p>
        </p:txBody>
      </p:sp>
      <p:cxnSp>
        <p:nvCxnSpPr>
          <p:cNvPr id="18" name="Straight Connector 17"/>
          <p:cNvCxnSpPr/>
          <p:nvPr/>
        </p:nvCxnSpPr>
        <p:spPr bwMode="auto">
          <a:xfrm>
            <a:off x="4092125" y="3759961"/>
            <a:ext cx="1191525" cy="0"/>
          </a:xfrm>
          <a:prstGeom prst="line">
            <a:avLst/>
          </a:prstGeom>
          <a:noFill/>
          <a:ln w="38100" cap="flat" cmpd="sng" algn="ctr">
            <a:solidFill>
              <a:srgbClr val="EA6348"/>
            </a:solidFill>
            <a:prstDash val="solid"/>
            <a:headEnd type="none" w="med" len="med"/>
            <a:tailEnd type="none" w="med" len="med"/>
          </a:ln>
          <a:effectLst>
            <a:outerShdw blurRad="40000" dist="23000" dir="5400000" rotWithShape="0">
              <a:srgbClr val="000000">
                <a:alpha val="35000"/>
              </a:srgbClr>
            </a:outerShdw>
          </a:effectLst>
        </p:spPr>
      </p:cxnSp>
      <p:sp>
        <p:nvSpPr>
          <p:cNvPr id="19" name="TextBox 20"/>
          <p:cNvSpPr txBox="1">
            <a:spLocks noChangeArrowheads="1"/>
          </p:cNvSpPr>
          <p:nvPr/>
        </p:nvSpPr>
        <p:spPr bwMode="auto">
          <a:xfrm>
            <a:off x="1982788" y="1236663"/>
            <a:ext cx="5410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Book Antiqua" pitchFamily="18" charset="0"/>
              </a:defRPr>
            </a:lvl1pPr>
            <a:lvl2pPr marL="742950" indent="-285750" eaLnBrk="0" hangingPunct="0">
              <a:defRPr sz="2800">
                <a:solidFill>
                  <a:schemeClr val="tx1"/>
                </a:solidFill>
                <a:latin typeface="Book Antiqua" pitchFamily="18" charset="0"/>
              </a:defRPr>
            </a:lvl2pPr>
            <a:lvl3pPr marL="1143000" indent="-228600" eaLnBrk="0" hangingPunct="0">
              <a:defRPr sz="2800">
                <a:solidFill>
                  <a:schemeClr val="tx1"/>
                </a:solidFill>
                <a:latin typeface="Book Antiqua" pitchFamily="18" charset="0"/>
              </a:defRPr>
            </a:lvl3pPr>
            <a:lvl4pPr marL="1600200" indent="-228600" eaLnBrk="0" hangingPunct="0">
              <a:defRPr sz="2800">
                <a:solidFill>
                  <a:schemeClr val="tx1"/>
                </a:solidFill>
                <a:latin typeface="Book Antiqua" pitchFamily="18" charset="0"/>
              </a:defRPr>
            </a:lvl4pPr>
            <a:lvl5pPr marL="2057400" indent="-228600" eaLnBrk="0" hangingPunct="0">
              <a:defRPr sz="2800">
                <a:solidFill>
                  <a:schemeClr val="tx1"/>
                </a:solidFill>
                <a:latin typeface="Book Antiqua" pitchFamily="18" charset="0"/>
              </a:defRPr>
            </a:lvl5pPr>
            <a:lvl6pPr marL="2514600" indent="-228600" algn="ctr" eaLnBrk="0" fontAlgn="base" hangingPunct="0">
              <a:spcBef>
                <a:spcPct val="0"/>
              </a:spcBef>
              <a:spcAft>
                <a:spcPct val="0"/>
              </a:spcAft>
              <a:defRPr sz="2800">
                <a:solidFill>
                  <a:schemeClr val="tx1"/>
                </a:solidFill>
                <a:latin typeface="Book Antiqua" pitchFamily="18" charset="0"/>
              </a:defRPr>
            </a:lvl6pPr>
            <a:lvl7pPr marL="2971800" indent="-228600" algn="ctr" eaLnBrk="0" fontAlgn="base" hangingPunct="0">
              <a:spcBef>
                <a:spcPct val="0"/>
              </a:spcBef>
              <a:spcAft>
                <a:spcPct val="0"/>
              </a:spcAft>
              <a:defRPr sz="2800">
                <a:solidFill>
                  <a:schemeClr val="tx1"/>
                </a:solidFill>
                <a:latin typeface="Book Antiqua" pitchFamily="18" charset="0"/>
              </a:defRPr>
            </a:lvl7pPr>
            <a:lvl8pPr marL="3429000" indent="-228600" algn="ctr" eaLnBrk="0" fontAlgn="base" hangingPunct="0">
              <a:spcBef>
                <a:spcPct val="0"/>
              </a:spcBef>
              <a:spcAft>
                <a:spcPct val="0"/>
              </a:spcAft>
              <a:defRPr sz="2800">
                <a:solidFill>
                  <a:schemeClr val="tx1"/>
                </a:solidFill>
                <a:latin typeface="Book Antiqua" pitchFamily="18" charset="0"/>
              </a:defRPr>
            </a:lvl8pPr>
            <a:lvl9pPr marL="3886200" indent="-228600" algn="ctr" eaLnBrk="0" fontAlgn="base" hangingPunct="0">
              <a:spcBef>
                <a:spcPct val="0"/>
              </a:spcBef>
              <a:spcAft>
                <a:spcPct val="0"/>
              </a:spcAft>
              <a:defRPr sz="2800">
                <a:solidFill>
                  <a:schemeClr val="tx1"/>
                </a:solidFill>
                <a:latin typeface="Book Antiqua"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Book Antiqua" pitchFamily="18" charset="0"/>
              </a:rPr>
              <a:t>SKILLS FOR INDIA</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5481955"/>
            <a:ext cx="1912620" cy="807720"/>
          </a:xfrm>
          <a:prstGeom prst="rect">
            <a:avLst/>
          </a:prstGeom>
        </p:spPr>
      </p:pic>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685800"/>
          </a:xfrm>
          <a:prstGeom prst="rect">
            <a:avLst/>
          </a:prstGeom>
        </p:spPr>
        <p:txBody>
          <a:bodyPr anchor="ctr" anchorCtr="0"/>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85800" y="990600"/>
            <a:ext cx="8229600" cy="4525963"/>
          </a:xfrm>
          <a:prstGeom prst="rect">
            <a:avLst/>
          </a:prstGeom>
        </p:spPr>
        <p:txBody>
          <a:bodyPr/>
          <a:lstStyle>
            <a:lvl1pPr marL="457200" indent="-457200" algn="just" rtl="0" fontAlgn="base">
              <a:spcBef>
                <a:spcPct val="0"/>
              </a:spcBef>
              <a:spcAft>
                <a:spcPct val="30000"/>
              </a:spcAft>
              <a:buClr>
                <a:srgbClr val="DA2A00"/>
              </a:buClr>
              <a:buFont typeface="Wingdings" pitchFamily="2" charset="2"/>
              <a:buChar char="ü"/>
              <a:defRPr kumimoji="1" lang="en-US" sz="2000" kern="1200" dirty="0" smtClean="0">
                <a:solidFill>
                  <a:schemeClr val="tx1"/>
                </a:solidFill>
                <a:latin typeface="+mn-lt"/>
                <a:ea typeface="+mn-ea"/>
                <a:cs typeface="+mn-cs"/>
              </a:defRPr>
            </a:lvl1pPr>
            <a:lvl2pPr>
              <a:buClr>
                <a:srgbClr val="C00000"/>
              </a:buClr>
              <a:buFont typeface="Wingdings" pitchFamily="2" charset="2"/>
              <a:buChar char="q"/>
              <a:defRPr sz="2000">
                <a:latin typeface="+mn-lt"/>
              </a:defRPr>
            </a:lvl2pPr>
            <a:lvl3pPr>
              <a:buClr>
                <a:srgbClr val="C00000"/>
              </a:buClr>
              <a:defRPr sz="2000">
                <a:latin typeface="+mn-lt"/>
              </a:defRPr>
            </a:lvl3pPr>
            <a:lvl4pPr>
              <a:defRPr sz="2000">
                <a:latin typeface="+mn-lt"/>
              </a:defRPr>
            </a:lvl4pPr>
            <a:lvl5pPr>
              <a:defRPr sz="20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2"/>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838200"/>
          </a:xfrm>
          <a:prstGeom prst="rect">
            <a:avLst/>
          </a:prstGeom>
        </p:spPr>
        <p:txBody>
          <a:bodyPr anchor="ctr" anchorCtr="0"/>
          <a:lstStyle/>
          <a:p>
            <a:r>
              <a:rPr lang="en-US" smtClean="0"/>
              <a:t>Click to edit Master title style</a:t>
            </a:r>
            <a:endParaRPr lang="en-US" dirty="0"/>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F9AC2C-736F-41C1-802D-ED0B8EAD4C99}" type="datetimeFigureOut">
              <a:rPr lang="en-US" smtClean="0"/>
              <a:pPr/>
              <a:t>6/26/2015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B8D43-1F35-486D-A7C7-DAAB8CB4CC42}" type="slidenum">
              <a:rPr lang="en-US" smtClean="0"/>
              <a:pPr/>
              <a:t>‹#›</a:t>
            </a:fld>
            <a:endParaRPr 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914400"/>
          </a:xfrm>
          <a:prstGeom prst="rect">
            <a:avLst/>
          </a:prstGeom>
        </p:spPr>
        <p:txBody>
          <a:bodyPr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1066800"/>
            <a:ext cx="80010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F9AC2C-736F-41C1-802D-ED0B8EAD4C99}" type="datetimeFigureOut">
              <a:rPr lang="en-US" smtClean="0"/>
              <a:pPr/>
              <a:t>6/26/2015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1CB8D43-1F35-486D-A7C7-DAAB8CB4CC42}" type="slidenum">
              <a:rPr lang="en-US" smtClean="0"/>
              <a:pPr/>
              <a:t>‹#›</a:t>
            </a:fld>
            <a:endParaRPr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F9AC2C-736F-41C1-802D-ED0B8EAD4C99}" type="datetimeFigureOut">
              <a:rPr lang="en-US" smtClean="0"/>
              <a:pPr/>
              <a:t>6/26/2015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B8D43-1F35-486D-A7C7-DAAB8CB4CC42}" type="slidenum">
              <a:rPr lang="en-US" smtClean="0"/>
              <a:pPr/>
              <a:t>‹#›</a:t>
            </a:fld>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F9AC2C-736F-41C1-802D-ED0B8EAD4C99}" type="datetimeFigureOut">
              <a:rPr lang="en-US" smtClean="0"/>
              <a:pPr/>
              <a:t>6/26/2015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B8D43-1F35-486D-A7C7-DAAB8CB4CC42}" type="slidenum">
              <a:rPr lang="en-US" smtClean="0"/>
              <a:pPr/>
              <a:t>‹#›</a:t>
            </a:fld>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F9AC2C-736F-41C1-802D-ED0B8EAD4C99}" type="datetimeFigureOut">
              <a:rPr lang="en-US" smtClean="0"/>
              <a:pPr/>
              <a:t>6/26/2015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CB8D43-1F35-486D-A7C7-DAAB8CB4CC42}" type="slidenum">
              <a:rPr lang="en-US" smtClean="0"/>
              <a:pPr/>
              <a:t>‹#›</a:t>
            </a:fld>
            <a:endParaRPr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F9AC2C-736F-41C1-802D-ED0B8EAD4C99}" type="datetimeFigureOut">
              <a:rPr lang="en-US" smtClean="0"/>
              <a:pPr/>
              <a:t>6/26/2015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CB8D43-1F35-486D-A7C7-DAAB8CB4CC42}" type="slidenum">
              <a:rPr lang="en-US" smtClean="0"/>
              <a:pPr/>
              <a:t>‹#›</a:t>
            </a:fld>
            <a:endParaRPr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F9AC2C-736F-41C1-802D-ED0B8EAD4C99}" type="datetimeFigureOut">
              <a:rPr lang="en-US" smtClean="0"/>
              <a:pPr/>
              <a:t>6/26/2015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CB8D43-1F35-486D-A7C7-DAAB8CB4CC42}" type="slidenum">
              <a:rPr lang="en-US" smtClean="0"/>
              <a:pPr/>
              <a:t>‹#›</a:t>
            </a:fld>
            <a:endParaRPr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F9AC2C-736F-41C1-802D-ED0B8EAD4C99}" type="datetimeFigureOut">
              <a:rPr lang="en-US" smtClean="0"/>
              <a:pPr/>
              <a:t>6/26/2015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B8D43-1F35-486D-A7C7-DAAB8CB4CC42}" type="slidenum">
              <a:rPr lang="en-US" smtClean="0"/>
              <a:pPr/>
              <a:t>‹#›</a:t>
            </a:fld>
            <a:endParaRPr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F9AC2C-736F-41C1-802D-ED0B8EAD4C99}" type="datetimeFigureOut">
              <a:rPr lang="en-US" smtClean="0"/>
              <a:pPr/>
              <a:t>6/26/2015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B8D43-1F35-486D-A7C7-DAAB8CB4CC42}" type="slidenum">
              <a:rPr lang="en-US" smtClean="0"/>
              <a:pPr/>
              <a:t>‹#›</a:t>
            </a:fld>
            <a:endParaRPr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jpeg"/><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9AC2C-736F-41C1-802D-ED0B8EAD4C99}" type="datetimeFigureOut">
              <a:rPr lang="en-US" smtClean="0"/>
              <a:pPr/>
              <a:t>6/26/2015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CB8D43-1F35-486D-A7C7-DAAB8CB4CC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spd="slow">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descr="Light horizontal"/>
          <p:cNvSpPr>
            <a:spLocks noChangeArrowheads="1"/>
          </p:cNvSpPr>
          <p:nvPr/>
        </p:nvSpPr>
        <p:spPr bwMode="gray">
          <a:xfrm rot="-5400000">
            <a:off x="-2400300" y="3314700"/>
            <a:ext cx="5486400" cy="685800"/>
          </a:xfrm>
          <a:prstGeom prst="rect">
            <a:avLst/>
          </a:prstGeom>
          <a:pattFill prst="ltHorz">
            <a:fgClr>
              <a:srgbClr val="CC3300"/>
            </a:fgClr>
            <a:bgClr>
              <a:schemeClr val="bg1"/>
            </a:bgClr>
          </a:pattFill>
          <a:ln w="9525">
            <a:noFill/>
            <a:miter lim="800000"/>
            <a:headEnd/>
            <a:tailEnd/>
          </a:ln>
          <a:effectLst/>
        </p:spPr>
        <p:txBody>
          <a:bodyPr vert="eaVert" wrap="none" anchor="ctr"/>
          <a:lstStyle/>
          <a:p>
            <a:pPr algn="ctr">
              <a:defRPr/>
            </a:pPr>
            <a:endParaRPr lang="en-US" sz="1800">
              <a:latin typeface="Arial" charset="0"/>
            </a:endParaRPr>
          </a:p>
        </p:txBody>
      </p:sp>
      <p:sp>
        <p:nvSpPr>
          <p:cNvPr id="1034" name="Line 10"/>
          <p:cNvSpPr>
            <a:spLocks noChangeShapeType="1"/>
          </p:cNvSpPr>
          <p:nvPr/>
        </p:nvSpPr>
        <p:spPr bwMode="auto">
          <a:xfrm>
            <a:off x="762000" y="914400"/>
            <a:ext cx="8001000" cy="0"/>
          </a:xfrm>
          <a:prstGeom prst="line">
            <a:avLst/>
          </a:prstGeom>
          <a:noFill/>
          <a:ln w="3175">
            <a:solidFill>
              <a:schemeClr val="tx1"/>
            </a:solidFill>
            <a:round/>
            <a:headEnd/>
            <a:tailEnd/>
          </a:ln>
          <a:effectLst/>
        </p:spPr>
        <p:txBody>
          <a:bodyPr/>
          <a:lstStyle/>
          <a:p>
            <a:pPr algn="ctr">
              <a:defRPr/>
            </a:pPr>
            <a:endParaRPr lang="en-US"/>
          </a:p>
        </p:txBody>
      </p:sp>
      <p:pic>
        <p:nvPicPr>
          <p:cNvPr id="1028" name="Picture 14" descr="red small background"/>
          <p:cNvPicPr>
            <a:picLocks noChangeAspect="1" noChangeArrowheads="1"/>
          </p:cNvPicPr>
          <p:nvPr/>
        </p:nvPicPr>
        <p:blipFill>
          <a:blip r:embed="rId15" cstate="print"/>
          <a:srcRect/>
          <a:stretch>
            <a:fillRect/>
          </a:stretch>
        </p:blipFill>
        <p:spPr bwMode="auto">
          <a:xfrm>
            <a:off x="76200" y="76200"/>
            <a:ext cx="304800" cy="304800"/>
          </a:xfrm>
          <a:prstGeom prst="rect">
            <a:avLst/>
          </a:prstGeom>
          <a:noFill/>
          <a:ln w="9525">
            <a:noFill/>
            <a:miter lim="800000"/>
            <a:headEnd/>
            <a:tailEnd/>
          </a:ln>
        </p:spPr>
      </p:pic>
      <p:sp>
        <p:nvSpPr>
          <p:cNvPr id="1039" name="Rectangle 15"/>
          <p:cNvSpPr>
            <a:spLocks noChangeArrowheads="1"/>
          </p:cNvSpPr>
          <p:nvPr/>
        </p:nvSpPr>
        <p:spPr bwMode="auto">
          <a:xfrm>
            <a:off x="304800" y="228600"/>
            <a:ext cx="304800" cy="304800"/>
          </a:xfrm>
          <a:prstGeom prst="rect">
            <a:avLst/>
          </a:prstGeom>
          <a:solidFill>
            <a:schemeClr val="tx1"/>
          </a:solidFill>
          <a:ln w="9525">
            <a:noFill/>
            <a:miter lim="800000"/>
            <a:headEnd/>
            <a:tailEnd/>
          </a:ln>
          <a:effectLst/>
        </p:spPr>
        <p:txBody>
          <a:bodyPr wrap="none" anchor="ctr"/>
          <a:lstStyle/>
          <a:p>
            <a:pPr algn="ctr">
              <a:defRPr/>
            </a:pPr>
            <a:endParaRPr lang="en-US"/>
          </a:p>
        </p:txBody>
      </p:sp>
      <p:sp>
        <p:nvSpPr>
          <p:cNvPr id="1040" name="Rectangle 16"/>
          <p:cNvSpPr>
            <a:spLocks noChangeArrowheads="1"/>
          </p:cNvSpPr>
          <p:nvPr/>
        </p:nvSpPr>
        <p:spPr bwMode="auto">
          <a:xfrm>
            <a:off x="152400" y="457200"/>
            <a:ext cx="304800" cy="304800"/>
          </a:xfrm>
          <a:prstGeom prst="rect">
            <a:avLst/>
          </a:prstGeom>
          <a:solidFill>
            <a:srgbClr val="001E7E"/>
          </a:solidFill>
          <a:ln w="9525">
            <a:noFill/>
            <a:miter lim="800000"/>
            <a:headEnd/>
            <a:tailEnd/>
          </a:ln>
          <a:effectLst/>
        </p:spPr>
        <p:txBody>
          <a:bodyPr wrap="none" anchor="ctr"/>
          <a:lstStyle/>
          <a:p>
            <a:pPr algn="ctr">
              <a:defRPr/>
            </a:pPr>
            <a:endParaRPr lang="en-US"/>
          </a:p>
        </p:txBody>
      </p:sp>
      <p:sp>
        <p:nvSpPr>
          <p:cNvPr id="1042" name="Text Box 18"/>
          <p:cNvSpPr txBox="1">
            <a:spLocks noChangeArrowheads="1"/>
          </p:cNvSpPr>
          <p:nvPr/>
        </p:nvSpPr>
        <p:spPr bwMode="auto">
          <a:xfrm>
            <a:off x="7107238" y="6532563"/>
            <a:ext cx="1774825" cy="244475"/>
          </a:xfrm>
          <a:prstGeom prst="rect">
            <a:avLst/>
          </a:prstGeom>
          <a:noFill/>
          <a:ln w="9525">
            <a:noFill/>
            <a:miter lim="800000"/>
            <a:headEnd/>
            <a:tailEnd/>
          </a:ln>
          <a:effectLst/>
        </p:spPr>
        <p:txBody>
          <a:bodyPr wrap="none">
            <a:spAutoFit/>
          </a:bodyPr>
          <a:lstStyle/>
          <a:p>
            <a:pPr>
              <a:defRPr/>
            </a:pPr>
            <a:r>
              <a:rPr lang="en-US" sz="1000" b="1" i="1">
                <a:latin typeface="Bookman Old Style" pitchFamily="18" charset="0"/>
              </a:rPr>
              <a:t>Document Version: 1.00</a:t>
            </a:r>
          </a:p>
        </p:txBody>
      </p:sp>
      <p:sp>
        <p:nvSpPr>
          <p:cNvPr id="1049" name="Line 25"/>
          <p:cNvSpPr>
            <a:spLocks noChangeShapeType="1"/>
          </p:cNvSpPr>
          <p:nvPr/>
        </p:nvSpPr>
        <p:spPr bwMode="auto">
          <a:xfrm>
            <a:off x="762000" y="6400800"/>
            <a:ext cx="7620000" cy="0"/>
          </a:xfrm>
          <a:prstGeom prst="line">
            <a:avLst/>
          </a:prstGeom>
          <a:noFill/>
          <a:ln w="3175">
            <a:solidFill>
              <a:schemeClr val="tx1"/>
            </a:solidFill>
            <a:round/>
            <a:headEnd/>
            <a:tailEnd/>
          </a:ln>
          <a:effectLst/>
        </p:spPr>
        <p:txBody>
          <a:bodyPr/>
          <a:lstStyle/>
          <a:p>
            <a:pPr algn="ctr">
              <a:defRPr/>
            </a:pPr>
            <a:endParaRPr lang="en-US"/>
          </a:p>
        </p:txBody>
      </p:sp>
      <p:pic>
        <p:nvPicPr>
          <p:cNvPr id="2" name="Picture 26" descr="red small background"/>
          <p:cNvPicPr>
            <a:picLocks noChangeAspect="1" noChangeArrowheads="1"/>
          </p:cNvPicPr>
          <p:nvPr/>
        </p:nvPicPr>
        <p:blipFill>
          <a:blip r:embed="rId15" cstate="print"/>
          <a:srcRect/>
          <a:stretch>
            <a:fillRect/>
          </a:stretch>
        </p:blipFill>
        <p:spPr bwMode="auto">
          <a:xfrm>
            <a:off x="8458200" y="6096000"/>
            <a:ext cx="304800" cy="304800"/>
          </a:xfrm>
          <a:prstGeom prst="rect">
            <a:avLst/>
          </a:prstGeom>
          <a:noFill/>
          <a:ln w="9525">
            <a:noFill/>
            <a:miter lim="800000"/>
            <a:headEnd/>
            <a:tailEnd/>
          </a:ln>
        </p:spPr>
      </p:pic>
      <p:sp>
        <p:nvSpPr>
          <p:cNvPr id="1053" name="Rectangle 29"/>
          <p:cNvSpPr>
            <a:spLocks noChangeArrowheads="1"/>
          </p:cNvSpPr>
          <p:nvPr/>
        </p:nvSpPr>
        <p:spPr bwMode="auto">
          <a:xfrm>
            <a:off x="762000" y="122238"/>
            <a:ext cx="7696200" cy="792162"/>
          </a:xfrm>
          <a:prstGeom prst="rect">
            <a:avLst/>
          </a:prstGeom>
          <a:noFill/>
          <a:ln w="9525" cap="flat" cmpd="sng" algn="ctr">
            <a:noFill/>
            <a:prstDash val="solid"/>
            <a:miter lim="800000"/>
            <a:headEnd/>
            <a:tailEnd/>
          </a:ln>
          <a:effectLst/>
        </p:spPr>
        <p:txBody>
          <a:bodyPr anchor="ctr"/>
          <a:lstStyle/>
          <a:p>
            <a:pPr>
              <a:defRPr/>
            </a:pPr>
            <a:r>
              <a:rPr lang="en-US">
                <a:solidFill>
                  <a:srgbClr val="421000"/>
                </a:solidFill>
                <a:latin typeface="Verdana" pitchFamily="34" charset="0"/>
              </a:rPr>
              <a:t> </a:t>
            </a:r>
          </a:p>
        </p:txBody>
      </p:sp>
      <p:pic>
        <p:nvPicPr>
          <p:cNvPr id="1036" name="Picture 17" descr="nsdc_logo"/>
          <p:cNvPicPr>
            <a:picLocks noChangeAspect="1" noChangeArrowheads="1"/>
          </p:cNvPicPr>
          <p:nvPr/>
        </p:nvPicPr>
        <p:blipFill>
          <a:blip r:embed="rId16" cstate="print"/>
          <a:srcRect/>
          <a:stretch>
            <a:fillRect/>
          </a:stretch>
        </p:blipFill>
        <p:spPr bwMode="auto">
          <a:xfrm>
            <a:off x="7048500" y="38100"/>
            <a:ext cx="1714500" cy="800100"/>
          </a:xfrm>
          <a:prstGeom prst="rect">
            <a:avLst/>
          </a:prstGeom>
          <a:noFill/>
          <a:ln w="9525">
            <a:noFill/>
            <a:miter lim="800000"/>
            <a:headEnd/>
            <a:tailEnd/>
          </a:ln>
        </p:spPr>
      </p:pic>
      <p:pic>
        <p:nvPicPr>
          <p:cNvPr id="13" name="Picture 13" descr="C:\Documents and Settings\Bidisha Das\Desktop\globsynSkills.jpg"/>
          <p:cNvPicPr>
            <a:picLocks noChangeAspect="1" noChangeArrowheads="1"/>
          </p:cNvPicPr>
          <p:nvPr/>
        </p:nvPicPr>
        <p:blipFill>
          <a:blip r:embed="rId17" cstate="print"/>
          <a:srcRect/>
          <a:stretch>
            <a:fillRect/>
          </a:stretch>
        </p:blipFill>
        <p:spPr bwMode="auto">
          <a:xfrm>
            <a:off x="76200" y="6443663"/>
            <a:ext cx="1600200" cy="414337"/>
          </a:xfrm>
          <a:prstGeom prst="rect">
            <a:avLst/>
          </a:prstGeom>
          <a:noFill/>
          <a:ln w="9525">
            <a:noFill/>
            <a:miter lim="800000"/>
            <a:headEnd/>
            <a:tailEnd/>
          </a:ln>
        </p:spPr>
      </p:pic>
      <p:sp>
        <p:nvSpPr>
          <p:cNvPr id="14" name="Rectangle 1"/>
          <p:cNvSpPr>
            <a:spLocks noChangeArrowheads="1"/>
          </p:cNvSpPr>
          <p:nvPr/>
        </p:nvSpPr>
        <p:spPr bwMode="auto">
          <a:xfrm>
            <a:off x="8094663" y="6110288"/>
            <a:ext cx="363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fld id="{716876B9-FE87-4435-88A9-7EC9CE515995}" type="slidenum">
              <a:rPr lang="en-US" sz="1200">
                <a:latin typeface="Times New Roman" pitchFamily="18" charset="0"/>
                <a:cs typeface="Times New Roman" pitchFamily="18" charset="0"/>
              </a:rPr>
              <a:pPr/>
              <a:t>‹#›</a:t>
            </a:fld>
            <a:endParaRPr lang="en-US" sz="1200" dirty="0">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3"/>
                                        </p:tgtEl>
                                        <p:attrNameLst>
                                          <p:attrName>style.visibility</p:attrName>
                                        </p:attrNameLst>
                                      </p:cBhvr>
                                      <p:to>
                                        <p:strVal val="visible"/>
                                      </p:to>
                                    </p:set>
                                    <p:animEffect transition="in" filter="dissolve">
                                      <p:cBhvr>
                                        <p:cTn id="7" dur="10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 grpId="0"/>
    </p:bldLst>
  </p:timing>
  <p:txStyles>
    <p:titleStyle>
      <a:lvl1pPr algn="l" rtl="0" eaLnBrk="1" fontAlgn="base" hangingPunct="1">
        <a:spcBef>
          <a:spcPct val="0"/>
        </a:spcBef>
        <a:spcAft>
          <a:spcPct val="0"/>
        </a:spcAft>
        <a:defRPr sz="2800">
          <a:solidFill>
            <a:srgbClr val="421000"/>
          </a:solidFill>
          <a:latin typeface="+mj-lt"/>
          <a:ea typeface="+mj-ea"/>
          <a:cs typeface="+mj-cs"/>
        </a:defRPr>
      </a:lvl1pPr>
      <a:lvl2pPr algn="l" rtl="0" eaLnBrk="1" fontAlgn="base" hangingPunct="1">
        <a:spcBef>
          <a:spcPct val="0"/>
        </a:spcBef>
        <a:spcAft>
          <a:spcPct val="0"/>
        </a:spcAft>
        <a:defRPr sz="2800">
          <a:solidFill>
            <a:srgbClr val="421000"/>
          </a:solidFill>
          <a:latin typeface="Verdana" pitchFamily="34" charset="0"/>
        </a:defRPr>
      </a:lvl2pPr>
      <a:lvl3pPr algn="l" rtl="0" eaLnBrk="1" fontAlgn="base" hangingPunct="1">
        <a:spcBef>
          <a:spcPct val="0"/>
        </a:spcBef>
        <a:spcAft>
          <a:spcPct val="0"/>
        </a:spcAft>
        <a:defRPr sz="2800">
          <a:solidFill>
            <a:srgbClr val="421000"/>
          </a:solidFill>
          <a:latin typeface="Verdana" pitchFamily="34" charset="0"/>
        </a:defRPr>
      </a:lvl3pPr>
      <a:lvl4pPr algn="l" rtl="0" eaLnBrk="1" fontAlgn="base" hangingPunct="1">
        <a:spcBef>
          <a:spcPct val="0"/>
        </a:spcBef>
        <a:spcAft>
          <a:spcPct val="0"/>
        </a:spcAft>
        <a:defRPr sz="2800">
          <a:solidFill>
            <a:srgbClr val="421000"/>
          </a:solidFill>
          <a:latin typeface="Verdana" pitchFamily="34" charset="0"/>
        </a:defRPr>
      </a:lvl4pPr>
      <a:lvl5pPr algn="l" rtl="0" eaLnBrk="1" fontAlgn="base" hangingPunct="1">
        <a:spcBef>
          <a:spcPct val="0"/>
        </a:spcBef>
        <a:spcAft>
          <a:spcPct val="0"/>
        </a:spcAft>
        <a:defRPr sz="2800">
          <a:solidFill>
            <a:srgbClr val="421000"/>
          </a:solidFill>
          <a:latin typeface="Verdana" pitchFamily="34" charset="0"/>
        </a:defRPr>
      </a:lvl5pPr>
      <a:lvl6pPr marL="457200" algn="l" rtl="0" eaLnBrk="1" fontAlgn="base" hangingPunct="1">
        <a:spcBef>
          <a:spcPct val="0"/>
        </a:spcBef>
        <a:spcAft>
          <a:spcPct val="0"/>
        </a:spcAft>
        <a:defRPr sz="2800">
          <a:solidFill>
            <a:srgbClr val="421000"/>
          </a:solidFill>
          <a:latin typeface="Verdana" pitchFamily="34" charset="0"/>
        </a:defRPr>
      </a:lvl6pPr>
      <a:lvl7pPr marL="914400" algn="l" rtl="0" eaLnBrk="1" fontAlgn="base" hangingPunct="1">
        <a:spcBef>
          <a:spcPct val="0"/>
        </a:spcBef>
        <a:spcAft>
          <a:spcPct val="0"/>
        </a:spcAft>
        <a:defRPr sz="2800">
          <a:solidFill>
            <a:srgbClr val="421000"/>
          </a:solidFill>
          <a:latin typeface="Verdana" pitchFamily="34" charset="0"/>
        </a:defRPr>
      </a:lvl7pPr>
      <a:lvl8pPr marL="1371600" algn="l" rtl="0" eaLnBrk="1" fontAlgn="base" hangingPunct="1">
        <a:spcBef>
          <a:spcPct val="0"/>
        </a:spcBef>
        <a:spcAft>
          <a:spcPct val="0"/>
        </a:spcAft>
        <a:defRPr sz="2800">
          <a:solidFill>
            <a:srgbClr val="421000"/>
          </a:solidFill>
          <a:latin typeface="Verdana" pitchFamily="34" charset="0"/>
        </a:defRPr>
      </a:lvl8pPr>
      <a:lvl9pPr marL="1828800" algn="l" rtl="0" eaLnBrk="1" fontAlgn="base" hangingPunct="1">
        <a:spcBef>
          <a:spcPct val="0"/>
        </a:spcBef>
        <a:spcAft>
          <a:spcPct val="0"/>
        </a:spcAft>
        <a:defRPr sz="2800">
          <a:solidFill>
            <a:srgbClr val="421000"/>
          </a:solidFill>
          <a:latin typeface="Verdana" pitchFamily="34"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2.xml"/><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5.xml"/><Relationship Id="rId1" Type="http://schemas.openxmlformats.org/officeDocument/2006/relationships/slideLayout" Target="../slideLayouts/slideLayout1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3.xml"/></Relationships>
</file>

<file path=ppt/slides/_rels/slide20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8.xml"/><Relationship Id="rId1" Type="http://schemas.openxmlformats.org/officeDocument/2006/relationships/slideLayout" Target="../slideLayouts/slideLayout13.xml"/></Relationships>
</file>

<file path=ppt/slides/_rels/slide20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9.xml"/><Relationship Id="rId1" Type="http://schemas.openxmlformats.org/officeDocument/2006/relationships/slideLayout" Target="../slideLayouts/slideLayout1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normAutofit/>
          </a:bodyPr>
          <a:lstStyle/>
          <a:p>
            <a:pPr eaLnBrk="1" hangingPunct="1"/>
            <a:r>
              <a:rPr lang="en-US" smtClean="0"/>
              <a:t>Developing Presentation Component in J2EE</a:t>
            </a:r>
          </a:p>
        </p:txBody>
      </p:sp>
      <p:sp>
        <p:nvSpPr>
          <p:cNvPr id="2051" name="Rectangle 3"/>
          <p:cNvSpPr>
            <a:spLocks noGrp="1" noChangeArrowheads="1"/>
          </p:cNvSpPr>
          <p:nvPr>
            <p:ph type="subTitle" idx="1"/>
          </p:nvPr>
        </p:nvSpPr>
        <p:spPr/>
        <p:txBody>
          <a:bodyPr/>
          <a:lstStyle/>
          <a:p>
            <a:pPr eaLnBrk="1" hangingPunct="1"/>
            <a:r>
              <a:rPr lang="en-US" smtClean="0"/>
              <a:t>Servlet and JSP</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Request Message</a:t>
            </a:r>
          </a:p>
        </p:txBody>
      </p:sp>
      <p:sp>
        <p:nvSpPr>
          <p:cNvPr id="9219" name="Text Box 4"/>
          <p:cNvSpPr txBox="1">
            <a:spLocks noChangeArrowheads="1"/>
          </p:cNvSpPr>
          <p:nvPr/>
        </p:nvSpPr>
        <p:spPr bwMode="auto">
          <a:xfrm>
            <a:off x="762000" y="1066800"/>
            <a:ext cx="7543800" cy="2100263"/>
          </a:xfrm>
          <a:prstGeom prst="rect">
            <a:avLst/>
          </a:prstGeom>
          <a:noFill/>
          <a:ln w="9525">
            <a:noFill/>
            <a:miter lim="800000"/>
            <a:headEnd/>
            <a:tailEnd/>
          </a:ln>
        </p:spPr>
        <p:txBody>
          <a:bodyPr>
            <a:spAutoFit/>
          </a:bodyPr>
          <a:lstStyle/>
          <a:p>
            <a:pPr>
              <a:lnSpc>
                <a:spcPct val="50000"/>
              </a:lnSpc>
              <a:spcBef>
                <a:spcPct val="50000"/>
              </a:spcBef>
            </a:pPr>
            <a:r>
              <a:rPr lang="en-US" dirty="0"/>
              <a:t>GET /shopping/index.html HTTP/1.1</a:t>
            </a:r>
          </a:p>
          <a:p>
            <a:pPr>
              <a:lnSpc>
                <a:spcPct val="50000"/>
              </a:lnSpc>
              <a:spcBef>
                <a:spcPct val="50000"/>
              </a:spcBef>
            </a:pPr>
            <a:r>
              <a:rPr lang="en-US" dirty="0"/>
              <a:t>Host: www.abc.com</a:t>
            </a:r>
          </a:p>
          <a:p>
            <a:pPr>
              <a:lnSpc>
                <a:spcPct val="50000"/>
              </a:lnSpc>
              <a:spcBef>
                <a:spcPct val="50000"/>
              </a:spcBef>
            </a:pPr>
            <a:r>
              <a:rPr lang="en-US" dirty="0"/>
              <a:t>User-Agent : Mozilla/5.0</a:t>
            </a:r>
          </a:p>
          <a:p>
            <a:pPr>
              <a:lnSpc>
                <a:spcPct val="50000"/>
              </a:lnSpc>
              <a:spcBef>
                <a:spcPct val="50000"/>
              </a:spcBef>
            </a:pPr>
            <a:r>
              <a:rPr lang="en-US" dirty="0"/>
              <a:t>Accept: image/gif, image/jpeg</a:t>
            </a:r>
          </a:p>
          <a:p>
            <a:pPr>
              <a:lnSpc>
                <a:spcPct val="50000"/>
              </a:lnSpc>
              <a:spcBef>
                <a:spcPct val="50000"/>
              </a:spcBef>
            </a:pPr>
            <a:r>
              <a:rPr lang="en-US" dirty="0"/>
              <a:t>Accept-Language: en</a:t>
            </a:r>
          </a:p>
          <a:p>
            <a:pPr>
              <a:lnSpc>
                <a:spcPct val="50000"/>
              </a:lnSpc>
              <a:spcBef>
                <a:spcPct val="50000"/>
              </a:spcBef>
            </a:pPr>
            <a:r>
              <a:rPr lang="en-US" dirty="0"/>
              <a:t>Accept-</a:t>
            </a:r>
            <a:r>
              <a:rPr lang="en-US" dirty="0" err="1"/>
              <a:t>Charset</a:t>
            </a:r>
            <a:r>
              <a:rPr lang="en-US" dirty="0"/>
              <a:t>: iso-8859-1,*,utf-8</a:t>
            </a:r>
          </a:p>
        </p:txBody>
      </p:sp>
    </p:spTree>
  </p:cSld>
  <p:clrMapOvr>
    <a:masterClrMapping/>
  </p:clrMapOvr>
  <p:transition spd="slow">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using </a:t>
            </a:r>
            <a:r>
              <a:rPr lang="en-US" dirty="0" err="1" smtClean="0"/>
              <a:t>HttpServlet</a:t>
            </a:r>
            <a:endParaRPr lang="en-US" dirty="0"/>
          </a:p>
        </p:txBody>
      </p:sp>
      <p:sp>
        <p:nvSpPr>
          <p:cNvPr id="3" name="TextBox 2"/>
          <p:cNvSpPr txBox="1"/>
          <p:nvPr/>
        </p:nvSpPr>
        <p:spPr>
          <a:xfrm>
            <a:off x="685800" y="914400"/>
            <a:ext cx="8991600" cy="5632311"/>
          </a:xfrm>
          <a:prstGeom prst="rect">
            <a:avLst/>
          </a:prstGeom>
          <a:noFill/>
        </p:spPr>
        <p:txBody>
          <a:bodyPr wrap="square" rtlCol="0">
            <a:spAutoFit/>
          </a:bodyPr>
          <a:lstStyle/>
          <a:p>
            <a:r>
              <a:rPr lang="en-US" dirty="0" smtClean="0"/>
              <a:t>public class </a:t>
            </a:r>
            <a:r>
              <a:rPr lang="en-US" dirty="0" err="1" smtClean="0"/>
              <a:t>AnyServlet</a:t>
            </a:r>
            <a:r>
              <a:rPr lang="en-US" dirty="0" smtClean="0"/>
              <a:t> extends </a:t>
            </a:r>
            <a:r>
              <a:rPr lang="en-US" dirty="0" err="1" smtClean="0"/>
              <a:t>HttpServlet</a:t>
            </a:r>
            <a:r>
              <a:rPr lang="en-US" dirty="0" smtClean="0"/>
              <a:t>{</a:t>
            </a:r>
          </a:p>
          <a:p>
            <a:r>
              <a:rPr lang="en-US" dirty="0" smtClean="0"/>
              <a:t>	public void </a:t>
            </a:r>
            <a:r>
              <a:rPr lang="en-US" dirty="0" err="1" smtClean="0"/>
              <a:t>doGet</a:t>
            </a:r>
            <a:r>
              <a:rPr lang="en-US" dirty="0" smtClean="0"/>
              <a:t>(</a:t>
            </a:r>
            <a:r>
              <a:rPr lang="en-US" dirty="0" err="1" smtClean="0"/>
              <a:t>HttpServletRequest</a:t>
            </a:r>
            <a:r>
              <a:rPr lang="en-US" dirty="0" smtClean="0"/>
              <a:t> </a:t>
            </a:r>
            <a:r>
              <a:rPr lang="en-US" dirty="0" err="1" smtClean="0"/>
              <a:t>req</a:t>
            </a:r>
            <a:r>
              <a:rPr lang="en-US" dirty="0" smtClean="0"/>
              <a:t>,</a:t>
            </a:r>
          </a:p>
          <a:p>
            <a:r>
              <a:rPr lang="en-US" dirty="0" smtClean="0"/>
              <a:t>			</a:t>
            </a:r>
            <a:r>
              <a:rPr lang="en-US" dirty="0" err="1" smtClean="0"/>
              <a:t>HttpServletResponse</a:t>
            </a:r>
            <a:r>
              <a:rPr lang="en-US" dirty="0" smtClean="0"/>
              <a:t> res) </a:t>
            </a:r>
          </a:p>
          <a:p>
            <a:r>
              <a:rPr lang="en-US" dirty="0" smtClean="0"/>
              <a:t>				throws </a:t>
            </a:r>
            <a:r>
              <a:rPr lang="en-US" dirty="0" err="1" smtClean="0"/>
              <a:t>ServletException,IOException</a:t>
            </a:r>
            <a:endParaRPr lang="en-US" dirty="0" smtClean="0"/>
          </a:p>
          <a:p>
            <a:r>
              <a:rPr lang="en-US" dirty="0" smtClean="0"/>
              <a:t>	{</a:t>
            </a:r>
          </a:p>
          <a:p>
            <a:endParaRPr lang="en-US" dirty="0" smtClean="0"/>
          </a:p>
          <a:p>
            <a:r>
              <a:rPr lang="en-US" dirty="0" smtClean="0"/>
              <a:t>	}</a:t>
            </a:r>
          </a:p>
          <a:p>
            <a:r>
              <a:rPr lang="en-US" dirty="0" smtClean="0"/>
              <a:t>	//either </a:t>
            </a:r>
            <a:r>
              <a:rPr lang="en-US" dirty="0" err="1" smtClean="0"/>
              <a:t>doGet</a:t>
            </a:r>
            <a:r>
              <a:rPr lang="en-US" dirty="0" smtClean="0"/>
              <a:t> or </a:t>
            </a:r>
            <a:r>
              <a:rPr lang="en-US" dirty="0" err="1" smtClean="0"/>
              <a:t>doPost</a:t>
            </a:r>
            <a:r>
              <a:rPr lang="en-US" dirty="0" smtClean="0"/>
              <a:t> or both</a:t>
            </a:r>
          </a:p>
          <a:p>
            <a:r>
              <a:rPr lang="en-US" dirty="0" smtClean="0"/>
              <a:t>	public void </a:t>
            </a:r>
            <a:r>
              <a:rPr lang="en-US" dirty="0" err="1" smtClean="0"/>
              <a:t>doPost</a:t>
            </a:r>
            <a:r>
              <a:rPr lang="en-US" dirty="0" smtClean="0"/>
              <a:t>(</a:t>
            </a:r>
            <a:r>
              <a:rPr lang="en-US" dirty="0" err="1" smtClean="0"/>
              <a:t>HttpServletRequest</a:t>
            </a:r>
            <a:r>
              <a:rPr lang="en-US" dirty="0" smtClean="0"/>
              <a:t> </a:t>
            </a:r>
            <a:r>
              <a:rPr lang="en-US" dirty="0" err="1" smtClean="0"/>
              <a:t>req</a:t>
            </a:r>
            <a:r>
              <a:rPr lang="en-US" dirty="0" smtClean="0"/>
              <a:t>,</a:t>
            </a:r>
          </a:p>
          <a:p>
            <a:r>
              <a:rPr lang="en-US" dirty="0" smtClean="0"/>
              <a:t>			</a:t>
            </a:r>
            <a:r>
              <a:rPr lang="en-US" dirty="0" err="1" smtClean="0"/>
              <a:t>HttpServletResponse</a:t>
            </a:r>
            <a:r>
              <a:rPr lang="en-US" dirty="0" smtClean="0"/>
              <a:t> res) </a:t>
            </a:r>
          </a:p>
          <a:p>
            <a:r>
              <a:rPr lang="en-US" dirty="0" smtClean="0"/>
              <a:t>				throws </a:t>
            </a:r>
            <a:r>
              <a:rPr lang="en-US" dirty="0" err="1" smtClean="0"/>
              <a:t>ServletException,IOException</a:t>
            </a:r>
            <a:endParaRPr lang="en-US" dirty="0" smtClean="0"/>
          </a:p>
          <a:p>
            <a:r>
              <a:rPr lang="en-US" dirty="0" smtClean="0"/>
              <a:t>	{</a:t>
            </a:r>
          </a:p>
          <a:p>
            <a:r>
              <a:rPr lang="en-US" dirty="0" smtClean="0"/>
              <a:t>	}</a:t>
            </a:r>
          </a:p>
          <a:p>
            <a:r>
              <a:rPr lang="en-US" dirty="0" smtClean="0"/>
              <a:t>}</a:t>
            </a:r>
          </a:p>
          <a:p>
            <a:r>
              <a:rPr lang="en-US" dirty="0" smtClean="0"/>
              <a:t>	</a:t>
            </a:r>
            <a:endParaRPr lang="en-US" dirty="0"/>
          </a:p>
        </p:txBody>
      </p:sp>
    </p:spTree>
  </p:cSld>
  <p:clrMapOvr>
    <a:masterClrMapping/>
  </p:clrMapOvr>
  <p:transition spd="slow">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0"/>
            <a:ext cx="7772400" cy="1143000"/>
          </a:xfrm>
        </p:spPr>
        <p:txBody>
          <a:bodyPr/>
          <a:lstStyle/>
          <a:p>
            <a:pPr eaLnBrk="1" hangingPunct="1"/>
            <a:r>
              <a:rPr lang="en-US" smtClean="0"/>
              <a:t>HttpServlet</a:t>
            </a:r>
          </a:p>
        </p:txBody>
      </p:sp>
      <p:sp>
        <p:nvSpPr>
          <p:cNvPr id="51203" name="Text Box 3"/>
          <p:cNvSpPr txBox="1">
            <a:spLocks noChangeArrowheads="1"/>
          </p:cNvSpPr>
          <p:nvPr/>
        </p:nvSpPr>
        <p:spPr bwMode="auto">
          <a:xfrm>
            <a:off x="304800" y="1371600"/>
            <a:ext cx="8458200" cy="466725"/>
          </a:xfrm>
          <a:prstGeom prst="rect">
            <a:avLst/>
          </a:prstGeom>
          <a:noFill/>
          <a:ln w="9525">
            <a:solidFill>
              <a:schemeClr val="tx1"/>
            </a:solidFill>
            <a:miter lim="800000"/>
            <a:headEnd/>
            <a:tailEnd/>
          </a:ln>
        </p:spPr>
        <p:txBody>
          <a:bodyPr>
            <a:spAutoFit/>
          </a:bodyPr>
          <a:lstStyle/>
          <a:p>
            <a:pPr algn="ctr">
              <a:spcBef>
                <a:spcPct val="50000"/>
              </a:spcBef>
            </a:pPr>
            <a:r>
              <a:rPr lang="en-US"/>
              <a:t>public void service(ServletRequest req,ServletResponse res)</a:t>
            </a:r>
          </a:p>
        </p:txBody>
      </p:sp>
      <p:sp>
        <p:nvSpPr>
          <p:cNvPr id="51204" name="Text Box 4"/>
          <p:cNvSpPr txBox="1">
            <a:spLocks noChangeArrowheads="1"/>
          </p:cNvSpPr>
          <p:nvPr/>
        </p:nvSpPr>
        <p:spPr bwMode="auto">
          <a:xfrm>
            <a:off x="152400" y="2667000"/>
            <a:ext cx="8839200" cy="466725"/>
          </a:xfrm>
          <a:prstGeom prst="rect">
            <a:avLst/>
          </a:prstGeom>
          <a:noFill/>
          <a:ln w="9525">
            <a:solidFill>
              <a:schemeClr val="tx1"/>
            </a:solidFill>
            <a:miter lim="800000"/>
            <a:headEnd/>
            <a:tailEnd/>
          </a:ln>
        </p:spPr>
        <p:txBody>
          <a:bodyPr>
            <a:spAutoFit/>
          </a:bodyPr>
          <a:lstStyle/>
          <a:p>
            <a:pPr algn="ctr">
              <a:spcBef>
                <a:spcPct val="50000"/>
              </a:spcBef>
            </a:pPr>
            <a:r>
              <a:rPr lang="en-US"/>
              <a:t>public void service(HttpServletRequest req,HttpServletResponse res)</a:t>
            </a:r>
          </a:p>
        </p:txBody>
      </p:sp>
      <p:sp>
        <p:nvSpPr>
          <p:cNvPr id="51205" name="AutoShape 5"/>
          <p:cNvSpPr>
            <a:spLocks noChangeArrowheads="1"/>
          </p:cNvSpPr>
          <p:nvPr/>
        </p:nvSpPr>
        <p:spPr bwMode="auto">
          <a:xfrm>
            <a:off x="4343400" y="1905000"/>
            <a:ext cx="304800" cy="762000"/>
          </a:xfrm>
          <a:prstGeom prst="downArrow">
            <a:avLst>
              <a:gd name="adj1" fmla="val 50000"/>
              <a:gd name="adj2" fmla="val 62500"/>
            </a:avLst>
          </a:prstGeom>
          <a:noFill/>
          <a:ln w="9525">
            <a:solidFill>
              <a:schemeClr val="tx1"/>
            </a:solidFill>
            <a:miter lim="800000"/>
            <a:headEnd/>
            <a:tailEnd/>
          </a:ln>
        </p:spPr>
        <p:txBody>
          <a:bodyPr wrap="none" anchor="ctr"/>
          <a:lstStyle/>
          <a:p>
            <a:endParaRPr lang="en-US"/>
          </a:p>
        </p:txBody>
      </p:sp>
      <p:sp>
        <p:nvSpPr>
          <p:cNvPr id="51206" name="Text Box 6"/>
          <p:cNvSpPr txBox="1">
            <a:spLocks noChangeArrowheads="1"/>
          </p:cNvSpPr>
          <p:nvPr/>
        </p:nvSpPr>
        <p:spPr bwMode="auto">
          <a:xfrm>
            <a:off x="4648200" y="1981200"/>
            <a:ext cx="1752600" cy="457200"/>
          </a:xfrm>
          <a:prstGeom prst="rect">
            <a:avLst/>
          </a:prstGeom>
          <a:noFill/>
          <a:ln w="9525">
            <a:noFill/>
            <a:miter lim="800000"/>
            <a:headEnd/>
            <a:tailEnd/>
          </a:ln>
        </p:spPr>
        <p:txBody>
          <a:bodyPr>
            <a:spAutoFit/>
          </a:bodyPr>
          <a:lstStyle/>
          <a:p>
            <a:pPr>
              <a:spcBef>
                <a:spcPct val="50000"/>
              </a:spcBef>
            </a:pPr>
            <a:r>
              <a:rPr lang="en-US"/>
              <a:t>delegates</a:t>
            </a:r>
          </a:p>
        </p:txBody>
      </p:sp>
      <p:sp>
        <p:nvSpPr>
          <p:cNvPr id="51207" name="AutoShape 7"/>
          <p:cNvSpPr>
            <a:spLocks noChangeArrowheads="1"/>
          </p:cNvSpPr>
          <p:nvPr/>
        </p:nvSpPr>
        <p:spPr bwMode="auto">
          <a:xfrm>
            <a:off x="4343400" y="3200400"/>
            <a:ext cx="381000" cy="838200"/>
          </a:xfrm>
          <a:prstGeom prst="downArrow">
            <a:avLst>
              <a:gd name="adj1" fmla="val 50000"/>
              <a:gd name="adj2" fmla="val 55000"/>
            </a:avLst>
          </a:prstGeom>
          <a:noFill/>
          <a:ln w="9525">
            <a:solidFill>
              <a:schemeClr val="tx1"/>
            </a:solidFill>
            <a:miter lim="800000"/>
            <a:headEnd/>
            <a:tailEnd/>
          </a:ln>
        </p:spPr>
        <p:txBody>
          <a:bodyPr wrap="none" anchor="ctr"/>
          <a:lstStyle/>
          <a:p>
            <a:endParaRPr lang="en-US"/>
          </a:p>
        </p:txBody>
      </p:sp>
      <p:sp>
        <p:nvSpPr>
          <p:cNvPr id="51208" name="AutoShape 8"/>
          <p:cNvSpPr>
            <a:spLocks noChangeArrowheads="1"/>
          </p:cNvSpPr>
          <p:nvPr/>
        </p:nvSpPr>
        <p:spPr bwMode="auto">
          <a:xfrm>
            <a:off x="3581400" y="4038600"/>
            <a:ext cx="1905000" cy="990600"/>
          </a:xfrm>
          <a:prstGeom prst="flowChartDecision">
            <a:avLst/>
          </a:prstGeom>
          <a:noFill/>
          <a:ln w="9525">
            <a:solidFill>
              <a:schemeClr val="tx1"/>
            </a:solidFill>
            <a:miter lim="800000"/>
            <a:headEnd/>
            <a:tailEnd/>
          </a:ln>
        </p:spPr>
        <p:txBody>
          <a:bodyPr wrap="none" anchor="ctr"/>
          <a:lstStyle/>
          <a:p>
            <a:endParaRPr lang="en-US"/>
          </a:p>
        </p:txBody>
      </p:sp>
      <p:sp>
        <p:nvSpPr>
          <p:cNvPr id="51209" name="Text Box 9"/>
          <p:cNvSpPr txBox="1">
            <a:spLocks noChangeArrowheads="1"/>
          </p:cNvSpPr>
          <p:nvPr/>
        </p:nvSpPr>
        <p:spPr bwMode="auto">
          <a:xfrm>
            <a:off x="3733800" y="4343400"/>
            <a:ext cx="2133600" cy="366713"/>
          </a:xfrm>
          <a:prstGeom prst="rect">
            <a:avLst/>
          </a:prstGeom>
          <a:noFill/>
          <a:ln w="9525">
            <a:noFill/>
            <a:miter lim="800000"/>
            <a:headEnd/>
            <a:tailEnd/>
          </a:ln>
        </p:spPr>
        <p:txBody>
          <a:bodyPr>
            <a:spAutoFit/>
          </a:bodyPr>
          <a:lstStyle/>
          <a:p>
            <a:pPr>
              <a:spcBef>
                <a:spcPct val="50000"/>
              </a:spcBef>
            </a:pPr>
            <a:r>
              <a:rPr lang="en-US" sz="1800"/>
              <a:t>GET or POST?</a:t>
            </a:r>
          </a:p>
        </p:txBody>
      </p:sp>
      <p:sp>
        <p:nvSpPr>
          <p:cNvPr id="51210" name="Line 10"/>
          <p:cNvSpPr>
            <a:spLocks noChangeShapeType="1"/>
          </p:cNvSpPr>
          <p:nvPr/>
        </p:nvSpPr>
        <p:spPr bwMode="auto">
          <a:xfrm flipH="1">
            <a:off x="1676400" y="4572000"/>
            <a:ext cx="1905000" cy="0"/>
          </a:xfrm>
          <a:prstGeom prst="line">
            <a:avLst/>
          </a:prstGeom>
          <a:noFill/>
          <a:ln w="9525">
            <a:solidFill>
              <a:schemeClr val="tx1"/>
            </a:solidFill>
            <a:round/>
            <a:headEnd/>
            <a:tailEnd type="triangle" w="med" len="med"/>
          </a:ln>
        </p:spPr>
        <p:txBody>
          <a:bodyPr/>
          <a:lstStyle/>
          <a:p>
            <a:endParaRPr lang="en-US"/>
          </a:p>
        </p:txBody>
      </p:sp>
      <p:sp>
        <p:nvSpPr>
          <p:cNvPr id="51211" name="Line 11"/>
          <p:cNvSpPr>
            <a:spLocks noChangeShapeType="1"/>
          </p:cNvSpPr>
          <p:nvPr/>
        </p:nvSpPr>
        <p:spPr bwMode="auto">
          <a:xfrm>
            <a:off x="5486400" y="4572000"/>
            <a:ext cx="1981200" cy="0"/>
          </a:xfrm>
          <a:prstGeom prst="line">
            <a:avLst/>
          </a:prstGeom>
          <a:noFill/>
          <a:ln w="9525">
            <a:solidFill>
              <a:schemeClr val="tx1"/>
            </a:solidFill>
            <a:round/>
            <a:headEnd/>
            <a:tailEnd type="triangle" w="med" len="med"/>
          </a:ln>
        </p:spPr>
        <p:txBody>
          <a:bodyPr/>
          <a:lstStyle/>
          <a:p>
            <a:endParaRPr lang="en-US"/>
          </a:p>
        </p:txBody>
      </p:sp>
      <p:sp>
        <p:nvSpPr>
          <p:cNvPr id="51212" name="Line 12"/>
          <p:cNvSpPr>
            <a:spLocks noChangeShapeType="1"/>
          </p:cNvSpPr>
          <p:nvPr/>
        </p:nvSpPr>
        <p:spPr bwMode="auto">
          <a:xfrm>
            <a:off x="1676400" y="4572000"/>
            <a:ext cx="0" cy="762000"/>
          </a:xfrm>
          <a:prstGeom prst="line">
            <a:avLst/>
          </a:prstGeom>
          <a:noFill/>
          <a:ln w="9525">
            <a:solidFill>
              <a:schemeClr val="tx1"/>
            </a:solidFill>
            <a:round/>
            <a:headEnd/>
            <a:tailEnd type="triangle" w="med" len="med"/>
          </a:ln>
        </p:spPr>
        <p:txBody>
          <a:bodyPr/>
          <a:lstStyle/>
          <a:p>
            <a:endParaRPr lang="en-US"/>
          </a:p>
        </p:txBody>
      </p:sp>
      <p:sp>
        <p:nvSpPr>
          <p:cNvPr id="51213" name="Text Box 13"/>
          <p:cNvSpPr txBox="1">
            <a:spLocks noChangeArrowheads="1"/>
          </p:cNvSpPr>
          <p:nvPr/>
        </p:nvSpPr>
        <p:spPr bwMode="auto">
          <a:xfrm>
            <a:off x="152400" y="5410200"/>
            <a:ext cx="3276600" cy="466725"/>
          </a:xfrm>
          <a:prstGeom prst="rect">
            <a:avLst/>
          </a:prstGeom>
          <a:noFill/>
          <a:ln w="9525">
            <a:solidFill>
              <a:schemeClr val="tx1"/>
            </a:solidFill>
            <a:miter lim="800000"/>
            <a:headEnd/>
            <a:tailEnd/>
          </a:ln>
        </p:spPr>
        <p:txBody>
          <a:bodyPr>
            <a:spAutoFit/>
          </a:bodyPr>
          <a:lstStyle/>
          <a:p>
            <a:pPr>
              <a:spcBef>
                <a:spcPct val="50000"/>
              </a:spcBef>
            </a:pPr>
            <a:r>
              <a:rPr lang="en-US"/>
              <a:t>public void doGet(….)</a:t>
            </a:r>
          </a:p>
        </p:txBody>
      </p:sp>
      <p:sp>
        <p:nvSpPr>
          <p:cNvPr id="51214" name="Text Box 14"/>
          <p:cNvSpPr txBox="1">
            <a:spLocks noChangeArrowheads="1"/>
          </p:cNvSpPr>
          <p:nvPr/>
        </p:nvSpPr>
        <p:spPr bwMode="auto">
          <a:xfrm>
            <a:off x="5715000" y="5486400"/>
            <a:ext cx="3276600" cy="466725"/>
          </a:xfrm>
          <a:prstGeom prst="rect">
            <a:avLst/>
          </a:prstGeom>
          <a:noFill/>
          <a:ln w="9525">
            <a:solidFill>
              <a:schemeClr val="tx1"/>
            </a:solidFill>
            <a:miter lim="800000"/>
            <a:headEnd/>
            <a:tailEnd/>
          </a:ln>
        </p:spPr>
        <p:txBody>
          <a:bodyPr>
            <a:spAutoFit/>
          </a:bodyPr>
          <a:lstStyle/>
          <a:p>
            <a:pPr>
              <a:spcBef>
                <a:spcPct val="50000"/>
              </a:spcBef>
            </a:pPr>
            <a:r>
              <a:rPr lang="en-US"/>
              <a:t>public void doPost(….)</a:t>
            </a:r>
          </a:p>
        </p:txBody>
      </p:sp>
      <p:sp>
        <p:nvSpPr>
          <p:cNvPr id="51215" name="Line 15"/>
          <p:cNvSpPr>
            <a:spLocks noChangeShapeType="1"/>
          </p:cNvSpPr>
          <p:nvPr/>
        </p:nvSpPr>
        <p:spPr bwMode="auto">
          <a:xfrm>
            <a:off x="7391400" y="4572000"/>
            <a:ext cx="0" cy="914400"/>
          </a:xfrm>
          <a:prstGeom prst="line">
            <a:avLst/>
          </a:prstGeom>
          <a:noFill/>
          <a:ln w="9525">
            <a:solidFill>
              <a:schemeClr val="tx1"/>
            </a:solidFill>
            <a:round/>
            <a:headEnd/>
            <a:tailEnd type="triangle" w="med" len="med"/>
          </a:ln>
        </p:spPr>
        <p:txBody>
          <a:bodyPr/>
          <a:lstStyle/>
          <a:p>
            <a:endParaRPr lang="en-US"/>
          </a:p>
        </p:txBody>
      </p:sp>
      <p:sp>
        <p:nvSpPr>
          <p:cNvPr id="51216" name="Text Box 16"/>
          <p:cNvSpPr txBox="1">
            <a:spLocks noChangeArrowheads="1"/>
          </p:cNvSpPr>
          <p:nvPr/>
        </p:nvSpPr>
        <p:spPr bwMode="auto">
          <a:xfrm>
            <a:off x="1828800" y="4191000"/>
            <a:ext cx="990600" cy="457200"/>
          </a:xfrm>
          <a:prstGeom prst="rect">
            <a:avLst/>
          </a:prstGeom>
          <a:noFill/>
          <a:ln w="9525">
            <a:noFill/>
            <a:miter lim="800000"/>
            <a:headEnd/>
            <a:tailEnd/>
          </a:ln>
        </p:spPr>
        <p:txBody>
          <a:bodyPr>
            <a:spAutoFit/>
          </a:bodyPr>
          <a:lstStyle/>
          <a:p>
            <a:pPr>
              <a:spcBef>
                <a:spcPct val="50000"/>
              </a:spcBef>
            </a:pPr>
            <a:r>
              <a:rPr lang="en-US"/>
              <a:t>GET</a:t>
            </a:r>
          </a:p>
        </p:txBody>
      </p:sp>
      <p:sp>
        <p:nvSpPr>
          <p:cNvPr id="51217" name="Text Box 17"/>
          <p:cNvSpPr txBox="1">
            <a:spLocks noChangeArrowheads="1"/>
          </p:cNvSpPr>
          <p:nvPr/>
        </p:nvSpPr>
        <p:spPr bwMode="auto">
          <a:xfrm>
            <a:off x="5867400" y="4191000"/>
            <a:ext cx="1219200" cy="457200"/>
          </a:xfrm>
          <a:prstGeom prst="rect">
            <a:avLst/>
          </a:prstGeom>
          <a:noFill/>
          <a:ln w="9525">
            <a:noFill/>
            <a:miter lim="800000"/>
            <a:headEnd/>
            <a:tailEnd/>
          </a:ln>
        </p:spPr>
        <p:txBody>
          <a:bodyPr>
            <a:spAutoFit/>
          </a:bodyPr>
          <a:lstStyle/>
          <a:p>
            <a:pPr>
              <a:spcBef>
                <a:spcPct val="50000"/>
              </a:spcBef>
            </a:pPr>
            <a:r>
              <a:rPr lang="en-US"/>
              <a:t>POST</a:t>
            </a:r>
          </a:p>
        </p:txBody>
      </p:sp>
    </p:spTree>
  </p:cSld>
  <p:clrMapOvr>
    <a:masterClrMapping/>
  </p:clrMapOvr>
  <p:transition spd="slow">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Coding Style</a:t>
            </a:r>
            <a:endParaRPr lang="en-US" dirty="0"/>
          </a:p>
        </p:txBody>
      </p:sp>
      <p:sp>
        <p:nvSpPr>
          <p:cNvPr id="4" name="Content Placeholder 3"/>
          <p:cNvSpPr>
            <a:spLocks noGrp="1"/>
          </p:cNvSpPr>
          <p:nvPr>
            <p:ph idx="1"/>
          </p:nvPr>
        </p:nvSpPr>
        <p:spPr/>
        <p:txBody>
          <a:bodyPr/>
          <a:lstStyle/>
          <a:p>
            <a:r>
              <a:rPr lang="en-US" dirty="0" smtClean="0"/>
              <a:t>Provide a user defined method (name can be anything) and write HTML generation logic there , instead of writing them in </a:t>
            </a:r>
            <a:r>
              <a:rPr lang="en-US" dirty="0" err="1" smtClean="0"/>
              <a:t>doGet</a:t>
            </a:r>
            <a:r>
              <a:rPr lang="en-US" dirty="0" smtClean="0"/>
              <a:t> or </a:t>
            </a:r>
            <a:r>
              <a:rPr lang="en-US" dirty="0" err="1" smtClean="0"/>
              <a:t>doPost</a:t>
            </a:r>
            <a:endParaRPr lang="en-US" dirty="0" smtClean="0"/>
          </a:p>
          <a:p>
            <a:r>
              <a:rPr lang="en-US" dirty="0" smtClean="0"/>
              <a:t>Call this method from </a:t>
            </a:r>
            <a:r>
              <a:rPr lang="en-US" dirty="0" err="1" smtClean="0"/>
              <a:t>doGet</a:t>
            </a:r>
            <a:r>
              <a:rPr lang="en-US" dirty="0" smtClean="0"/>
              <a:t> or </a:t>
            </a:r>
            <a:r>
              <a:rPr lang="en-US" dirty="0" err="1" smtClean="0"/>
              <a:t>doPost</a:t>
            </a:r>
            <a:endParaRPr lang="en-US" dirty="0"/>
          </a:p>
        </p:txBody>
      </p:sp>
    </p:spTree>
  </p:cSld>
  <p:clrMapOvr>
    <a:masterClrMapping/>
  </p:clrMapOvr>
  <p:transition spd="slow">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style</a:t>
            </a:r>
            <a:endParaRPr lang="en-US" dirty="0"/>
          </a:p>
        </p:txBody>
      </p:sp>
      <p:sp>
        <p:nvSpPr>
          <p:cNvPr id="3" name="TextBox 2"/>
          <p:cNvSpPr txBox="1"/>
          <p:nvPr/>
        </p:nvSpPr>
        <p:spPr>
          <a:xfrm>
            <a:off x="685800" y="914400"/>
            <a:ext cx="8991600" cy="3785652"/>
          </a:xfrm>
          <a:prstGeom prst="rect">
            <a:avLst/>
          </a:prstGeom>
          <a:noFill/>
        </p:spPr>
        <p:txBody>
          <a:bodyPr wrap="square" rtlCol="0">
            <a:spAutoFit/>
          </a:bodyPr>
          <a:lstStyle/>
          <a:p>
            <a:r>
              <a:rPr lang="en-US" dirty="0" smtClean="0"/>
              <a:t>public class </a:t>
            </a:r>
            <a:r>
              <a:rPr lang="en-US" dirty="0" err="1" smtClean="0"/>
              <a:t>AnyServlet</a:t>
            </a:r>
            <a:r>
              <a:rPr lang="en-US" dirty="0" smtClean="0"/>
              <a:t> extends </a:t>
            </a:r>
            <a:r>
              <a:rPr lang="en-US" dirty="0" err="1" smtClean="0"/>
              <a:t>HttpServlet</a:t>
            </a:r>
            <a:r>
              <a:rPr lang="en-US" dirty="0" smtClean="0"/>
              <a:t>{</a:t>
            </a:r>
          </a:p>
          <a:p>
            <a:r>
              <a:rPr lang="en-US" dirty="0" smtClean="0"/>
              <a:t>	public void process(</a:t>
            </a:r>
            <a:r>
              <a:rPr lang="en-US" dirty="0" err="1" smtClean="0"/>
              <a:t>HttpServletRequest</a:t>
            </a:r>
            <a:r>
              <a:rPr lang="en-US" dirty="0" smtClean="0"/>
              <a:t> </a:t>
            </a:r>
            <a:r>
              <a:rPr lang="en-US" dirty="0" err="1" smtClean="0"/>
              <a:t>req</a:t>
            </a:r>
            <a:r>
              <a:rPr lang="en-US" dirty="0" smtClean="0"/>
              <a:t>,</a:t>
            </a:r>
          </a:p>
          <a:p>
            <a:r>
              <a:rPr lang="en-US" dirty="0" smtClean="0"/>
              <a:t>			</a:t>
            </a:r>
            <a:r>
              <a:rPr lang="en-US" dirty="0" err="1" smtClean="0"/>
              <a:t>HttpServletResponse</a:t>
            </a:r>
            <a:r>
              <a:rPr lang="en-US" dirty="0" smtClean="0"/>
              <a:t> res) </a:t>
            </a:r>
          </a:p>
          <a:p>
            <a:r>
              <a:rPr lang="en-US" dirty="0" smtClean="0"/>
              <a:t>				throws </a:t>
            </a:r>
            <a:r>
              <a:rPr lang="en-US" dirty="0" err="1" smtClean="0"/>
              <a:t>ServletException,IOException</a:t>
            </a:r>
            <a:endParaRPr lang="en-US" dirty="0" smtClean="0"/>
          </a:p>
          <a:p>
            <a:r>
              <a:rPr lang="en-US" dirty="0" smtClean="0"/>
              <a:t>	{</a:t>
            </a:r>
          </a:p>
          <a:p>
            <a:r>
              <a:rPr lang="en-US" dirty="0" smtClean="0"/>
              <a:t>		// this is user defined method , containing HTML gen </a:t>
            </a:r>
          </a:p>
          <a:p>
            <a:r>
              <a:rPr lang="en-US" dirty="0" smtClean="0"/>
              <a:t>		//logic , it can be named anything</a:t>
            </a:r>
          </a:p>
          <a:p>
            <a:r>
              <a:rPr lang="en-US" dirty="0" smtClean="0"/>
              <a:t>	} 	</a:t>
            </a:r>
          </a:p>
          <a:p>
            <a:r>
              <a:rPr lang="en-US" dirty="0" smtClean="0"/>
              <a:t>}</a:t>
            </a:r>
          </a:p>
          <a:p>
            <a:r>
              <a:rPr lang="en-US" dirty="0" smtClean="0"/>
              <a:t>	</a:t>
            </a:r>
            <a:endParaRPr lang="en-US" dirty="0"/>
          </a:p>
        </p:txBody>
      </p:sp>
    </p:spTree>
  </p:cSld>
  <p:clrMapOvr>
    <a:masterClrMapping/>
  </p:clrMapOvr>
  <p:transition spd="slow">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style</a:t>
            </a:r>
            <a:endParaRPr lang="en-US" dirty="0"/>
          </a:p>
        </p:txBody>
      </p:sp>
      <p:sp>
        <p:nvSpPr>
          <p:cNvPr id="3" name="TextBox 2"/>
          <p:cNvSpPr txBox="1"/>
          <p:nvPr/>
        </p:nvSpPr>
        <p:spPr>
          <a:xfrm>
            <a:off x="685800" y="856357"/>
            <a:ext cx="8991600" cy="5632311"/>
          </a:xfrm>
          <a:prstGeom prst="rect">
            <a:avLst/>
          </a:prstGeom>
          <a:noFill/>
        </p:spPr>
        <p:txBody>
          <a:bodyPr wrap="square" rtlCol="0">
            <a:spAutoFit/>
          </a:bodyPr>
          <a:lstStyle/>
          <a:p>
            <a:r>
              <a:rPr lang="en-US" dirty="0" smtClean="0"/>
              <a:t>public class </a:t>
            </a:r>
            <a:r>
              <a:rPr lang="en-US" dirty="0" err="1" smtClean="0"/>
              <a:t>AnyServlet</a:t>
            </a:r>
            <a:r>
              <a:rPr lang="en-US" dirty="0" smtClean="0"/>
              <a:t> extends </a:t>
            </a:r>
            <a:r>
              <a:rPr lang="en-US" dirty="0" err="1" smtClean="0"/>
              <a:t>HttpServlet</a:t>
            </a:r>
            <a:r>
              <a:rPr lang="en-US" dirty="0" smtClean="0"/>
              <a:t>{</a:t>
            </a:r>
          </a:p>
          <a:p>
            <a:r>
              <a:rPr lang="en-US" dirty="0" smtClean="0"/>
              <a:t>	public void </a:t>
            </a:r>
            <a:r>
              <a:rPr lang="en-US" dirty="0" err="1" smtClean="0"/>
              <a:t>doGet</a:t>
            </a:r>
            <a:r>
              <a:rPr lang="en-US" dirty="0" smtClean="0"/>
              <a:t>(</a:t>
            </a:r>
            <a:r>
              <a:rPr lang="en-US" dirty="0" err="1" smtClean="0"/>
              <a:t>HttpServletRequest</a:t>
            </a:r>
            <a:r>
              <a:rPr lang="en-US" dirty="0" smtClean="0"/>
              <a:t> </a:t>
            </a:r>
            <a:r>
              <a:rPr lang="en-US" dirty="0" err="1" smtClean="0"/>
              <a:t>req</a:t>
            </a:r>
            <a:r>
              <a:rPr lang="en-US" dirty="0" smtClean="0"/>
              <a:t>,</a:t>
            </a:r>
          </a:p>
          <a:p>
            <a:r>
              <a:rPr lang="en-US" dirty="0" smtClean="0"/>
              <a:t>			</a:t>
            </a:r>
            <a:r>
              <a:rPr lang="en-US" dirty="0" err="1" smtClean="0"/>
              <a:t>HttpServletResponse</a:t>
            </a:r>
            <a:r>
              <a:rPr lang="en-US" dirty="0" smtClean="0"/>
              <a:t> res) </a:t>
            </a:r>
          </a:p>
          <a:p>
            <a:r>
              <a:rPr lang="en-US" dirty="0" smtClean="0"/>
              <a:t>				throws </a:t>
            </a:r>
            <a:r>
              <a:rPr lang="en-US" dirty="0" err="1" smtClean="0"/>
              <a:t>ServletException,IOException</a:t>
            </a:r>
            <a:endParaRPr lang="en-US" dirty="0" smtClean="0"/>
          </a:p>
          <a:p>
            <a:r>
              <a:rPr lang="en-US" dirty="0" smtClean="0"/>
              <a:t>	{</a:t>
            </a:r>
          </a:p>
          <a:p>
            <a:r>
              <a:rPr lang="en-US" dirty="0" smtClean="0"/>
              <a:t>		process(</a:t>
            </a:r>
            <a:r>
              <a:rPr lang="en-US" dirty="0" err="1" smtClean="0"/>
              <a:t>req,res</a:t>
            </a:r>
            <a:r>
              <a:rPr lang="en-US" dirty="0" smtClean="0"/>
              <a:t>);</a:t>
            </a:r>
          </a:p>
          <a:p>
            <a:r>
              <a:rPr lang="en-US" dirty="0" smtClean="0"/>
              <a:t>	}</a:t>
            </a:r>
          </a:p>
          <a:p>
            <a:r>
              <a:rPr lang="en-US" dirty="0" smtClean="0"/>
              <a:t>	//either </a:t>
            </a:r>
            <a:r>
              <a:rPr lang="en-US" dirty="0" err="1" smtClean="0"/>
              <a:t>doGet</a:t>
            </a:r>
            <a:r>
              <a:rPr lang="en-US" dirty="0" smtClean="0"/>
              <a:t> or </a:t>
            </a:r>
            <a:r>
              <a:rPr lang="en-US" dirty="0" err="1" smtClean="0"/>
              <a:t>doPost</a:t>
            </a:r>
            <a:r>
              <a:rPr lang="en-US" dirty="0" smtClean="0"/>
              <a:t> or both</a:t>
            </a:r>
          </a:p>
          <a:p>
            <a:r>
              <a:rPr lang="en-US" dirty="0" smtClean="0"/>
              <a:t>	public void </a:t>
            </a:r>
            <a:r>
              <a:rPr lang="en-US" dirty="0" err="1" smtClean="0"/>
              <a:t>doPost</a:t>
            </a:r>
            <a:r>
              <a:rPr lang="en-US" dirty="0" smtClean="0"/>
              <a:t>(</a:t>
            </a:r>
            <a:r>
              <a:rPr lang="en-US" dirty="0" err="1" smtClean="0"/>
              <a:t>HttpServletRequest</a:t>
            </a:r>
            <a:r>
              <a:rPr lang="en-US" dirty="0" smtClean="0"/>
              <a:t> </a:t>
            </a:r>
            <a:r>
              <a:rPr lang="en-US" dirty="0" err="1" smtClean="0"/>
              <a:t>req</a:t>
            </a:r>
            <a:r>
              <a:rPr lang="en-US" dirty="0" smtClean="0"/>
              <a:t>,</a:t>
            </a:r>
          </a:p>
          <a:p>
            <a:r>
              <a:rPr lang="en-US" dirty="0" smtClean="0"/>
              <a:t>			</a:t>
            </a:r>
            <a:r>
              <a:rPr lang="en-US" dirty="0" err="1" smtClean="0"/>
              <a:t>HttpServletResponse</a:t>
            </a:r>
            <a:r>
              <a:rPr lang="en-US" dirty="0" smtClean="0"/>
              <a:t> res) </a:t>
            </a:r>
          </a:p>
          <a:p>
            <a:r>
              <a:rPr lang="en-US" dirty="0" smtClean="0"/>
              <a:t>				throws </a:t>
            </a:r>
            <a:r>
              <a:rPr lang="en-US" dirty="0" err="1" smtClean="0"/>
              <a:t>ServletException,IOException</a:t>
            </a:r>
            <a:endParaRPr lang="en-US" dirty="0" smtClean="0"/>
          </a:p>
          <a:p>
            <a:r>
              <a:rPr lang="en-US" dirty="0" smtClean="0"/>
              <a:t>	{</a:t>
            </a:r>
          </a:p>
          <a:p>
            <a:r>
              <a:rPr lang="en-US" dirty="0" smtClean="0"/>
              <a:t>		process(</a:t>
            </a:r>
            <a:r>
              <a:rPr lang="en-US" dirty="0" err="1" smtClean="0"/>
              <a:t>req,res</a:t>
            </a:r>
            <a:r>
              <a:rPr lang="en-US" dirty="0" smtClean="0"/>
              <a:t>);</a:t>
            </a:r>
          </a:p>
          <a:p>
            <a:r>
              <a:rPr lang="en-US" dirty="0" smtClean="0"/>
              <a:t>	}</a:t>
            </a:r>
          </a:p>
          <a:p>
            <a:r>
              <a:rPr lang="en-US" dirty="0" smtClean="0"/>
              <a:t>}</a:t>
            </a:r>
          </a:p>
        </p:txBody>
      </p:sp>
    </p:spTree>
  </p:cSld>
  <p:clrMapOvr>
    <a:masterClrMapping/>
  </p:clrMapOvr>
  <p:transition spd="slow">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endParaRPr lang="en-US" smtClean="0"/>
          </a:p>
        </p:txBody>
      </p:sp>
      <p:sp>
        <p:nvSpPr>
          <p:cNvPr id="55299" name="Rectangle 3"/>
          <p:cNvSpPr>
            <a:spLocks noChangeArrowheads="1"/>
          </p:cNvSpPr>
          <p:nvPr/>
        </p:nvSpPr>
        <p:spPr bwMode="auto">
          <a:xfrm>
            <a:off x="685800" y="1066800"/>
            <a:ext cx="7924800" cy="2647950"/>
          </a:xfrm>
          <a:prstGeom prst="rect">
            <a:avLst/>
          </a:prstGeom>
          <a:noFill/>
          <a:ln w="9525">
            <a:noFill/>
            <a:miter lim="800000"/>
            <a:headEnd/>
            <a:tailEnd/>
          </a:ln>
        </p:spPr>
        <p:txBody>
          <a:bodyPr>
            <a:spAutoFit/>
          </a:bodyPr>
          <a:lstStyle/>
          <a:p>
            <a:pPr>
              <a:spcBef>
                <a:spcPct val="50000"/>
              </a:spcBef>
            </a:pPr>
            <a:r>
              <a:rPr lang="en-US" dirty="0"/>
              <a:t>&lt;form action="</a:t>
            </a:r>
            <a:r>
              <a:rPr lang="en-US" dirty="0" err="1"/>
              <a:t>initservlet</a:t>
            </a:r>
            <a:r>
              <a:rPr lang="en-US" dirty="0"/>
              <a:t>" method="post"&gt;</a:t>
            </a:r>
          </a:p>
          <a:p>
            <a:pPr>
              <a:spcBef>
                <a:spcPct val="50000"/>
              </a:spcBef>
            </a:pPr>
            <a:r>
              <a:rPr lang="en-US" dirty="0"/>
              <a:t>	FIRST &lt;input type=text name="first"/&gt;&lt;</a:t>
            </a:r>
            <a:r>
              <a:rPr lang="en-US" dirty="0" err="1"/>
              <a:t>br</a:t>
            </a:r>
            <a:r>
              <a:rPr lang="en-US" dirty="0"/>
              <a:t>&gt;</a:t>
            </a:r>
          </a:p>
          <a:p>
            <a:pPr>
              <a:spcBef>
                <a:spcPct val="50000"/>
              </a:spcBef>
            </a:pPr>
            <a:r>
              <a:rPr lang="en-US" dirty="0"/>
              <a:t>	SECOND &lt;input type="text" name="second"/&gt;&lt;</a:t>
            </a:r>
            <a:r>
              <a:rPr lang="en-US" dirty="0" err="1"/>
              <a:t>br</a:t>
            </a:r>
            <a:r>
              <a:rPr lang="en-US" dirty="0"/>
              <a:t>&gt;</a:t>
            </a:r>
          </a:p>
          <a:p>
            <a:pPr>
              <a:spcBef>
                <a:spcPct val="50000"/>
              </a:spcBef>
            </a:pPr>
            <a:r>
              <a:rPr lang="en-US" dirty="0"/>
              <a:t>	&lt;input type="submit"/&gt; </a:t>
            </a:r>
          </a:p>
          <a:p>
            <a:pPr>
              <a:spcBef>
                <a:spcPct val="50000"/>
              </a:spcBef>
            </a:pPr>
            <a:r>
              <a:rPr lang="en-US" dirty="0"/>
              <a:t>&lt;/form&gt;</a:t>
            </a:r>
          </a:p>
        </p:txBody>
      </p:sp>
    </p:spTree>
  </p:cSld>
  <p:clrMapOvr>
    <a:masterClrMapping/>
  </p:clrMapOvr>
  <p:transition spd="slow">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POST Request Message</a:t>
            </a:r>
          </a:p>
        </p:txBody>
      </p:sp>
      <p:sp>
        <p:nvSpPr>
          <p:cNvPr id="56323" name="Rectangle 4"/>
          <p:cNvSpPr>
            <a:spLocks noChangeArrowheads="1"/>
          </p:cNvSpPr>
          <p:nvPr/>
        </p:nvSpPr>
        <p:spPr bwMode="auto">
          <a:xfrm>
            <a:off x="685800" y="990600"/>
            <a:ext cx="7772400" cy="3544888"/>
          </a:xfrm>
          <a:prstGeom prst="rect">
            <a:avLst/>
          </a:prstGeom>
          <a:noFill/>
          <a:ln w="9525">
            <a:noFill/>
            <a:miter lim="800000"/>
            <a:headEnd/>
            <a:tailEnd/>
          </a:ln>
        </p:spPr>
        <p:txBody>
          <a:bodyPr>
            <a:spAutoFit/>
          </a:bodyPr>
          <a:lstStyle/>
          <a:p>
            <a:pPr>
              <a:lnSpc>
                <a:spcPct val="50000"/>
              </a:lnSpc>
              <a:spcBef>
                <a:spcPct val="50000"/>
              </a:spcBef>
            </a:pPr>
            <a:r>
              <a:rPr lang="en-US" sz="1800" dirty="0"/>
              <a:t>POST /</a:t>
            </a:r>
            <a:r>
              <a:rPr lang="en-US" sz="1800" dirty="0" err="1"/>
              <a:t>servletweb</a:t>
            </a:r>
            <a:r>
              <a:rPr lang="en-US" sz="1800" dirty="0"/>
              <a:t>/</a:t>
            </a:r>
            <a:r>
              <a:rPr lang="en-US" sz="1800" dirty="0" err="1"/>
              <a:t>initservlet</a:t>
            </a:r>
            <a:r>
              <a:rPr lang="en-US" sz="1800" dirty="0"/>
              <a:t> HTTP/1.1</a:t>
            </a:r>
          </a:p>
          <a:p>
            <a:pPr>
              <a:lnSpc>
                <a:spcPct val="50000"/>
              </a:lnSpc>
              <a:spcBef>
                <a:spcPct val="50000"/>
              </a:spcBef>
            </a:pPr>
            <a:r>
              <a:rPr lang="en-US" sz="1800" dirty="0"/>
              <a:t>Accept: image/gif, image/x-</a:t>
            </a:r>
            <a:r>
              <a:rPr lang="en-US" sz="1800" dirty="0" err="1"/>
              <a:t>xbitmap</a:t>
            </a:r>
            <a:r>
              <a:rPr lang="en-US" sz="1800" dirty="0"/>
              <a:t>,.....</a:t>
            </a:r>
          </a:p>
          <a:p>
            <a:pPr>
              <a:lnSpc>
                <a:spcPct val="50000"/>
              </a:lnSpc>
              <a:spcBef>
                <a:spcPct val="50000"/>
              </a:spcBef>
            </a:pPr>
            <a:r>
              <a:rPr lang="en-US" sz="1800" dirty="0" err="1"/>
              <a:t>Referer</a:t>
            </a:r>
            <a:r>
              <a:rPr lang="en-US" sz="1800" dirty="0"/>
              <a:t>: http://localhost:8080/servletweb/posttest.html</a:t>
            </a:r>
          </a:p>
          <a:p>
            <a:pPr>
              <a:lnSpc>
                <a:spcPct val="50000"/>
              </a:lnSpc>
              <a:spcBef>
                <a:spcPct val="50000"/>
              </a:spcBef>
            </a:pPr>
            <a:r>
              <a:rPr lang="en-US" sz="1800" dirty="0"/>
              <a:t>Accept-Language: en-us</a:t>
            </a:r>
          </a:p>
          <a:p>
            <a:pPr>
              <a:lnSpc>
                <a:spcPct val="50000"/>
              </a:lnSpc>
              <a:spcBef>
                <a:spcPct val="50000"/>
              </a:spcBef>
            </a:pPr>
            <a:r>
              <a:rPr lang="en-US" sz="1800" dirty="0"/>
              <a:t>Content-Type: application/x-www-form-</a:t>
            </a:r>
            <a:r>
              <a:rPr lang="en-US" sz="1800" dirty="0" err="1"/>
              <a:t>urlencoded</a:t>
            </a:r>
            <a:endParaRPr lang="en-US" sz="1800" dirty="0"/>
          </a:p>
          <a:p>
            <a:pPr>
              <a:lnSpc>
                <a:spcPct val="50000"/>
              </a:lnSpc>
              <a:spcBef>
                <a:spcPct val="50000"/>
              </a:spcBef>
            </a:pPr>
            <a:r>
              <a:rPr lang="en-US" sz="1800" dirty="0"/>
              <a:t>UA-CPU: x86</a:t>
            </a:r>
          </a:p>
          <a:p>
            <a:pPr>
              <a:lnSpc>
                <a:spcPct val="50000"/>
              </a:lnSpc>
              <a:spcBef>
                <a:spcPct val="50000"/>
              </a:spcBef>
            </a:pPr>
            <a:r>
              <a:rPr lang="en-US" sz="1800" dirty="0"/>
              <a:t>User-Agent: Mozilla/4.0 (compatible; MSIE 7.0; Windows NT 5.1; FDM)</a:t>
            </a:r>
          </a:p>
          <a:p>
            <a:pPr>
              <a:lnSpc>
                <a:spcPct val="50000"/>
              </a:lnSpc>
              <a:spcBef>
                <a:spcPct val="50000"/>
              </a:spcBef>
            </a:pPr>
            <a:r>
              <a:rPr lang="en-US" sz="1800" dirty="0"/>
              <a:t>Host: 127.0.0.1:8081</a:t>
            </a:r>
          </a:p>
          <a:p>
            <a:pPr>
              <a:lnSpc>
                <a:spcPct val="50000"/>
              </a:lnSpc>
              <a:spcBef>
                <a:spcPct val="50000"/>
              </a:spcBef>
            </a:pPr>
            <a:r>
              <a:rPr lang="en-US" sz="1800" dirty="0"/>
              <a:t>Content-Length: 24</a:t>
            </a:r>
          </a:p>
          <a:p>
            <a:pPr>
              <a:lnSpc>
                <a:spcPct val="50000"/>
              </a:lnSpc>
              <a:spcBef>
                <a:spcPct val="50000"/>
              </a:spcBef>
            </a:pPr>
            <a:r>
              <a:rPr lang="en-US" sz="1800" dirty="0"/>
              <a:t>Connection: Keep-Alive</a:t>
            </a:r>
          </a:p>
          <a:p>
            <a:pPr>
              <a:lnSpc>
                <a:spcPct val="50000"/>
              </a:lnSpc>
              <a:spcBef>
                <a:spcPct val="50000"/>
              </a:spcBef>
            </a:pPr>
            <a:r>
              <a:rPr lang="en-US" sz="1800" dirty="0"/>
              <a:t>Cache-Control: no-cache</a:t>
            </a:r>
          </a:p>
          <a:p>
            <a:pPr>
              <a:lnSpc>
                <a:spcPct val="50000"/>
              </a:lnSpc>
              <a:spcBef>
                <a:spcPct val="50000"/>
              </a:spcBef>
            </a:pPr>
            <a:endParaRPr lang="en-US" sz="1800" dirty="0"/>
          </a:p>
          <a:p>
            <a:pPr>
              <a:lnSpc>
                <a:spcPct val="50000"/>
              </a:lnSpc>
              <a:spcBef>
                <a:spcPct val="50000"/>
              </a:spcBef>
            </a:pPr>
            <a:r>
              <a:rPr lang="en-US" sz="1800" dirty="0"/>
              <a:t>first=12&amp;second=45</a:t>
            </a:r>
          </a:p>
        </p:txBody>
      </p:sp>
    </p:spTree>
  </p:cSld>
  <p:clrMapOvr>
    <a:masterClrMapping/>
  </p:clrMapOvr>
  <p:transition spd="slow">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GET Request Message</a:t>
            </a:r>
          </a:p>
        </p:txBody>
      </p:sp>
      <p:sp>
        <p:nvSpPr>
          <p:cNvPr id="57347" name="Rectangle 3"/>
          <p:cNvSpPr>
            <a:spLocks noChangeArrowheads="1"/>
          </p:cNvSpPr>
          <p:nvPr/>
        </p:nvSpPr>
        <p:spPr bwMode="auto">
          <a:xfrm>
            <a:off x="685800" y="990600"/>
            <a:ext cx="8763000" cy="2163763"/>
          </a:xfrm>
          <a:prstGeom prst="rect">
            <a:avLst/>
          </a:prstGeom>
          <a:noFill/>
          <a:ln w="9525">
            <a:noFill/>
            <a:miter lim="800000"/>
            <a:headEnd/>
            <a:tailEnd/>
          </a:ln>
        </p:spPr>
        <p:txBody>
          <a:bodyPr>
            <a:spAutoFit/>
          </a:bodyPr>
          <a:lstStyle/>
          <a:p>
            <a:pPr>
              <a:lnSpc>
                <a:spcPct val="50000"/>
              </a:lnSpc>
              <a:spcBef>
                <a:spcPct val="50000"/>
              </a:spcBef>
            </a:pPr>
            <a:r>
              <a:rPr lang="en-US" sz="1800" dirty="0"/>
              <a:t>GET /</a:t>
            </a:r>
            <a:r>
              <a:rPr lang="en-US" sz="1800" dirty="0" err="1"/>
              <a:t>servletweb</a:t>
            </a:r>
            <a:r>
              <a:rPr lang="en-US" sz="1800" dirty="0"/>
              <a:t>/</a:t>
            </a:r>
            <a:r>
              <a:rPr lang="en-US" sz="1800" dirty="0" err="1"/>
              <a:t>initservlet?first</a:t>
            </a:r>
            <a:r>
              <a:rPr lang="en-US" sz="1800" dirty="0"/>
              <a:t>=12&amp;second=45 HTTP/1.1</a:t>
            </a:r>
          </a:p>
          <a:p>
            <a:pPr>
              <a:lnSpc>
                <a:spcPct val="50000"/>
              </a:lnSpc>
              <a:spcBef>
                <a:spcPct val="50000"/>
              </a:spcBef>
            </a:pPr>
            <a:r>
              <a:rPr lang="en-US" sz="1800" dirty="0"/>
              <a:t>Accept: image/gif, image/x-</a:t>
            </a:r>
            <a:r>
              <a:rPr lang="en-US" sz="1800" dirty="0" err="1"/>
              <a:t>xbitmap</a:t>
            </a:r>
            <a:r>
              <a:rPr lang="en-US" sz="1800" dirty="0"/>
              <a:t>, image/jpeg,...</a:t>
            </a:r>
          </a:p>
          <a:p>
            <a:pPr>
              <a:lnSpc>
                <a:spcPct val="50000"/>
              </a:lnSpc>
              <a:spcBef>
                <a:spcPct val="50000"/>
              </a:spcBef>
            </a:pPr>
            <a:r>
              <a:rPr lang="en-US" sz="1800" dirty="0" err="1"/>
              <a:t>Referer</a:t>
            </a:r>
            <a:r>
              <a:rPr lang="en-US" sz="1800" dirty="0"/>
              <a:t>: http://localhost:8081/servletweb/posttest.html</a:t>
            </a:r>
          </a:p>
          <a:p>
            <a:pPr>
              <a:lnSpc>
                <a:spcPct val="50000"/>
              </a:lnSpc>
              <a:spcBef>
                <a:spcPct val="50000"/>
              </a:spcBef>
            </a:pPr>
            <a:r>
              <a:rPr lang="en-US" sz="1800" dirty="0"/>
              <a:t>Accept-Language: en-us</a:t>
            </a:r>
          </a:p>
          <a:p>
            <a:pPr>
              <a:lnSpc>
                <a:spcPct val="50000"/>
              </a:lnSpc>
              <a:spcBef>
                <a:spcPct val="50000"/>
              </a:spcBef>
            </a:pPr>
            <a:r>
              <a:rPr lang="en-US" sz="1800" dirty="0"/>
              <a:t>UA-CPU: x86</a:t>
            </a:r>
          </a:p>
          <a:p>
            <a:pPr>
              <a:lnSpc>
                <a:spcPct val="50000"/>
              </a:lnSpc>
              <a:spcBef>
                <a:spcPct val="50000"/>
              </a:spcBef>
            </a:pPr>
            <a:r>
              <a:rPr lang="en-US" sz="1800" dirty="0"/>
              <a:t>User-Agent: Mozilla/4.0 (compatible; MSIE 7.0; Windows NT 5.1; FDM)</a:t>
            </a:r>
          </a:p>
          <a:p>
            <a:pPr>
              <a:lnSpc>
                <a:spcPct val="50000"/>
              </a:lnSpc>
              <a:spcBef>
                <a:spcPct val="50000"/>
              </a:spcBef>
            </a:pPr>
            <a:r>
              <a:rPr lang="en-US" sz="1800" dirty="0"/>
              <a:t>Host: 127.0.0.1:8081</a:t>
            </a:r>
          </a:p>
          <a:p>
            <a:pPr>
              <a:lnSpc>
                <a:spcPct val="50000"/>
              </a:lnSpc>
              <a:spcBef>
                <a:spcPct val="50000"/>
              </a:spcBef>
            </a:pPr>
            <a:r>
              <a:rPr lang="en-US" sz="1800" dirty="0"/>
              <a:t>Connection: Keep-Alive</a:t>
            </a:r>
          </a:p>
        </p:txBody>
      </p:sp>
    </p:spTree>
  </p:cSld>
  <p:clrMapOvr>
    <a:masterClrMapping/>
  </p:clrMapOvr>
  <p:transition spd="slow">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Connecting to Database</a:t>
            </a:r>
            <a:endParaRPr lang="en-US" dirty="0"/>
          </a:p>
        </p:txBody>
      </p:sp>
      <p:sp>
        <p:nvSpPr>
          <p:cNvPr id="4" name="Content Placeholder 3"/>
          <p:cNvSpPr>
            <a:spLocks noGrp="1"/>
          </p:cNvSpPr>
          <p:nvPr>
            <p:ph idx="1"/>
          </p:nvPr>
        </p:nvSpPr>
        <p:spPr>
          <a:xfrm>
            <a:off x="685800" y="914400"/>
            <a:ext cx="8229600" cy="4525963"/>
          </a:xfrm>
        </p:spPr>
        <p:txBody>
          <a:bodyPr/>
          <a:lstStyle/>
          <a:p>
            <a:r>
              <a:rPr lang="en-US" dirty="0" smtClean="0"/>
              <a:t>To connect to database driver class is required, which is available in driver jar file.</a:t>
            </a:r>
          </a:p>
          <a:p>
            <a:pPr lvl="1"/>
            <a:r>
              <a:rPr lang="en-US" dirty="0" smtClean="0"/>
              <a:t>This driver jar file must be available in </a:t>
            </a:r>
            <a:r>
              <a:rPr lang="en-US" dirty="0" err="1" smtClean="0"/>
              <a:t>classpath</a:t>
            </a:r>
            <a:r>
              <a:rPr lang="en-US" dirty="0" smtClean="0"/>
              <a:t>.</a:t>
            </a:r>
          </a:p>
          <a:p>
            <a:r>
              <a:rPr lang="en-US" dirty="0" smtClean="0"/>
              <a:t>This driver jar file must be copied in the “lib” folder</a:t>
            </a:r>
          </a:p>
          <a:p>
            <a:pPr lvl="1"/>
            <a:r>
              <a:rPr lang="en-US" dirty="0" smtClean="0"/>
              <a:t>Any jar file copied to “lib” folder , taken into </a:t>
            </a:r>
            <a:r>
              <a:rPr lang="en-US" dirty="0" err="1" smtClean="0"/>
              <a:t>classpath</a:t>
            </a:r>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Database</a:t>
            </a:r>
            <a:endParaRPr lang="en-US" dirty="0"/>
          </a:p>
        </p:txBody>
      </p:sp>
      <p:sp>
        <p:nvSpPr>
          <p:cNvPr id="4" name="TextBox 3"/>
          <p:cNvSpPr txBox="1"/>
          <p:nvPr/>
        </p:nvSpPr>
        <p:spPr>
          <a:xfrm>
            <a:off x="381000" y="1600200"/>
            <a:ext cx="8077200" cy="1200329"/>
          </a:xfrm>
          <a:prstGeom prst="rect">
            <a:avLst/>
          </a:prstGeom>
          <a:noFill/>
        </p:spPr>
        <p:txBody>
          <a:bodyPr wrap="square" rtlCol="0">
            <a:spAutoFit/>
          </a:bodyPr>
          <a:lstStyle/>
          <a:p>
            <a:r>
              <a:rPr lang="en-US" dirty="0" smtClean="0"/>
              <a:t>Lets take an example :- Suppose we are entering student record into a student table. Data for a student is taken from a web page.</a:t>
            </a:r>
          </a:p>
          <a:p>
            <a:r>
              <a:rPr lang="en-US" dirty="0" smtClean="0"/>
              <a:t>Student table is created in </a:t>
            </a:r>
            <a:r>
              <a:rPr lang="en-US" dirty="0" err="1" smtClean="0"/>
              <a:t>MySQL</a:t>
            </a:r>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ChangeArrowheads="1"/>
          </p:cNvSpPr>
          <p:nvPr/>
        </p:nvSpPr>
        <p:spPr bwMode="auto">
          <a:xfrm>
            <a:off x="838200" y="1524000"/>
            <a:ext cx="2133600" cy="2209800"/>
          </a:xfrm>
          <a:prstGeom prst="rect">
            <a:avLst/>
          </a:prstGeom>
          <a:noFill/>
          <a:ln w="9525">
            <a:solidFill>
              <a:schemeClr val="tx1"/>
            </a:solidFill>
            <a:miter lim="800000"/>
            <a:headEnd/>
            <a:tailEnd/>
          </a:ln>
        </p:spPr>
        <p:txBody>
          <a:bodyPr wrap="none" anchor="ctr"/>
          <a:lstStyle/>
          <a:p>
            <a:endParaRPr lang="en-US"/>
          </a:p>
        </p:txBody>
      </p:sp>
      <p:sp>
        <p:nvSpPr>
          <p:cNvPr id="10243" name="Rectangle 1028"/>
          <p:cNvSpPr>
            <a:spLocks noChangeArrowheads="1"/>
          </p:cNvSpPr>
          <p:nvPr/>
        </p:nvSpPr>
        <p:spPr bwMode="auto">
          <a:xfrm>
            <a:off x="6172200" y="1066800"/>
            <a:ext cx="2667000" cy="3048000"/>
          </a:xfrm>
          <a:prstGeom prst="rect">
            <a:avLst/>
          </a:prstGeom>
          <a:noFill/>
          <a:ln w="9525">
            <a:solidFill>
              <a:schemeClr val="tx1"/>
            </a:solidFill>
            <a:miter lim="800000"/>
            <a:headEnd/>
            <a:tailEnd/>
          </a:ln>
        </p:spPr>
        <p:txBody>
          <a:bodyPr wrap="none" anchor="ctr"/>
          <a:lstStyle/>
          <a:p>
            <a:endParaRPr lang="en-US"/>
          </a:p>
        </p:txBody>
      </p:sp>
      <p:sp>
        <p:nvSpPr>
          <p:cNvPr id="10244" name="Rectangle 1029"/>
          <p:cNvSpPr>
            <a:spLocks noChangeArrowheads="1"/>
          </p:cNvSpPr>
          <p:nvPr/>
        </p:nvSpPr>
        <p:spPr bwMode="auto">
          <a:xfrm>
            <a:off x="6324600" y="1905000"/>
            <a:ext cx="685800" cy="914400"/>
          </a:xfrm>
          <a:prstGeom prst="rect">
            <a:avLst/>
          </a:prstGeom>
          <a:noFill/>
          <a:ln w="9525">
            <a:solidFill>
              <a:schemeClr val="tx1"/>
            </a:solidFill>
            <a:miter lim="800000"/>
            <a:headEnd/>
            <a:tailEnd/>
          </a:ln>
        </p:spPr>
        <p:txBody>
          <a:bodyPr wrap="none" anchor="ctr"/>
          <a:lstStyle/>
          <a:p>
            <a:endParaRPr lang="en-US"/>
          </a:p>
        </p:txBody>
      </p:sp>
      <p:sp>
        <p:nvSpPr>
          <p:cNvPr id="10245" name="Rectangle 1030"/>
          <p:cNvSpPr>
            <a:spLocks noChangeArrowheads="1"/>
          </p:cNvSpPr>
          <p:nvPr/>
        </p:nvSpPr>
        <p:spPr bwMode="auto">
          <a:xfrm>
            <a:off x="6248400" y="2057400"/>
            <a:ext cx="228600" cy="76200"/>
          </a:xfrm>
          <a:prstGeom prst="rect">
            <a:avLst/>
          </a:prstGeom>
          <a:noFill/>
          <a:ln w="9525">
            <a:solidFill>
              <a:schemeClr val="tx1"/>
            </a:solidFill>
            <a:miter lim="800000"/>
            <a:headEnd/>
            <a:tailEnd/>
          </a:ln>
        </p:spPr>
        <p:txBody>
          <a:bodyPr wrap="none" anchor="ctr"/>
          <a:lstStyle/>
          <a:p>
            <a:endParaRPr lang="en-US"/>
          </a:p>
        </p:txBody>
      </p:sp>
      <p:sp>
        <p:nvSpPr>
          <p:cNvPr id="10246" name="Rectangle 1031"/>
          <p:cNvSpPr>
            <a:spLocks noChangeArrowheads="1"/>
          </p:cNvSpPr>
          <p:nvPr/>
        </p:nvSpPr>
        <p:spPr bwMode="auto">
          <a:xfrm>
            <a:off x="6248400" y="2286000"/>
            <a:ext cx="228600" cy="76200"/>
          </a:xfrm>
          <a:prstGeom prst="rect">
            <a:avLst/>
          </a:prstGeom>
          <a:noFill/>
          <a:ln w="9525">
            <a:solidFill>
              <a:schemeClr val="tx1"/>
            </a:solidFill>
            <a:miter lim="800000"/>
            <a:headEnd/>
            <a:tailEnd/>
          </a:ln>
        </p:spPr>
        <p:txBody>
          <a:bodyPr wrap="none" anchor="ctr"/>
          <a:lstStyle/>
          <a:p>
            <a:endParaRPr lang="en-US"/>
          </a:p>
        </p:txBody>
      </p:sp>
      <p:sp>
        <p:nvSpPr>
          <p:cNvPr id="10247" name="Line 1035"/>
          <p:cNvSpPr>
            <a:spLocks noChangeShapeType="1"/>
          </p:cNvSpPr>
          <p:nvPr/>
        </p:nvSpPr>
        <p:spPr bwMode="auto">
          <a:xfrm flipV="1">
            <a:off x="3048000" y="2590799"/>
            <a:ext cx="3581400" cy="45719"/>
          </a:xfrm>
          <a:prstGeom prst="line">
            <a:avLst/>
          </a:prstGeom>
          <a:noFill/>
          <a:ln w="38100">
            <a:solidFill>
              <a:schemeClr val="tx1"/>
            </a:solidFill>
            <a:round/>
            <a:headEnd/>
            <a:tailEnd type="triangle" w="med" len="med"/>
          </a:ln>
        </p:spPr>
        <p:txBody>
          <a:bodyPr/>
          <a:lstStyle/>
          <a:p>
            <a:endParaRPr lang="en-US"/>
          </a:p>
        </p:txBody>
      </p:sp>
      <p:sp>
        <p:nvSpPr>
          <p:cNvPr id="10248" name="Rectangle 1036"/>
          <p:cNvSpPr>
            <a:spLocks noChangeArrowheads="1"/>
          </p:cNvSpPr>
          <p:nvPr/>
        </p:nvSpPr>
        <p:spPr bwMode="auto">
          <a:xfrm>
            <a:off x="3962400" y="2667000"/>
            <a:ext cx="762000" cy="914400"/>
          </a:xfrm>
          <a:prstGeom prst="rect">
            <a:avLst/>
          </a:prstGeom>
          <a:noFill/>
          <a:ln w="28575">
            <a:solidFill>
              <a:schemeClr val="tx1"/>
            </a:solidFill>
            <a:prstDash val="dash"/>
            <a:miter lim="800000"/>
            <a:headEnd/>
            <a:tailEnd/>
          </a:ln>
        </p:spPr>
        <p:txBody>
          <a:bodyPr wrap="none" anchor="ctr"/>
          <a:lstStyle/>
          <a:p>
            <a:endParaRPr lang="en-US"/>
          </a:p>
        </p:txBody>
      </p:sp>
      <p:sp>
        <p:nvSpPr>
          <p:cNvPr id="10249" name="Text Box 1037"/>
          <p:cNvSpPr txBox="1">
            <a:spLocks noChangeArrowheads="1"/>
          </p:cNvSpPr>
          <p:nvPr/>
        </p:nvSpPr>
        <p:spPr bwMode="auto">
          <a:xfrm>
            <a:off x="6248400" y="4343400"/>
            <a:ext cx="2667000" cy="457200"/>
          </a:xfrm>
          <a:prstGeom prst="rect">
            <a:avLst/>
          </a:prstGeom>
          <a:noFill/>
          <a:ln w="9525">
            <a:noFill/>
            <a:miter lim="800000"/>
            <a:headEnd/>
            <a:tailEnd/>
          </a:ln>
        </p:spPr>
        <p:txBody>
          <a:bodyPr>
            <a:spAutoFit/>
          </a:bodyPr>
          <a:lstStyle/>
          <a:p>
            <a:pPr>
              <a:spcBef>
                <a:spcPct val="50000"/>
              </a:spcBef>
            </a:pPr>
            <a:r>
              <a:rPr lang="en-US"/>
              <a:t>Web Server Comp</a:t>
            </a:r>
          </a:p>
        </p:txBody>
      </p:sp>
      <p:sp>
        <p:nvSpPr>
          <p:cNvPr id="10250" name="Text Box 1038"/>
          <p:cNvSpPr txBox="1">
            <a:spLocks noChangeArrowheads="1"/>
          </p:cNvSpPr>
          <p:nvPr/>
        </p:nvSpPr>
        <p:spPr bwMode="auto">
          <a:xfrm>
            <a:off x="6248400" y="2819400"/>
            <a:ext cx="914400" cy="457200"/>
          </a:xfrm>
          <a:prstGeom prst="rect">
            <a:avLst/>
          </a:prstGeom>
          <a:noFill/>
          <a:ln w="9525">
            <a:noFill/>
            <a:miter lim="800000"/>
            <a:headEnd/>
            <a:tailEnd/>
          </a:ln>
        </p:spPr>
        <p:txBody>
          <a:bodyPr>
            <a:spAutoFit/>
          </a:bodyPr>
          <a:lstStyle/>
          <a:p>
            <a:pPr>
              <a:spcBef>
                <a:spcPct val="50000"/>
              </a:spcBef>
            </a:pPr>
            <a:r>
              <a:rPr lang="en-US"/>
              <a:t>httpd</a:t>
            </a:r>
          </a:p>
        </p:txBody>
      </p:sp>
      <p:sp>
        <p:nvSpPr>
          <p:cNvPr id="10251" name="Text Box 1039"/>
          <p:cNvSpPr txBox="1">
            <a:spLocks noChangeArrowheads="1"/>
          </p:cNvSpPr>
          <p:nvPr/>
        </p:nvSpPr>
        <p:spPr bwMode="auto">
          <a:xfrm>
            <a:off x="1066800" y="3810000"/>
            <a:ext cx="1752600" cy="457200"/>
          </a:xfrm>
          <a:prstGeom prst="rect">
            <a:avLst/>
          </a:prstGeom>
          <a:noFill/>
          <a:ln w="9525">
            <a:noFill/>
            <a:miter lim="800000"/>
            <a:headEnd/>
            <a:tailEnd/>
          </a:ln>
        </p:spPr>
        <p:txBody>
          <a:bodyPr>
            <a:spAutoFit/>
          </a:bodyPr>
          <a:lstStyle/>
          <a:p>
            <a:pPr>
              <a:spcBef>
                <a:spcPct val="50000"/>
              </a:spcBef>
            </a:pPr>
            <a:r>
              <a:rPr lang="en-US" dirty="0"/>
              <a:t>Browser</a:t>
            </a:r>
          </a:p>
        </p:txBody>
      </p:sp>
      <p:sp>
        <p:nvSpPr>
          <p:cNvPr id="10252" name="Text Box 1040"/>
          <p:cNvSpPr txBox="1">
            <a:spLocks noChangeArrowheads="1"/>
          </p:cNvSpPr>
          <p:nvPr/>
        </p:nvSpPr>
        <p:spPr bwMode="auto">
          <a:xfrm>
            <a:off x="3505200" y="3581400"/>
            <a:ext cx="1905000" cy="457200"/>
          </a:xfrm>
          <a:prstGeom prst="rect">
            <a:avLst/>
          </a:prstGeom>
          <a:noFill/>
          <a:ln w="9525">
            <a:noFill/>
            <a:miter lim="800000"/>
            <a:headEnd/>
            <a:tailEnd/>
          </a:ln>
        </p:spPr>
        <p:txBody>
          <a:bodyPr>
            <a:spAutoFit/>
          </a:bodyPr>
          <a:lstStyle/>
          <a:p>
            <a:pPr>
              <a:spcBef>
                <a:spcPct val="50000"/>
              </a:spcBef>
            </a:pPr>
            <a:r>
              <a:rPr lang="en-US" dirty="0" err="1"/>
              <a:t>Req</a:t>
            </a:r>
            <a:r>
              <a:rPr lang="en-US" dirty="0"/>
              <a:t> message</a:t>
            </a:r>
          </a:p>
        </p:txBody>
      </p:sp>
    </p:spTree>
  </p:cSld>
  <p:clrMapOvr>
    <a:masterClrMapping/>
  </p:clrMapOvr>
  <p:transition spd="slow">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Database</a:t>
            </a:r>
            <a:endParaRPr lang="en-US" dirty="0"/>
          </a:p>
        </p:txBody>
      </p:sp>
      <p:pic>
        <p:nvPicPr>
          <p:cNvPr id="4" name="Picture 3" descr="form.JPG"/>
          <p:cNvPicPr>
            <a:picLocks noChangeAspect="1"/>
          </p:cNvPicPr>
          <p:nvPr/>
        </p:nvPicPr>
        <p:blipFill>
          <a:blip r:embed="rId3"/>
          <a:stretch>
            <a:fillRect/>
          </a:stretch>
        </p:blipFill>
        <p:spPr>
          <a:xfrm>
            <a:off x="304800" y="1447800"/>
            <a:ext cx="3457575" cy="1600200"/>
          </a:xfrm>
          <a:prstGeom prst="rect">
            <a:avLst/>
          </a:prstGeom>
        </p:spPr>
      </p:pic>
      <p:sp>
        <p:nvSpPr>
          <p:cNvPr id="5" name="TextBox 4"/>
          <p:cNvSpPr txBox="1"/>
          <p:nvPr/>
        </p:nvSpPr>
        <p:spPr>
          <a:xfrm>
            <a:off x="1371600" y="3505200"/>
            <a:ext cx="7391400" cy="2308324"/>
          </a:xfrm>
          <a:prstGeom prst="rect">
            <a:avLst/>
          </a:prstGeom>
          <a:noFill/>
        </p:spPr>
        <p:txBody>
          <a:bodyPr wrap="square" rtlCol="0">
            <a:spAutoFit/>
          </a:bodyPr>
          <a:lstStyle/>
          <a:p>
            <a:r>
              <a:rPr lang="en-US" dirty="0" smtClean="0"/>
              <a:t>&lt;form action=</a:t>
            </a:r>
            <a:r>
              <a:rPr lang="en-US" i="1" dirty="0" smtClean="0"/>
              <a:t>"</a:t>
            </a:r>
            <a:r>
              <a:rPr lang="en-US" i="1" dirty="0" err="1" smtClean="0"/>
              <a:t>CreateServlet</a:t>
            </a:r>
            <a:r>
              <a:rPr lang="en-US" i="1" dirty="0" smtClean="0"/>
              <a:t>" method="post"&gt;</a:t>
            </a:r>
          </a:p>
          <a:p>
            <a:r>
              <a:rPr lang="en-US" dirty="0" smtClean="0"/>
              <a:t>	Roll &lt;input type=</a:t>
            </a:r>
            <a:r>
              <a:rPr lang="en-US" i="1" dirty="0" smtClean="0"/>
              <a:t>"text" name="roll" /&gt;&lt;</a:t>
            </a:r>
            <a:r>
              <a:rPr lang="en-US" i="1" dirty="0" err="1" smtClean="0"/>
              <a:t>br</a:t>
            </a:r>
            <a:r>
              <a:rPr lang="en-US" i="1" dirty="0" smtClean="0"/>
              <a:t>/&gt;</a:t>
            </a:r>
          </a:p>
          <a:p>
            <a:r>
              <a:rPr lang="en-US" dirty="0" smtClean="0"/>
              <a:t>	Name &lt;input type=</a:t>
            </a:r>
            <a:r>
              <a:rPr lang="en-US" i="1" dirty="0" smtClean="0"/>
              <a:t>"text" name="name" /&gt;&lt;</a:t>
            </a:r>
            <a:r>
              <a:rPr lang="en-US" i="1" dirty="0" err="1" smtClean="0"/>
              <a:t>br</a:t>
            </a:r>
            <a:r>
              <a:rPr lang="en-US" i="1" dirty="0" smtClean="0"/>
              <a:t>/&gt;</a:t>
            </a:r>
          </a:p>
          <a:p>
            <a:r>
              <a:rPr lang="en-US" dirty="0" smtClean="0"/>
              <a:t>	Marks &lt;input type=</a:t>
            </a:r>
            <a:r>
              <a:rPr lang="en-US" i="1" dirty="0" smtClean="0"/>
              <a:t>"text" name="marks" /&gt;&lt;</a:t>
            </a:r>
            <a:r>
              <a:rPr lang="en-US" i="1" dirty="0" err="1" smtClean="0"/>
              <a:t>br</a:t>
            </a:r>
            <a:r>
              <a:rPr lang="en-US" i="1" dirty="0" smtClean="0"/>
              <a:t>/&gt;</a:t>
            </a:r>
          </a:p>
          <a:p>
            <a:r>
              <a:rPr lang="en-US" dirty="0" smtClean="0"/>
              <a:t>	&lt;input type=</a:t>
            </a:r>
            <a:r>
              <a:rPr lang="en-US" i="1" dirty="0" smtClean="0"/>
              <a:t>"submit" /&gt;&lt;</a:t>
            </a:r>
            <a:r>
              <a:rPr lang="en-US" i="1" dirty="0" err="1" smtClean="0"/>
              <a:t>br</a:t>
            </a:r>
            <a:r>
              <a:rPr lang="en-US" i="1" dirty="0" smtClean="0"/>
              <a:t>/&gt;</a:t>
            </a:r>
          </a:p>
          <a:p>
            <a:r>
              <a:rPr lang="en-US" dirty="0" smtClean="0"/>
              <a:t>&lt;/form&gt;</a:t>
            </a:r>
            <a:endParaRPr lang="en-US" dirty="0"/>
          </a:p>
        </p:txBody>
      </p:sp>
    </p:spTree>
  </p:cSld>
  <p:clrMapOvr>
    <a:masterClrMapping/>
  </p:clrMapOvr>
  <p:transition spd="slow">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Connecting to Database</a:t>
            </a:r>
            <a:endParaRPr lang="en-US" dirty="0"/>
          </a:p>
        </p:txBody>
      </p:sp>
      <p:sp>
        <p:nvSpPr>
          <p:cNvPr id="4" name="Content Placeholder 3"/>
          <p:cNvSpPr>
            <a:spLocks noGrp="1"/>
          </p:cNvSpPr>
          <p:nvPr>
            <p:ph idx="1"/>
          </p:nvPr>
        </p:nvSpPr>
        <p:spPr/>
        <p:txBody>
          <a:bodyPr/>
          <a:lstStyle/>
          <a:p>
            <a:r>
              <a:rPr lang="en-US" dirty="0" smtClean="0"/>
              <a:t>Codes can be written either in </a:t>
            </a:r>
            <a:r>
              <a:rPr lang="en-US" dirty="0" err="1" smtClean="0"/>
              <a:t>doPost</a:t>
            </a:r>
            <a:r>
              <a:rPr lang="en-US" dirty="0" smtClean="0"/>
              <a:t> or in </a:t>
            </a:r>
            <a:r>
              <a:rPr lang="en-US" dirty="0" err="1" smtClean="0"/>
              <a:t>doGet</a:t>
            </a:r>
            <a:r>
              <a:rPr lang="en-US" dirty="0" smtClean="0"/>
              <a:t> method</a:t>
            </a:r>
          </a:p>
          <a:p>
            <a:pPr lvl="1"/>
            <a:r>
              <a:rPr lang="en-US" dirty="0" smtClean="0"/>
              <a:t>For this problem </a:t>
            </a:r>
            <a:r>
              <a:rPr lang="en-US" dirty="0" err="1" smtClean="0"/>
              <a:t>doPost</a:t>
            </a:r>
            <a:r>
              <a:rPr lang="en-US" dirty="0" smtClean="0"/>
              <a:t> must be used .</a:t>
            </a:r>
          </a:p>
          <a:p>
            <a:r>
              <a:rPr lang="en-US" dirty="0" err="1" smtClean="0"/>
              <a:t>Servlet</a:t>
            </a:r>
            <a:r>
              <a:rPr lang="en-US" dirty="0" smtClean="0"/>
              <a:t> to which form is submitted must perform 2 steps discussed earlier.</a:t>
            </a:r>
          </a:p>
          <a:p>
            <a:pPr lvl="1"/>
            <a:r>
              <a:rPr lang="en-US" dirty="0" smtClean="0"/>
              <a:t>Retrieval</a:t>
            </a:r>
          </a:p>
          <a:p>
            <a:pPr lvl="1"/>
            <a:r>
              <a:rPr lang="en-US" dirty="0" smtClean="0"/>
              <a:t>Conversion</a:t>
            </a:r>
          </a:p>
          <a:p>
            <a:endParaRPr lang="en-US" dirty="0"/>
          </a:p>
        </p:txBody>
      </p:sp>
    </p:spTree>
  </p:cSld>
  <p:clrMapOvr>
    <a:masterClrMapping/>
  </p:clrMapOvr>
  <p:transition spd="slow">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Connecting to Database</a:t>
            </a:r>
            <a:endParaRPr lang="en-US" dirty="0"/>
          </a:p>
        </p:txBody>
      </p:sp>
      <p:sp>
        <p:nvSpPr>
          <p:cNvPr id="5" name="TextBox 4"/>
          <p:cNvSpPr txBox="1"/>
          <p:nvPr/>
        </p:nvSpPr>
        <p:spPr>
          <a:xfrm>
            <a:off x="685800" y="914400"/>
            <a:ext cx="8610600" cy="4893647"/>
          </a:xfrm>
          <a:prstGeom prst="rect">
            <a:avLst/>
          </a:prstGeom>
          <a:noFill/>
        </p:spPr>
        <p:txBody>
          <a:bodyPr wrap="square" rtlCol="0">
            <a:spAutoFit/>
          </a:bodyPr>
          <a:lstStyle/>
          <a:p>
            <a:r>
              <a:rPr lang="en-US" dirty="0" smtClean="0"/>
              <a:t>public void </a:t>
            </a:r>
            <a:r>
              <a:rPr lang="en-US" dirty="0" err="1" smtClean="0"/>
              <a:t>doPost</a:t>
            </a:r>
            <a:r>
              <a:rPr lang="en-US" dirty="0" smtClean="0"/>
              <a:t>(</a:t>
            </a:r>
            <a:r>
              <a:rPr lang="en-US" dirty="0" err="1" smtClean="0"/>
              <a:t>HttpServletRequest</a:t>
            </a:r>
            <a:r>
              <a:rPr lang="en-US" dirty="0" smtClean="0"/>
              <a:t> request, </a:t>
            </a:r>
            <a:r>
              <a:rPr lang="en-US" dirty="0" err="1" smtClean="0"/>
              <a:t>HttpServletResponse</a:t>
            </a:r>
            <a:r>
              <a:rPr lang="en-US" dirty="0" smtClean="0"/>
              <a:t> response) throws </a:t>
            </a:r>
            <a:r>
              <a:rPr lang="en-US" dirty="0" err="1" smtClean="0"/>
              <a:t>ServletException</a:t>
            </a:r>
            <a:r>
              <a:rPr lang="en-US" dirty="0" smtClean="0"/>
              <a:t>, </a:t>
            </a:r>
            <a:r>
              <a:rPr lang="en-US" dirty="0" err="1" smtClean="0"/>
              <a:t>IOException</a:t>
            </a:r>
            <a:r>
              <a:rPr lang="en-US" dirty="0" smtClean="0"/>
              <a:t> </a:t>
            </a:r>
            <a:r>
              <a:rPr lang="en-US" b="1" dirty="0" smtClean="0"/>
              <a:t>{</a:t>
            </a:r>
          </a:p>
          <a:p>
            <a:r>
              <a:rPr lang="en-US" b="1" dirty="0" smtClean="0"/>
              <a:t>	………………………</a:t>
            </a:r>
          </a:p>
          <a:p>
            <a:r>
              <a:rPr lang="en-US" dirty="0" smtClean="0"/>
              <a:t>	// </a:t>
            </a:r>
            <a:r>
              <a:rPr lang="en-US" dirty="0" smtClean="0">
                <a:solidFill>
                  <a:srgbClr val="FF0000"/>
                </a:solidFill>
              </a:rPr>
              <a:t>retrieving form data</a:t>
            </a:r>
            <a:endParaRPr lang="en-US" b="1" dirty="0" smtClean="0">
              <a:solidFill>
                <a:srgbClr val="FF0000"/>
              </a:solidFill>
            </a:endParaRPr>
          </a:p>
          <a:p>
            <a:r>
              <a:rPr lang="en-US" b="1" dirty="0" smtClean="0"/>
              <a:t>	</a:t>
            </a:r>
            <a:r>
              <a:rPr lang="en-US" dirty="0" smtClean="0"/>
              <a:t>String </a:t>
            </a:r>
            <a:r>
              <a:rPr lang="en-US" dirty="0" err="1" smtClean="0"/>
              <a:t>strroll</a:t>
            </a:r>
            <a:r>
              <a:rPr lang="en-US" dirty="0" smtClean="0"/>
              <a:t>=</a:t>
            </a:r>
            <a:r>
              <a:rPr lang="en-US" dirty="0" err="1" smtClean="0"/>
              <a:t>request.getParameter</a:t>
            </a:r>
            <a:r>
              <a:rPr lang="en-US" dirty="0" smtClean="0"/>
              <a:t>("roll");</a:t>
            </a:r>
          </a:p>
          <a:p>
            <a:r>
              <a:rPr lang="en-US" dirty="0" smtClean="0"/>
              <a:t>	String </a:t>
            </a:r>
            <a:r>
              <a:rPr lang="en-US" dirty="0" err="1" smtClean="0"/>
              <a:t>strname</a:t>
            </a:r>
            <a:r>
              <a:rPr lang="en-US" dirty="0" smtClean="0"/>
              <a:t>=</a:t>
            </a:r>
            <a:r>
              <a:rPr lang="en-US" dirty="0" err="1" smtClean="0"/>
              <a:t>request.getParameter</a:t>
            </a:r>
            <a:r>
              <a:rPr lang="en-US" dirty="0" smtClean="0"/>
              <a:t>("name");</a:t>
            </a:r>
          </a:p>
          <a:p>
            <a:r>
              <a:rPr lang="en-US" dirty="0" smtClean="0"/>
              <a:t>	String </a:t>
            </a:r>
            <a:r>
              <a:rPr lang="en-US" dirty="0" err="1" smtClean="0"/>
              <a:t>strmarks</a:t>
            </a:r>
            <a:r>
              <a:rPr lang="en-US" dirty="0" smtClean="0"/>
              <a:t>=</a:t>
            </a:r>
            <a:r>
              <a:rPr lang="en-US" dirty="0" err="1" smtClean="0"/>
              <a:t>request.getParameter</a:t>
            </a:r>
            <a:r>
              <a:rPr lang="en-US" dirty="0" smtClean="0"/>
              <a:t>("marks");</a:t>
            </a:r>
          </a:p>
          <a:p>
            <a:r>
              <a:rPr lang="en-US" dirty="0" smtClean="0"/>
              <a:t>	// </a:t>
            </a:r>
            <a:r>
              <a:rPr lang="en-US" dirty="0" smtClean="0">
                <a:solidFill>
                  <a:srgbClr val="FF0000"/>
                </a:solidFill>
              </a:rPr>
              <a:t>converting them to appropriate data type</a:t>
            </a:r>
          </a:p>
          <a:p>
            <a:r>
              <a:rPr lang="en-US" dirty="0" smtClean="0"/>
              <a:t>	</a:t>
            </a:r>
            <a:r>
              <a:rPr lang="en-US" dirty="0" err="1" smtClean="0"/>
              <a:t>int</a:t>
            </a:r>
            <a:r>
              <a:rPr lang="en-US" dirty="0" smtClean="0"/>
              <a:t> roll=</a:t>
            </a:r>
            <a:r>
              <a:rPr lang="en-US" dirty="0" err="1" smtClean="0"/>
              <a:t>Integer.</a:t>
            </a:r>
            <a:r>
              <a:rPr lang="en-US" i="1" dirty="0" err="1" smtClean="0"/>
              <a:t>parseInt</a:t>
            </a:r>
            <a:r>
              <a:rPr lang="en-US" i="1" dirty="0" smtClean="0"/>
              <a:t>(</a:t>
            </a:r>
            <a:r>
              <a:rPr lang="en-US" i="1" dirty="0" err="1" smtClean="0"/>
              <a:t>strroll</a:t>
            </a:r>
            <a:r>
              <a:rPr lang="en-US" i="1" dirty="0" smtClean="0"/>
              <a:t>);</a:t>
            </a:r>
          </a:p>
          <a:p>
            <a:r>
              <a:rPr lang="en-US" dirty="0" smtClean="0"/>
              <a:t>	</a:t>
            </a:r>
            <a:r>
              <a:rPr lang="en-US" dirty="0" err="1" smtClean="0"/>
              <a:t>int</a:t>
            </a:r>
            <a:r>
              <a:rPr lang="en-US" dirty="0" smtClean="0"/>
              <a:t> marks=</a:t>
            </a:r>
            <a:r>
              <a:rPr lang="en-US" dirty="0" err="1" smtClean="0"/>
              <a:t>Integer.</a:t>
            </a:r>
            <a:r>
              <a:rPr lang="en-US" i="1" dirty="0" err="1" smtClean="0"/>
              <a:t>parseInt</a:t>
            </a:r>
            <a:r>
              <a:rPr lang="en-US" i="1" dirty="0" smtClean="0"/>
              <a:t>(</a:t>
            </a:r>
            <a:r>
              <a:rPr lang="en-US" i="1" dirty="0" err="1" smtClean="0"/>
              <a:t>strmarks</a:t>
            </a:r>
            <a:r>
              <a:rPr lang="en-US" i="1" dirty="0" smtClean="0"/>
              <a:t>);</a:t>
            </a:r>
          </a:p>
          <a:p>
            <a:r>
              <a:rPr lang="en-US" i="1" dirty="0" smtClean="0"/>
              <a:t>	</a:t>
            </a:r>
            <a:r>
              <a:rPr lang="en-US" b="1" dirty="0" smtClean="0"/>
              <a:t>………………………………………….</a:t>
            </a:r>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Connecting to Database</a:t>
            </a:r>
            <a:endParaRPr lang="en-US" dirty="0"/>
          </a:p>
        </p:txBody>
      </p:sp>
      <p:sp>
        <p:nvSpPr>
          <p:cNvPr id="4" name="Content Placeholder 3"/>
          <p:cNvSpPr>
            <a:spLocks noGrp="1"/>
          </p:cNvSpPr>
          <p:nvPr>
            <p:ph idx="1"/>
          </p:nvPr>
        </p:nvSpPr>
        <p:spPr/>
        <p:txBody>
          <a:bodyPr/>
          <a:lstStyle/>
          <a:p>
            <a:r>
              <a:rPr lang="en-US" dirty="0" smtClean="0"/>
              <a:t>Variables required to establish connection are declared here.</a:t>
            </a:r>
          </a:p>
          <a:p>
            <a:pPr lvl="1"/>
            <a:r>
              <a:rPr lang="en-US" dirty="0" smtClean="0"/>
              <a:t>To connect using JDBC following </a:t>
            </a:r>
            <a:r>
              <a:rPr lang="en-US" dirty="0" err="1" smtClean="0"/>
              <a:t>informations</a:t>
            </a:r>
            <a:r>
              <a:rPr lang="en-US" dirty="0" smtClean="0"/>
              <a:t> are required</a:t>
            </a:r>
          </a:p>
          <a:p>
            <a:pPr lvl="2"/>
            <a:r>
              <a:rPr lang="en-US" dirty="0" smtClean="0"/>
              <a:t>Driver class name</a:t>
            </a:r>
          </a:p>
          <a:p>
            <a:pPr lvl="2"/>
            <a:r>
              <a:rPr lang="en-US" dirty="0" err="1" smtClean="0"/>
              <a:t>Jdbc</a:t>
            </a:r>
            <a:r>
              <a:rPr lang="en-US" dirty="0" smtClean="0"/>
              <a:t> </a:t>
            </a:r>
            <a:r>
              <a:rPr lang="en-US" dirty="0" err="1" smtClean="0"/>
              <a:t>url</a:t>
            </a:r>
            <a:endParaRPr lang="en-US" dirty="0" smtClean="0"/>
          </a:p>
          <a:p>
            <a:pPr lvl="2"/>
            <a:r>
              <a:rPr lang="en-US" dirty="0" smtClean="0"/>
              <a:t>User name</a:t>
            </a:r>
          </a:p>
          <a:p>
            <a:pPr lvl="2"/>
            <a:r>
              <a:rPr lang="en-US" dirty="0" smtClean="0"/>
              <a:t>Password </a:t>
            </a:r>
          </a:p>
          <a:p>
            <a:pPr lvl="1"/>
            <a:r>
              <a:rPr lang="en-US" dirty="0" smtClean="0"/>
              <a:t>Variables declared to hold above information .</a:t>
            </a:r>
          </a:p>
          <a:p>
            <a:pPr lvl="2"/>
            <a:endParaRPr lang="en-US" dirty="0"/>
          </a:p>
        </p:txBody>
      </p:sp>
    </p:spTree>
  </p:cSld>
  <p:clrMapOvr>
    <a:masterClrMapping/>
  </p:clrMapOvr>
  <p:transition spd="slow">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Database</a:t>
            </a:r>
            <a:endParaRPr lang="en-US" dirty="0"/>
          </a:p>
        </p:txBody>
      </p:sp>
      <p:sp>
        <p:nvSpPr>
          <p:cNvPr id="3" name="TextBox 2"/>
          <p:cNvSpPr txBox="1"/>
          <p:nvPr/>
        </p:nvSpPr>
        <p:spPr>
          <a:xfrm>
            <a:off x="457200" y="1676400"/>
            <a:ext cx="7467600" cy="1938992"/>
          </a:xfrm>
          <a:prstGeom prst="rect">
            <a:avLst/>
          </a:prstGeom>
          <a:noFill/>
        </p:spPr>
        <p:txBody>
          <a:bodyPr wrap="square" rtlCol="0">
            <a:spAutoFit/>
          </a:bodyPr>
          <a:lstStyle/>
          <a:p>
            <a:r>
              <a:rPr lang="en-US" dirty="0" smtClean="0"/>
              <a:t>// </a:t>
            </a:r>
            <a:r>
              <a:rPr lang="en-US" dirty="0" smtClean="0">
                <a:solidFill>
                  <a:srgbClr val="FF0000"/>
                </a:solidFill>
              </a:rPr>
              <a:t>following variables are required for JDBC connection</a:t>
            </a:r>
          </a:p>
          <a:p>
            <a:r>
              <a:rPr lang="en-US" dirty="0" smtClean="0"/>
              <a:t>String driver="</a:t>
            </a:r>
            <a:r>
              <a:rPr lang="en-US" dirty="0" err="1" smtClean="0"/>
              <a:t>com.mysql.jdbc.Driver</a:t>
            </a:r>
            <a:r>
              <a:rPr lang="en-US" dirty="0" smtClean="0"/>
              <a:t>";</a:t>
            </a:r>
          </a:p>
          <a:p>
            <a:r>
              <a:rPr lang="en-US" dirty="0" smtClean="0"/>
              <a:t>String </a:t>
            </a:r>
            <a:r>
              <a:rPr lang="en-US" dirty="0" err="1" smtClean="0"/>
              <a:t>jdbcurl</a:t>
            </a:r>
            <a:r>
              <a:rPr lang="en-US" dirty="0" smtClean="0"/>
              <a:t>="</a:t>
            </a:r>
            <a:r>
              <a:rPr lang="en-US" dirty="0" err="1" smtClean="0"/>
              <a:t>jdbc:mysql</a:t>
            </a:r>
            <a:r>
              <a:rPr lang="en-US" dirty="0" smtClean="0"/>
              <a:t>://localhost:3306/</a:t>
            </a:r>
            <a:r>
              <a:rPr lang="en-US" dirty="0" err="1" smtClean="0"/>
              <a:t>gps</a:t>
            </a:r>
            <a:r>
              <a:rPr lang="en-US" dirty="0" smtClean="0"/>
              <a:t>";</a:t>
            </a:r>
          </a:p>
          <a:p>
            <a:r>
              <a:rPr lang="en-US" dirty="0" smtClean="0"/>
              <a:t>String user=“</a:t>
            </a:r>
            <a:r>
              <a:rPr lang="en-US" i="1" dirty="0" smtClean="0"/>
              <a:t>your username</a:t>
            </a:r>
            <a:r>
              <a:rPr lang="en-US" dirty="0" smtClean="0"/>
              <a:t>";</a:t>
            </a:r>
          </a:p>
          <a:p>
            <a:r>
              <a:rPr lang="en-US" dirty="0" smtClean="0"/>
              <a:t>String password=“</a:t>
            </a:r>
            <a:r>
              <a:rPr lang="en-US" i="1" dirty="0" smtClean="0"/>
              <a:t>your password</a:t>
            </a:r>
            <a:r>
              <a:rPr lang="en-US" dirty="0" smtClean="0"/>
              <a:t>";</a:t>
            </a:r>
            <a:endParaRPr lang="en-US" dirty="0"/>
          </a:p>
        </p:txBody>
      </p:sp>
      <p:sp>
        <p:nvSpPr>
          <p:cNvPr id="5" name="TextBox 4"/>
          <p:cNvSpPr txBox="1"/>
          <p:nvPr/>
        </p:nvSpPr>
        <p:spPr>
          <a:xfrm>
            <a:off x="609600" y="4114800"/>
            <a:ext cx="7620000" cy="461665"/>
          </a:xfrm>
          <a:prstGeom prst="rect">
            <a:avLst/>
          </a:prstGeom>
          <a:noFill/>
        </p:spPr>
        <p:txBody>
          <a:bodyPr wrap="square" rtlCol="0">
            <a:spAutoFit/>
          </a:bodyPr>
          <a:lstStyle/>
          <a:p>
            <a:r>
              <a:rPr lang="en-US" dirty="0" smtClean="0"/>
              <a:t>Here we are considering </a:t>
            </a:r>
            <a:r>
              <a:rPr lang="en-US" dirty="0" err="1" smtClean="0"/>
              <a:t>MySQL</a:t>
            </a:r>
            <a:endParaRPr lang="en-US" dirty="0"/>
          </a:p>
        </p:txBody>
      </p:sp>
    </p:spTree>
  </p:cSld>
  <p:clrMapOvr>
    <a:masterClrMapping/>
  </p:clrMapOvr>
  <p:transition spd="slow">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Connecting to Database</a:t>
            </a:r>
            <a:endParaRPr lang="en-US" dirty="0"/>
          </a:p>
        </p:txBody>
      </p:sp>
      <p:sp>
        <p:nvSpPr>
          <p:cNvPr id="4" name="Content Placeholder 3"/>
          <p:cNvSpPr>
            <a:spLocks noGrp="1"/>
          </p:cNvSpPr>
          <p:nvPr>
            <p:ph idx="1"/>
          </p:nvPr>
        </p:nvSpPr>
        <p:spPr/>
        <p:txBody>
          <a:bodyPr/>
          <a:lstStyle/>
          <a:p>
            <a:r>
              <a:rPr lang="en-US" dirty="0" smtClean="0"/>
              <a:t>Variables for JDBC operation related data</a:t>
            </a:r>
          </a:p>
          <a:p>
            <a:pPr lvl="1"/>
            <a:r>
              <a:rPr lang="en-US" dirty="0" smtClean="0"/>
              <a:t>A string variable to hold SQL statement (insert statement for this case )</a:t>
            </a:r>
          </a:p>
          <a:p>
            <a:pPr lvl="1"/>
            <a:r>
              <a:rPr lang="en-US" dirty="0" smtClean="0"/>
              <a:t>Connection variable</a:t>
            </a:r>
          </a:p>
          <a:p>
            <a:pPr lvl="1"/>
            <a:r>
              <a:rPr lang="en-US" dirty="0" err="1" smtClean="0"/>
              <a:t>PreparedStatement</a:t>
            </a:r>
            <a:r>
              <a:rPr lang="en-US" dirty="0" smtClean="0"/>
              <a:t> variable </a:t>
            </a:r>
          </a:p>
          <a:p>
            <a:pPr lvl="1"/>
            <a:endParaRPr lang="en-US" dirty="0"/>
          </a:p>
        </p:txBody>
      </p:sp>
    </p:spTree>
  </p:cSld>
  <p:clrMapOvr>
    <a:masterClrMapping/>
  </p:clrMapOvr>
  <p:transition spd="slow">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Database</a:t>
            </a:r>
            <a:endParaRPr lang="en-US" dirty="0"/>
          </a:p>
        </p:txBody>
      </p:sp>
      <p:sp>
        <p:nvSpPr>
          <p:cNvPr id="3" name="TextBox 2"/>
          <p:cNvSpPr txBox="1"/>
          <p:nvPr/>
        </p:nvSpPr>
        <p:spPr>
          <a:xfrm>
            <a:off x="457200" y="1905000"/>
            <a:ext cx="8229600" cy="1569660"/>
          </a:xfrm>
          <a:prstGeom prst="rect">
            <a:avLst/>
          </a:prstGeom>
          <a:noFill/>
        </p:spPr>
        <p:txBody>
          <a:bodyPr wrap="square" rtlCol="0">
            <a:spAutoFit/>
          </a:bodyPr>
          <a:lstStyle/>
          <a:p>
            <a:r>
              <a:rPr lang="en-US" dirty="0" smtClean="0"/>
              <a:t>// </a:t>
            </a:r>
            <a:r>
              <a:rPr lang="en-US" dirty="0" smtClean="0">
                <a:solidFill>
                  <a:srgbClr val="FF0000"/>
                </a:solidFill>
              </a:rPr>
              <a:t>variable required for JDBC operation</a:t>
            </a:r>
          </a:p>
          <a:p>
            <a:r>
              <a:rPr lang="en-US" dirty="0" smtClean="0"/>
              <a:t>String </a:t>
            </a:r>
            <a:r>
              <a:rPr lang="en-US" dirty="0" err="1" smtClean="0"/>
              <a:t>sql</a:t>
            </a:r>
            <a:r>
              <a:rPr lang="en-US" dirty="0" smtClean="0"/>
              <a:t>="insert into student(</a:t>
            </a:r>
            <a:r>
              <a:rPr lang="en-US" dirty="0" err="1" smtClean="0"/>
              <a:t>roll,name,marks</a:t>
            </a:r>
            <a:r>
              <a:rPr lang="en-US" dirty="0" smtClean="0"/>
              <a:t>) values (?,?,?)";</a:t>
            </a:r>
          </a:p>
          <a:p>
            <a:r>
              <a:rPr lang="en-US" dirty="0" smtClean="0"/>
              <a:t>Connection </a:t>
            </a:r>
            <a:r>
              <a:rPr lang="en-US" dirty="0" err="1" smtClean="0"/>
              <a:t>conn</a:t>
            </a:r>
            <a:r>
              <a:rPr lang="en-US" dirty="0" smtClean="0"/>
              <a:t>=</a:t>
            </a:r>
            <a:r>
              <a:rPr lang="en-US" b="1" dirty="0" smtClean="0"/>
              <a:t>null;</a:t>
            </a:r>
          </a:p>
          <a:p>
            <a:r>
              <a:rPr lang="en-US" dirty="0" err="1" smtClean="0"/>
              <a:t>PreparedStatement</a:t>
            </a:r>
            <a:r>
              <a:rPr lang="en-US" dirty="0" smtClean="0"/>
              <a:t> </a:t>
            </a:r>
            <a:r>
              <a:rPr lang="en-US" dirty="0" err="1" smtClean="0"/>
              <a:t>pstmt</a:t>
            </a:r>
            <a:r>
              <a:rPr lang="en-US" dirty="0" smtClean="0"/>
              <a:t>=</a:t>
            </a:r>
            <a:r>
              <a:rPr lang="en-US" b="1" dirty="0" smtClean="0"/>
              <a:t>null;</a:t>
            </a:r>
            <a:endParaRPr lang="en-US" dirty="0"/>
          </a:p>
        </p:txBody>
      </p:sp>
    </p:spTree>
  </p:cSld>
  <p:clrMapOvr>
    <a:masterClrMapping/>
  </p:clrMapOvr>
  <p:transition spd="slow">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Connecting to Database</a:t>
            </a:r>
            <a:endParaRPr lang="en-US" dirty="0"/>
          </a:p>
        </p:txBody>
      </p:sp>
      <p:sp>
        <p:nvSpPr>
          <p:cNvPr id="4" name="TextBox 3"/>
          <p:cNvSpPr txBox="1"/>
          <p:nvPr/>
        </p:nvSpPr>
        <p:spPr>
          <a:xfrm>
            <a:off x="838200" y="990600"/>
            <a:ext cx="7315200" cy="45720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Now the code which will do the task of inserting </a:t>
            </a:r>
            <a:endParaRPr lang="en-US" dirty="0"/>
          </a:p>
        </p:txBody>
      </p:sp>
      <p:sp>
        <p:nvSpPr>
          <p:cNvPr id="5" name="TextBox 4"/>
          <p:cNvSpPr txBox="1"/>
          <p:nvPr/>
        </p:nvSpPr>
        <p:spPr>
          <a:xfrm>
            <a:off x="685800" y="1600200"/>
            <a:ext cx="8458200" cy="2677656"/>
          </a:xfrm>
          <a:prstGeom prst="rect">
            <a:avLst/>
          </a:prstGeom>
          <a:noFill/>
        </p:spPr>
        <p:txBody>
          <a:bodyPr wrap="square" rtlCol="0">
            <a:spAutoFit/>
          </a:bodyPr>
          <a:lstStyle/>
          <a:p>
            <a:r>
              <a:rPr lang="en-US" dirty="0" err="1" smtClean="0"/>
              <a:t>Class.</a:t>
            </a:r>
            <a:r>
              <a:rPr lang="en-US" i="1" dirty="0" err="1" smtClean="0"/>
              <a:t>forName</a:t>
            </a:r>
            <a:r>
              <a:rPr lang="en-US" i="1" dirty="0" smtClean="0"/>
              <a:t>(driver);</a:t>
            </a:r>
          </a:p>
          <a:p>
            <a:r>
              <a:rPr lang="en-US" dirty="0" err="1" smtClean="0"/>
              <a:t>conn</a:t>
            </a:r>
            <a:r>
              <a:rPr lang="en-US" dirty="0" smtClean="0"/>
              <a:t>=</a:t>
            </a:r>
            <a:r>
              <a:rPr lang="en-US" dirty="0" err="1" smtClean="0"/>
              <a:t>DriverManager.</a:t>
            </a:r>
            <a:r>
              <a:rPr lang="en-US" i="1" dirty="0" err="1" smtClean="0"/>
              <a:t>getConnection</a:t>
            </a:r>
            <a:r>
              <a:rPr lang="en-US" i="1" dirty="0" smtClean="0"/>
              <a:t>(</a:t>
            </a:r>
            <a:r>
              <a:rPr lang="en-US" i="1" dirty="0" err="1" smtClean="0"/>
              <a:t>jdbcurl,user,password</a:t>
            </a:r>
            <a:r>
              <a:rPr lang="en-US" i="1" dirty="0" smtClean="0"/>
              <a:t>);</a:t>
            </a:r>
          </a:p>
          <a:p>
            <a:r>
              <a:rPr lang="en-US" dirty="0" err="1" smtClean="0"/>
              <a:t>pstmt</a:t>
            </a:r>
            <a:r>
              <a:rPr lang="en-US" dirty="0" smtClean="0"/>
              <a:t>=</a:t>
            </a:r>
            <a:r>
              <a:rPr lang="en-US" dirty="0" err="1" smtClean="0"/>
              <a:t>conn.prepareStatement</a:t>
            </a:r>
            <a:r>
              <a:rPr lang="en-US" dirty="0" smtClean="0"/>
              <a:t>(</a:t>
            </a:r>
            <a:r>
              <a:rPr lang="en-US" dirty="0" err="1" smtClean="0"/>
              <a:t>sql</a:t>
            </a:r>
            <a:r>
              <a:rPr lang="en-US" dirty="0" smtClean="0"/>
              <a:t>);</a:t>
            </a:r>
          </a:p>
          <a:p>
            <a:r>
              <a:rPr lang="en-US" dirty="0" err="1" smtClean="0"/>
              <a:t>pstmt.setInt</a:t>
            </a:r>
            <a:r>
              <a:rPr lang="en-US" dirty="0" smtClean="0"/>
              <a:t>(1, roll);</a:t>
            </a:r>
          </a:p>
          <a:p>
            <a:r>
              <a:rPr lang="en-US" dirty="0" err="1" smtClean="0"/>
              <a:t>pstmt.setString</a:t>
            </a:r>
            <a:r>
              <a:rPr lang="en-US" dirty="0" smtClean="0"/>
              <a:t>(2, </a:t>
            </a:r>
            <a:r>
              <a:rPr lang="en-US" dirty="0" err="1" smtClean="0"/>
              <a:t>strname</a:t>
            </a:r>
            <a:r>
              <a:rPr lang="en-US" dirty="0" smtClean="0"/>
              <a:t>);</a:t>
            </a:r>
          </a:p>
          <a:p>
            <a:r>
              <a:rPr lang="en-US" dirty="0" err="1" smtClean="0"/>
              <a:t>pstmt.setInt</a:t>
            </a:r>
            <a:r>
              <a:rPr lang="en-US" dirty="0" smtClean="0"/>
              <a:t>(3, marks);</a:t>
            </a:r>
          </a:p>
          <a:p>
            <a:r>
              <a:rPr lang="en-US" dirty="0" err="1" smtClean="0"/>
              <a:t>pstmt.executeUpdate</a:t>
            </a:r>
            <a:r>
              <a:rPr lang="en-US" dirty="0" smtClean="0"/>
              <a:t>();</a:t>
            </a:r>
            <a:endParaRPr lang="en-US" dirty="0"/>
          </a:p>
        </p:txBody>
      </p:sp>
      <p:sp>
        <p:nvSpPr>
          <p:cNvPr id="6" name="TextBox 5"/>
          <p:cNvSpPr txBox="1"/>
          <p:nvPr/>
        </p:nvSpPr>
        <p:spPr>
          <a:xfrm>
            <a:off x="762000" y="4343400"/>
            <a:ext cx="87630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forName</a:t>
            </a:r>
            <a:r>
              <a:rPr lang="en-US" dirty="0" smtClean="0"/>
              <a:t>() throws checked  exception </a:t>
            </a:r>
            <a:r>
              <a:rPr lang="en-US" dirty="0" err="1" smtClean="0"/>
              <a:t>ClassNotFoundException</a:t>
            </a:r>
            <a:endParaRPr lang="en-US" dirty="0" smtClean="0"/>
          </a:p>
          <a:p>
            <a:r>
              <a:rPr lang="en-US" dirty="0" err="1" smtClean="0"/>
              <a:t>prepareStatement</a:t>
            </a:r>
            <a:r>
              <a:rPr lang="en-US" dirty="0" smtClean="0"/>
              <a:t> () , setters , </a:t>
            </a:r>
            <a:r>
              <a:rPr lang="en-US" dirty="0" err="1" smtClean="0"/>
              <a:t>executeUpdate</a:t>
            </a:r>
            <a:r>
              <a:rPr lang="en-US" dirty="0" smtClean="0"/>
              <a:t> throws </a:t>
            </a:r>
            <a:r>
              <a:rPr lang="en-US" dirty="0" err="1" smtClean="0"/>
              <a:t>SQLException</a:t>
            </a:r>
            <a:r>
              <a:rPr lang="en-US" dirty="0" smtClean="0"/>
              <a:t>.</a:t>
            </a:r>
          </a:p>
          <a:p>
            <a:r>
              <a:rPr lang="en-US" u="sng" dirty="0" smtClean="0"/>
              <a:t>These checked exceptions are required to be handled</a:t>
            </a:r>
            <a:endParaRPr lang="en-US" u="sng" dirty="0"/>
          </a:p>
        </p:txBody>
      </p:sp>
    </p:spTree>
  </p:cSld>
  <p:clrMapOvr>
    <a:masterClrMapping/>
  </p:clrMapOvr>
  <p:transition spd="slow">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Connecting to Database</a:t>
            </a:r>
            <a:endParaRPr lang="en-US" dirty="0"/>
          </a:p>
        </p:txBody>
      </p:sp>
      <p:sp>
        <p:nvSpPr>
          <p:cNvPr id="4" name="TextBox 3"/>
          <p:cNvSpPr txBox="1"/>
          <p:nvPr/>
        </p:nvSpPr>
        <p:spPr>
          <a:xfrm>
            <a:off x="457200" y="990600"/>
            <a:ext cx="8991600" cy="4154984"/>
          </a:xfrm>
          <a:prstGeom prst="rect">
            <a:avLst/>
          </a:prstGeom>
          <a:noFill/>
        </p:spPr>
        <p:txBody>
          <a:bodyPr wrap="square" rtlCol="0">
            <a:spAutoFit/>
          </a:bodyPr>
          <a:lstStyle/>
          <a:p>
            <a:r>
              <a:rPr lang="en-US" dirty="0" smtClean="0"/>
              <a:t>try {</a:t>
            </a:r>
          </a:p>
          <a:p>
            <a:r>
              <a:rPr lang="en-US" dirty="0" smtClean="0"/>
              <a:t>	// codes from previous slide comes here</a:t>
            </a:r>
          </a:p>
          <a:p>
            <a:r>
              <a:rPr lang="en-US" dirty="0" smtClean="0"/>
              <a:t>			</a:t>
            </a:r>
          </a:p>
          <a:p>
            <a:r>
              <a:rPr lang="en-US" dirty="0" smtClean="0"/>
              <a:t>} catch (</a:t>
            </a:r>
            <a:r>
              <a:rPr lang="en-US" dirty="0" err="1" smtClean="0"/>
              <a:t>ClassNotFoundException</a:t>
            </a:r>
            <a:r>
              <a:rPr lang="en-US" dirty="0" smtClean="0"/>
              <a:t> e) {</a:t>
            </a:r>
          </a:p>
          <a:p>
            <a:r>
              <a:rPr lang="en-US" dirty="0" smtClean="0"/>
              <a:t>	</a:t>
            </a:r>
            <a:r>
              <a:rPr lang="en-US" dirty="0" err="1" smtClean="0"/>
              <a:t>e.printStackTrace</a:t>
            </a:r>
            <a:r>
              <a:rPr lang="en-US" dirty="0" smtClean="0"/>
              <a:t>();</a:t>
            </a:r>
          </a:p>
          <a:p>
            <a:r>
              <a:rPr lang="en-US" dirty="0" smtClean="0"/>
              <a:t>	</a:t>
            </a:r>
            <a:r>
              <a:rPr lang="en-US" dirty="0" err="1" smtClean="0"/>
              <a:t>out.println</a:t>
            </a:r>
            <a:r>
              <a:rPr lang="en-US" dirty="0" smtClean="0"/>
              <a:t>("&lt;h3&gt;error </a:t>
            </a:r>
            <a:r>
              <a:rPr lang="en-US" dirty="0" err="1" smtClean="0"/>
              <a:t>occured</a:t>
            </a:r>
            <a:r>
              <a:rPr lang="en-US" dirty="0" smtClean="0"/>
              <a:t> while loading driver....&lt;/h3&gt;");</a:t>
            </a:r>
          </a:p>
          <a:p>
            <a:r>
              <a:rPr lang="en-US" dirty="0" smtClean="0"/>
              <a:t>} catch (</a:t>
            </a:r>
            <a:r>
              <a:rPr lang="en-US" dirty="0" err="1" smtClean="0"/>
              <a:t>SQLException</a:t>
            </a:r>
            <a:r>
              <a:rPr lang="en-US" dirty="0" smtClean="0"/>
              <a:t> e) {</a:t>
            </a:r>
          </a:p>
          <a:p>
            <a:r>
              <a:rPr lang="en-US" dirty="0" smtClean="0"/>
              <a:t>	</a:t>
            </a:r>
            <a:r>
              <a:rPr lang="en-US" dirty="0" err="1" smtClean="0"/>
              <a:t>e.printStackTrace</a:t>
            </a:r>
            <a:r>
              <a:rPr lang="en-US" dirty="0" smtClean="0"/>
              <a:t>();</a:t>
            </a:r>
          </a:p>
          <a:p>
            <a:r>
              <a:rPr lang="en-US" dirty="0" smtClean="0"/>
              <a:t>	</a:t>
            </a:r>
            <a:r>
              <a:rPr lang="en-US" dirty="0" err="1" smtClean="0"/>
              <a:t>out.println</a:t>
            </a:r>
            <a:r>
              <a:rPr lang="en-US" dirty="0" smtClean="0"/>
              <a:t>("&lt;h3&gt;error </a:t>
            </a:r>
            <a:r>
              <a:rPr lang="en-US" dirty="0" err="1" smtClean="0"/>
              <a:t>occured</a:t>
            </a:r>
            <a:r>
              <a:rPr lang="en-US" dirty="0" smtClean="0"/>
              <a:t> in </a:t>
            </a:r>
            <a:r>
              <a:rPr lang="en-US" dirty="0" err="1" smtClean="0"/>
              <a:t>sql</a:t>
            </a:r>
            <a:r>
              <a:rPr lang="en-US" dirty="0" smtClean="0"/>
              <a:t> operation : </a:t>
            </a:r>
          </a:p>
          <a:p>
            <a:r>
              <a:rPr lang="en-US" dirty="0" smtClean="0"/>
              <a:t>				"+</a:t>
            </a:r>
            <a:r>
              <a:rPr lang="en-US" dirty="0" err="1" smtClean="0"/>
              <a:t>e.getMessage</a:t>
            </a:r>
            <a:r>
              <a:rPr lang="en-US" dirty="0" smtClean="0"/>
              <a:t>()+"&lt;/h3&gt;");</a:t>
            </a:r>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Database</a:t>
            </a:r>
            <a:endParaRPr lang="en-US" dirty="0"/>
          </a:p>
        </p:txBody>
      </p:sp>
      <p:sp>
        <p:nvSpPr>
          <p:cNvPr id="3" name="TextBox 2"/>
          <p:cNvSpPr txBox="1"/>
          <p:nvPr/>
        </p:nvSpPr>
        <p:spPr>
          <a:xfrm>
            <a:off x="533400" y="1676400"/>
            <a:ext cx="8153400" cy="1569660"/>
          </a:xfrm>
          <a:prstGeom prst="rect">
            <a:avLst/>
          </a:prstGeom>
          <a:noFill/>
        </p:spPr>
        <p:txBody>
          <a:bodyPr wrap="square" rtlCol="0">
            <a:spAutoFit/>
          </a:bodyPr>
          <a:lstStyle/>
          <a:p>
            <a:pPr>
              <a:buFont typeface="Arial" pitchFamily="34" charset="0"/>
              <a:buChar char="•"/>
            </a:pPr>
            <a:r>
              <a:rPr lang="en-US" dirty="0" smtClean="0"/>
              <a:t>But , connection must be closed . Best place for closing connection is “</a:t>
            </a:r>
            <a:r>
              <a:rPr lang="en-US" b="1" dirty="0" smtClean="0"/>
              <a:t>finally</a:t>
            </a:r>
            <a:r>
              <a:rPr lang="en-US" dirty="0" smtClean="0"/>
              <a:t>” block.</a:t>
            </a:r>
          </a:p>
          <a:p>
            <a:pPr>
              <a:buFont typeface="Arial" pitchFamily="34" charset="0"/>
              <a:buChar char="•"/>
            </a:pPr>
            <a:r>
              <a:rPr lang="en-US" dirty="0" smtClean="0"/>
              <a:t>Before closing connection , we should check connection was opened or not </a:t>
            </a:r>
            <a:endParaRPr lang="en-US" dirty="0"/>
          </a:p>
        </p:txBody>
      </p:sp>
      <p:sp>
        <p:nvSpPr>
          <p:cNvPr id="4" name="TextBox 3"/>
          <p:cNvSpPr txBox="1"/>
          <p:nvPr/>
        </p:nvSpPr>
        <p:spPr>
          <a:xfrm>
            <a:off x="762000" y="3505200"/>
            <a:ext cx="6705600" cy="2677656"/>
          </a:xfrm>
          <a:prstGeom prst="rect">
            <a:avLst/>
          </a:prstGeom>
          <a:noFill/>
        </p:spPr>
        <p:txBody>
          <a:bodyPr wrap="square" rtlCol="0">
            <a:spAutoFit/>
          </a:bodyPr>
          <a:lstStyle/>
          <a:p>
            <a:r>
              <a:rPr lang="en-US" dirty="0" smtClean="0"/>
              <a:t>finally{</a:t>
            </a:r>
          </a:p>
          <a:p>
            <a:r>
              <a:rPr lang="en-US" dirty="0" smtClean="0"/>
              <a:t>	if (</a:t>
            </a:r>
            <a:r>
              <a:rPr lang="en-US" dirty="0" err="1" smtClean="0"/>
              <a:t>conn</a:t>
            </a:r>
            <a:r>
              <a:rPr lang="en-US" dirty="0" smtClean="0"/>
              <a:t> !=null){</a:t>
            </a:r>
          </a:p>
          <a:p>
            <a:r>
              <a:rPr lang="en-US" dirty="0" smtClean="0"/>
              <a:t>		try {</a:t>
            </a:r>
          </a:p>
          <a:p>
            <a:r>
              <a:rPr lang="en-US" dirty="0" smtClean="0"/>
              <a:t>			</a:t>
            </a:r>
            <a:r>
              <a:rPr lang="en-US" dirty="0" err="1" smtClean="0"/>
              <a:t>conn.close</a:t>
            </a:r>
            <a:r>
              <a:rPr lang="en-US" dirty="0" smtClean="0"/>
              <a:t>();</a:t>
            </a:r>
          </a:p>
          <a:p>
            <a:r>
              <a:rPr lang="en-US" dirty="0" smtClean="0"/>
              <a:t>		} catch (</a:t>
            </a:r>
            <a:r>
              <a:rPr lang="en-US" dirty="0" err="1" smtClean="0"/>
              <a:t>SQLException</a:t>
            </a:r>
            <a:r>
              <a:rPr lang="en-US" dirty="0" smtClean="0"/>
              <a:t> e) {}</a:t>
            </a:r>
          </a:p>
          <a:p>
            <a:r>
              <a:rPr lang="en-US" dirty="0" smtClean="0"/>
              <a:t>	}</a:t>
            </a:r>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2209800" y="990600"/>
            <a:ext cx="6781800" cy="4038600"/>
          </a:xfrm>
          <a:prstGeom prst="rect">
            <a:avLst/>
          </a:prstGeom>
          <a:noFill/>
          <a:ln w="9525">
            <a:solidFill>
              <a:schemeClr val="tx1"/>
            </a:solidFill>
            <a:miter lim="800000"/>
            <a:headEnd/>
            <a:tailEnd/>
          </a:ln>
        </p:spPr>
        <p:txBody>
          <a:bodyPr wrap="none" anchor="ctr"/>
          <a:lstStyle/>
          <a:p>
            <a:endParaRPr lang="en-US"/>
          </a:p>
        </p:txBody>
      </p:sp>
      <p:sp>
        <p:nvSpPr>
          <p:cNvPr id="11267" name="Rectangle 4"/>
          <p:cNvSpPr>
            <a:spLocks noChangeArrowheads="1"/>
          </p:cNvSpPr>
          <p:nvPr/>
        </p:nvSpPr>
        <p:spPr bwMode="auto">
          <a:xfrm>
            <a:off x="2362200" y="1828800"/>
            <a:ext cx="2057400" cy="2133600"/>
          </a:xfrm>
          <a:prstGeom prst="rect">
            <a:avLst/>
          </a:prstGeom>
          <a:noFill/>
          <a:ln w="9525">
            <a:solidFill>
              <a:schemeClr val="tx1"/>
            </a:solidFill>
            <a:miter lim="800000"/>
            <a:headEnd/>
            <a:tailEnd/>
          </a:ln>
        </p:spPr>
        <p:txBody>
          <a:bodyPr wrap="none" anchor="ctr"/>
          <a:lstStyle/>
          <a:p>
            <a:endParaRPr lang="en-US"/>
          </a:p>
        </p:txBody>
      </p:sp>
      <p:sp>
        <p:nvSpPr>
          <p:cNvPr id="11268" name="Rectangle 5"/>
          <p:cNvSpPr>
            <a:spLocks noChangeArrowheads="1"/>
          </p:cNvSpPr>
          <p:nvPr/>
        </p:nvSpPr>
        <p:spPr bwMode="auto">
          <a:xfrm>
            <a:off x="2286000" y="1981200"/>
            <a:ext cx="228600" cy="76200"/>
          </a:xfrm>
          <a:prstGeom prst="rect">
            <a:avLst/>
          </a:prstGeom>
          <a:noFill/>
          <a:ln w="9525">
            <a:solidFill>
              <a:schemeClr val="tx1"/>
            </a:solidFill>
            <a:miter lim="800000"/>
            <a:headEnd/>
            <a:tailEnd/>
          </a:ln>
        </p:spPr>
        <p:txBody>
          <a:bodyPr wrap="none" anchor="ctr"/>
          <a:lstStyle/>
          <a:p>
            <a:endParaRPr lang="en-US"/>
          </a:p>
        </p:txBody>
      </p:sp>
      <p:sp>
        <p:nvSpPr>
          <p:cNvPr id="11269" name="Rectangle 6"/>
          <p:cNvSpPr>
            <a:spLocks noChangeArrowheads="1"/>
          </p:cNvSpPr>
          <p:nvPr/>
        </p:nvSpPr>
        <p:spPr bwMode="auto">
          <a:xfrm>
            <a:off x="2286000" y="2209800"/>
            <a:ext cx="228600" cy="76200"/>
          </a:xfrm>
          <a:prstGeom prst="rect">
            <a:avLst/>
          </a:prstGeom>
          <a:noFill/>
          <a:ln w="9525">
            <a:solidFill>
              <a:schemeClr val="tx1"/>
            </a:solidFill>
            <a:miter lim="800000"/>
            <a:headEnd/>
            <a:tailEnd/>
          </a:ln>
        </p:spPr>
        <p:txBody>
          <a:bodyPr wrap="none" anchor="ctr"/>
          <a:lstStyle/>
          <a:p>
            <a:endParaRPr lang="en-US"/>
          </a:p>
        </p:txBody>
      </p:sp>
      <p:sp>
        <p:nvSpPr>
          <p:cNvPr id="11270" name="Text Box 9"/>
          <p:cNvSpPr txBox="1">
            <a:spLocks noChangeArrowheads="1"/>
          </p:cNvSpPr>
          <p:nvPr/>
        </p:nvSpPr>
        <p:spPr bwMode="auto">
          <a:xfrm>
            <a:off x="5943600" y="5181600"/>
            <a:ext cx="2667000" cy="457200"/>
          </a:xfrm>
          <a:prstGeom prst="rect">
            <a:avLst/>
          </a:prstGeom>
          <a:noFill/>
          <a:ln w="9525">
            <a:noFill/>
            <a:miter lim="800000"/>
            <a:headEnd/>
            <a:tailEnd/>
          </a:ln>
        </p:spPr>
        <p:txBody>
          <a:bodyPr>
            <a:spAutoFit/>
          </a:bodyPr>
          <a:lstStyle/>
          <a:p>
            <a:pPr>
              <a:spcBef>
                <a:spcPct val="50000"/>
              </a:spcBef>
            </a:pPr>
            <a:r>
              <a:rPr lang="en-US"/>
              <a:t>Web Server Comp</a:t>
            </a:r>
          </a:p>
        </p:txBody>
      </p:sp>
      <p:sp>
        <p:nvSpPr>
          <p:cNvPr id="11271" name="Text Box 10"/>
          <p:cNvSpPr txBox="1">
            <a:spLocks noChangeArrowheads="1"/>
          </p:cNvSpPr>
          <p:nvPr/>
        </p:nvSpPr>
        <p:spPr bwMode="auto">
          <a:xfrm>
            <a:off x="2971800" y="4038600"/>
            <a:ext cx="914400" cy="457200"/>
          </a:xfrm>
          <a:prstGeom prst="rect">
            <a:avLst/>
          </a:prstGeom>
          <a:noFill/>
          <a:ln w="9525">
            <a:noFill/>
            <a:miter lim="800000"/>
            <a:headEnd/>
            <a:tailEnd/>
          </a:ln>
        </p:spPr>
        <p:txBody>
          <a:bodyPr>
            <a:spAutoFit/>
          </a:bodyPr>
          <a:lstStyle/>
          <a:p>
            <a:pPr>
              <a:spcBef>
                <a:spcPct val="50000"/>
              </a:spcBef>
            </a:pPr>
            <a:r>
              <a:rPr lang="en-US"/>
              <a:t>httpd</a:t>
            </a:r>
          </a:p>
        </p:txBody>
      </p:sp>
      <p:sp>
        <p:nvSpPr>
          <p:cNvPr id="11272" name="Line 13"/>
          <p:cNvSpPr>
            <a:spLocks noChangeShapeType="1"/>
          </p:cNvSpPr>
          <p:nvPr/>
        </p:nvSpPr>
        <p:spPr bwMode="auto">
          <a:xfrm flipV="1">
            <a:off x="762000" y="3276599"/>
            <a:ext cx="1828800" cy="45719"/>
          </a:xfrm>
          <a:prstGeom prst="line">
            <a:avLst/>
          </a:prstGeom>
          <a:noFill/>
          <a:ln w="38100">
            <a:solidFill>
              <a:schemeClr val="tx1"/>
            </a:solidFill>
            <a:round/>
            <a:headEnd/>
            <a:tailEnd type="triangle" w="med" len="med"/>
          </a:ln>
        </p:spPr>
        <p:txBody>
          <a:bodyPr/>
          <a:lstStyle/>
          <a:p>
            <a:endParaRPr lang="en-US"/>
          </a:p>
        </p:txBody>
      </p:sp>
      <p:sp>
        <p:nvSpPr>
          <p:cNvPr id="11273" name="Rectangle 14"/>
          <p:cNvSpPr>
            <a:spLocks noChangeArrowheads="1"/>
          </p:cNvSpPr>
          <p:nvPr/>
        </p:nvSpPr>
        <p:spPr bwMode="auto">
          <a:xfrm>
            <a:off x="2667000" y="2971800"/>
            <a:ext cx="762000" cy="914400"/>
          </a:xfrm>
          <a:prstGeom prst="rect">
            <a:avLst/>
          </a:prstGeom>
          <a:noFill/>
          <a:ln w="28575">
            <a:solidFill>
              <a:schemeClr val="tx1"/>
            </a:solidFill>
            <a:prstDash val="dash"/>
            <a:miter lim="800000"/>
            <a:headEnd/>
            <a:tailEnd/>
          </a:ln>
        </p:spPr>
        <p:txBody>
          <a:bodyPr wrap="none" anchor="ctr"/>
          <a:lstStyle/>
          <a:p>
            <a:endParaRPr lang="en-US"/>
          </a:p>
        </p:txBody>
      </p:sp>
      <p:sp>
        <p:nvSpPr>
          <p:cNvPr id="11274" name="Text Box 15"/>
          <p:cNvSpPr txBox="1">
            <a:spLocks noChangeArrowheads="1"/>
          </p:cNvSpPr>
          <p:nvPr/>
        </p:nvSpPr>
        <p:spPr bwMode="auto">
          <a:xfrm>
            <a:off x="609600" y="2438400"/>
            <a:ext cx="1524000" cy="822325"/>
          </a:xfrm>
          <a:prstGeom prst="rect">
            <a:avLst/>
          </a:prstGeom>
          <a:noFill/>
          <a:ln w="9525">
            <a:noFill/>
            <a:miter lim="800000"/>
            <a:headEnd/>
            <a:tailEnd/>
          </a:ln>
        </p:spPr>
        <p:txBody>
          <a:bodyPr>
            <a:spAutoFit/>
          </a:bodyPr>
          <a:lstStyle/>
          <a:p>
            <a:pPr>
              <a:spcBef>
                <a:spcPct val="50000"/>
              </a:spcBef>
            </a:pPr>
            <a:r>
              <a:rPr lang="en-US" dirty="0"/>
              <a:t>From browser</a:t>
            </a:r>
          </a:p>
        </p:txBody>
      </p:sp>
      <p:sp>
        <p:nvSpPr>
          <p:cNvPr id="11275" name="Text Box 32"/>
          <p:cNvSpPr txBox="1">
            <a:spLocks noChangeArrowheads="1"/>
          </p:cNvSpPr>
          <p:nvPr/>
        </p:nvSpPr>
        <p:spPr bwMode="auto">
          <a:xfrm>
            <a:off x="4267200" y="1524000"/>
            <a:ext cx="2133600" cy="336550"/>
          </a:xfrm>
          <a:prstGeom prst="rect">
            <a:avLst/>
          </a:prstGeom>
          <a:noFill/>
          <a:ln w="9525">
            <a:noFill/>
            <a:miter lim="800000"/>
            <a:headEnd/>
            <a:tailEnd/>
          </a:ln>
        </p:spPr>
        <p:txBody>
          <a:bodyPr>
            <a:spAutoFit/>
          </a:bodyPr>
          <a:lstStyle/>
          <a:p>
            <a:pPr>
              <a:spcBef>
                <a:spcPct val="50000"/>
              </a:spcBef>
            </a:pPr>
            <a:r>
              <a:rPr lang="en-US" sz="1600"/>
              <a:t>shopping/index.html</a:t>
            </a:r>
          </a:p>
        </p:txBody>
      </p:sp>
      <p:sp>
        <p:nvSpPr>
          <p:cNvPr id="11276" name="Text Box 33"/>
          <p:cNvSpPr txBox="1">
            <a:spLocks noChangeArrowheads="1"/>
          </p:cNvSpPr>
          <p:nvPr/>
        </p:nvSpPr>
        <p:spPr bwMode="auto">
          <a:xfrm>
            <a:off x="6477000" y="1524000"/>
            <a:ext cx="2514600" cy="304800"/>
          </a:xfrm>
          <a:prstGeom prst="rect">
            <a:avLst/>
          </a:prstGeom>
          <a:noFill/>
          <a:ln w="9525">
            <a:noFill/>
            <a:miter lim="800000"/>
            <a:headEnd/>
            <a:tailEnd/>
          </a:ln>
        </p:spPr>
        <p:txBody>
          <a:bodyPr>
            <a:spAutoFit/>
          </a:bodyPr>
          <a:lstStyle/>
          <a:p>
            <a:pPr>
              <a:spcBef>
                <a:spcPct val="50000"/>
              </a:spcBef>
            </a:pPr>
            <a:r>
              <a:rPr lang="en-US" sz="1400"/>
              <a:t>C:\files\html\website\index.html</a:t>
            </a:r>
          </a:p>
        </p:txBody>
      </p:sp>
      <p:sp>
        <p:nvSpPr>
          <p:cNvPr id="11277" name="Line 34"/>
          <p:cNvSpPr>
            <a:spLocks noChangeShapeType="1"/>
          </p:cNvSpPr>
          <p:nvPr/>
        </p:nvSpPr>
        <p:spPr bwMode="auto">
          <a:xfrm>
            <a:off x="6096000" y="1676400"/>
            <a:ext cx="381000" cy="0"/>
          </a:xfrm>
          <a:prstGeom prst="line">
            <a:avLst/>
          </a:prstGeom>
          <a:noFill/>
          <a:ln w="9525">
            <a:solidFill>
              <a:schemeClr val="tx1"/>
            </a:solidFill>
            <a:round/>
            <a:headEnd/>
            <a:tailEnd type="triangle" w="med" len="med"/>
          </a:ln>
        </p:spPr>
        <p:txBody>
          <a:bodyPr/>
          <a:lstStyle/>
          <a:p>
            <a:endParaRPr lang="en-US"/>
          </a:p>
        </p:txBody>
      </p:sp>
      <p:sp>
        <p:nvSpPr>
          <p:cNvPr id="11278" name="Text Box 35"/>
          <p:cNvSpPr txBox="1">
            <a:spLocks noChangeArrowheads="1"/>
          </p:cNvSpPr>
          <p:nvPr/>
        </p:nvSpPr>
        <p:spPr bwMode="auto">
          <a:xfrm>
            <a:off x="4419600" y="1143000"/>
            <a:ext cx="1447800" cy="457200"/>
          </a:xfrm>
          <a:prstGeom prst="rect">
            <a:avLst/>
          </a:prstGeom>
          <a:noFill/>
          <a:ln w="9525">
            <a:noFill/>
            <a:miter lim="800000"/>
            <a:headEnd/>
            <a:tailEnd/>
          </a:ln>
        </p:spPr>
        <p:txBody>
          <a:bodyPr>
            <a:spAutoFit/>
          </a:bodyPr>
          <a:lstStyle/>
          <a:p>
            <a:pPr algn="ctr">
              <a:spcBef>
                <a:spcPct val="50000"/>
              </a:spcBef>
            </a:pPr>
            <a:r>
              <a:rPr lang="en-US" u="sng"/>
              <a:t>URI</a:t>
            </a:r>
          </a:p>
        </p:txBody>
      </p:sp>
      <p:sp>
        <p:nvSpPr>
          <p:cNvPr id="11279" name="Text Box 36"/>
          <p:cNvSpPr txBox="1">
            <a:spLocks noChangeArrowheads="1"/>
          </p:cNvSpPr>
          <p:nvPr/>
        </p:nvSpPr>
        <p:spPr bwMode="auto">
          <a:xfrm>
            <a:off x="6477000" y="1143000"/>
            <a:ext cx="2133600" cy="457200"/>
          </a:xfrm>
          <a:prstGeom prst="rect">
            <a:avLst/>
          </a:prstGeom>
          <a:noFill/>
          <a:ln w="9525">
            <a:noFill/>
            <a:miter lim="800000"/>
            <a:headEnd/>
            <a:tailEnd/>
          </a:ln>
        </p:spPr>
        <p:txBody>
          <a:bodyPr>
            <a:spAutoFit/>
          </a:bodyPr>
          <a:lstStyle/>
          <a:p>
            <a:pPr>
              <a:spcBef>
                <a:spcPct val="50000"/>
              </a:spcBef>
            </a:pPr>
            <a:r>
              <a:rPr lang="en-US" u="sng"/>
              <a:t>Web Resource</a:t>
            </a:r>
          </a:p>
        </p:txBody>
      </p:sp>
    </p:spTree>
  </p:cSld>
  <p:clrMapOvr>
    <a:masterClrMapping/>
  </p:clrMapOvr>
  <p:transition spd="slow">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small problem….</a:t>
            </a:r>
            <a:endParaRPr lang="en-US" dirty="0"/>
          </a:p>
        </p:txBody>
      </p:sp>
      <p:sp>
        <p:nvSpPr>
          <p:cNvPr id="4" name="Content Placeholder 3"/>
          <p:cNvSpPr>
            <a:spLocks noGrp="1"/>
          </p:cNvSpPr>
          <p:nvPr>
            <p:ph idx="1"/>
          </p:nvPr>
        </p:nvSpPr>
        <p:spPr/>
        <p:txBody>
          <a:bodyPr>
            <a:normAutofit/>
          </a:bodyPr>
          <a:lstStyle/>
          <a:p>
            <a:r>
              <a:rPr lang="en-US" dirty="0" smtClean="0"/>
              <a:t>The </a:t>
            </a:r>
            <a:r>
              <a:rPr lang="en-US" dirty="0" err="1" smtClean="0"/>
              <a:t>servlet</a:t>
            </a:r>
            <a:r>
              <a:rPr lang="en-US" dirty="0" smtClean="0"/>
              <a:t> that we have created in last exercise can handle post request only.</a:t>
            </a:r>
          </a:p>
          <a:p>
            <a:pPr lvl="1"/>
            <a:r>
              <a:rPr lang="en-US" dirty="0" smtClean="0"/>
              <a:t>It has code written in </a:t>
            </a:r>
            <a:r>
              <a:rPr lang="en-US" dirty="0" err="1" smtClean="0"/>
              <a:t>doPost</a:t>
            </a:r>
            <a:r>
              <a:rPr lang="en-US" dirty="0" smtClean="0"/>
              <a:t>() only.</a:t>
            </a:r>
          </a:p>
          <a:p>
            <a:r>
              <a:rPr lang="en-US" dirty="0" smtClean="0"/>
              <a:t>What will happen , if any user accesses  this </a:t>
            </a:r>
            <a:r>
              <a:rPr lang="en-US" dirty="0" err="1" smtClean="0"/>
              <a:t>servlet</a:t>
            </a:r>
            <a:r>
              <a:rPr lang="en-US" dirty="0" smtClean="0"/>
              <a:t> by GET request ?</a:t>
            </a:r>
          </a:p>
          <a:p>
            <a:pPr lvl="1"/>
            <a:r>
              <a:rPr lang="en-US" dirty="0" smtClean="0"/>
              <a:t>Writes complete URL of the </a:t>
            </a:r>
            <a:r>
              <a:rPr lang="en-US" dirty="0" err="1" smtClean="0"/>
              <a:t>servlet</a:t>
            </a:r>
            <a:r>
              <a:rPr lang="en-US" dirty="0" smtClean="0"/>
              <a:t> in the address bar of a browser , this generates the GET request</a:t>
            </a:r>
          </a:p>
          <a:p>
            <a:r>
              <a:rPr lang="en-US" dirty="0" smtClean="0"/>
              <a:t>User will see unexpected output in the browser.</a:t>
            </a:r>
            <a:endParaRPr lang="en-US" dirty="0"/>
          </a:p>
        </p:txBody>
      </p:sp>
    </p:spTree>
  </p:cSld>
  <p:clrMapOvr>
    <a:masterClrMapping/>
  </p:clrMapOvr>
  <p:transition spd="slow">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a:t>
            </a:r>
            <a:endParaRPr lang="en-US" dirty="0"/>
          </a:p>
        </p:txBody>
      </p:sp>
      <p:sp>
        <p:nvSpPr>
          <p:cNvPr id="5" name="Content Placeholder 4"/>
          <p:cNvSpPr>
            <a:spLocks noGrp="1"/>
          </p:cNvSpPr>
          <p:nvPr>
            <p:ph idx="1"/>
          </p:nvPr>
        </p:nvSpPr>
        <p:spPr/>
        <p:txBody>
          <a:bodyPr/>
          <a:lstStyle/>
          <a:p>
            <a:r>
              <a:rPr lang="en-US" dirty="0" smtClean="0"/>
              <a:t>For the example we are discussing , whenever user makes a GET request to this </a:t>
            </a:r>
            <a:r>
              <a:rPr lang="en-US" dirty="0" err="1" smtClean="0"/>
              <a:t>servlet</a:t>
            </a:r>
            <a:r>
              <a:rPr lang="en-US" dirty="0" smtClean="0"/>
              <a:t> (say </a:t>
            </a:r>
            <a:r>
              <a:rPr lang="en-US" dirty="0" err="1" smtClean="0"/>
              <a:t>CreateServlet</a:t>
            </a:r>
            <a:r>
              <a:rPr lang="en-US" dirty="0" smtClean="0"/>
              <a:t>) , </a:t>
            </a:r>
            <a:r>
              <a:rPr lang="en-US" u="sng" dirty="0" err="1" smtClean="0"/>
              <a:t>servlet</a:t>
            </a:r>
            <a:r>
              <a:rPr lang="en-US" u="sng" dirty="0" smtClean="0"/>
              <a:t> must send back the HTML page , which accepts data to insert in the  database.</a:t>
            </a:r>
          </a:p>
          <a:p>
            <a:r>
              <a:rPr lang="en-US" dirty="0" smtClean="0"/>
              <a:t>This is done by </a:t>
            </a:r>
            <a:r>
              <a:rPr lang="en-US" u="sng" dirty="0" smtClean="0"/>
              <a:t>request redirecting</a:t>
            </a:r>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Redirection</a:t>
            </a:r>
            <a:endParaRPr lang="en-US" dirty="0"/>
          </a:p>
        </p:txBody>
      </p:sp>
      <p:sp>
        <p:nvSpPr>
          <p:cNvPr id="5" name="Content Placeholder 4"/>
          <p:cNvSpPr>
            <a:spLocks noGrp="1"/>
          </p:cNvSpPr>
          <p:nvPr>
            <p:ph idx="1"/>
          </p:nvPr>
        </p:nvSpPr>
        <p:spPr/>
        <p:txBody>
          <a:bodyPr/>
          <a:lstStyle/>
          <a:p>
            <a:r>
              <a:rPr lang="en-US" dirty="0" smtClean="0"/>
              <a:t>Request redirection is related to </a:t>
            </a:r>
            <a:r>
              <a:rPr lang="en-US" u="sng" dirty="0" smtClean="0"/>
              <a:t>Response  Status Code</a:t>
            </a:r>
          </a:p>
          <a:p>
            <a:pPr lvl="1"/>
            <a:r>
              <a:rPr lang="en-US" dirty="0" smtClean="0"/>
              <a:t> response message contains response status code.</a:t>
            </a:r>
          </a:p>
          <a:p>
            <a:pPr lvl="1"/>
            <a:r>
              <a:rPr lang="en-US" dirty="0" smtClean="0"/>
              <a:t>Response status code indicates how </a:t>
            </a:r>
            <a:r>
              <a:rPr lang="en-US" dirty="0" err="1" smtClean="0"/>
              <a:t>servlet</a:t>
            </a:r>
            <a:r>
              <a:rPr lang="en-US" dirty="0" smtClean="0"/>
              <a:t> /web container handled the request.</a:t>
            </a:r>
          </a:p>
          <a:p>
            <a:pPr lvl="1"/>
            <a:r>
              <a:rPr lang="en-US" dirty="0" smtClean="0"/>
              <a:t>Depending on response status code browser takes action.</a:t>
            </a:r>
          </a:p>
          <a:p>
            <a:pPr lvl="1">
              <a:buNone/>
            </a:pPr>
            <a:endParaRPr lang="en-US" dirty="0" smtClean="0"/>
          </a:p>
          <a:p>
            <a:pPr lvl="1"/>
            <a:endParaRPr lang="en-US" dirty="0"/>
          </a:p>
        </p:txBody>
      </p:sp>
    </p:spTree>
  </p:cSld>
  <p:clrMapOvr>
    <a:masterClrMapping/>
  </p:clrMapOvr>
  <p:transition spd="slow">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Response Status Code</a:t>
            </a:r>
            <a:endParaRPr lang="en-US" dirty="0"/>
          </a:p>
        </p:txBody>
      </p:sp>
      <p:sp>
        <p:nvSpPr>
          <p:cNvPr id="5" name="Content Placeholder 4"/>
          <p:cNvSpPr>
            <a:spLocks noGrp="1"/>
          </p:cNvSpPr>
          <p:nvPr>
            <p:ph idx="1"/>
          </p:nvPr>
        </p:nvSpPr>
        <p:spPr>
          <a:xfrm>
            <a:off x="685800" y="914400"/>
            <a:ext cx="8229600" cy="4525963"/>
          </a:xfrm>
        </p:spPr>
        <p:txBody>
          <a:bodyPr>
            <a:normAutofit/>
          </a:bodyPr>
          <a:lstStyle/>
          <a:p>
            <a:r>
              <a:rPr lang="en-US" dirty="0" smtClean="0"/>
              <a:t>200 </a:t>
            </a:r>
          </a:p>
          <a:p>
            <a:pPr lvl="1"/>
            <a:r>
              <a:rPr lang="en-US" dirty="0" smtClean="0"/>
              <a:t>Request is successful . A web page is returned successfully.</a:t>
            </a:r>
          </a:p>
          <a:p>
            <a:r>
              <a:rPr lang="en-US" dirty="0" smtClean="0"/>
              <a:t>404</a:t>
            </a:r>
          </a:p>
          <a:p>
            <a:pPr lvl="1"/>
            <a:r>
              <a:rPr lang="en-US" dirty="0" smtClean="0"/>
              <a:t>No resource found with matching request </a:t>
            </a:r>
            <a:r>
              <a:rPr lang="en-US" dirty="0" err="1" smtClean="0"/>
              <a:t>uri</a:t>
            </a:r>
            <a:r>
              <a:rPr lang="en-US" dirty="0" smtClean="0"/>
              <a:t>.</a:t>
            </a:r>
          </a:p>
          <a:p>
            <a:pPr lvl="1"/>
            <a:r>
              <a:rPr lang="en-US" dirty="0" smtClean="0"/>
              <a:t>Every browser has its own way to display error message.</a:t>
            </a:r>
          </a:p>
          <a:p>
            <a:r>
              <a:rPr lang="en-US" dirty="0" smtClean="0"/>
              <a:t>302</a:t>
            </a:r>
          </a:p>
          <a:p>
            <a:pPr lvl="1"/>
            <a:r>
              <a:rPr lang="en-US" dirty="0" smtClean="0"/>
              <a:t>This message indicates browser should request another URL .</a:t>
            </a:r>
          </a:p>
          <a:p>
            <a:pPr lvl="1"/>
            <a:r>
              <a:rPr lang="en-US" dirty="0" smtClean="0"/>
              <a:t>This URL is supplied by </a:t>
            </a:r>
            <a:r>
              <a:rPr lang="en-US" dirty="0" err="1" smtClean="0"/>
              <a:t>servlet</a:t>
            </a:r>
            <a:r>
              <a:rPr lang="en-US" dirty="0" smtClean="0"/>
              <a:t>.</a:t>
            </a:r>
          </a:p>
          <a:p>
            <a:pPr lvl="1"/>
            <a:r>
              <a:rPr lang="en-US" dirty="0" smtClean="0"/>
              <a:t>This is status code for </a:t>
            </a:r>
            <a:r>
              <a:rPr lang="en-US" u="sng" dirty="0" smtClean="0"/>
              <a:t>Request Redirection.</a:t>
            </a:r>
          </a:p>
          <a:p>
            <a:r>
              <a:rPr lang="en-US" dirty="0" smtClean="0"/>
              <a:t>500</a:t>
            </a:r>
          </a:p>
          <a:p>
            <a:pPr lvl="1"/>
            <a:r>
              <a:rPr lang="en-US" dirty="0" smtClean="0"/>
              <a:t>Internal server error . </a:t>
            </a:r>
            <a:r>
              <a:rPr lang="en-US" dirty="0" err="1" smtClean="0"/>
              <a:t>Servlet</a:t>
            </a:r>
            <a:r>
              <a:rPr lang="en-US" dirty="0" smtClean="0"/>
              <a:t> encountered an exception.</a:t>
            </a:r>
          </a:p>
          <a:p>
            <a:pPr lvl="1"/>
            <a:endParaRPr lang="en-US" dirty="0"/>
          </a:p>
        </p:txBody>
      </p:sp>
    </p:spTree>
  </p:cSld>
  <p:clrMapOvr>
    <a:masterClrMapping/>
  </p:clrMapOvr>
  <p:transition spd="slow">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Servlet</a:t>
            </a:r>
            <a:r>
              <a:rPr lang="en-US" dirty="0" smtClean="0"/>
              <a:t> and Request Redirection</a:t>
            </a:r>
            <a:endParaRPr lang="en-US" dirty="0"/>
          </a:p>
        </p:txBody>
      </p:sp>
      <p:sp>
        <p:nvSpPr>
          <p:cNvPr id="5" name="Content Placeholder 4"/>
          <p:cNvSpPr>
            <a:spLocks noGrp="1"/>
          </p:cNvSpPr>
          <p:nvPr>
            <p:ph idx="1"/>
          </p:nvPr>
        </p:nvSpPr>
        <p:spPr/>
        <p:txBody>
          <a:bodyPr/>
          <a:lstStyle/>
          <a:p>
            <a:r>
              <a:rPr lang="en-US" dirty="0" err="1" smtClean="0"/>
              <a:t>HttpServletResponse</a:t>
            </a:r>
            <a:r>
              <a:rPr lang="en-US" dirty="0" smtClean="0"/>
              <a:t> interface has a method</a:t>
            </a:r>
          </a:p>
          <a:p>
            <a:pPr lvl="1"/>
            <a:r>
              <a:rPr lang="en-US" i="1" dirty="0" smtClean="0"/>
              <a:t>public void </a:t>
            </a:r>
            <a:r>
              <a:rPr lang="en-US" i="1" dirty="0" err="1" smtClean="0"/>
              <a:t>sendRedirect</a:t>
            </a:r>
            <a:r>
              <a:rPr lang="en-US" i="1" dirty="0" smtClean="0"/>
              <a:t>(String location) throws </a:t>
            </a:r>
            <a:r>
              <a:rPr lang="en-US" i="1" dirty="0" err="1" smtClean="0"/>
              <a:t>IOException</a:t>
            </a:r>
            <a:r>
              <a:rPr lang="en-US" i="1" dirty="0" smtClean="0"/>
              <a:t> .</a:t>
            </a:r>
          </a:p>
          <a:p>
            <a:pPr lvl="1"/>
            <a:r>
              <a:rPr lang="en-US" dirty="0" smtClean="0"/>
              <a:t>A complete URL must be passed as a parameter to it.</a:t>
            </a:r>
          </a:p>
          <a:p>
            <a:pPr lvl="1"/>
            <a:r>
              <a:rPr lang="en-US" dirty="0" smtClean="0"/>
              <a:t>When called , this method generates a response status code , 302 and sends the passed URL to browser and browser uses passed URL .</a:t>
            </a:r>
            <a:endParaRPr lang="en-US" dirty="0"/>
          </a:p>
        </p:txBody>
      </p:sp>
    </p:spTree>
  </p:cSld>
  <p:clrMapOvr>
    <a:masterClrMapping/>
  </p:clrMapOvr>
  <p:transition spd="slow">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457200" y="1600201"/>
            <a:ext cx="8229600" cy="1066800"/>
          </a:xfrm>
        </p:spPr>
        <p:txBody>
          <a:bodyPr/>
          <a:lstStyle/>
          <a:p>
            <a:r>
              <a:rPr lang="en-US" dirty="0" smtClean="0"/>
              <a:t>So , in </a:t>
            </a:r>
            <a:r>
              <a:rPr lang="en-US" dirty="0" err="1" smtClean="0"/>
              <a:t>doGet</a:t>
            </a:r>
            <a:r>
              <a:rPr lang="en-US" dirty="0" smtClean="0"/>
              <a:t>() of </a:t>
            </a:r>
            <a:r>
              <a:rPr lang="en-US" dirty="0" err="1" smtClean="0"/>
              <a:t>CreateServlet</a:t>
            </a:r>
            <a:r>
              <a:rPr lang="en-US" dirty="0" smtClean="0"/>
              <a:t>  , </a:t>
            </a:r>
            <a:r>
              <a:rPr lang="en-US" dirty="0" err="1" smtClean="0"/>
              <a:t>sendRedirect</a:t>
            </a:r>
            <a:r>
              <a:rPr lang="en-US" dirty="0" smtClean="0"/>
              <a:t> method must be called.</a:t>
            </a:r>
            <a:endParaRPr lang="en-US" dirty="0"/>
          </a:p>
        </p:txBody>
      </p:sp>
      <p:sp>
        <p:nvSpPr>
          <p:cNvPr id="5" name="TextBox 4"/>
          <p:cNvSpPr txBox="1"/>
          <p:nvPr/>
        </p:nvSpPr>
        <p:spPr>
          <a:xfrm>
            <a:off x="533400" y="2133600"/>
            <a:ext cx="8915400" cy="2246769"/>
          </a:xfrm>
          <a:prstGeom prst="rect">
            <a:avLst/>
          </a:prstGeom>
          <a:noFill/>
        </p:spPr>
        <p:txBody>
          <a:bodyPr wrap="square" rtlCol="0">
            <a:spAutoFit/>
          </a:bodyPr>
          <a:lstStyle/>
          <a:p>
            <a:r>
              <a:rPr lang="en-US" dirty="0" smtClean="0"/>
              <a:t>public void </a:t>
            </a:r>
            <a:r>
              <a:rPr lang="en-US" dirty="0" err="1" smtClean="0"/>
              <a:t>doGet</a:t>
            </a:r>
            <a:r>
              <a:rPr lang="en-US" dirty="0" smtClean="0"/>
              <a:t>(</a:t>
            </a:r>
            <a:r>
              <a:rPr lang="en-US" dirty="0" err="1" smtClean="0"/>
              <a:t>HttpServletRequest</a:t>
            </a:r>
            <a:r>
              <a:rPr lang="en-US" dirty="0" smtClean="0"/>
              <a:t> </a:t>
            </a:r>
            <a:r>
              <a:rPr lang="en-US" dirty="0" err="1" smtClean="0"/>
              <a:t>req</a:t>
            </a:r>
            <a:r>
              <a:rPr lang="en-US" dirty="0" smtClean="0"/>
              <a:t>, </a:t>
            </a:r>
          </a:p>
          <a:p>
            <a:r>
              <a:rPr lang="en-US" dirty="0" smtClean="0"/>
              <a:t>		 </a:t>
            </a:r>
            <a:r>
              <a:rPr lang="en-US" dirty="0" err="1" smtClean="0"/>
              <a:t>HttpServletResponse</a:t>
            </a:r>
            <a:r>
              <a:rPr lang="en-US" dirty="0" smtClean="0"/>
              <a:t> res) </a:t>
            </a:r>
          </a:p>
          <a:p>
            <a:r>
              <a:rPr lang="en-US" dirty="0" smtClean="0"/>
              <a:t>			throws </a:t>
            </a:r>
            <a:r>
              <a:rPr lang="en-US" dirty="0" err="1" smtClean="0"/>
              <a:t>ServletException</a:t>
            </a:r>
            <a:r>
              <a:rPr lang="en-US" dirty="0" smtClean="0"/>
              <a:t>, </a:t>
            </a:r>
            <a:r>
              <a:rPr lang="en-US" dirty="0" err="1" smtClean="0"/>
              <a:t>IOException</a:t>
            </a:r>
            <a:r>
              <a:rPr lang="en-US" dirty="0" smtClean="0"/>
              <a:t> </a:t>
            </a:r>
          </a:p>
          <a:p>
            <a:r>
              <a:rPr lang="en-US" b="1" dirty="0" smtClean="0"/>
              <a:t>{</a:t>
            </a:r>
          </a:p>
          <a:p>
            <a:r>
              <a:rPr lang="en-US" sz="2000" dirty="0" smtClean="0"/>
              <a:t>	</a:t>
            </a:r>
            <a:r>
              <a:rPr lang="en-US" sz="2000" dirty="0" err="1" smtClean="0"/>
              <a:t>res.sendRedirect</a:t>
            </a:r>
            <a:r>
              <a:rPr lang="en-US" sz="2000" dirty="0" smtClean="0"/>
              <a:t>("http://localhost:8080/StudentWeb/createstudent.html");</a:t>
            </a:r>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cap="none" dirty="0" smtClean="0"/>
              <a:t>Request forwarding</a:t>
            </a:r>
            <a:endParaRPr lang="en-US" cap="none" dirty="0"/>
          </a:p>
        </p:txBody>
      </p:sp>
      <p:sp>
        <p:nvSpPr>
          <p:cNvPr id="5" name="Subtitle 4"/>
          <p:cNvSpPr>
            <a:spLocks noGrp="1"/>
          </p:cNvSpPr>
          <p:nvPr>
            <p:ph type="subTitle" idx="1"/>
          </p:nvPr>
        </p:nvSpPr>
        <p:spPr/>
        <p:txBody>
          <a:bodyPr/>
          <a:lstStyle/>
          <a:p>
            <a:endParaRPr lang="en-US"/>
          </a:p>
        </p:txBody>
      </p:sp>
    </p:spTree>
  </p:cSld>
  <p:clrMapOvr>
    <a:masterClrMapping/>
  </p:clrMapOvr>
  <p:transition spd="slow">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2"/>
          <p:cNvSpPr>
            <a:spLocks noGrp="1"/>
          </p:cNvSpPr>
          <p:nvPr>
            <p:ph type="title"/>
          </p:nvPr>
        </p:nvSpPr>
        <p:spPr/>
        <p:txBody>
          <a:bodyPr/>
          <a:lstStyle/>
          <a:p>
            <a:pPr eaLnBrk="1" hangingPunct="1"/>
            <a:r>
              <a:rPr lang="en-US" smtClean="0"/>
              <a:t>Request Forwarding</a:t>
            </a:r>
          </a:p>
        </p:txBody>
      </p:sp>
      <p:sp>
        <p:nvSpPr>
          <p:cNvPr id="116739" name="Content Placeholder 3"/>
          <p:cNvSpPr>
            <a:spLocks noGrp="1"/>
          </p:cNvSpPr>
          <p:nvPr>
            <p:ph idx="1"/>
          </p:nvPr>
        </p:nvSpPr>
        <p:spPr/>
        <p:txBody>
          <a:bodyPr/>
          <a:lstStyle/>
          <a:p>
            <a:pPr eaLnBrk="1" hangingPunct="1"/>
            <a:r>
              <a:rPr lang="en-US" smtClean="0"/>
              <a:t>A servlet/JSP can forward a request to another servlet/JSP and that can continue…</a:t>
            </a:r>
          </a:p>
          <a:p>
            <a:pPr eaLnBrk="1" hangingPunct="1"/>
            <a:r>
              <a:rPr lang="en-US" smtClean="0"/>
              <a:t>So, more than one servlet/JSP can participate to process a single request.</a:t>
            </a:r>
          </a:p>
          <a:p>
            <a:pPr eaLnBrk="1" hangingPunct="1"/>
            <a:r>
              <a:rPr lang="en-US" smtClean="0"/>
              <a:t>Last servlet/JSP in the chain generates the response.</a:t>
            </a:r>
          </a:p>
          <a:p>
            <a:pPr eaLnBrk="1" hangingPunct="1"/>
            <a:r>
              <a:rPr lang="en-US" smtClean="0"/>
              <a:t>This is useful in Model-View-Controller situation.</a:t>
            </a:r>
          </a:p>
        </p:txBody>
      </p:sp>
    </p:spTree>
  </p:cSld>
  <p:clrMapOvr>
    <a:masterClrMapping/>
  </p:clrMapOvr>
  <p:transition spd="slow">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762000" y="0"/>
            <a:ext cx="7772400" cy="1143000"/>
          </a:xfrm>
        </p:spPr>
        <p:txBody>
          <a:bodyPr/>
          <a:lstStyle/>
          <a:p>
            <a:pPr eaLnBrk="1" hangingPunct="1"/>
            <a:r>
              <a:rPr lang="en-US" dirty="0" err="1" smtClean="0"/>
              <a:t>RequestDispatcher</a:t>
            </a:r>
            <a:endParaRPr lang="en-US" dirty="0" smtClean="0"/>
          </a:p>
        </p:txBody>
      </p:sp>
      <p:sp>
        <p:nvSpPr>
          <p:cNvPr id="117763" name="Content Placeholder 2"/>
          <p:cNvSpPr>
            <a:spLocks noGrp="1"/>
          </p:cNvSpPr>
          <p:nvPr>
            <p:ph idx="1"/>
          </p:nvPr>
        </p:nvSpPr>
        <p:spPr>
          <a:xfrm>
            <a:off x="685800" y="1371600"/>
            <a:ext cx="7772400" cy="4495800"/>
          </a:xfrm>
        </p:spPr>
        <p:txBody>
          <a:bodyPr>
            <a:normAutofit/>
          </a:bodyPr>
          <a:lstStyle/>
          <a:p>
            <a:pPr eaLnBrk="1" hangingPunct="1"/>
            <a:r>
              <a:rPr lang="en-US" dirty="0" smtClean="0"/>
              <a:t>In order to forward request to another </a:t>
            </a:r>
            <a:r>
              <a:rPr lang="en-US" dirty="0" err="1" smtClean="0"/>
              <a:t>servlet</a:t>
            </a:r>
            <a:r>
              <a:rPr lang="en-US" dirty="0" smtClean="0"/>
              <a:t> or JSP , an object of type </a:t>
            </a:r>
            <a:r>
              <a:rPr lang="en-US" dirty="0" err="1" smtClean="0"/>
              <a:t>RequestDispatcher</a:t>
            </a:r>
            <a:r>
              <a:rPr lang="en-US" dirty="0" smtClean="0"/>
              <a:t> must be obtained.</a:t>
            </a:r>
          </a:p>
          <a:p>
            <a:pPr lvl="1" eaLnBrk="1" hangingPunct="1"/>
            <a:r>
              <a:rPr lang="en-US" dirty="0" smtClean="0"/>
              <a:t>A </a:t>
            </a:r>
            <a:r>
              <a:rPr lang="en-US" dirty="0" err="1" smtClean="0"/>
              <a:t>RequestDispatcher</a:t>
            </a:r>
            <a:r>
              <a:rPr lang="en-US" dirty="0" smtClean="0"/>
              <a:t> object works as wrapper around a web resource accessible by a URL.</a:t>
            </a:r>
          </a:p>
          <a:p>
            <a:pPr lvl="1" eaLnBrk="1" hangingPunct="1"/>
            <a:r>
              <a:rPr lang="en-US" dirty="0" smtClean="0"/>
              <a:t>A </a:t>
            </a:r>
            <a:r>
              <a:rPr lang="en-US" dirty="0" err="1" smtClean="0"/>
              <a:t>RequestDispatcher</a:t>
            </a:r>
            <a:r>
              <a:rPr lang="en-US" dirty="0" smtClean="0"/>
              <a:t> can be obtained by calling “</a:t>
            </a:r>
            <a:r>
              <a:rPr lang="en-US" dirty="0" err="1" smtClean="0"/>
              <a:t>getRequestDispatcher</a:t>
            </a:r>
            <a:r>
              <a:rPr lang="en-US" dirty="0" smtClean="0"/>
              <a:t>(String </a:t>
            </a:r>
            <a:r>
              <a:rPr lang="en-US" dirty="0" err="1" smtClean="0"/>
              <a:t>uri</a:t>
            </a:r>
            <a:r>
              <a:rPr lang="en-US" dirty="0" smtClean="0"/>
              <a:t>)”  of </a:t>
            </a:r>
            <a:r>
              <a:rPr lang="en-US" dirty="0" err="1" smtClean="0"/>
              <a:t>ServletRequest</a:t>
            </a:r>
            <a:r>
              <a:rPr lang="en-US" dirty="0" smtClean="0"/>
              <a:t> object</a:t>
            </a:r>
          </a:p>
          <a:p>
            <a:pPr eaLnBrk="1" hangingPunct="1"/>
            <a:r>
              <a:rPr lang="en-US" dirty="0" smtClean="0"/>
              <a:t>Then invoke “forward” method of the </a:t>
            </a:r>
            <a:r>
              <a:rPr lang="en-US" dirty="0" err="1" smtClean="0"/>
              <a:t>RequestDispatcher</a:t>
            </a:r>
            <a:r>
              <a:rPr lang="en-US" dirty="0" smtClean="0"/>
              <a:t> object</a:t>
            </a:r>
          </a:p>
          <a:p>
            <a:pPr eaLnBrk="1" hangingPunct="1">
              <a:buFontTx/>
              <a:buNone/>
            </a:pPr>
            <a:endParaRPr lang="en-US" dirty="0" smtClean="0"/>
          </a:p>
        </p:txBody>
      </p:sp>
    </p:spTree>
  </p:cSld>
  <p:clrMapOvr>
    <a:masterClrMapping/>
  </p:clrMapOvr>
  <p:transition spd="slow">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normAutofit/>
          </a:bodyPr>
          <a:lstStyle/>
          <a:p>
            <a:r>
              <a:rPr lang="en-US" smtClean="0"/>
              <a:t>interface javax.servlet.RequestDispatcher</a:t>
            </a:r>
          </a:p>
        </p:txBody>
      </p:sp>
      <p:sp>
        <p:nvSpPr>
          <p:cNvPr id="118787" name="Content Placeholder 2"/>
          <p:cNvSpPr>
            <a:spLocks noGrp="1"/>
          </p:cNvSpPr>
          <p:nvPr>
            <p:ph idx="1"/>
          </p:nvPr>
        </p:nvSpPr>
        <p:spPr>
          <a:xfrm>
            <a:off x="152400" y="1981200"/>
            <a:ext cx="8763000" cy="1752600"/>
          </a:xfrm>
          <a:ln w="25400">
            <a:solidFill>
              <a:schemeClr val="tx1"/>
            </a:solidFill>
            <a:prstDash val="sysDash"/>
          </a:ln>
        </p:spPr>
        <p:txBody>
          <a:bodyPr/>
          <a:lstStyle/>
          <a:p>
            <a:r>
              <a:rPr lang="en-US" sz="2400" smtClean="0"/>
              <a:t>public abstract void forward(ServletRequest req, ServletResponse resp) throws ServletException, IOException </a:t>
            </a:r>
          </a:p>
          <a:p>
            <a:r>
              <a:rPr lang="en-US" sz="2400" smtClean="0"/>
              <a:t>public abstract void include(ServletRequest req, ServletResponse resp) throws ServletException, IOException </a:t>
            </a: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838200" y="1524000"/>
            <a:ext cx="1600200" cy="2133600"/>
          </a:xfrm>
          <a:prstGeom prst="rect">
            <a:avLst/>
          </a:prstGeom>
          <a:noFill/>
          <a:ln w="9525">
            <a:solidFill>
              <a:schemeClr val="tx1"/>
            </a:solidFill>
            <a:miter lim="800000"/>
            <a:headEnd/>
            <a:tailEnd/>
          </a:ln>
        </p:spPr>
        <p:txBody>
          <a:bodyPr wrap="none" anchor="ctr"/>
          <a:lstStyle/>
          <a:p>
            <a:endParaRPr lang="en-US"/>
          </a:p>
        </p:txBody>
      </p:sp>
      <p:sp>
        <p:nvSpPr>
          <p:cNvPr id="12291" name="Rectangle 3"/>
          <p:cNvSpPr>
            <a:spLocks noChangeArrowheads="1"/>
          </p:cNvSpPr>
          <p:nvPr/>
        </p:nvSpPr>
        <p:spPr bwMode="auto">
          <a:xfrm>
            <a:off x="6172200" y="1066800"/>
            <a:ext cx="2667000" cy="3048000"/>
          </a:xfrm>
          <a:prstGeom prst="rect">
            <a:avLst/>
          </a:prstGeom>
          <a:noFill/>
          <a:ln w="9525">
            <a:solidFill>
              <a:schemeClr val="tx1"/>
            </a:solidFill>
            <a:miter lim="800000"/>
            <a:headEnd/>
            <a:tailEnd/>
          </a:ln>
        </p:spPr>
        <p:txBody>
          <a:bodyPr wrap="none" anchor="ctr"/>
          <a:lstStyle/>
          <a:p>
            <a:endParaRPr lang="en-US"/>
          </a:p>
        </p:txBody>
      </p:sp>
      <p:sp>
        <p:nvSpPr>
          <p:cNvPr id="12292" name="Rectangle 4"/>
          <p:cNvSpPr>
            <a:spLocks noChangeArrowheads="1"/>
          </p:cNvSpPr>
          <p:nvPr/>
        </p:nvSpPr>
        <p:spPr bwMode="auto">
          <a:xfrm>
            <a:off x="6324600" y="1905000"/>
            <a:ext cx="685800" cy="914400"/>
          </a:xfrm>
          <a:prstGeom prst="rect">
            <a:avLst/>
          </a:prstGeom>
          <a:noFill/>
          <a:ln w="9525">
            <a:solidFill>
              <a:schemeClr val="tx1"/>
            </a:solidFill>
            <a:miter lim="800000"/>
            <a:headEnd/>
            <a:tailEnd/>
          </a:ln>
        </p:spPr>
        <p:txBody>
          <a:bodyPr wrap="none" anchor="ctr"/>
          <a:lstStyle/>
          <a:p>
            <a:endParaRPr lang="en-US"/>
          </a:p>
        </p:txBody>
      </p:sp>
      <p:sp>
        <p:nvSpPr>
          <p:cNvPr id="12293" name="Rectangle 5"/>
          <p:cNvSpPr>
            <a:spLocks noChangeArrowheads="1"/>
          </p:cNvSpPr>
          <p:nvPr/>
        </p:nvSpPr>
        <p:spPr bwMode="auto">
          <a:xfrm>
            <a:off x="6248400" y="2057400"/>
            <a:ext cx="228600" cy="76200"/>
          </a:xfrm>
          <a:prstGeom prst="rect">
            <a:avLst/>
          </a:prstGeom>
          <a:noFill/>
          <a:ln w="9525">
            <a:solidFill>
              <a:schemeClr val="tx1"/>
            </a:solidFill>
            <a:miter lim="800000"/>
            <a:headEnd/>
            <a:tailEnd/>
          </a:ln>
        </p:spPr>
        <p:txBody>
          <a:bodyPr wrap="none" anchor="ctr"/>
          <a:lstStyle/>
          <a:p>
            <a:endParaRPr lang="en-US"/>
          </a:p>
        </p:txBody>
      </p:sp>
      <p:sp>
        <p:nvSpPr>
          <p:cNvPr id="12294" name="Rectangle 6"/>
          <p:cNvSpPr>
            <a:spLocks noChangeArrowheads="1"/>
          </p:cNvSpPr>
          <p:nvPr/>
        </p:nvSpPr>
        <p:spPr bwMode="auto">
          <a:xfrm>
            <a:off x="6248400" y="2286000"/>
            <a:ext cx="228600" cy="76200"/>
          </a:xfrm>
          <a:prstGeom prst="rect">
            <a:avLst/>
          </a:prstGeom>
          <a:noFill/>
          <a:ln w="9525">
            <a:solidFill>
              <a:schemeClr val="tx1"/>
            </a:solidFill>
            <a:miter lim="800000"/>
            <a:headEnd/>
            <a:tailEnd/>
          </a:ln>
        </p:spPr>
        <p:txBody>
          <a:bodyPr wrap="none" anchor="ctr"/>
          <a:lstStyle/>
          <a:p>
            <a:endParaRPr lang="en-US"/>
          </a:p>
        </p:txBody>
      </p:sp>
      <p:sp>
        <p:nvSpPr>
          <p:cNvPr id="12295" name="Line 7"/>
          <p:cNvSpPr>
            <a:spLocks noChangeShapeType="1"/>
          </p:cNvSpPr>
          <p:nvPr/>
        </p:nvSpPr>
        <p:spPr bwMode="auto">
          <a:xfrm>
            <a:off x="2514600" y="2590800"/>
            <a:ext cx="4114800" cy="0"/>
          </a:xfrm>
          <a:prstGeom prst="line">
            <a:avLst/>
          </a:prstGeom>
          <a:noFill/>
          <a:ln w="38100">
            <a:solidFill>
              <a:schemeClr val="tx1"/>
            </a:solidFill>
            <a:round/>
            <a:headEnd type="triangle" w="med" len="med"/>
            <a:tailEnd/>
          </a:ln>
        </p:spPr>
        <p:txBody>
          <a:bodyPr/>
          <a:lstStyle/>
          <a:p>
            <a:endParaRPr lang="en-US"/>
          </a:p>
        </p:txBody>
      </p:sp>
      <p:sp>
        <p:nvSpPr>
          <p:cNvPr id="12296" name="Rectangle 8"/>
          <p:cNvSpPr>
            <a:spLocks noChangeArrowheads="1"/>
          </p:cNvSpPr>
          <p:nvPr/>
        </p:nvSpPr>
        <p:spPr bwMode="auto">
          <a:xfrm>
            <a:off x="3352800" y="2667000"/>
            <a:ext cx="762000" cy="914400"/>
          </a:xfrm>
          <a:prstGeom prst="rect">
            <a:avLst/>
          </a:prstGeom>
          <a:noFill/>
          <a:ln w="28575">
            <a:solidFill>
              <a:schemeClr val="tx1"/>
            </a:solidFill>
            <a:prstDash val="dash"/>
            <a:miter lim="800000"/>
            <a:headEnd/>
            <a:tailEnd/>
          </a:ln>
        </p:spPr>
        <p:txBody>
          <a:bodyPr wrap="none" anchor="ctr"/>
          <a:lstStyle/>
          <a:p>
            <a:endParaRPr lang="en-US"/>
          </a:p>
        </p:txBody>
      </p:sp>
      <p:sp>
        <p:nvSpPr>
          <p:cNvPr id="12297" name="Text Box 9"/>
          <p:cNvSpPr txBox="1">
            <a:spLocks noChangeArrowheads="1"/>
          </p:cNvSpPr>
          <p:nvPr/>
        </p:nvSpPr>
        <p:spPr bwMode="auto">
          <a:xfrm>
            <a:off x="6248400" y="4343400"/>
            <a:ext cx="2667000" cy="457200"/>
          </a:xfrm>
          <a:prstGeom prst="rect">
            <a:avLst/>
          </a:prstGeom>
          <a:noFill/>
          <a:ln w="9525">
            <a:noFill/>
            <a:miter lim="800000"/>
            <a:headEnd/>
            <a:tailEnd/>
          </a:ln>
        </p:spPr>
        <p:txBody>
          <a:bodyPr>
            <a:spAutoFit/>
          </a:bodyPr>
          <a:lstStyle/>
          <a:p>
            <a:pPr>
              <a:spcBef>
                <a:spcPct val="50000"/>
              </a:spcBef>
            </a:pPr>
            <a:r>
              <a:rPr lang="en-US"/>
              <a:t>Web Server Comp</a:t>
            </a:r>
          </a:p>
        </p:txBody>
      </p:sp>
      <p:sp>
        <p:nvSpPr>
          <p:cNvPr id="12298" name="Text Box 10"/>
          <p:cNvSpPr txBox="1">
            <a:spLocks noChangeArrowheads="1"/>
          </p:cNvSpPr>
          <p:nvPr/>
        </p:nvSpPr>
        <p:spPr bwMode="auto">
          <a:xfrm>
            <a:off x="6248400" y="2819400"/>
            <a:ext cx="914400" cy="457200"/>
          </a:xfrm>
          <a:prstGeom prst="rect">
            <a:avLst/>
          </a:prstGeom>
          <a:noFill/>
          <a:ln w="9525">
            <a:noFill/>
            <a:miter lim="800000"/>
            <a:headEnd/>
            <a:tailEnd/>
          </a:ln>
        </p:spPr>
        <p:txBody>
          <a:bodyPr>
            <a:spAutoFit/>
          </a:bodyPr>
          <a:lstStyle/>
          <a:p>
            <a:pPr>
              <a:spcBef>
                <a:spcPct val="50000"/>
              </a:spcBef>
            </a:pPr>
            <a:r>
              <a:rPr lang="en-US"/>
              <a:t>httpd</a:t>
            </a:r>
          </a:p>
        </p:txBody>
      </p:sp>
      <p:sp>
        <p:nvSpPr>
          <p:cNvPr id="12299" name="Text Box 11"/>
          <p:cNvSpPr txBox="1">
            <a:spLocks noChangeArrowheads="1"/>
          </p:cNvSpPr>
          <p:nvPr/>
        </p:nvSpPr>
        <p:spPr bwMode="auto">
          <a:xfrm>
            <a:off x="762000" y="3810000"/>
            <a:ext cx="1752600" cy="457200"/>
          </a:xfrm>
          <a:prstGeom prst="rect">
            <a:avLst/>
          </a:prstGeom>
          <a:noFill/>
          <a:ln w="9525">
            <a:noFill/>
            <a:miter lim="800000"/>
            <a:headEnd/>
            <a:tailEnd/>
          </a:ln>
        </p:spPr>
        <p:txBody>
          <a:bodyPr>
            <a:spAutoFit/>
          </a:bodyPr>
          <a:lstStyle/>
          <a:p>
            <a:pPr>
              <a:spcBef>
                <a:spcPct val="50000"/>
              </a:spcBef>
            </a:pPr>
            <a:r>
              <a:rPr lang="en-US" dirty="0"/>
              <a:t>Browser</a:t>
            </a:r>
          </a:p>
        </p:txBody>
      </p:sp>
      <p:sp>
        <p:nvSpPr>
          <p:cNvPr id="12300" name="Text Box 12"/>
          <p:cNvSpPr txBox="1">
            <a:spLocks noChangeArrowheads="1"/>
          </p:cNvSpPr>
          <p:nvPr/>
        </p:nvSpPr>
        <p:spPr bwMode="auto">
          <a:xfrm>
            <a:off x="2971800" y="3581400"/>
            <a:ext cx="2667000" cy="1552575"/>
          </a:xfrm>
          <a:prstGeom prst="rect">
            <a:avLst/>
          </a:prstGeom>
          <a:noFill/>
          <a:ln w="9525">
            <a:noFill/>
            <a:miter lim="800000"/>
            <a:headEnd/>
            <a:tailEnd/>
          </a:ln>
        </p:spPr>
        <p:txBody>
          <a:bodyPr>
            <a:spAutoFit/>
          </a:bodyPr>
          <a:lstStyle/>
          <a:p>
            <a:pPr>
              <a:spcBef>
                <a:spcPct val="50000"/>
              </a:spcBef>
            </a:pPr>
            <a:r>
              <a:rPr lang="en-US"/>
              <a:t>Response message (contains HTML to be displayed by browser)</a:t>
            </a:r>
          </a:p>
        </p:txBody>
      </p:sp>
      <p:sp>
        <p:nvSpPr>
          <p:cNvPr id="12301" name="Text Box 13"/>
          <p:cNvSpPr txBox="1">
            <a:spLocks noChangeArrowheads="1"/>
          </p:cNvSpPr>
          <p:nvPr/>
        </p:nvSpPr>
        <p:spPr bwMode="auto">
          <a:xfrm>
            <a:off x="2362200" y="228600"/>
            <a:ext cx="2362200" cy="641350"/>
          </a:xfrm>
          <a:prstGeom prst="rect">
            <a:avLst/>
          </a:prstGeom>
          <a:noFill/>
          <a:ln w="9525">
            <a:noFill/>
            <a:miter lim="800000"/>
            <a:headEnd/>
            <a:tailEnd/>
          </a:ln>
        </p:spPr>
        <p:txBody>
          <a:bodyPr>
            <a:spAutoFit/>
          </a:bodyPr>
          <a:lstStyle/>
          <a:p>
            <a:pPr>
              <a:spcBef>
                <a:spcPct val="50000"/>
              </a:spcBef>
            </a:pPr>
            <a:r>
              <a:rPr lang="en-US" sz="3600" b="1"/>
              <a:t>Response</a:t>
            </a:r>
          </a:p>
        </p:txBody>
      </p:sp>
    </p:spTree>
  </p:cSld>
  <p:clrMapOvr>
    <a:masterClrMapping/>
  </p:clrMapOvr>
  <p:transition spd="slow">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pPr eaLnBrk="1" hangingPunct="1"/>
            <a:r>
              <a:rPr lang="en-US" smtClean="0"/>
              <a:t>Example …</a:t>
            </a:r>
          </a:p>
        </p:txBody>
      </p:sp>
      <p:sp>
        <p:nvSpPr>
          <p:cNvPr id="119811" name="Content Placeholder 2"/>
          <p:cNvSpPr>
            <a:spLocks noGrp="1"/>
          </p:cNvSpPr>
          <p:nvPr>
            <p:ph idx="1"/>
          </p:nvPr>
        </p:nvSpPr>
        <p:spPr/>
        <p:txBody>
          <a:bodyPr/>
          <a:lstStyle/>
          <a:p>
            <a:pPr eaLnBrk="1" hangingPunct="1"/>
            <a:endParaRPr lang="en-US" smtClean="0"/>
          </a:p>
        </p:txBody>
      </p:sp>
      <p:sp>
        <p:nvSpPr>
          <p:cNvPr id="119812" name="TextBox 3"/>
          <p:cNvSpPr txBox="1">
            <a:spLocks noChangeArrowheads="1"/>
          </p:cNvSpPr>
          <p:nvPr/>
        </p:nvSpPr>
        <p:spPr bwMode="auto">
          <a:xfrm>
            <a:off x="609600" y="2743200"/>
            <a:ext cx="7543800" cy="1938338"/>
          </a:xfrm>
          <a:prstGeom prst="rect">
            <a:avLst/>
          </a:prstGeom>
          <a:noFill/>
          <a:ln w="9525">
            <a:noFill/>
            <a:miter lim="800000"/>
            <a:headEnd/>
            <a:tailEnd/>
          </a:ln>
        </p:spPr>
        <p:txBody>
          <a:bodyPr>
            <a:spAutoFit/>
          </a:bodyPr>
          <a:lstStyle/>
          <a:p>
            <a:r>
              <a:rPr lang="en-US" sz="2000"/>
              <a:t>RequestDispatcher rd=request.getRequestDispatcher(“/displayservlet”);</a:t>
            </a:r>
          </a:p>
          <a:p>
            <a:endParaRPr lang="en-US" sz="2000"/>
          </a:p>
          <a:p>
            <a:r>
              <a:rPr lang="en-US" sz="2000"/>
              <a:t>rd.forward(req,res);</a:t>
            </a:r>
          </a:p>
          <a:p>
            <a:endParaRPr lang="en-US" sz="2000"/>
          </a:p>
          <a:p>
            <a:r>
              <a:rPr lang="en-US" sz="2000" i="1"/>
              <a:t>Where ‘req’ and ‘res’ are request and response object respectively , received through “service” method</a:t>
            </a:r>
          </a:p>
        </p:txBody>
      </p:sp>
    </p:spTree>
  </p:cSld>
  <p:clrMapOvr>
    <a:masterClrMapping/>
  </p:clrMapOvr>
  <p:transition spd="slow">
    <p:fade/>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endParaRPr lang="en-US" smtClean="0"/>
          </a:p>
        </p:txBody>
      </p:sp>
      <p:sp>
        <p:nvSpPr>
          <p:cNvPr id="120835" name="Content Placeholder 2"/>
          <p:cNvSpPr>
            <a:spLocks noGrp="1"/>
          </p:cNvSpPr>
          <p:nvPr>
            <p:ph idx="1"/>
          </p:nvPr>
        </p:nvSpPr>
        <p:spPr/>
        <p:txBody>
          <a:bodyPr/>
          <a:lstStyle/>
          <a:p>
            <a:r>
              <a:rPr lang="en-US" smtClean="0"/>
              <a:t>“service” method of targeted servlet will be called as a result of invoking “forward” method .</a:t>
            </a:r>
          </a:p>
          <a:p>
            <a:r>
              <a:rPr lang="en-US" smtClean="0"/>
              <a:t>request and response object that were created by the web container to handle the request will be used through out at the time of request forwarding. </a:t>
            </a:r>
          </a:p>
          <a:p>
            <a:pPr lvl="1">
              <a:buFontTx/>
              <a:buNone/>
            </a:pPr>
            <a:endParaRPr lang="en-US" smtClean="0"/>
          </a:p>
        </p:txBody>
      </p:sp>
    </p:spTree>
  </p:cSld>
  <p:clrMapOvr>
    <a:masterClrMapping/>
  </p:clrMapOvr>
  <p:transition spd="slow">
    <p:fad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1828800" y="1066800"/>
            <a:ext cx="5791200" cy="5029200"/>
          </a:xfrm>
          <a:prstGeom prst="rect">
            <a:avLst/>
          </a:prstGeom>
          <a:noFill/>
          <a:ln w="9525">
            <a:solidFill>
              <a:schemeClr val="tx1"/>
            </a:solidFill>
            <a:miter lim="800000"/>
            <a:headEnd/>
            <a:tailEnd/>
          </a:ln>
        </p:spPr>
        <p:txBody>
          <a:bodyPr wrap="none" anchor="ctr"/>
          <a:lstStyle/>
          <a:p>
            <a:endParaRPr lang="en-US"/>
          </a:p>
        </p:txBody>
      </p:sp>
      <p:sp>
        <p:nvSpPr>
          <p:cNvPr id="121859" name="Line 3"/>
          <p:cNvSpPr>
            <a:spLocks noChangeShapeType="1"/>
          </p:cNvSpPr>
          <p:nvPr/>
        </p:nvSpPr>
        <p:spPr bwMode="auto">
          <a:xfrm>
            <a:off x="2209800" y="1524000"/>
            <a:ext cx="838200" cy="0"/>
          </a:xfrm>
          <a:prstGeom prst="line">
            <a:avLst/>
          </a:prstGeom>
          <a:noFill/>
          <a:ln w="9525">
            <a:solidFill>
              <a:schemeClr val="tx1"/>
            </a:solidFill>
            <a:round/>
            <a:headEnd/>
            <a:tailEnd/>
          </a:ln>
        </p:spPr>
        <p:txBody>
          <a:bodyPr/>
          <a:lstStyle/>
          <a:p>
            <a:endParaRPr lang="en-US"/>
          </a:p>
        </p:txBody>
      </p:sp>
      <p:sp>
        <p:nvSpPr>
          <p:cNvPr id="121860" name="Line 4"/>
          <p:cNvSpPr>
            <a:spLocks noChangeShapeType="1"/>
          </p:cNvSpPr>
          <p:nvPr/>
        </p:nvSpPr>
        <p:spPr bwMode="auto">
          <a:xfrm>
            <a:off x="3048000" y="1524000"/>
            <a:ext cx="0" cy="762000"/>
          </a:xfrm>
          <a:prstGeom prst="line">
            <a:avLst/>
          </a:prstGeom>
          <a:noFill/>
          <a:ln w="9525">
            <a:solidFill>
              <a:schemeClr val="tx1"/>
            </a:solidFill>
            <a:round/>
            <a:headEnd/>
            <a:tailEnd/>
          </a:ln>
        </p:spPr>
        <p:txBody>
          <a:bodyPr/>
          <a:lstStyle/>
          <a:p>
            <a:endParaRPr lang="en-US"/>
          </a:p>
        </p:txBody>
      </p:sp>
      <p:sp>
        <p:nvSpPr>
          <p:cNvPr id="121861" name="Line 5"/>
          <p:cNvSpPr>
            <a:spLocks noChangeShapeType="1"/>
          </p:cNvSpPr>
          <p:nvPr/>
        </p:nvSpPr>
        <p:spPr bwMode="auto">
          <a:xfrm flipH="1">
            <a:off x="2209800" y="2286000"/>
            <a:ext cx="838200" cy="0"/>
          </a:xfrm>
          <a:prstGeom prst="line">
            <a:avLst/>
          </a:prstGeom>
          <a:noFill/>
          <a:ln w="9525">
            <a:solidFill>
              <a:schemeClr val="tx1"/>
            </a:solidFill>
            <a:round/>
            <a:headEnd/>
            <a:tailEnd/>
          </a:ln>
        </p:spPr>
        <p:txBody>
          <a:bodyPr/>
          <a:lstStyle/>
          <a:p>
            <a:endParaRPr lang="en-US"/>
          </a:p>
        </p:txBody>
      </p:sp>
      <p:sp>
        <p:nvSpPr>
          <p:cNvPr id="121862" name="Line 6"/>
          <p:cNvSpPr>
            <a:spLocks noChangeShapeType="1"/>
          </p:cNvSpPr>
          <p:nvPr/>
        </p:nvSpPr>
        <p:spPr bwMode="auto">
          <a:xfrm>
            <a:off x="2209800" y="1524000"/>
            <a:ext cx="0" cy="152400"/>
          </a:xfrm>
          <a:prstGeom prst="line">
            <a:avLst/>
          </a:prstGeom>
          <a:noFill/>
          <a:ln w="9525">
            <a:solidFill>
              <a:schemeClr val="tx1"/>
            </a:solidFill>
            <a:round/>
            <a:headEnd/>
            <a:tailEnd/>
          </a:ln>
        </p:spPr>
        <p:txBody>
          <a:bodyPr/>
          <a:lstStyle/>
          <a:p>
            <a:endParaRPr lang="en-US"/>
          </a:p>
        </p:txBody>
      </p:sp>
      <p:sp>
        <p:nvSpPr>
          <p:cNvPr id="121863" name="Rectangle 7"/>
          <p:cNvSpPr>
            <a:spLocks noChangeArrowheads="1"/>
          </p:cNvSpPr>
          <p:nvPr/>
        </p:nvSpPr>
        <p:spPr bwMode="auto">
          <a:xfrm>
            <a:off x="2133600" y="1676400"/>
            <a:ext cx="228600" cy="76200"/>
          </a:xfrm>
          <a:prstGeom prst="rect">
            <a:avLst/>
          </a:prstGeom>
          <a:noFill/>
          <a:ln w="9525">
            <a:solidFill>
              <a:schemeClr val="tx1"/>
            </a:solidFill>
            <a:miter lim="800000"/>
            <a:headEnd/>
            <a:tailEnd/>
          </a:ln>
        </p:spPr>
        <p:txBody>
          <a:bodyPr wrap="none" anchor="ctr"/>
          <a:lstStyle/>
          <a:p>
            <a:endParaRPr lang="en-US"/>
          </a:p>
        </p:txBody>
      </p:sp>
      <p:sp>
        <p:nvSpPr>
          <p:cNvPr id="121864" name="Rectangle 8"/>
          <p:cNvSpPr>
            <a:spLocks noChangeArrowheads="1"/>
          </p:cNvSpPr>
          <p:nvPr/>
        </p:nvSpPr>
        <p:spPr bwMode="auto">
          <a:xfrm>
            <a:off x="2133600" y="1905000"/>
            <a:ext cx="228600" cy="76200"/>
          </a:xfrm>
          <a:prstGeom prst="rect">
            <a:avLst/>
          </a:prstGeom>
          <a:noFill/>
          <a:ln w="9525">
            <a:solidFill>
              <a:schemeClr val="tx1"/>
            </a:solidFill>
            <a:miter lim="800000"/>
            <a:headEnd/>
            <a:tailEnd/>
          </a:ln>
        </p:spPr>
        <p:txBody>
          <a:bodyPr wrap="none" anchor="ctr"/>
          <a:lstStyle/>
          <a:p>
            <a:endParaRPr lang="en-US"/>
          </a:p>
        </p:txBody>
      </p:sp>
      <p:sp>
        <p:nvSpPr>
          <p:cNvPr id="121865" name="Line 9"/>
          <p:cNvSpPr>
            <a:spLocks noChangeShapeType="1"/>
          </p:cNvSpPr>
          <p:nvPr/>
        </p:nvSpPr>
        <p:spPr bwMode="auto">
          <a:xfrm flipV="1">
            <a:off x="2209800" y="1981200"/>
            <a:ext cx="0" cy="304800"/>
          </a:xfrm>
          <a:prstGeom prst="line">
            <a:avLst/>
          </a:prstGeom>
          <a:noFill/>
          <a:ln w="9525">
            <a:solidFill>
              <a:schemeClr val="tx1"/>
            </a:solidFill>
            <a:round/>
            <a:headEnd/>
            <a:tailEnd/>
          </a:ln>
        </p:spPr>
        <p:txBody>
          <a:bodyPr/>
          <a:lstStyle/>
          <a:p>
            <a:endParaRPr lang="en-US"/>
          </a:p>
        </p:txBody>
      </p:sp>
      <p:sp>
        <p:nvSpPr>
          <p:cNvPr id="121866" name="Line 10"/>
          <p:cNvSpPr>
            <a:spLocks noChangeShapeType="1"/>
          </p:cNvSpPr>
          <p:nvPr/>
        </p:nvSpPr>
        <p:spPr bwMode="auto">
          <a:xfrm>
            <a:off x="2209800" y="1752600"/>
            <a:ext cx="0" cy="152400"/>
          </a:xfrm>
          <a:prstGeom prst="line">
            <a:avLst/>
          </a:prstGeom>
          <a:noFill/>
          <a:ln w="9525">
            <a:solidFill>
              <a:schemeClr val="tx1"/>
            </a:solidFill>
            <a:round/>
            <a:headEnd/>
            <a:tailEnd/>
          </a:ln>
        </p:spPr>
        <p:txBody>
          <a:bodyPr/>
          <a:lstStyle/>
          <a:p>
            <a:endParaRPr lang="en-US"/>
          </a:p>
        </p:txBody>
      </p:sp>
      <p:sp>
        <p:nvSpPr>
          <p:cNvPr id="121867" name="Text Box 11"/>
          <p:cNvSpPr txBox="1">
            <a:spLocks noChangeArrowheads="1"/>
          </p:cNvSpPr>
          <p:nvPr/>
        </p:nvSpPr>
        <p:spPr bwMode="auto">
          <a:xfrm>
            <a:off x="2057400" y="2362200"/>
            <a:ext cx="1295400" cy="336550"/>
          </a:xfrm>
          <a:prstGeom prst="rect">
            <a:avLst/>
          </a:prstGeom>
          <a:noFill/>
          <a:ln w="9525">
            <a:noFill/>
            <a:miter lim="800000"/>
            <a:headEnd/>
            <a:tailEnd/>
          </a:ln>
        </p:spPr>
        <p:txBody>
          <a:bodyPr>
            <a:spAutoFit/>
          </a:bodyPr>
          <a:lstStyle/>
          <a:p>
            <a:pPr>
              <a:spcBef>
                <a:spcPct val="50000"/>
              </a:spcBef>
            </a:pPr>
            <a:r>
              <a:rPr lang="en-US" sz="1600"/>
              <a:t>HTTPD</a:t>
            </a:r>
          </a:p>
        </p:txBody>
      </p:sp>
      <p:sp>
        <p:nvSpPr>
          <p:cNvPr id="121868" name="Rectangle 12"/>
          <p:cNvSpPr>
            <a:spLocks noChangeArrowheads="1"/>
          </p:cNvSpPr>
          <p:nvPr/>
        </p:nvSpPr>
        <p:spPr bwMode="auto">
          <a:xfrm>
            <a:off x="4343400" y="1371600"/>
            <a:ext cx="2667000" cy="3962400"/>
          </a:xfrm>
          <a:prstGeom prst="rect">
            <a:avLst/>
          </a:prstGeom>
          <a:noFill/>
          <a:ln w="9525">
            <a:solidFill>
              <a:schemeClr val="tx1"/>
            </a:solidFill>
            <a:miter lim="800000"/>
            <a:headEnd/>
            <a:tailEnd/>
          </a:ln>
        </p:spPr>
        <p:txBody>
          <a:bodyPr wrap="none" anchor="ctr"/>
          <a:lstStyle/>
          <a:p>
            <a:endParaRPr lang="en-US"/>
          </a:p>
        </p:txBody>
      </p:sp>
      <p:sp>
        <p:nvSpPr>
          <p:cNvPr id="121869" name="Text Box 13"/>
          <p:cNvSpPr txBox="1">
            <a:spLocks noChangeArrowheads="1"/>
          </p:cNvSpPr>
          <p:nvPr/>
        </p:nvSpPr>
        <p:spPr bwMode="auto">
          <a:xfrm>
            <a:off x="4419600" y="5486400"/>
            <a:ext cx="2438400" cy="457200"/>
          </a:xfrm>
          <a:prstGeom prst="rect">
            <a:avLst/>
          </a:prstGeom>
          <a:noFill/>
          <a:ln w="9525">
            <a:noFill/>
            <a:miter lim="800000"/>
            <a:headEnd/>
            <a:tailEnd/>
          </a:ln>
        </p:spPr>
        <p:txBody>
          <a:bodyPr>
            <a:spAutoFit/>
          </a:bodyPr>
          <a:lstStyle/>
          <a:p>
            <a:pPr>
              <a:spcBef>
                <a:spcPct val="50000"/>
              </a:spcBef>
            </a:pPr>
            <a:r>
              <a:rPr lang="en-US"/>
              <a:t>Web Container</a:t>
            </a:r>
          </a:p>
        </p:txBody>
      </p:sp>
      <p:sp>
        <p:nvSpPr>
          <p:cNvPr id="29712" name="Oval 16"/>
          <p:cNvSpPr>
            <a:spLocks noChangeArrowheads="1"/>
          </p:cNvSpPr>
          <p:nvPr/>
        </p:nvSpPr>
        <p:spPr bwMode="auto">
          <a:xfrm>
            <a:off x="5562600" y="1371600"/>
            <a:ext cx="609600" cy="6096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w="9525">
            <a:solidFill>
              <a:schemeClr val="tx1"/>
            </a:solidFill>
            <a:round/>
            <a:headEnd/>
            <a:tailEnd/>
          </a:ln>
        </p:spPr>
        <p:txBody>
          <a:bodyPr wrap="none" anchor="ctr"/>
          <a:lstStyle/>
          <a:p>
            <a:pPr>
              <a:defRPr/>
            </a:pPr>
            <a:endParaRPr lang="en-US"/>
          </a:p>
        </p:txBody>
      </p:sp>
      <p:sp>
        <p:nvSpPr>
          <p:cNvPr id="29713" name="Oval 17"/>
          <p:cNvSpPr>
            <a:spLocks noChangeArrowheads="1"/>
          </p:cNvSpPr>
          <p:nvPr/>
        </p:nvSpPr>
        <p:spPr bwMode="auto">
          <a:xfrm>
            <a:off x="6248400" y="1371600"/>
            <a:ext cx="685800" cy="60960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w="9525">
            <a:solidFill>
              <a:schemeClr val="tx1"/>
            </a:solidFill>
            <a:round/>
            <a:headEnd/>
            <a:tailEnd/>
          </a:ln>
        </p:spPr>
        <p:txBody>
          <a:bodyPr wrap="none" anchor="ctr"/>
          <a:lstStyle/>
          <a:p>
            <a:pPr>
              <a:defRPr/>
            </a:pPr>
            <a:endParaRPr lang="en-US"/>
          </a:p>
        </p:txBody>
      </p:sp>
      <p:sp>
        <p:nvSpPr>
          <p:cNvPr id="27" name="TextBox 26"/>
          <p:cNvSpPr txBox="1">
            <a:spLocks noChangeArrowheads="1"/>
          </p:cNvSpPr>
          <p:nvPr/>
        </p:nvSpPr>
        <p:spPr bwMode="auto">
          <a:xfrm>
            <a:off x="5562600" y="1524000"/>
            <a:ext cx="533400" cy="338138"/>
          </a:xfrm>
          <a:prstGeom prst="rect">
            <a:avLst/>
          </a:prstGeom>
          <a:noFill/>
          <a:ln w="9525">
            <a:noFill/>
            <a:miter lim="800000"/>
            <a:headEnd/>
            <a:tailEnd/>
          </a:ln>
        </p:spPr>
        <p:txBody>
          <a:bodyPr>
            <a:spAutoFit/>
          </a:bodyPr>
          <a:lstStyle/>
          <a:p>
            <a:r>
              <a:rPr lang="en-US" sz="1600"/>
              <a:t>req</a:t>
            </a:r>
          </a:p>
        </p:txBody>
      </p:sp>
      <p:sp>
        <p:nvSpPr>
          <p:cNvPr id="28" name="TextBox 27"/>
          <p:cNvSpPr txBox="1">
            <a:spLocks noChangeArrowheads="1"/>
          </p:cNvSpPr>
          <p:nvPr/>
        </p:nvSpPr>
        <p:spPr bwMode="auto">
          <a:xfrm>
            <a:off x="6324600" y="1524000"/>
            <a:ext cx="533400" cy="338138"/>
          </a:xfrm>
          <a:prstGeom prst="rect">
            <a:avLst/>
          </a:prstGeom>
          <a:noFill/>
          <a:ln w="9525">
            <a:noFill/>
            <a:miter lim="800000"/>
            <a:headEnd/>
            <a:tailEnd/>
          </a:ln>
        </p:spPr>
        <p:txBody>
          <a:bodyPr>
            <a:spAutoFit/>
          </a:bodyPr>
          <a:lstStyle/>
          <a:p>
            <a:r>
              <a:rPr lang="en-US" sz="1600"/>
              <a:t>res</a:t>
            </a:r>
          </a:p>
        </p:txBody>
      </p:sp>
      <p:sp>
        <p:nvSpPr>
          <p:cNvPr id="29" name="TextBox 28"/>
          <p:cNvSpPr txBox="1">
            <a:spLocks noChangeArrowheads="1"/>
          </p:cNvSpPr>
          <p:nvPr/>
        </p:nvSpPr>
        <p:spPr bwMode="auto">
          <a:xfrm>
            <a:off x="3124200" y="1143000"/>
            <a:ext cx="1066800" cy="584200"/>
          </a:xfrm>
          <a:prstGeom prst="rect">
            <a:avLst/>
          </a:prstGeom>
          <a:noFill/>
          <a:ln w="9525">
            <a:noFill/>
            <a:miter lim="800000"/>
            <a:headEnd/>
            <a:tailEnd/>
          </a:ln>
        </p:spPr>
        <p:txBody>
          <a:bodyPr>
            <a:spAutoFit/>
          </a:bodyPr>
          <a:lstStyle/>
          <a:p>
            <a:r>
              <a:rPr lang="en-US" sz="1600"/>
              <a:t>Req arrives</a:t>
            </a:r>
          </a:p>
        </p:txBody>
      </p:sp>
      <p:sp>
        <p:nvSpPr>
          <p:cNvPr id="30" name="Rounded Rectangle 29"/>
          <p:cNvSpPr/>
          <p:nvPr/>
        </p:nvSpPr>
        <p:spPr>
          <a:xfrm>
            <a:off x="5486400" y="2286000"/>
            <a:ext cx="1066800" cy="457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31" name="Rounded Rectangle 30"/>
          <p:cNvSpPr/>
          <p:nvPr/>
        </p:nvSpPr>
        <p:spPr>
          <a:xfrm>
            <a:off x="5486400" y="3124200"/>
            <a:ext cx="1066800" cy="457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32" name="Rounded Rectangle 31"/>
          <p:cNvSpPr/>
          <p:nvPr/>
        </p:nvSpPr>
        <p:spPr>
          <a:xfrm>
            <a:off x="5486400" y="3962400"/>
            <a:ext cx="1066800" cy="457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121882" name="TextBox 32"/>
          <p:cNvSpPr txBox="1">
            <a:spLocks noChangeArrowheads="1"/>
          </p:cNvSpPr>
          <p:nvPr/>
        </p:nvSpPr>
        <p:spPr bwMode="auto">
          <a:xfrm>
            <a:off x="5562600" y="2362200"/>
            <a:ext cx="914400" cy="338138"/>
          </a:xfrm>
          <a:prstGeom prst="rect">
            <a:avLst/>
          </a:prstGeom>
          <a:noFill/>
          <a:ln w="9525">
            <a:noFill/>
            <a:miter lim="800000"/>
            <a:headEnd/>
            <a:tailEnd/>
          </a:ln>
        </p:spPr>
        <p:txBody>
          <a:bodyPr>
            <a:spAutoFit/>
          </a:bodyPr>
          <a:lstStyle/>
          <a:p>
            <a:r>
              <a:rPr lang="en-US" sz="1600"/>
              <a:t>AServlet</a:t>
            </a:r>
          </a:p>
        </p:txBody>
      </p:sp>
      <p:sp>
        <p:nvSpPr>
          <p:cNvPr id="121883" name="TextBox 33"/>
          <p:cNvSpPr txBox="1">
            <a:spLocks noChangeArrowheads="1"/>
          </p:cNvSpPr>
          <p:nvPr/>
        </p:nvSpPr>
        <p:spPr bwMode="auto">
          <a:xfrm>
            <a:off x="5562600" y="3200400"/>
            <a:ext cx="914400" cy="338138"/>
          </a:xfrm>
          <a:prstGeom prst="rect">
            <a:avLst/>
          </a:prstGeom>
          <a:noFill/>
          <a:ln w="9525">
            <a:noFill/>
            <a:miter lim="800000"/>
            <a:headEnd/>
            <a:tailEnd/>
          </a:ln>
        </p:spPr>
        <p:txBody>
          <a:bodyPr>
            <a:spAutoFit/>
          </a:bodyPr>
          <a:lstStyle/>
          <a:p>
            <a:r>
              <a:rPr lang="en-US" sz="1600"/>
              <a:t>BServlet</a:t>
            </a:r>
          </a:p>
        </p:txBody>
      </p:sp>
      <p:sp>
        <p:nvSpPr>
          <p:cNvPr id="121884" name="TextBox 34"/>
          <p:cNvSpPr txBox="1">
            <a:spLocks noChangeArrowheads="1"/>
          </p:cNvSpPr>
          <p:nvPr/>
        </p:nvSpPr>
        <p:spPr bwMode="auto">
          <a:xfrm>
            <a:off x="5562600" y="4038600"/>
            <a:ext cx="914400" cy="338138"/>
          </a:xfrm>
          <a:prstGeom prst="rect">
            <a:avLst/>
          </a:prstGeom>
          <a:noFill/>
          <a:ln w="9525">
            <a:noFill/>
            <a:miter lim="800000"/>
            <a:headEnd/>
            <a:tailEnd/>
          </a:ln>
        </p:spPr>
        <p:txBody>
          <a:bodyPr>
            <a:spAutoFit/>
          </a:bodyPr>
          <a:lstStyle/>
          <a:p>
            <a:r>
              <a:rPr lang="en-US" sz="1600"/>
              <a:t>CServlet</a:t>
            </a:r>
          </a:p>
        </p:txBody>
      </p:sp>
      <p:sp>
        <p:nvSpPr>
          <p:cNvPr id="37" name="Right Arrow 36"/>
          <p:cNvSpPr/>
          <p:nvPr/>
        </p:nvSpPr>
        <p:spPr>
          <a:xfrm rot="1624706">
            <a:off x="4471988" y="2038350"/>
            <a:ext cx="958850" cy="19208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Down Arrow 37"/>
          <p:cNvSpPr/>
          <p:nvPr/>
        </p:nvSpPr>
        <p:spPr>
          <a:xfrm>
            <a:off x="5867400" y="2743200"/>
            <a:ext cx="228600" cy="3810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Down Arrow 38"/>
          <p:cNvSpPr/>
          <p:nvPr/>
        </p:nvSpPr>
        <p:spPr>
          <a:xfrm>
            <a:off x="5867400" y="3581400"/>
            <a:ext cx="228600" cy="3810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ight Arrow 39"/>
          <p:cNvSpPr/>
          <p:nvPr/>
        </p:nvSpPr>
        <p:spPr>
          <a:xfrm>
            <a:off x="3048000" y="1676400"/>
            <a:ext cx="1295400" cy="1524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Left Arrow 40"/>
          <p:cNvSpPr/>
          <p:nvPr/>
        </p:nvSpPr>
        <p:spPr>
          <a:xfrm rot="3767553">
            <a:off x="3817938" y="2982913"/>
            <a:ext cx="2206625" cy="206375"/>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Left Arrow 41"/>
          <p:cNvSpPr/>
          <p:nvPr/>
        </p:nvSpPr>
        <p:spPr>
          <a:xfrm>
            <a:off x="3048000" y="1981200"/>
            <a:ext cx="1295400" cy="152400"/>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TextBox 42"/>
          <p:cNvSpPr txBox="1">
            <a:spLocks noChangeArrowheads="1"/>
          </p:cNvSpPr>
          <p:nvPr/>
        </p:nvSpPr>
        <p:spPr bwMode="auto">
          <a:xfrm>
            <a:off x="3124200" y="2133600"/>
            <a:ext cx="1143000" cy="338138"/>
          </a:xfrm>
          <a:prstGeom prst="rect">
            <a:avLst/>
          </a:prstGeom>
          <a:noFill/>
          <a:ln w="9525">
            <a:noFill/>
            <a:miter lim="800000"/>
            <a:headEnd/>
            <a:tailEnd/>
          </a:ln>
        </p:spPr>
        <p:txBody>
          <a:bodyPr>
            <a:spAutoFit/>
          </a:bodyPr>
          <a:lstStyle/>
          <a:p>
            <a:r>
              <a:rPr lang="en-US" sz="1600"/>
              <a:t>response</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strVal val="#ppt_w*0.05"/>
                                          </p:val>
                                        </p:tav>
                                        <p:tav tm="100000">
                                          <p:val>
                                            <p:strVal val="#ppt_w"/>
                                          </p:val>
                                        </p:tav>
                                      </p:tavLst>
                                    </p:anim>
                                    <p:anim calcmode="lin" valueType="num">
                                      <p:cBhvr>
                                        <p:cTn id="8" dur="500" fill="hold"/>
                                        <p:tgtEl>
                                          <p:spTgt spid="40"/>
                                        </p:tgtEl>
                                        <p:attrNameLst>
                                          <p:attrName>ppt_h</p:attrName>
                                        </p:attrNameLst>
                                      </p:cBhvr>
                                      <p:tavLst>
                                        <p:tav tm="0">
                                          <p:val>
                                            <p:strVal val="#ppt_h"/>
                                          </p:val>
                                        </p:tav>
                                        <p:tav tm="100000">
                                          <p:val>
                                            <p:strVal val="#ppt_h"/>
                                          </p:val>
                                        </p:tav>
                                      </p:tavLst>
                                    </p:anim>
                                    <p:anim calcmode="lin" valueType="num">
                                      <p:cBhvr>
                                        <p:cTn id="9" dur="500" fill="hold"/>
                                        <p:tgtEl>
                                          <p:spTgt spid="40"/>
                                        </p:tgtEl>
                                        <p:attrNameLst>
                                          <p:attrName>ppt_x</p:attrName>
                                        </p:attrNameLst>
                                      </p:cBhvr>
                                      <p:tavLst>
                                        <p:tav tm="0">
                                          <p:val>
                                            <p:strVal val="#ppt_x-.2"/>
                                          </p:val>
                                        </p:tav>
                                        <p:tav tm="100000">
                                          <p:val>
                                            <p:strVal val="#ppt_x"/>
                                          </p:val>
                                        </p:tav>
                                      </p:tavLst>
                                    </p:anim>
                                    <p:anim calcmode="lin" valueType="num">
                                      <p:cBhvr>
                                        <p:cTn id="10" dur="500" fill="hold"/>
                                        <p:tgtEl>
                                          <p:spTgt spid="40"/>
                                        </p:tgtEl>
                                        <p:attrNameLst>
                                          <p:attrName>ppt_y</p:attrName>
                                        </p:attrNameLst>
                                      </p:cBhvr>
                                      <p:tavLst>
                                        <p:tav tm="0">
                                          <p:val>
                                            <p:strVal val="#ppt_y"/>
                                          </p:val>
                                        </p:tav>
                                        <p:tav tm="100000">
                                          <p:val>
                                            <p:strVal val="#ppt_y"/>
                                          </p:val>
                                        </p:tav>
                                      </p:tavLst>
                                    </p:anim>
                                    <p:animEffect transition="in" filter="fade">
                                      <p:cBhvr>
                                        <p:cTn id="11" dur="500"/>
                                        <p:tgtEl>
                                          <p:spTgt spid="4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2000" fill="hold"/>
                                        <p:tgtEl>
                                          <p:spTgt spid="29"/>
                                        </p:tgtEl>
                                        <p:attrNameLst>
                                          <p:attrName>ppt_w</p:attrName>
                                        </p:attrNameLst>
                                      </p:cBhvr>
                                      <p:tavLst>
                                        <p:tav tm="0">
                                          <p:val>
                                            <p:strVal val="#ppt_w*0.05"/>
                                          </p:val>
                                        </p:tav>
                                        <p:tav tm="100000">
                                          <p:val>
                                            <p:strVal val="#ppt_w"/>
                                          </p:val>
                                        </p:tav>
                                      </p:tavLst>
                                    </p:anim>
                                    <p:anim calcmode="lin" valueType="num">
                                      <p:cBhvr>
                                        <p:cTn id="15" dur="2000" fill="hold"/>
                                        <p:tgtEl>
                                          <p:spTgt spid="29"/>
                                        </p:tgtEl>
                                        <p:attrNameLst>
                                          <p:attrName>ppt_h</p:attrName>
                                        </p:attrNameLst>
                                      </p:cBhvr>
                                      <p:tavLst>
                                        <p:tav tm="0">
                                          <p:val>
                                            <p:strVal val="#ppt_h"/>
                                          </p:val>
                                        </p:tav>
                                        <p:tav tm="100000">
                                          <p:val>
                                            <p:strVal val="#ppt_h"/>
                                          </p:val>
                                        </p:tav>
                                      </p:tavLst>
                                    </p:anim>
                                    <p:anim calcmode="lin" valueType="num">
                                      <p:cBhvr>
                                        <p:cTn id="16" dur="2000" fill="hold"/>
                                        <p:tgtEl>
                                          <p:spTgt spid="29"/>
                                        </p:tgtEl>
                                        <p:attrNameLst>
                                          <p:attrName>ppt_x</p:attrName>
                                        </p:attrNameLst>
                                      </p:cBhvr>
                                      <p:tavLst>
                                        <p:tav tm="0">
                                          <p:val>
                                            <p:strVal val="#ppt_x-.2"/>
                                          </p:val>
                                        </p:tav>
                                        <p:tav tm="100000">
                                          <p:val>
                                            <p:strVal val="#ppt_x"/>
                                          </p:val>
                                        </p:tav>
                                      </p:tavLst>
                                    </p:anim>
                                    <p:anim calcmode="lin" valueType="num">
                                      <p:cBhvr>
                                        <p:cTn id="17" dur="2000" fill="hold"/>
                                        <p:tgtEl>
                                          <p:spTgt spid="29"/>
                                        </p:tgtEl>
                                        <p:attrNameLst>
                                          <p:attrName>ppt_y</p:attrName>
                                        </p:attrNameLst>
                                      </p:cBhvr>
                                      <p:tavLst>
                                        <p:tav tm="0">
                                          <p:val>
                                            <p:strVal val="#ppt_y"/>
                                          </p:val>
                                        </p:tav>
                                        <p:tav tm="100000">
                                          <p:val>
                                            <p:strVal val="#ppt_y"/>
                                          </p:val>
                                        </p:tav>
                                      </p:tavLst>
                                    </p:anim>
                                    <p:animEffect transition="in" filter="fade">
                                      <p:cBhvr>
                                        <p:cTn id="18" dur="20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1000"/>
                                        <p:tgtEl>
                                          <p:spTgt spid="27"/>
                                        </p:tgtEl>
                                      </p:cBhvr>
                                    </p:animEffect>
                                  </p:childTnLst>
                                </p:cTn>
                              </p:par>
                              <p:par>
                                <p:cTn id="24" presetID="10" presetClass="entr" presetSubtype="0" fill="hold" nodeType="withEffect">
                                  <p:stCondLst>
                                    <p:cond delay="0"/>
                                  </p:stCondLst>
                                  <p:childTnLst>
                                    <p:set>
                                      <p:cBhvr>
                                        <p:cTn id="25" dur="1" fill="hold">
                                          <p:stCondLst>
                                            <p:cond delay="0"/>
                                          </p:stCondLst>
                                        </p:cTn>
                                        <p:tgtEl>
                                          <p:spTgt spid="29712"/>
                                        </p:tgtEl>
                                        <p:attrNameLst>
                                          <p:attrName>style.visibility</p:attrName>
                                        </p:attrNameLst>
                                      </p:cBhvr>
                                      <p:to>
                                        <p:strVal val="visible"/>
                                      </p:to>
                                    </p:set>
                                    <p:animEffect transition="in" filter="fade">
                                      <p:cBhvr>
                                        <p:cTn id="26" dur="1000"/>
                                        <p:tgtEl>
                                          <p:spTgt spid="29712"/>
                                        </p:tgtEl>
                                      </p:cBhvr>
                                    </p:animEffect>
                                  </p:childTnLst>
                                </p:cTn>
                              </p:par>
                              <p:par>
                                <p:cTn id="27" presetID="10" presetClass="entr" presetSubtype="0" fill="hold" nodeType="withEffect">
                                  <p:stCondLst>
                                    <p:cond delay="0"/>
                                  </p:stCondLst>
                                  <p:childTnLst>
                                    <p:set>
                                      <p:cBhvr>
                                        <p:cTn id="28" dur="1" fill="hold">
                                          <p:stCondLst>
                                            <p:cond delay="0"/>
                                          </p:stCondLst>
                                        </p:cTn>
                                        <p:tgtEl>
                                          <p:spTgt spid="29713"/>
                                        </p:tgtEl>
                                        <p:attrNameLst>
                                          <p:attrName>style.visibility</p:attrName>
                                        </p:attrNameLst>
                                      </p:cBhvr>
                                      <p:to>
                                        <p:strVal val="visible"/>
                                      </p:to>
                                    </p:set>
                                    <p:animEffect transition="in" filter="fade">
                                      <p:cBhvr>
                                        <p:cTn id="29" dur="1000"/>
                                        <p:tgtEl>
                                          <p:spTgt spid="297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20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20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20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20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2000"/>
                                        <p:tgtEl>
                                          <p:spTgt spid="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7" grpId="0" animBg="1"/>
      <p:bldP spid="38" grpId="0" animBg="1"/>
      <p:bldP spid="39" grpId="0" animBg="1"/>
      <p:bldP spid="40" grpId="0" animBg="1"/>
      <p:bldP spid="41" grpId="0" animBg="1"/>
      <p:bldP spid="42" grpId="0" animBg="1"/>
      <p:bldP spid="43"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Data</a:t>
            </a:r>
            <a:endParaRPr lang="en-US" dirty="0"/>
          </a:p>
        </p:txBody>
      </p:sp>
      <p:sp>
        <p:nvSpPr>
          <p:cNvPr id="3" name="Content Placeholder 2"/>
          <p:cNvSpPr>
            <a:spLocks noGrp="1"/>
          </p:cNvSpPr>
          <p:nvPr>
            <p:ph idx="1"/>
          </p:nvPr>
        </p:nvSpPr>
        <p:spPr/>
        <p:txBody>
          <a:bodyPr/>
          <a:lstStyle/>
          <a:p>
            <a:r>
              <a:rPr lang="en-US" dirty="0" err="1" smtClean="0"/>
              <a:t>ServletRequest</a:t>
            </a:r>
            <a:endParaRPr lang="en-US" dirty="0" smtClean="0"/>
          </a:p>
          <a:p>
            <a:r>
              <a:rPr lang="en-US" dirty="0" err="1" smtClean="0"/>
              <a:t>HttpSession</a:t>
            </a:r>
            <a:r>
              <a:rPr lang="en-US" dirty="0" smtClean="0"/>
              <a:t> [ To be discussed later ]</a:t>
            </a:r>
          </a:p>
          <a:p>
            <a:r>
              <a:rPr lang="en-US" dirty="0" err="1" smtClean="0"/>
              <a:t>ServletContext</a:t>
            </a:r>
            <a:r>
              <a:rPr lang="en-US" dirty="0" smtClean="0"/>
              <a:t> [ To be discussed later ]</a:t>
            </a:r>
            <a:endParaRPr lang="en-US" dirty="0"/>
          </a:p>
        </p:txBody>
      </p:sp>
    </p:spTree>
    <p:extLst>
      <p:ext uri="{BB962C8B-B14F-4D97-AF65-F5344CB8AC3E}">
        <p14:creationId xmlns:p14="http://schemas.microsoft.com/office/powerpoint/2010/main" val="3856566642"/>
      </p:ext>
    </p:extLst>
  </p:cSld>
  <p:clrMapOvr>
    <a:masterClrMapping/>
  </p:clrMapOvr>
  <p:transition spd="slow">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Data using </a:t>
            </a:r>
            <a:r>
              <a:rPr lang="en-US" dirty="0" err="1" smtClean="0"/>
              <a:t>ServletRequest</a:t>
            </a:r>
            <a:endParaRPr lang="en-US" dirty="0"/>
          </a:p>
        </p:txBody>
      </p:sp>
      <p:sp>
        <p:nvSpPr>
          <p:cNvPr id="3" name="Content Placeholder 2"/>
          <p:cNvSpPr>
            <a:spLocks noGrp="1"/>
          </p:cNvSpPr>
          <p:nvPr>
            <p:ph idx="1"/>
          </p:nvPr>
        </p:nvSpPr>
        <p:spPr>
          <a:xfrm>
            <a:off x="685800" y="990600"/>
            <a:ext cx="8229600" cy="4495800"/>
          </a:xfrm>
        </p:spPr>
        <p:txBody>
          <a:bodyPr/>
          <a:lstStyle/>
          <a:p>
            <a:r>
              <a:rPr lang="en-US" dirty="0" err="1" smtClean="0"/>
              <a:t>ServletRequest</a:t>
            </a:r>
            <a:r>
              <a:rPr lang="en-US" dirty="0" smtClean="0"/>
              <a:t> has following methods :</a:t>
            </a:r>
          </a:p>
          <a:p>
            <a:pPr lvl="1"/>
            <a:r>
              <a:rPr lang="en-US" dirty="0" smtClean="0"/>
              <a:t>void </a:t>
            </a:r>
            <a:r>
              <a:rPr lang="en-US" b="1" dirty="0" err="1" smtClean="0"/>
              <a:t>setAttribute</a:t>
            </a:r>
            <a:r>
              <a:rPr lang="en-US" dirty="0" smtClean="0"/>
              <a:t>(String name, Object o)</a:t>
            </a:r>
          </a:p>
          <a:p>
            <a:pPr lvl="1"/>
            <a:r>
              <a:rPr lang="en-US" b="1" dirty="0" smtClean="0"/>
              <a:t>Object </a:t>
            </a:r>
            <a:r>
              <a:rPr lang="en-US" b="1" dirty="0" err="1" smtClean="0"/>
              <a:t>getAttribute</a:t>
            </a:r>
            <a:r>
              <a:rPr lang="en-US" dirty="0" smtClean="0"/>
              <a:t>(String name)</a:t>
            </a:r>
          </a:p>
          <a:p>
            <a:r>
              <a:rPr lang="en-US" dirty="0" smtClean="0"/>
              <a:t>Method “</a:t>
            </a:r>
            <a:r>
              <a:rPr lang="en-US" dirty="0" err="1" smtClean="0"/>
              <a:t>setAttribute</a:t>
            </a:r>
            <a:r>
              <a:rPr lang="en-US" dirty="0" smtClean="0"/>
              <a:t>” is used to send data from one </a:t>
            </a:r>
            <a:r>
              <a:rPr lang="en-US" dirty="0" err="1" smtClean="0"/>
              <a:t>servlet</a:t>
            </a:r>
            <a:r>
              <a:rPr lang="en-US" dirty="0" smtClean="0"/>
              <a:t> to next.</a:t>
            </a:r>
          </a:p>
          <a:p>
            <a:pPr lvl="1"/>
            <a:r>
              <a:rPr lang="en-US" dirty="0" smtClean="0"/>
              <a:t>Data can not passed alone , a name must be associated with it . Name must be of String type.</a:t>
            </a:r>
          </a:p>
          <a:p>
            <a:pPr lvl="1"/>
            <a:r>
              <a:rPr lang="en-US" dirty="0" smtClean="0"/>
              <a:t>Primitive data must be converted to wrapper type.</a:t>
            </a:r>
          </a:p>
          <a:p>
            <a:pPr lvl="1"/>
            <a:endParaRPr lang="en-US" dirty="0" smtClean="0"/>
          </a:p>
          <a:p>
            <a:endParaRPr lang="en-US" dirty="0"/>
          </a:p>
        </p:txBody>
      </p:sp>
    </p:spTree>
    <p:extLst>
      <p:ext uri="{BB962C8B-B14F-4D97-AF65-F5344CB8AC3E}">
        <p14:creationId xmlns:p14="http://schemas.microsoft.com/office/powerpoint/2010/main" val="4068822931"/>
      </p:ext>
    </p:extLst>
  </p:cSld>
  <p:clrMapOvr>
    <a:masterClrMapping/>
  </p:clrMapOvr>
  <p:transition spd="slow">
    <p:fad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Sharing Data using </a:t>
            </a:r>
            <a:r>
              <a:rPr lang="en-US" dirty="0" err="1"/>
              <a:t>ServletRequest</a:t>
            </a:r>
            <a:endParaRPr lang="en-US" dirty="0"/>
          </a:p>
        </p:txBody>
      </p:sp>
      <p:sp>
        <p:nvSpPr>
          <p:cNvPr id="5" name="TextBox 4"/>
          <p:cNvSpPr txBox="1"/>
          <p:nvPr/>
        </p:nvSpPr>
        <p:spPr>
          <a:xfrm>
            <a:off x="685800" y="990600"/>
            <a:ext cx="8153400" cy="3046988"/>
          </a:xfrm>
          <a:prstGeom prst="rect">
            <a:avLst/>
          </a:prstGeom>
          <a:noFill/>
        </p:spPr>
        <p:txBody>
          <a:bodyPr wrap="square" rtlCol="0">
            <a:spAutoFit/>
          </a:bodyPr>
          <a:lstStyle/>
          <a:p>
            <a:r>
              <a:rPr lang="en-US" i="1" u="sng" dirty="0" smtClean="0"/>
              <a:t>Suppose following variable to be sent via request object</a:t>
            </a:r>
          </a:p>
          <a:p>
            <a:r>
              <a:rPr lang="en-US" dirty="0" err="1" smtClean="0"/>
              <a:t>int</a:t>
            </a:r>
            <a:r>
              <a:rPr lang="en-US" dirty="0" smtClean="0"/>
              <a:t> marks = 250;</a:t>
            </a:r>
          </a:p>
          <a:p>
            <a:r>
              <a:rPr lang="en-US" dirty="0" smtClean="0"/>
              <a:t>Integer </a:t>
            </a:r>
            <a:r>
              <a:rPr lang="en-US" dirty="0" err="1" smtClean="0"/>
              <a:t>objm</a:t>
            </a:r>
            <a:r>
              <a:rPr lang="en-US" dirty="0" smtClean="0"/>
              <a:t>=new Integer(marks);</a:t>
            </a:r>
          </a:p>
          <a:p>
            <a:r>
              <a:rPr lang="en-US" dirty="0" err="1" smtClean="0"/>
              <a:t>request.setAttribute</a:t>
            </a:r>
            <a:r>
              <a:rPr lang="en-US" dirty="0" smtClean="0"/>
              <a:t>(“</a:t>
            </a:r>
            <a:r>
              <a:rPr lang="en-US" dirty="0" err="1" smtClean="0"/>
              <a:t>MARKS”,objm</a:t>
            </a:r>
            <a:r>
              <a:rPr lang="en-US" dirty="0" smtClean="0"/>
              <a:t>);</a:t>
            </a:r>
          </a:p>
          <a:p>
            <a:endParaRPr lang="en-US" dirty="0" smtClean="0"/>
          </a:p>
          <a:p>
            <a:r>
              <a:rPr lang="en-US" dirty="0" smtClean="0"/>
              <a:t>String name=“John” ; </a:t>
            </a:r>
          </a:p>
          <a:p>
            <a:r>
              <a:rPr lang="en-US" dirty="0" smtClean="0"/>
              <a:t>// already reference , no need to convert to wrapper type</a:t>
            </a:r>
          </a:p>
          <a:p>
            <a:r>
              <a:rPr lang="en-US" dirty="0" err="1" smtClean="0"/>
              <a:t>request.setAttribute</a:t>
            </a:r>
            <a:r>
              <a:rPr lang="en-US" dirty="0" smtClean="0"/>
              <a:t>(“</a:t>
            </a:r>
            <a:r>
              <a:rPr lang="en-US" dirty="0" err="1" smtClean="0"/>
              <a:t>NAME”,name</a:t>
            </a:r>
            <a:r>
              <a:rPr lang="en-US" dirty="0" smtClean="0"/>
              <a:t>);</a:t>
            </a:r>
          </a:p>
        </p:txBody>
      </p:sp>
      <p:sp>
        <p:nvSpPr>
          <p:cNvPr id="6" name="TextBox 5"/>
          <p:cNvSpPr txBox="1"/>
          <p:nvPr/>
        </p:nvSpPr>
        <p:spPr>
          <a:xfrm>
            <a:off x="685800" y="4876800"/>
            <a:ext cx="8077200" cy="461665"/>
          </a:xfrm>
          <a:prstGeom prst="rect">
            <a:avLst/>
          </a:prstGeom>
          <a:noFill/>
          <a:ln>
            <a:solidFill>
              <a:schemeClr val="tx1"/>
            </a:solidFill>
          </a:ln>
        </p:spPr>
        <p:txBody>
          <a:bodyPr wrap="square" rtlCol="0">
            <a:spAutoFit/>
          </a:bodyPr>
          <a:lstStyle/>
          <a:p>
            <a:pPr algn="ctr"/>
            <a:r>
              <a:rPr lang="en-US" i="1" dirty="0" smtClean="0"/>
              <a:t>It is a convention use name in capital</a:t>
            </a:r>
            <a:endParaRPr lang="en-US" i="1" dirty="0"/>
          </a:p>
        </p:txBody>
      </p:sp>
    </p:spTree>
    <p:extLst>
      <p:ext uri="{BB962C8B-B14F-4D97-AF65-F5344CB8AC3E}">
        <p14:creationId xmlns:p14="http://schemas.microsoft.com/office/powerpoint/2010/main" val="501374078"/>
      </p:ext>
    </p:extLst>
  </p:cSld>
  <p:clrMapOvr>
    <a:masterClrMapping/>
  </p:clrMapOvr>
  <p:transition spd="slow">
    <p:fad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Box 2"/>
          <p:cNvSpPr txBox="1"/>
          <p:nvPr/>
        </p:nvSpPr>
        <p:spPr>
          <a:xfrm>
            <a:off x="914400" y="1371600"/>
            <a:ext cx="8001000" cy="1200329"/>
          </a:xfrm>
          <a:prstGeom prst="rect">
            <a:avLst/>
          </a:prstGeom>
          <a:noFill/>
        </p:spPr>
        <p:txBody>
          <a:bodyPr wrap="square" rtlCol="0">
            <a:spAutoFit/>
          </a:bodyPr>
          <a:lstStyle/>
          <a:p>
            <a:r>
              <a:rPr lang="en-US" dirty="0" smtClean="0"/>
              <a:t>Modify problem of searching customer so that one servlet will fetch data from table and another servlet will generate page to display data.</a:t>
            </a:r>
            <a:endParaRPr lang="en-US" dirty="0"/>
          </a:p>
        </p:txBody>
      </p:sp>
    </p:spTree>
    <p:extLst>
      <p:ext uri="{BB962C8B-B14F-4D97-AF65-F5344CB8AC3E}">
        <p14:creationId xmlns:p14="http://schemas.microsoft.com/office/powerpoint/2010/main" val="3562968234"/>
      </p:ext>
    </p:extLst>
  </p:cSld>
  <p:clrMapOvr>
    <a:masterClrMapping/>
  </p:clrMapOvr>
  <p:transition spd="slow">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Box 2"/>
          <p:cNvSpPr txBox="1"/>
          <p:nvPr/>
        </p:nvSpPr>
        <p:spPr>
          <a:xfrm>
            <a:off x="914400" y="1371600"/>
            <a:ext cx="8001000" cy="2308324"/>
          </a:xfrm>
          <a:prstGeom prst="rect">
            <a:avLst/>
          </a:prstGeom>
          <a:noFill/>
        </p:spPr>
        <p:txBody>
          <a:bodyPr wrap="square" rtlCol="0">
            <a:spAutoFit/>
          </a:bodyPr>
          <a:lstStyle/>
          <a:p>
            <a:r>
              <a:rPr lang="en-US" dirty="0" smtClean="0"/>
              <a:t>Add a login facility to the last application  as the following :</a:t>
            </a:r>
          </a:p>
          <a:p>
            <a:r>
              <a:rPr lang="en-US" dirty="0" smtClean="0"/>
              <a:t>Develop a HTML page to contain login form , which accepts username and password .Once submitted to </a:t>
            </a:r>
            <a:r>
              <a:rPr lang="en-US" dirty="0" err="1" smtClean="0"/>
              <a:t>servlet</a:t>
            </a:r>
            <a:r>
              <a:rPr lang="en-US" dirty="0" smtClean="0"/>
              <a:t> it validates submitted username and password with the data from the customer table and forwards to a </a:t>
            </a:r>
            <a:r>
              <a:rPr lang="en-US" dirty="0" err="1" smtClean="0"/>
              <a:t>servlet</a:t>
            </a:r>
            <a:r>
              <a:rPr lang="en-US" dirty="0" smtClean="0"/>
              <a:t> which generates either “login successful” or “login failed”.</a:t>
            </a:r>
            <a:endParaRPr lang="en-US" dirty="0"/>
          </a:p>
        </p:txBody>
      </p:sp>
    </p:spTree>
    <p:extLst>
      <p:ext uri="{BB962C8B-B14F-4D97-AF65-F5344CB8AC3E}">
        <p14:creationId xmlns:p14="http://schemas.microsoft.com/office/powerpoint/2010/main" val="3562968234"/>
      </p:ext>
    </p:extLst>
  </p:cSld>
  <p:clrMapOvr>
    <a:masterClrMapping/>
  </p:clrMapOvr>
  <p:transition spd="slow">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Box 2"/>
          <p:cNvSpPr txBox="1"/>
          <p:nvPr/>
        </p:nvSpPr>
        <p:spPr>
          <a:xfrm>
            <a:off x="762000" y="1219200"/>
            <a:ext cx="8077200" cy="4154984"/>
          </a:xfrm>
          <a:prstGeom prst="rect">
            <a:avLst/>
          </a:prstGeom>
          <a:noFill/>
        </p:spPr>
        <p:txBody>
          <a:bodyPr wrap="square" rtlCol="0">
            <a:spAutoFit/>
          </a:bodyPr>
          <a:lstStyle/>
          <a:p>
            <a:r>
              <a:rPr lang="en-US" dirty="0" smtClean="0"/>
              <a:t>Create a table PRODUCT with following columns and enters few record:</a:t>
            </a:r>
          </a:p>
          <a:p>
            <a:endParaRPr lang="en-US" dirty="0"/>
          </a:p>
          <a:p>
            <a:r>
              <a:rPr lang="en-US" dirty="0" smtClean="0"/>
              <a:t>PRODNO  INT,</a:t>
            </a:r>
          </a:p>
          <a:p>
            <a:r>
              <a:rPr lang="en-US" dirty="0" smtClean="0"/>
              <a:t>TITLE  VARCHAR(20),</a:t>
            </a:r>
          </a:p>
          <a:p>
            <a:r>
              <a:rPr lang="en-US" dirty="0" smtClean="0"/>
              <a:t>UP   NUMBER</a:t>
            </a:r>
          </a:p>
          <a:p>
            <a:r>
              <a:rPr lang="en-US" dirty="0" smtClean="0"/>
              <a:t>STOCK  INT</a:t>
            </a:r>
          </a:p>
          <a:p>
            <a:endParaRPr lang="en-US" dirty="0" smtClean="0"/>
          </a:p>
          <a:p>
            <a:r>
              <a:rPr lang="en-US" dirty="0" smtClean="0"/>
              <a:t>Modify  the previous  web application so that if login successful , it displays all the records from PRODUCT table.</a:t>
            </a:r>
          </a:p>
          <a:p>
            <a:r>
              <a:rPr lang="en-US" dirty="0" smtClean="0"/>
              <a:t>(Develop a separate </a:t>
            </a:r>
            <a:r>
              <a:rPr lang="en-US" dirty="0" err="1" smtClean="0"/>
              <a:t>servlet</a:t>
            </a:r>
            <a:r>
              <a:rPr lang="en-US" dirty="0" smtClean="0"/>
              <a:t> to re</a:t>
            </a:r>
            <a:endParaRPr lang="en-US" dirty="0"/>
          </a:p>
        </p:txBody>
      </p:sp>
    </p:spTree>
    <p:extLst>
      <p:ext uri="{BB962C8B-B14F-4D97-AF65-F5344CB8AC3E}">
        <p14:creationId xmlns:p14="http://schemas.microsoft.com/office/powerpoint/2010/main" val="2437518686"/>
      </p:ext>
    </p:extLst>
  </p:cSld>
  <p:clrMapOvr>
    <a:masterClrMapping/>
  </p:clrMapOvr>
  <p:transition spd="slow">
    <p:fade/>
  </p:transition>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Box 2"/>
          <p:cNvSpPr txBox="1"/>
          <p:nvPr/>
        </p:nvSpPr>
        <p:spPr>
          <a:xfrm>
            <a:off x="762000" y="914400"/>
            <a:ext cx="8229600" cy="830997"/>
          </a:xfrm>
          <a:prstGeom prst="rect">
            <a:avLst/>
          </a:prstGeom>
          <a:noFill/>
        </p:spPr>
        <p:txBody>
          <a:bodyPr wrap="square" rtlCol="0">
            <a:spAutoFit/>
          </a:bodyPr>
          <a:lstStyle/>
          <a:p>
            <a:r>
              <a:rPr lang="en-US" dirty="0" smtClean="0"/>
              <a:t>Lets say we are developing a web application to search a student details and student roll no is accepted through a web page</a:t>
            </a:r>
            <a:endParaRPr lang="en-US" dirty="0"/>
          </a:p>
        </p:txBody>
      </p:sp>
      <p:pic>
        <p:nvPicPr>
          <p:cNvPr id="297986" name="Picture 2"/>
          <p:cNvPicPr>
            <a:picLocks noChangeAspect="1" noChangeArrowheads="1"/>
          </p:cNvPicPr>
          <p:nvPr/>
        </p:nvPicPr>
        <p:blipFill>
          <a:blip r:embed="rId2"/>
          <a:srcRect/>
          <a:stretch>
            <a:fillRect/>
          </a:stretch>
        </p:blipFill>
        <p:spPr bwMode="auto">
          <a:xfrm>
            <a:off x="2438400" y="1828800"/>
            <a:ext cx="3914775" cy="1013899"/>
          </a:xfrm>
          <a:prstGeom prst="rect">
            <a:avLst/>
          </a:prstGeom>
          <a:noFill/>
          <a:ln w="9525">
            <a:noFill/>
            <a:miter lim="800000"/>
            <a:headEnd/>
            <a:tailEnd/>
          </a:ln>
          <a:effectLst/>
        </p:spPr>
      </p:pic>
      <p:sp>
        <p:nvSpPr>
          <p:cNvPr id="5" name="TextBox 4"/>
          <p:cNvSpPr txBox="1"/>
          <p:nvPr/>
        </p:nvSpPr>
        <p:spPr>
          <a:xfrm>
            <a:off x="609600" y="3200400"/>
            <a:ext cx="8382000" cy="1569660"/>
          </a:xfrm>
          <a:prstGeom prst="rect">
            <a:avLst/>
          </a:prstGeom>
          <a:noFill/>
        </p:spPr>
        <p:txBody>
          <a:bodyPr wrap="square" rtlCol="0">
            <a:spAutoFit/>
          </a:bodyPr>
          <a:lstStyle/>
          <a:p>
            <a:r>
              <a:rPr lang="en-US" dirty="0" smtClean="0"/>
              <a:t>&lt;form action=</a:t>
            </a:r>
            <a:r>
              <a:rPr lang="en-US" i="1" dirty="0" smtClean="0"/>
              <a:t>"</a:t>
            </a:r>
            <a:r>
              <a:rPr lang="en-US" i="1" dirty="0" err="1" smtClean="0"/>
              <a:t>SearchServlet</a:t>
            </a:r>
            <a:r>
              <a:rPr lang="en-US" i="1" dirty="0" smtClean="0"/>
              <a:t>" method="get"&gt;</a:t>
            </a:r>
          </a:p>
          <a:p>
            <a:r>
              <a:rPr lang="en-US" dirty="0" smtClean="0"/>
              <a:t>	Roll No to search &lt;input type=</a:t>
            </a:r>
            <a:r>
              <a:rPr lang="en-US" i="1" dirty="0" smtClean="0"/>
              <a:t>"text" name="roll" /&gt;&lt;</a:t>
            </a:r>
            <a:r>
              <a:rPr lang="en-US" i="1" dirty="0" err="1" smtClean="0"/>
              <a:t>br</a:t>
            </a:r>
            <a:r>
              <a:rPr lang="en-US" i="1" dirty="0" smtClean="0"/>
              <a:t>/&gt;</a:t>
            </a:r>
          </a:p>
          <a:p>
            <a:r>
              <a:rPr lang="en-US" dirty="0" smtClean="0"/>
              <a:t>	&lt;input type=</a:t>
            </a:r>
            <a:r>
              <a:rPr lang="en-US" i="1" dirty="0" smtClean="0"/>
              <a:t>"submit" /&gt;&lt;</a:t>
            </a:r>
            <a:r>
              <a:rPr lang="en-US" i="1" dirty="0" err="1" smtClean="0"/>
              <a:t>br</a:t>
            </a:r>
            <a:r>
              <a:rPr lang="en-US" i="1" dirty="0" smtClean="0"/>
              <a:t>/&gt;</a:t>
            </a:r>
          </a:p>
          <a:p>
            <a:r>
              <a:rPr lang="en-US" dirty="0" smtClean="0"/>
              <a:t>&lt;/form&gt;</a:t>
            </a:r>
            <a:endParaRPr lang="en-US" dirty="0"/>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Response Message</a:t>
            </a:r>
          </a:p>
        </p:txBody>
      </p:sp>
      <p:sp>
        <p:nvSpPr>
          <p:cNvPr id="13315" name="Text Box 4"/>
          <p:cNvSpPr txBox="1">
            <a:spLocks noChangeArrowheads="1"/>
          </p:cNvSpPr>
          <p:nvPr/>
        </p:nvSpPr>
        <p:spPr bwMode="auto">
          <a:xfrm>
            <a:off x="609600" y="1524000"/>
            <a:ext cx="9144000" cy="4419600"/>
          </a:xfrm>
          <a:prstGeom prst="rect">
            <a:avLst/>
          </a:prstGeom>
          <a:noFill/>
          <a:ln w="9525">
            <a:noFill/>
            <a:miter lim="800000"/>
            <a:headEnd/>
            <a:tailEnd/>
          </a:ln>
        </p:spPr>
        <p:txBody>
          <a:bodyPr>
            <a:spAutoFit/>
          </a:bodyPr>
          <a:lstStyle/>
          <a:p>
            <a:pPr>
              <a:lnSpc>
                <a:spcPct val="50000"/>
              </a:lnSpc>
              <a:spcBef>
                <a:spcPct val="50000"/>
              </a:spcBef>
            </a:pPr>
            <a:r>
              <a:rPr lang="en-US" sz="1600" b="1" dirty="0">
                <a:latin typeface="Arial Unicode MS" pitchFamily="34" charset="-128"/>
              </a:rPr>
              <a:t>HTTP/1.1 200 OK </a:t>
            </a:r>
          </a:p>
          <a:p>
            <a:pPr>
              <a:lnSpc>
                <a:spcPct val="50000"/>
              </a:lnSpc>
              <a:spcBef>
                <a:spcPct val="50000"/>
              </a:spcBef>
            </a:pPr>
            <a:r>
              <a:rPr lang="en-US" sz="1600" b="1" dirty="0">
                <a:latin typeface="Arial Unicode MS" pitchFamily="34" charset="-128"/>
              </a:rPr>
              <a:t>Date: Tue, 21 May 2002 12:34:56 GMT </a:t>
            </a:r>
          </a:p>
          <a:p>
            <a:pPr>
              <a:lnSpc>
                <a:spcPct val="85000"/>
              </a:lnSpc>
              <a:spcBef>
                <a:spcPct val="50000"/>
              </a:spcBef>
            </a:pPr>
            <a:r>
              <a:rPr lang="en-US" sz="1600" b="1" dirty="0">
                <a:latin typeface="Arial Unicode MS" pitchFamily="34" charset="-128"/>
              </a:rPr>
              <a:t>Server: Apache/1.3.22 (Unix) (Red-Hat/Linux) </a:t>
            </a:r>
            <a:r>
              <a:rPr lang="en-US" sz="1600" b="1" dirty="0" err="1">
                <a:latin typeface="Arial Unicode MS" pitchFamily="34" charset="-128"/>
              </a:rPr>
              <a:t>mod_python</a:t>
            </a:r>
            <a:r>
              <a:rPr lang="en-US" sz="1600" b="1" dirty="0">
                <a:latin typeface="Arial Unicode MS" pitchFamily="34" charset="-128"/>
              </a:rPr>
              <a:t>/2.7.8 Python/1.5.2 </a:t>
            </a:r>
            <a:r>
              <a:rPr lang="en-US" sz="1600" b="1" dirty="0" err="1">
                <a:latin typeface="Arial Unicode MS" pitchFamily="34" charset="-128"/>
              </a:rPr>
              <a:t>mod_ssl</a:t>
            </a:r>
            <a:r>
              <a:rPr lang="en-US" sz="1600" b="1" dirty="0">
                <a:latin typeface="Arial Unicode MS" pitchFamily="34" charset="-128"/>
              </a:rPr>
              <a:t>/2.8.5 </a:t>
            </a:r>
            <a:r>
              <a:rPr lang="en-US" sz="1600" b="1" dirty="0" err="1">
                <a:latin typeface="Arial Unicode MS" pitchFamily="34" charset="-128"/>
              </a:rPr>
              <a:t>OpenSSL</a:t>
            </a:r>
            <a:r>
              <a:rPr lang="en-US" sz="1600" b="1" dirty="0">
                <a:latin typeface="Arial Unicode MS" pitchFamily="34" charset="-128"/>
              </a:rPr>
              <a:t>/0.9.6b DAV/1.0.2 PHP/4.0.6 </a:t>
            </a:r>
            <a:r>
              <a:rPr lang="en-US" sz="1600" b="1" dirty="0" err="1">
                <a:latin typeface="Arial Unicode MS" pitchFamily="34" charset="-128"/>
              </a:rPr>
              <a:t>mod_perl</a:t>
            </a:r>
            <a:r>
              <a:rPr lang="en-US" sz="1600" b="1" dirty="0">
                <a:latin typeface="Arial Unicode MS" pitchFamily="34" charset="-128"/>
              </a:rPr>
              <a:t>/1.26 </a:t>
            </a:r>
            <a:r>
              <a:rPr lang="en-US" sz="1600" b="1" dirty="0" err="1">
                <a:latin typeface="Arial Unicode MS" pitchFamily="34" charset="-128"/>
              </a:rPr>
              <a:t>mod_throttle</a:t>
            </a:r>
            <a:r>
              <a:rPr lang="en-US" sz="1600" b="1" dirty="0">
                <a:latin typeface="Arial Unicode MS" pitchFamily="34" charset="-128"/>
              </a:rPr>
              <a:t>/3.1.2 </a:t>
            </a:r>
          </a:p>
          <a:p>
            <a:pPr>
              <a:lnSpc>
                <a:spcPct val="50000"/>
              </a:lnSpc>
              <a:spcBef>
                <a:spcPct val="50000"/>
              </a:spcBef>
            </a:pPr>
            <a:r>
              <a:rPr lang="en-US" sz="1600" b="1" dirty="0">
                <a:latin typeface="Arial Unicode MS" pitchFamily="34" charset="-128"/>
              </a:rPr>
              <a:t>Last-Modified: Thu, 01 Nov 2001 20:51:45 GMT</a:t>
            </a:r>
          </a:p>
          <a:p>
            <a:pPr>
              <a:lnSpc>
                <a:spcPct val="50000"/>
              </a:lnSpc>
              <a:spcBef>
                <a:spcPct val="50000"/>
              </a:spcBef>
            </a:pPr>
            <a:r>
              <a:rPr lang="en-US" sz="1600" b="1" dirty="0">
                <a:latin typeface="Arial Unicode MS" pitchFamily="34" charset="-128"/>
              </a:rPr>
              <a:t>Accept-Ranges: bytes </a:t>
            </a:r>
          </a:p>
          <a:p>
            <a:pPr>
              <a:lnSpc>
                <a:spcPct val="50000"/>
              </a:lnSpc>
              <a:spcBef>
                <a:spcPct val="50000"/>
              </a:spcBef>
            </a:pPr>
            <a:r>
              <a:rPr lang="en-US" sz="1600" b="1" dirty="0">
                <a:latin typeface="Arial Unicode MS" pitchFamily="34" charset="-128"/>
              </a:rPr>
              <a:t>Content-Length: 2890 </a:t>
            </a:r>
          </a:p>
          <a:p>
            <a:pPr>
              <a:lnSpc>
                <a:spcPct val="50000"/>
              </a:lnSpc>
              <a:spcBef>
                <a:spcPct val="50000"/>
              </a:spcBef>
            </a:pPr>
            <a:r>
              <a:rPr lang="en-US" sz="1600" b="1" dirty="0">
                <a:latin typeface="Arial Unicode MS" pitchFamily="34" charset="-128"/>
              </a:rPr>
              <a:t>Connection: close </a:t>
            </a:r>
          </a:p>
          <a:p>
            <a:pPr>
              <a:lnSpc>
                <a:spcPct val="50000"/>
              </a:lnSpc>
              <a:spcBef>
                <a:spcPct val="50000"/>
              </a:spcBef>
            </a:pPr>
            <a:r>
              <a:rPr lang="en-US" sz="1600" b="1" dirty="0">
                <a:latin typeface="Arial Unicode MS" pitchFamily="34" charset="-128"/>
              </a:rPr>
              <a:t>Content-Type: text/html </a:t>
            </a:r>
          </a:p>
          <a:p>
            <a:pPr>
              <a:lnSpc>
                <a:spcPct val="50000"/>
              </a:lnSpc>
              <a:spcBef>
                <a:spcPct val="50000"/>
              </a:spcBef>
            </a:pPr>
            <a:endParaRPr lang="en-US" sz="1600" b="1" dirty="0">
              <a:latin typeface="Arial Unicode MS" pitchFamily="34" charset="-128"/>
            </a:endParaRPr>
          </a:p>
          <a:p>
            <a:pPr>
              <a:lnSpc>
                <a:spcPct val="50000"/>
              </a:lnSpc>
              <a:spcBef>
                <a:spcPct val="50000"/>
              </a:spcBef>
            </a:pPr>
            <a:r>
              <a:rPr lang="en-US" sz="1600" b="1" dirty="0">
                <a:latin typeface="Arial Unicode MS" pitchFamily="34" charset="-128"/>
              </a:rPr>
              <a:t>&lt;!DOCTYPE HTML PUBLIC "-//W3C//DTD HTML 3.2 Final//EN"&gt; &lt;html&gt;</a:t>
            </a:r>
          </a:p>
          <a:p>
            <a:pPr>
              <a:lnSpc>
                <a:spcPct val="50000"/>
              </a:lnSpc>
              <a:spcBef>
                <a:spcPct val="50000"/>
              </a:spcBef>
            </a:pPr>
            <a:r>
              <a:rPr lang="en-US" sz="1600" b="1" dirty="0">
                <a:latin typeface="Arial Unicode MS" pitchFamily="34" charset="-128"/>
              </a:rPr>
              <a:t> &lt;head&gt; </a:t>
            </a:r>
          </a:p>
          <a:p>
            <a:pPr>
              <a:lnSpc>
                <a:spcPct val="50000"/>
              </a:lnSpc>
              <a:spcBef>
                <a:spcPct val="50000"/>
              </a:spcBef>
            </a:pPr>
            <a:r>
              <a:rPr lang="en-US" sz="1600" b="1" dirty="0">
                <a:latin typeface="Arial Unicode MS" pitchFamily="34" charset="-128"/>
              </a:rPr>
              <a:t>&lt;title&gt;Test Page for the Apache Web Server on Red Hat Linux&lt;/title&gt; &lt;/head&gt; </a:t>
            </a:r>
          </a:p>
          <a:p>
            <a:pPr>
              <a:lnSpc>
                <a:spcPct val="50000"/>
              </a:lnSpc>
              <a:spcBef>
                <a:spcPct val="50000"/>
              </a:spcBef>
            </a:pPr>
            <a:r>
              <a:rPr lang="en-US" sz="1600" b="1" dirty="0">
                <a:latin typeface="Arial Unicode MS" pitchFamily="34" charset="-128"/>
              </a:rPr>
              <a:t>&lt;body </a:t>
            </a:r>
            <a:r>
              <a:rPr lang="en-US" sz="1600" b="1" dirty="0" err="1">
                <a:latin typeface="Arial Unicode MS" pitchFamily="34" charset="-128"/>
              </a:rPr>
              <a:t>bgcolor</a:t>
            </a:r>
            <a:r>
              <a:rPr lang="en-US" sz="1600" b="1" dirty="0">
                <a:latin typeface="Arial Unicode MS" pitchFamily="34" charset="-128"/>
              </a:rPr>
              <a:t>="#</a:t>
            </a:r>
            <a:r>
              <a:rPr lang="en-US" sz="1600" b="1" dirty="0" err="1">
                <a:latin typeface="Arial Unicode MS" pitchFamily="34" charset="-128"/>
              </a:rPr>
              <a:t>ffffff</a:t>
            </a:r>
            <a:r>
              <a:rPr lang="en-US" sz="1600" b="1" dirty="0">
                <a:latin typeface="Arial Unicode MS" pitchFamily="34" charset="-128"/>
              </a:rPr>
              <a:t>"&gt; </a:t>
            </a:r>
          </a:p>
          <a:p>
            <a:pPr>
              <a:lnSpc>
                <a:spcPct val="50000"/>
              </a:lnSpc>
              <a:spcBef>
                <a:spcPct val="50000"/>
              </a:spcBef>
            </a:pPr>
            <a:r>
              <a:rPr lang="en-US" sz="1600" b="1" dirty="0">
                <a:latin typeface="Arial Unicode MS" pitchFamily="34" charset="-128"/>
              </a:rPr>
              <a:t>………</a:t>
            </a:r>
          </a:p>
          <a:p>
            <a:pPr>
              <a:lnSpc>
                <a:spcPct val="50000"/>
              </a:lnSpc>
              <a:spcBef>
                <a:spcPct val="50000"/>
              </a:spcBef>
            </a:pPr>
            <a:r>
              <a:rPr lang="en-US" sz="1600" b="1" dirty="0">
                <a:latin typeface="Arial Unicode MS" pitchFamily="34" charset="-128"/>
              </a:rPr>
              <a:t>……….</a:t>
            </a:r>
          </a:p>
          <a:p>
            <a:pPr>
              <a:lnSpc>
                <a:spcPct val="50000"/>
              </a:lnSpc>
              <a:spcBef>
                <a:spcPct val="50000"/>
              </a:spcBef>
            </a:pPr>
            <a:r>
              <a:rPr lang="en-US" sz="1600" b="1" dirty="0">
                <a:latin typeface="Arial Unicode MS" pitchFamily="34" charset="-128"/>
              </a:rPr>
              <a:t>&lt;/body&gt; </a:t>
            </a:r>
          </a:p>
          <a:p>
            <a:pPr>
              <a:lnSpc>
                <a:spcPct val="50000"/>
              </a:lnSpc>
              <a:spcBef>
                <a:spcPct val="50000"/>
              </a:spcBef>
            </a:pPr>
            <a:r>
              <a:rPr lang="en-US" sz="1600" b="1" dirty="0">
                <a:latin typeface="Arial Unicode MS" pitchFamily="34" charset="-128"/>
              </a:rPr>
              <a:t>&lt;/html&gt; </a:t>
            </a:r>
          </a:p>
        </p:txBody>
      </p:sp>
    </p:spTree>
  </p:cSld>
  <p:clrMapOvr>
    <a:masterClrMapping/>
  </p:clrMapOvr>
  <p:transition spd="slow">
    <p:fad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4" name="Content Placeholder 3"/>
          <p:cNvSpPr>
            <a:spLocks noGrp="1"/>
          </p:cNvSpPr>
          <p:nvPr>
            <p:ph idx="1"/>
          </p:nvPr>
        </p:nvSpPr>
        <p:spPr/>
        <p:txBody>
          <a:bodyPr/>
          <a:lstStyle/>
          <a:p>
            <a:r>
              <a:rPr lang="en-US" dirty="0" smtClean="0"/>
              <a:t>Here the </a:t>
            </a:r>
            <a:r>
              <a:rPr lang="en-US" dirty="0" err="1" smtClean="0"/>
              <a:t>servlet</a:t>
            </a:r>
            <a:r>
              <a:rPr lang="en-US" dirty="0" smtClean="0"/>
              <a:t> , where form is submitted , will retrieve the roll no to be searched.</a:t>
            </a:r>
          </a:p>
          <a:p>
            <a:r>
              <a:rPr lang="en-US" dirty="0" smtClean="0"/>
              <a:t>Performs the JDBC operations somewhat similar way we have learned before.</a:t>
            </a:r>
          </a:p>
          <a:p>
            <a:pPr lvl="1"/>
            <a:r>
              <a:rPr lang="en-US" dirty="0" smtClean="0"/>
              <a:t>Here a select statement is executed .</a:t>
            </a:r>
            <a:endParaRPr lang="en-US" dirty="0"/>
          </a:p>
        </p:txBody>
      </p:sp>
    </p:spTree>
  </p:cSld>
  <p:clrMapOvr>
    <a:masterClrMapping/>
  </p:clrMapOvr>
  <p:transition spd="slow">
    <p:fad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5" name="TextBox 4"/>
          <p:cNvSpPr txBox="1"/>
          <p:nvPr/>
        </p:nvSpPr>
        <p:spPr>
          <a:xfrm>
            <a:off x="685800" y="990600"/>
            <a:ext cx="8839200" cy="2308324"/>
          </a:xfrm>
          <a:prstGeom prst="rect">
            <a:avLst/>
          </a:prstGeom>
          <a:noFill/>
        </p:spPr>
        <p:txBody>
          <a:bodyPr wrap="square" rtlCol="0">
            <a:spAutoFit/>
          </a:bodyPr>
          <a:lstStyle/>
          <a:p>
            <a:r>
              <a:rPr lang="en-US" dirty="0" smtClean="0"/>
              <a:t>// </a:t>
            </a:r>
            <a:r>
              <a:rPr lang="en-US" dirty="0" smtClean="0">
                <a:solidFill>
                  <a:srgbClr val="FF0000"/>
                </a:solidFill>
              </a:rPr>
              <a:t>variables required for JDBC operation</a:t>
            </a:r>
          </a:p>
          <a:p>
            <a:r>
              <a:rPr lang="en-US" dirty="0" smtClean="0"/>
              <a:t>String </a:t>
            </a:r>
            <a:r>
              <a:rPr lang="en-US" dirty="0" err="1" smtClean="0"/>
              <a:t>sql</a:t>
            </a:r>
            <a:r>
              <a:rPr lang="en-US" dirty="0" smtClean="0"/>
              <a:t>="select </a:t>
            </a:r>
            <a:r>
              <a:rPr lang="en-US" dirty="0" err="1" smtClean="0"/>
              <a:t>name,marks</a:t>
            </a:r>
            <a:r>
              <a:rPr lang="en-US" dirty="0" smtClean="0"/>
              <a:t> from student where roll=?";</a:t>
            </a:r>
          </a:p>
          <a:p>
            <a:r>
              <a:rPr lang="en-US" dirty="0" smtClean="0"/>
              <a:t>Connection </a:t>
            </a:r>
            <a:r>
              <a:rPr lang="en-US" dirty="0" err="1" smtClean="0"/>
              <a:t>conn</a:t>
            </a:r>
            <a:r>
              <a:rPr lang="en-US" dirty="0" smtClean="0"/>
              <a:t>=</a:t>
            </a:r>
            <a:r>
              <a:rPr lang="en-US" b="1" dirty="0" smtClean="0"/>
              <a:t>null;</a:t>
            </a:r>
          </a:p>
          <a:p>
            <a:r>
              <a:rPr lang="en-US" dirty="0" err="1" smtClean="0"/>
              <a:t>PreparedStatement</a:t>
            </a:r>
            <a:r>
              <a:rPr lang="en-US" dirty="0" smtClean="0"/>
              <a:t> </a:t>
            </a:r>
            <a:r>
              <a:rPr lang="en-US" dirty="0" err="1" smtClean="0"/>
              <a:t>pstmt</a:t>
            </a:r>
            <a:r>
              <a:rPr lang="en-US" dirty="0" smtClean="0"/>
              <a:t>=</a:t>
            </a:r>
            <a:r>
              <a:rPr lang="en-US" b="1" dirty="0" smtClean="0"/>
              <a:t>null;</a:t>
            </a:r>
          </a:p>
          <a:p>
            <a:r>
              <a:rPr lang="en-US" dirty="0" err="1" smtClean="0"/>
              <a:t>ResultSet</a:t>
            </a:r>
            <a:r>
              <a:rPr lang="en-US" dirty="0" smtClean="0"/>
              <a:t> </a:t>
            </a:r>
            <a:r>
              <a:rPr lang="en-US" dirty="0" err="1" smtClean="0"/>
              <a:t>rs</a:t>
            </a:r>
            <a:r>
              <a:rPr lang="en-US" dirty="0" smtClean="0"/>
              <a:t>=</a:t>
            </a:r>
            <a:r>
              <a:rPr lang="en-US" b="1" dirty="0" smtClean="0"/>
              <a:t>null ;</a:t>
            </a:r>
          </a:p>
          <a:p>
            <a:r>
              <a:rPr lang="en-US" dirty="0" smtClean="0"/>
              <a:t>// </a:t>
            </a:r>
            <a:r>
              <a:rPr lang="en-US" dirty="0" err="1" smtClean="0">
                <a:solidFill>
                  <a:srgbClr val="FF0000"/>
                </a:solidFill>
              </a:rPr>
              <a:t>ResultSet</a:t>
            </a:r>
            <a:r>
              <a:rPr lang="en-US" dirty="0" smtClean="0">
                <a:solidFill>
                  <a:srgbClr val="FF0000"/>
                </a:solidFill>
              </a:rPr>
              <a:t> variable is required , because  we are using select stmt</a:t>
            </a:r>
            <a:endParaRPr lang="en-US" dirty="0">
              <a:solidFill>
                <a:srgbClr val="FF0000"/>
              </a:solidFill>
            </a:endParaRPr>
          </a:p>
        </p:txBody>
      </p:sp>
    </p:spTree>
  </p:cSld>
  <p:clrMapOvr>
    <a:masterClrMapping/>
  </p:clrMapOvr>
  <p:transition spd="slow">
    <p:fad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762000" y="990600"/>
            <a:ext cx="8382000" cy="1200329"/>
          </a:xfrm>
          <a:prstGeom prst="rect">
            <a:avLst/>
          </a:prstGeom>
          <a:noFill/>
        </p:spPr>
        <p:txBody>
          <a:bodyPr wrap="square" rtlCol="0">
            <a:spAutoFit/>
          </a:bodyPr>
          <a:lstStyle/>
          <a:p>
            <a:r>
              <a:rPr lang="en-US" dirty="0" smtClean="0"/>
              <a:t>// </a:t>
            </a:r>
            <a:r>
              <a:rPr lang="en-US" dirty="0" smtClean="0">
                <a:solidFill>
                  <a:srgbClr val="FF0000"/>
                </a:solidFill>
              </a:rPr>
              <a:t>declaring variables to store information searched from database</a:t>
            </a:r>
          </a:p>
          <a:p>
            <a:r>
              <a:rPr lang="en-US" dirty="0" smtClean="0"/>
              <a:t>String name=</a:t>
            </a:r>
            <a:r>
              <a:rPr lang="en-US" b="1" dirty="0" smtClean="0"/>
              <a:t>null;</a:t>
            </a:r>
          </a:p>
          <a:p>
            <a:r>
              <a:rPr lang="en-US" dirty="0" err="1" smtClean="0"/>
              <a:t>int</a:t>
            </a:r>
            <a:r>
              <a:rPr lang="en-US" dirty="0" smtClean="0"/>
              <a:t> marks=0</a:t>
            </a:r>
            <a:r>
              <a:rPr lang="en-US" b="1" dirty="0" smtClean="0"/>
              <a:t>;</a:t>
            </a:r>
            <a:endParaRPr lang="en-US" dirty="0"/>
          </a:p>
        </p:txBody>
      </p:sp>
      <p:sp>
        <p:nvSpPr>
          <p:cNvPr id="5" name="TextBox 4"/>
          <p:cNvSpPr txBox="1"/>
          <p:nvPr/>
        </p:nvSpPr>
        <p:spPr>
          <a:xfrm>
            <a:off x="762000" y="2514600"/>
            <a:ext cx="7924800" cy="1200329"/>
          </a:xfrm>
          <a:prstGeom prst="rect">
            <a:avLst/>
          </a:prstGeom>
          <a:noFill/>
        </p:spPr>
        <p:txBody>
          <a:bodyPr wrap="square" rtlCol="0">
            <a:spAutoFit/>
          </a:bodyPr>
          <a:lstStyle/>
          <a:p>
            <a:r>
              <a:rPr lang="en-US" dirty="0" smtClean="0"/>
              <a:t>//</a:t>
            </a:r>
            <a:r>
              <a:rPr lang="en-US" dirty="0" smtClean="0">
                <a:solidFill>
                  <a:srgbClr val="FF0000"/>
                </a:solidFill>
              </a:rPr>
              <a:t>Declaring variable to generate output</a:t>
            </a:r>
          </a:p>
          <a:p>
            <a:r>
              <a:rPr lang="en-US" dirty="0" err="1" smtClean="0"/>
              <a:t>response.setContentType</a:t>
            </a:r>
            <a:r>
              <a:rPr lang="en-US" dirty="0" smtClean="0"/>
              <a:t>("text/html");</a:t>
            </a:r>
          </a:p>
          <a:p>
            <a:r>
              <a:rPr lang="en-US" dirty="0" err="1" smtClean="0"/>
              <a:t>PrintWriter</a:t>
            </a:r>
            <a:r>
              <a:rPr lang="en-US" dirty="0" smtClean="0"/>
              <a:t> out=</a:t>
            </a:r>
            <a:r>
              <a:rPr lang="en-US" dirty="0" err="1" smtClean="0"/>
              <a:t>response.getWriter</a:t>
            </a:r>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4" name="TextBox 3"/>
          <p:cNvSpPr txBox="1"/>
          <p:nvPr/>
        </p:nvSpPr>
        <p:spPr>
          <a:xfrm>
            <a:off x="685800" y="990600"/>
            <a:ext cx="8686800" cy="2677656"/>
          </a:xfrm>
          <a:prstGeom prst="rect">
            <a:avLst/>
          </a:prstGeom>
          <a:noFill/>
        </p:spPr>
        <p:txBody>
          <a:bodyPr wrap="square" rtlCol="0">
            <a:spAutoFit/>
          </a:bodyPr>
          <a:lstStyle/>
          <a:p>
            <a:r>
              <a:rPr lang="en-US" dirty="0" smtClean="0"/>
              <a:t>// </a:t>
            </a:r>
            <a:r>
              <a:rPr lang="en-US" dirty="0" smtClean="0">
                <a:solidFill>
                  <a:srgbClr val="FF0000"/>
                </a:solidFill>
              </a:rPr>
              <a:t>JDBC operations</a:t>
            </a:r>
          </a:p>
          <a:p>
            <a:r>
              <a:rPr lang="en-US" dirty="0" err="1" smtClean="0"/>
              <a:t>Class.</a:t>
            </a:r>
            <a:r>
              <a:rPr lang="en-US" i="1" dirty="0" err="1" smtClean="0"/>
              <a:t>forName</a:t>
            </a:r>
            <a:r>
              <a:rPr lang="en-US" i="1" dirty="0" smtClean="0"/>
              <a:t>(driver);</a:t>
            </a:r>
          </a:p>
          <a:p>
            <a:r>
              <a:rPr lang="en-US" dirty="0" err="1" smtClean="0"/>
              <a:t>conn</a:t>
            </a:r>
            <a:r>
              <a:rPr lang="en-US" dirty="0" smtClean="0"/>
              <a:t>=</a:t>
            </a:r>
            <a:r>
              <a:rPr lang="en-US" dirty="0" err="1" smtClean="0"/>
              <a:t>DriverManager.</a:t>
            </a:r>
            <a:r>
              <a:rPr lang="en-US" i="1" dirty="0" err="1" smtClean="0"/>
              <a:t>getConnection</a:t>
            </a:r>
            <a:r>
              <a:rPr lang="en-US" i="1" dirty="0" smtClean="0"/>
              <a:t>(</a:t>
            </a:r>
            <a:r>
              <a:rPr lang="en-US" i="1" dirty="0" err="1" smtClean="0"/>
              <a:t>jdbcurl,user,password</a:t>
            </a:r>
            <a:r>
              <a:rPr lang="en-US" i="1" dirty="0" smtClean="0"/>
              <a:t>);</a:t>
            </a:r>
          </a:p>
          <a:p>
            <a:r>
              <a:rPr lang="en-US" dirty="0" err="1" smtClean="0"/>
              <a:t>pstmt</a:t>
            </a:r>
            <a:r>
              <a:rPr lang="en-US" dirty="0" smtClean="0"/>
              <a:t>=</a:t>
            </a:r>
            <a:r>
              <a:rPr lang="en-US" dirty="0" err="1" smtClean="0"/>
              <a:t>conn.prepareStatement</a:t>
            </a:r>
            <a:r>
              <a:rPr lang="en-US" dirty="0" smtClean="0"/>
              <a:t>(</a:t>
            </a:r>
            <a:r>
              <a:rPr lang="en-US" dirty="0" err="1" smtClean="0"/>
              <a:t>sql</a:t>
            </a:r>
            <a:r>
              <a:rPr lang="en-US" dirty="0" smtClean="0"/>
              <a:t>);</a:t>
            </a:r>
          </a:p>
          <a:p>
            <a:r>
              <a:rPr lang="en-US" dirty="0" err="1" smtClean="0"/>
              <a:t>pstmt.setInt</a:t>
            </a:r>
            <a:r>
              <a:rPr lang="en-US" dirty="0" smtClean="0"/>
              <a:t>(1, roll);</a:t>
            </a:r>
          </a:p>
          <a:p>
            <a:r>
              <a:rPr lang="en-US" u="sng" dirty="0" err="1" smtClean="0"/>
              <a:t>rs</a:t>
            </a:r>
            <a:r>
              <a:rPr lang="en-US" u="sng" dirty="0" smtClean="0"/>
              <a:t>=</a:t>
            </a:r>
            <a:r>
              <a:rPr lang="en-US" u="sng" dirty="0" err="1" smtClean="0"/>
              <a:t>pstmt.executeQuery</a:t>
            </a:r>
            <a:r>
              <a:rPr lang="en-US" u="sng" dirty="0" smtClean="0"/>
              <a:t>();</a:t>
            </a:r>
          </a:p>
          <a:p>
            <a:r>
              <a:rPr lang="en-US" dirty="0" smtClean="0"/>
              <a:t>// </a:t>
            </a:r>
            <a:r>
              <a:rPr lang="en-US" dirty="0" smtClean="0">
                <a:solidFill>
                  <a:srgbClr val="FF0000"/>
                </a:solidFill>
              </a:rPr>
              <a:t>executing select statement ... this method returns </a:t>
            </a:r>
            <a:r>
              <a:rPr lang="en-US" dirty="0" err="1" smtClean="0">
                <a:solidFill>
                  <a:srgbClr val="FF0000"/>
                </a:solidFill>
              </a:rPr>
              <a:t>ResultSet</a:t>
            </a:r>
            <a:r>
              <a:rPr lang="en-US" dirty="0" smtClean="0">
                <a:solidFill>
                  <a:srgbClr val="FF0000"/>
                </a:solidFill>
              </a:rPr>
              <a:t> object</a:t>
            </a:r>
            <a:endParaRPr lang="en-US" u="sng" dirty="0">
              <a:solidFill>
                <a:srgbClr val="FF0000"/>
              </a:solidFill>
            </a:endParaRPr>
          </a:p>
        </p:txBody>
      </p:sp>
      <p:sp>
        <p:nvSpPr>
          <p:cNvPr id="5" name="TextBox 4"/>
          <p:cNvSpPr txBox="1"/>
          <p:nvPr/>
        </p:nvSpPr>
        <p:spPr>
          <a:xfrm>
            <a:off x="228600" y="4343400"/>
            <a:ext cx="8763000" cy="461665"/>
          </a:xfrm>
          <a:prstGeom prst="rect">
            <a:avLst/>
          </a:prstGeom>
          <a:noFill/>
        </p:spPr>
        <p:txBody>
          <a:bodyPr wrap="square" rtlCol="0">
            <a:spAutoFit/>
          </a:bodyPr>
          <a:lstStyle/>
          <a:p>
            <a:endParaRPr lang="en-US" dirty="0"/>
          </a:p>
        </p:txBody>
      </p:sp>
    </p:spTree>
  </p:cSld>
  <p:clrMapOvr>
    <a:masterClrMapping/>
  </p:clrMapOvr>
  <p:transition spd="slow">
    <p:fade/>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Analysis</a:t>
            </a:r>
            <a:endParaRPr lang="en-US" dirty="0"/>
          </a:p>
        </p:txBody>
      </p:sp>
      <p:sp>
        <p:nvSpPr>
          <p:cNvPr id="4" name="TextBox 3"/>
          <p:cNvSpPr txBox="1"/>
          <p:nvPr/>
        </p:nvSpPr>
        <p:spPr>
          <a:xfrm>
            <a:off x="685800" y="1219200"/>
            <a:ext cx="8153400" cy="3046988"/>
          </a:xfrm>
          <a:prstGeom prst="rect">
            <a:avLst/>
          </a:prstGeom>
          <a:noFill/>
        </p:spPr>
        <p:txBody>
          <a:bodyPr wrap="square" rtlCol="0">
            <a:spAutoFit/>
          </a:bodyPr>
          <a:lstStyle/>
          <a:p>
            <a:r>
              <a:rPr lang="en-US" dirty="0" smtClean="0"/>
              <a:t>now think for a while ... we are searching by </a:t>
            </a:r>
            <a:r>
              <a:rPr lang="en-US" dirty="0" err="1" smtClean="0"/>
              <a:t>rollno</a:t>
            </a:r>
            <a:r>
              <a:rPr lang="en-US" dirty="0" smtClean="0"/>
              <a:t> , which is primary key(supposed to be) .So there will be exactly one student matching with the roll no or no student (i.e. no student exists with matching </a:t>
            </a:r>
            <a:r>
              <a:rPr lang="en-US" dirty="0" err="1" smtClean="0"/>
              <a:t>rollno</a:t>
            </a:r>
            <a:r>
              <a:rPr lang="en-US" dirty="0" smtClean="0"/>
              <a:t>) . So maximum number of records returned will be 1.</a:t>
            </a:r>
          </a:p>
          <a:p>
            <a:r>
              <a:rPr lang="en-US" dirty="0" smtClean="0"/>
              <a:t>If no records returned, that will signify that student with matching </a:t>
            </a:r>
            <a:r>
              <a:rPr lang="en-US" dirty="0" err="1" smtClean="0"/>
              <a:t>rollno</a:t>
            </a:r>
            <a:r>
              <a:rPr lang="en-US" dirty="0" smtClean="0"/>
              <a:t> does not exists . So , now we have to check whether any record has returned or not.</a:t>
            </a:r>
            <a:endParaRPr lang="en-US" dirty="0"/>
          </a:p>
        </p:txBody>
      </p:sp>
    </p:spTree>
  </p:cSld>
  <p:clrMapOvr>
    <a:masterClrMapping/>
  </p:clrMapOvr>
  <p:transition spd="slow">
    <p:fade/>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Box 2"/>
          <p:cNvSpPr txBox="1"/>
          <p:nvPr/>
        </p:nvSpPr>
        <p:spPr>
          <a:xfrm>
            <a:off x="685800" y="990600"/>
            <a:ext cx="8763000" cy="5262979"/>
          </a:xfrm>
          <a:prstGeom prst="rect">
            <a:avLst/>
          </a:prstGeom>
          <a:noFill/>
        </p:spPr>
        <p:txBody>
          <a:bodyPr wrap="square" rtlCol="0">
            <a:spAutoFit/>
          </a:bodyPr>
          <a:lstStyle/>
          <a:p>
            <a:r>
              <a:rPr lang="en-US" b="1" dirty="0" smtClean="0"/>
              <a:t>if (</a:t>
            </a:r>
            <a:r>
              <a:rPr lang="en-US" b="1" dirty="0" err="1" smtClean="0"/>
              <a:t>rs.next</a:t>
            </a:r>
            <a:r>
              <a:rPr lang="en-US" b="1" dirty="0" smtClean="0"/>
              <a:t>()){</a:t>
            </a:r>
          </a:p>
          <a:p>
            <a:r>
              <a:rPr lang="en-US" dirty="0" smtClean="0"/>
              <a:t>/*</a:t>
            </a:r>
            <a:r>
              <a:rPr lang="en-US" dirty="0" smtClean="0">
                <a:solidFill>
                  <a:srgbClr val="FF0000"/>
                </a:solidFill>
              </a:rPr>
              <a:t>we are not using any loop , because we know </a:t>
            </a:r>
            <a:r>
              <a:rPr lang="en-US" dirty="0" err="1" smtClean="0">
                <a:solidFill>
                  <a:srgbClr val="FF0000"/>
                </a:solidFill>
              </a:rPr>
              <a:t>resultset</a:t>
            </a:r>
            <a:r>
              <a:rPr lang="en-US" dirty="0" smtClean="0">
                <a:solidFill>
                  <a:srgbClr val="FF0000"/>
                </a:solidFill>
              </a:rPr>
              <a:t> can have max one record</a:t>
            </a:r>
          </a:p>
          <a:p>
            <a:r>
              <a:rPr lang="en-US" dirty="0" smtClean="0">
                <a:solidFill>
                  <a:srgbClr val="FF0000"/>
                </a:solidFill>
              </a:rPr>
              <a:t>if next() returned true , it means </a:t>
            </a:r>
            <a:r>
              <a:rPr lang="en-US" dirty="0" err="1" smtClean="0">
                <a:solidFill>
                  <a:srgbClr val="FF0000"/>
                </a:solidFill>
              </a:rPr>
              <a:t>rollno</a:t>
            </a:r>
            <a:r>
              <a:rPr lang="en-US" dirty="0" smtClean="0">
                <a:solidFill>
                  <a:srgbClr val="FF0000"/>
                </a:solidFill>
              </a:rPr>
              <a:t> matched...so student exists</a:t>
            </a:r>
          </a:p>
          <a:p>
            <a:r>
              <a:rPr lang="en-US" dirty="0" smtClean="0"/>
              <a:t>*/</a:t>
            </a:r>
          </a:p>
          <a:p>
            <a:r>
              <a:rPr lang="en-US" dirty="0" smtClean="0"/>
              <a:t>	name=</a:t>
            </a:r>
            <a:r>
              <a:rPr lang="en-US" dirty="0" err="1" smtClean="0"/>
              <a:t>rs.getString</a:t>
            </a:r>
            <a:r>
              <a:rPr lang="en-US" dirty="0" smtClean="0"/>
              <a:t>(1);</a:t>
            </a:r>
          </a:p>
          <a:p>
            <a:r>
              <a:rPr lang="en-US" dirty="0" smtClean="0"/>
              <a:t>	marks=</a:t>
            </a:r>
            <a:r>
              <a:rPr lang="en-US" dirty="0" err="1" smtClean="0"/>
              <a:t>rs.getInt</a:t>
            </a:r>
            <a:r>
              <a:rPr lang="en-US" dirty="0" smtClean="0"/>
              <a:t>(2);</a:t>
            </a:r>
          </a:p>
          <a:p>
            <a:r>
              <a:rPr lang="en-US" dirty="0" smtClean="0"/>
              <a:t>	</a:t>
            </a:r>
            <a:r>
              <a:rPr lang="en-US" dirty="0" err="1" smtClean="0"/>
              <a:t>out.println</a:t>
            </a:r>
            <a:r>
              <a:rPr lang="en-US" dirty="0" smtClean="0"/>
              <a:t>("&lt;h3&gt; name  : "+name+"&lt;/h3&gt;");</a:t>
            </a:r>
          </a:p>
          <a:p>
            <a:r>
              <a:rPr lang="en-US" dirty="0" smtClean="0"/>
              <a:t>	</a:t>
            </a:r>
            <a:r>
              <a:rPr lang="en-US" dirty="0" err="1" smtClean="0"/>
              <a:t>out.println</a:t>
            </a:r>
            <a:r>
              <a:rPr lang="en-US" dirty="0" smtClean="0"/>
              <a:t>("&lt;h3&gt; marks : "+marks+"&lt;/h3&gt;");</a:t>
            </a:r>
          </a:p>
          <a:p>
            <a:endParaRPr lang="en-US" dirty="0" smtClean="0"/>
          </a:p>
          <a:p>
            <a:r>
              <a:rPr lang="en-US" dirty="0" smtClean="0"/>
              <a:t>}</a:t>
            </a:r>
            <a:r>
              <a:rPr lang="en-US" b="1" dirty="0" smtClean="0"/>
              <a:t>else{</a:t>
            </a:r>
          </a:p>
          <a:p>
            <a:r>
              <a:rPr lang="pt-BR" dirty="0" smtClean="0"/>
              <a:t>	out.println("&lt;h3&gt;No record found.....&lt;/h3&gt;");</a:t>
            </a:r>
          </a:p>
          <a:p>
            <a:endParaRPr lang="en-US" dirty="0" smtClean="0"/>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Explanation</a:t>
            </a:r>
            <a:endParaRPr lang="en-US" dirty="0"/>
          </a:p>
        </p:txBody>
      </p:sp>
      <p:sp>
        <p:nvSpPr>
          <p:cNvPr id="4" name="Content Placeholder 3"/>
          <p:cNvSpPr>
            <a:spLocks noGrp="1"/>
          </p:cNvSpPr>
          <p:nvPr>
            <p:ph idx="1"/>
          </p:nvPr>
        </p:nvSpPr>
        <p:spPr/>
        <p:txBody>
          <a:bodyPr>
            <a:normAutofit/>
          </a:bodyPr>
          <a:lstStyle/>
          <a:p>
            <a:r>
              <a:rPr lang="en-US" dirty="0" err="1" smtClean="0"/>
              <a:t>SearchServlet</a:t>
            </a:r>
            <a:r>
              <a:rPr lang="en-US" dirty="0" smtClean="0"/>
              <a:t> is doing two task</a:t>
            </a:r>
          </a:p>
          <a:p>
            <a:pPr lvl="1"/>
            <a:r>
              <a:rPr lang="en-US" dirty="0" smtClean="0"/>
              <a:t>Task1 : searching the database using JDBC</a:t>
            </a:r>
          </a:p>
          <a:p>
            <a:pPr lvl="1"/>
            <a:r>
              <a:rPr lang="en-US" dirty="0" smtClean="0"/>
              <a:t>Task2 : generating response page</a:t>
            </a:r>
          </a:p>
          <a:p>
            <a:pPr lvl="2"/>
            <a:r>
              <a:rPr lang="en-US" dirty="0" smtClean="0"/>
              <a:t>If student found , then display details</a:t>
            </a:r>
          </a:p>
          <a:p>
            <a:pPr lvl="2"/>
            <a:r>
              <a:rPr lang="en-US" dirty="0" smtClean="0"/>
              <a:t>If not found , then generate error page</a:t>
            </a:r>
          </a:p>
          <a:p>
            <a:pPr lvl="1"/>
            <a:r>
              <a:rPr lang="en-US" dirty="0" smtClean="0"/>
              <a:t>These two tasks are intermixed</a:t>
            </a:r>
          </a:p>
          <a:p>
            <a:r>
              <a:rPr lang="en-US" dirty="0" smtClean="0"/>
              <a:t>If single </a:t>
            </a:r>
            <a:r>
              <a:rPr lang="en-US" dirty="0" err="1" smtClean="0"/>
              <a:t>servlet</a:t>
            </a:r>
            <a:r>
              <a:rPr lang="en-US" dirty="0" smtClean="0"/>
              <a:t> performs many task and if these tasks are intermixed , then it is difficult to maintain, upgrade.</a:t>
            </a:r>
          </a:p>
          <a:p>
            <a:r>
              <a:rPr lang="en-US" dirty="0" smtClean="0"/>
              <a:t>So we have separate tasks into many </a:t>
            </a:r>
            <a:r>
              <a:rPr lang="en-US" dirty="0" err="1" smtClean="0"/>
              <a:t>servlets</a:t>
            </a:r>
            <a:endParaRPr lang="en-US" dirty="0"/>
          </a:p>
        </p:txBody>
      </p:sp>
    </p:spTree>
  </p:cSld>
  <p:clrMapOvr>
    <a:masterClrMapping/>
  </p:clrMapOvr>
  <p:transition spd="slow">
    <p:fade/>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a:t>
            </a:r>
            <a:endParaRPr lang="en-US" dirty="0"/>
          </a:p>
        </p:txBody>
      </p:sp>
      <p:sp>
        <p:nvSpPr>
          <p:cNvPr id="5" name="Content Placeholder 4"/>
          <p:cNvSpPr>
            <a:spLocks noGrp="1"/>
          </p:cNvSpPr>
          <p:nvPr>
            <p:ph idx="1"/>
          </p:nvPr>
        </p:nvSpPr>
        <p:spPr/>
        <p:txBody>
          <a:bodyPr>
            <a:normAutofit/>
          </a:bodyPr>
          <a:lstStyle/>
          <a:p>
            <a:r>
              <a:rPr lang="en-US" dirty="0" smtClean="0"/>
              <a:t>All page generation logic are taken out from “</a:t>
            </a:r>
            <a:r>
              <a:rPr lang="en-US" dirty="0" err="1" smtClean="0"/>
              <a:t>SearchServlet</a:t>
            </a:r>
            <a:r>
              <a:rPr lang="en-US" dirty="0" smtClean="0"/>
              <a:t>” and delegated to another </a:t>
            </a:r>
            <a:r>
              <a:rPr lang="en-US" dirty="0" err="1" smtClean="0"/>
              <a:t>servlet</a:t>
            </a:r>
            <a:r>
              <a:rPr lang="en-US" dirty="0" smtClean="0"/>
              <a:t> named say “</a:t>
            </a:r>
            <a:r>
              <a:rPr lang="en-US" dirty="0" err="1" smtClean="0"/>
              <a:t>DisplayServlet</a:t>
            </a:r>
            <a:r>
              <a:rPr lang="en-US" dirty="0" smtClean="0"/>
              <a:t>”</a:t>
            </a:r>
          </a:p>
          <a:p>
            <a:r>
              <a:rPr lang="en-US" dirty="0" smtClean="0"/>
              <a:t>“</a:t>
            </a:r>
            <a:r>
              <a:rPr lang="en-US" dirty="0" err="1" smtClean="0"/>
              <a:t>DisplayServlet</a:t>
            </a:r>
            <a:r>
              <a:rPr lang="en-US" dirty="0" smtClean="0"/>
              <a:t>” will generate the response page .</a:t>
            </a:r>
          </a:p>
          <a:p>
            <a:r>
              <a:rPr lang="en-US" dirty="0" smtClean="0"/>
              <a:t>“</a:t>
            </a:r>
            <a:r>
              <a:rPr lang="en-US" dirty="0" err="1" smtClean="0"/>
              <a:t>SearchServlet</a:t>
            </a:r>
            <a:r>
              <a:rPr lang="en-US" dirty="0" smtClean="0"/>
              <a:t>” will do the task of JDBC logic execution.</a:t>
            </a:r>
          </a:p>
          <a:p>
            <a:r>
              <a:rPr lang="en-US" dirty="0" smtClean="0"/>
              <a:t>So different tasks which were handled previously by single </a:t>
            </a:r>
            <a:r>
              <a:rPr lang="en-US" dirty="0" err="1" smtClean="0"/>
              <a:t>servlet</a:t>
            </a:r>
            <a:r>
              <a:rPr lang="en-US" dirty="0" smtClean="0"/>
              <a:t> , are distributed to many </a:t>
            </a:r>
            <a:r>
              <a:rPr lang="en-US" dirty="0" err="1" smtClean="0"/>
              <a:t>servlet</a:t>
            </a:r>
            <a:r>
              <a:rPr lang="en-US" dirty="0" smtClean="0"/>
              <a:t>.</a:t>
            </a:r>
          </a:p>
          <a:p>
            <a:endParaRPr lang="en-US" dirty="0"/>
          </a:p>
        </p:txBody>
      </p:sp>
    </p:spTree>
  </p:cSld>
  <p:clrMapOvr>
    <a:masterClrMapping/>
  </p:clrMapOvr>
  <p:transition spd="slow">
    <p:fade/>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a:t>
            </a:r>
            <a:endParaRPr lang="en-US" dirty="0"/>
          </a:p>
        </p:txBody>
      </p:sp>
      <p:sp>
        <p:nvSpPr>
          <p:cNvPr id="5" name="Rounded Rectangle 4"/>
          <p:cNvSpPr/>
          <p:nvPr/>
        </p:nvSpPr>
        <p:spPr>
          <a:xfrm>
            <a:off x="685800" y="2133600"/>
            <a:ext cx="1524000" cy="144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38600" y="2133600"/>
            <a:ext cx="16002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391400" y="2133600"/>
            <a:ext cx="16002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38200" y="2590800"/>
            <a:ext cx="1295400" cy="461665"/>
          </a:xfrm>
          <a:prstGeom prst="rect">
            <a:avLst/>
          </a:prstGeom>
          <a:noFill/>
        </p:spPr>
        <p:txBody>
          <a:bodyPr wrap="square" rtlCol="0">
            <a:spAutoFit/>
          </a:bodyPr>
          <a:lstStyle/>
          <a:p>
            <a:r>
              <a:rPr lang="en-US" dirty="0" smtClean="0"/>
              <a:t>browser</a:t>
            </a:r>
            <a:endParaRPr lang="en-US" dirty="0"/>
          </a:p>
        </p:txBody>
      </p:sp>
      <p:sp>
        <p:nvSpPr>
          <p:cNvPr id="9" name="TextBox 8"/>
          <p:cNvSpPr txBox="1"/>
          <p:nvPr/>
        </p:nvSpPr>
        <p:spPr>
          <a:xfrm>
            <a:off x="4038600" y="2667000"/>
            <a:ext cx="1600200" cy="369332"/>
          </a:xfrm>
          <a:prstGeom prst="rect">
            <a:avLst/>
          </a:prstGeom>
          <a:noFill/>
        </p:spPr>
        <p:txBody>
          <a:bodyPr wrap="square" rtlCol="0">
            <a:spAutoFit/>
          </a:bodyPr>
          <a:lstStyle/>
          <a:p>
            <a:r>
              <a:rPr lang="en-US" sz="1800" dirty="0" err="1" smtClean="0"/>
              <a:t>SearchServlet</a:t>
            </a:r>
            <a:endParaRPr lang="en-US" sz="1800" dirty="0"/>
          </a:p>
        </p:txBody>
      </p:sp>
      <p:sp>
        <p:nvSpPr>
          <p:cNvPr id="10" name="TextBox 9"/>
          <p:cNvSpPr txBox="1"/>
          <p:nvPr/>
        </p:nvSpPr>
        <p:spPr>
          <a:xfrm>
            <a:off x="7391400" y="2667000"/>
            <a:ext cx="1600200" cy="369332"/>
          </a:xfrm>
          <a:prstGeom prst="rect">
            <a:avLst/>
          </a:prstGeom>
          <a:noFill/>
        </p:spPr>
        <p:txBody>
          <a:bodyPr wrap="square" rtlCol="0">
            <a:spAutoFit/>
          </a:bodyPr>
          <a:lstStyle/>
          <a:p>
            <a:r>
              <a:rPr lang="en-US" sz="1800" dirty="0" err="1" smtClean="0"/>
              <a:t>DisplayServlet</a:t>
            </a:r>
            <a:endParaRPr lang="en-US" sz="1800" dirty="0"/>
          </a:p>
        </p:txBody>
      </p:sp>
      <p:sp>
        <p:nvSpPr>
          <p:cNvPr id="11" name="Right Arrow 10"/>
          <p:cNvSpPr/>
          <p:nvPr/>
        </p:nvSpPr>
        <p:spPr>
          <a:xfrm>
            <a:off x="2362200" y="2819400"/>
            <a:ext cx="1600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715000" y="2819400"/>
            <a:ext cx="1600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ular Callout 12"/>
          <p:cNvSpPr/>
          <p:nvPr/>
        </p:nvSpPr>
        <p:spPr>
          <a:xfrm rot="10800000">
            <a:off x="1828800" y="4267200"/>
            <a:ext cx="3048000" cy="1371600"/>
          </a:xfrm>
          <a:prstGeom prst="wedgeRectCallout">
            <a:avLst>
              <a:gd name="adj1" fmla="val -32663"/>
              <a:gd name="adj2" fmla="val 10514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1200" y="4267200"/>
            <a:ext cx="2743200" cy="1200329"/>
          </a:xfrm>
          <a:prstGeom prst="rect">
            <a:avLst/>
          </a:prstGeom>
          <a:noFill/>
        </p:spPr>
        <p:txBody>
          <a:bodyPr wrap="square" rtlCol="0">
            <a:spAutoFit/>
          </a:bodyPr>
          <a:lstStyle/>
          <a:p>
            <a:r>
              <a:rPr lang="en-US" dirty="0" smtClean="0"/>
              <a:t>Executing JDBC logic and forwarding request </a:t>
            </a:r>
            <a:endParaRPr lang="en-US" dirty="0"/>
          </a:p>
        </p:txBody>
      </p:sp>
      <p:sp>
        <p:nvSpPr>
          <p:cNvPr id="15" name="Rectangular Callout 14"/>
          <p:cNvSpPr/>
          <p:nvPr/>
        </p:nvSpPr>
        <p:spPr>
          <a:xfrm rot="10800000">
            <a:off x="6400800" y="4191000"/>
            <a:ext cx="2514600" cy="1447800"/>
          </a:xfrm>
          <a:prstGeom prst="wedgeRectCallout">
            <a:avLst>
              <a:gd name="adj1" fmla="val -23537"/>
              <a:gd name="adj2" fmla="val 9033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05600" y="4343400"/>
            <a:ext cx="2133600" cy="1200329"/>
          </a:xfrm>
          <a:prstGeom prst="rect">
            <a:avLst/>
          </a:prstGeom>
          <a:noFill/>
        </p:spPr>
        <p:txBody>
          <a:bodyPr wrap="square" rtlCol="0">
            <a:spAutoFit/>
          </a:bodyPr>
          <a:lstStyle/>
          <a:p>
            <a:r>
              <a:rPr lang="en-US" dirty="0" smtClean="0"/>
              <a:t>Contains page generation logic</a:t>
            </a:r>
            <a:endParaRPr lang="en-US" dirty="0"/>
          </a:p>
        </p:txBody>
      </p:sp>
    </p:spTree>
  </p:cSld>
  <p:clrMapOvr>
    <a:masterClrMapping/>
  </p:clrMapOvr>
  <p:transition spd="slow">
    <p:fade/>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Sending to data to next </a:t>
            </a:r>
            <a:r>
              <a:rPr lang="en-US" dirty="0" err="1" smtClean="0"/>
              <a:t>servlet</a:t>
            </a:r>
            <a:endParaRPr lang="en-US" dirty="0"/>
          </a:p>
        </p:txBody>
      </p:sp>
      <p:sp>
        <p:nvSpPr>
          <p:cNvPr id="4" name="Content Placeholder 3"/>
          <p:cNvSpPr>
            <a:spLocks noGrp="1"/>
          </p:cNvSpPr>
          <p:nvPr>
            <p:ph idx="1"/>
          </p:nvPr>
        </p:nvSpPr>
        <p:spPr/>
        <p:txBody>
          <a:bodyPr>
            <a:normAutofit/>
          </a:bodyPr>
          <a:lstStyle/>
          <a:p>
            <a:r>
              <a:rPr lang="en-US" dirty="0" smtClean="0"/>
              <a:t>“</a:t>
            </a:r>
            <a:r>
              <a:rPr lang="en-US" dirty="0" err="1" smtClean="0"/>
              <a:t>SearchServlet</a:t>
            </a:r>
            <a:r>
              <a:rPr lang="en-US" dirty="0" smtClean="0"/>
              <a:t> ” forwards request to “</a:t>
            </a:r>
            <a:r>
              <a:rPr lang="en-US" dirty="0" err="1" smtClean="0"/>
              <a:t>DisplayServlet</a:t>
            </a:r>
            <a:r>
              <a:rPr lang="en-US" dirty="0" smtClean="0"/>
              <a:t>” using an object of </a:t>
            </a:r>
            <a:r>
              <a:rPr lang="en-US" dirty="0" err="1" smtClean="0"/>
              <a:t>RequestDispatcher</a:t>
            </a:r>
            <a:r>
              <a:rPr lang="en-US" dirty="0" smtClean="0"/>
              <a:t>.</a:t>
            </a:r>
          </a:p>
          <a:p>
            <a:r>
              <a:rPr lang="en-US" dirty="0" smtClean="0"/>
              <a:t>We have seen that no new request and response object will be created , same objects will be shared by all </a:t>
            </a:r>
            <a:r>
              <a:rPr lang="en-US" dirty="0" err="1" smtClean="0"/>
              <a:t>servlet</a:t>
            </a:r>
            <a:r>
              <a:rPr lang="en-US" dirty="0" smtClean="0"/>
              <a:t> in the chain.</a:t>
            </a:r>
          </a:p>
          <a:p>
            <a:r>
              <a:rPr lang="en-US" dirty="0" smtClean="0"/>
              <a:t>“</a:t>
            </a:r>
            <a:r>
              <a:rPr lang="en-US" dirty="0" err="1" smtClean="0"/>
              <a:t>SearchServlet</a:t>
            </a:r>
            <a:r>
              <a:rPr lang="en-US" dirty="0" smtClean="0"/>
              <a:t>” will use request object as a medium to send data to “</a:t>
            </a:r>
            <a:r>
              <a:rPr lang="en-US" dirty="0" err="1" smtClean="0"/>
              <a:t>DisplayServlet</a:t>
            </a:r>
            <a:r>
              <a:rPr lang="en-US" dirty="0" smtClean="0"/>
              <a:t>”.</a:t>
            </a:r>
          </a:p>
          <a:p>
            <a:r>
              <a:rPr lang="en-US" dirty="0" smtClean="0"/>
              <a:t>“</a:t>
            </a:r>
            <a:r>
              <a:rPr lang="en-US" dirty="0" err="1" smtClean="0"/>
              <a:t>DisplayServlet</a:t>
            </a:r>
            <a:r>
              <a:rPr lang="en-US" dirty="0" smtClean="0"/>
              <a:t>” receives those data via request object.</a:t>
            </a:r>
            <a:endParaRPr lang="en-US" dirty="0"/>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p:txBody>
          <a:bodyPr/>
          <a:lstStyle/>
          <a:p>
            <a:r>
              <a:rPr lang="en-US" smtClean="0"/>
              <a:t>HTTP request types</a:t>
            </a:r>
          </a:p>
        </p:txBody>
      </p:sp>
      <p:sp>
        <p:nvSpPr>
          <p:cNvPr id="4" name="Content Placeholder 3"/>
          <p:cNvSpPr>
            <a:spLocks noGrp="1"/>
          </p:cNvSpPr>
          <p:nvPr>
            <p:ph idx="1"/>
          </p:nvPr>
        </p:nvSpPr>
        <p:spPr/>
        <p:txBody>
          <a:bodyPr>
            <a:normAutofit/>
          </a:bodyPr>
          <a:lstStyle/>
          <a:p>
            <a:pPr>
              <a:defRPr/>
            </a:pPr>
            <a:r>
              <a:rPr lang="en-US" dirty="0" smtClean="0"/>
              <a:t>HTTP request made from the browser are of 8 types.</a:t>
            </a:r>
          </a:p>
          <a:p>
            <a:pPr lvl="1">
              <a:defRPr/>
            </a:pPr>
            <a:r>
              <a:rPr lang="en-US" dirty="0" smtClean="0"/>
              <a:t>HEAD , GET , POST , PUT , DELETE , TRACE , TRACE , OPTIONS , CONNECT</a:t>
            </a:r>
          </a:p>
          <a:p>
            <a:pPr>
              <a:defRPr/>
            </a:pPr>
            <a:r>
              <a:rPr lang="en-US" dirty="0" smtClean="0"/>
              <a:t>They are also known as request methods.</a:t>
            </a:r>
          </a:p>
          <a:p>
            <a:pPr>
              <a:defRPr/>
            </a:pPr>
            <a:r>
              <a:rPr lang="en-US" dirty="0" smtClean="0"/>
              <a:t>From browser , GET and POST type of request can be made.</a:t>
            </a:r>
          </a:p>
          <a:p>
            <a:pPr lvl="1">
              <a:defRPr/>
            </a:pPr>
            <a:r>
              <a:rPr lang="en-US" dirty="0" smtClean="0"/>
              <a:t>Entering an URL in the address bar to see a web page generates a GET request</a:t>
            </a:r>
          </a:p>
          <a:p>
            <a:pPr lvl="1">
              <a:defRPr/>
            </a:pPr>
            <a:r>
              <a:rPr lang="en-US" dirty="0" smtClean="0"/>
              <a:t>Clicking an hyperlink generates a GET request</a:t>
            </a:r>
          </a:p>
          <a:p>
            <a:pPr lvl="1">
              <a:defRPr/>
            </a:pPr>
            <a:r>
              <a:rPr lang="en-US" dirty="0" smtClean="0"/>
              <a:t>When a Form has “method=post” , a POST request is generated by browser.</a:t>
            </a:r>
          </a:p>
          <a:p>
            <a:pPr>
              <a:defRPr/>
            </a:pPr>
            <a:endParaRPr lang="en-US" dirty="0"/>
          </a:p>
        </p:txBody>
      </p:sp>
    </p:spTree>
  </p:cSld>
  <p:clrMapOvr>
    <a:masterClrMapping/>
  </p:clrMapOvr>
  <p:transition spd="slow">
    <p:fade/>
  </p:transition>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and Receiving</a:t>
            </a:r>
            <a:endParaRPr lang="en-US" dirty="0"/>
          </a:p>
        </p:txBody>
      </p:sp>
      <p:sp>
        <p:nvSpPr>
          <p:cNvPr id="3" name="Content Placeholder 2"/>
          <p:cNvSpPr>
            <a:spLocks noGrp="1"/>
          </p:cNvSpPr>
          <p:nvPr>
            <p:ph idx="1"/>
          </p:nvPr>
        </p:nvSpPr>
        <p:spPr>
          <a:xfrm>
            <a:off x="685800" y="990600"/>
            <a:ext cx="8229600" cy="4495800"/>
          </a:xfrm>
        </p:spPr>
        <p:txBody>
          <a:bodyPr/>
          <a:lstStyle/>
          <a:p>
            <a:r>
              <a:rPr lang="en-US" dirty="0" err="1" smtClean="0"/>
              <a:t>ServletRequest</a:t>
            </a:r>
            <a:r>
              <a:rPr lang="en-US" dirty="0" smtClean="0"/>
              <a:t> has following methods :</a:t>
            </a:r>
          </a:p>
          <a:p>
            <a:pPr lvl="1"/>
            <a:r>
              <a:rPr lang="en-US" dirty="0" smtClean="0"/>
              <a:t>void </a:t>
            </a:r>
            <a:r>
              <a:rPr lang="en-US" b="1" dirty="0" err="1" smtClean="0"/>
              <a:t>setAttribute</a:t>
            </a:r>
            <a:r>
              <a:rPr lang="en-US" dirty="0" smtClean="0"/>
              <a:t>(String name, Object o)</a:t>
            </a:r>
          </a:p>
          <a:p>
            <a:pPr lvl="1"/>
            <a:r>
              <a:rPr lang="en-US" b="1" dirty="0" smtClean="0"/>
              <a:t>Object </a:t>
            </a:r>
            <a:r>
              <a:rPr lang="en-US" b="1" dirty="0" err="1" smtClean="0"/>
              <a:t>getAttribute</a:t>
            </a:r>
            <a:r>
              <a:rPr lang="en-US" dirty="0" smtClean="0"/>
              <a:t>(String name)</a:t>
            </a:r>
          </a:p>
          <a:p>
            <a:r>
              <a:rPr lang="en-US" dirty="0" smtClean="0"/>
              <a:t>Method “</a:t>
            </a:r>
            <a:r>
              <a:rPr lang="en-US" dirty="0" err="1" smtClean="0"/>
              <a:t>setAttribute</a:t>
            </a:r>
            <a:r>
              <a:rPr lang="en-US" dirty="0" smtClean="0"/>
              <a:t>” is used to send data from one </a:t>
            </a:r>
            <a:r>
              <a:rPr lang="en-US" dirty="0" err="1" smtClean="0"/>
              <a:t>servlet</a:t>
            </a:r>
            <a:r>
              <a:rPr lang="en-US" dirty="0" smtClean="0"/>
              <a:t> to next.</a:t>
            </a:r>
          </a:p>
          <a:p>
            <a:pPr lvl="1"/>
            <a:r>
              <a:rPr lang="en-US" dirty="0" smtClean="0"/>
              <a:t>Data can not passed alone , a name must be associated with it . Name must be of String type.</a:t>
            </a:r>
          </a:p>
          <a:p>
            <a:pPr lvl="1"/>
            <a:r>
              <a:rPr lang="en-US" dirty="0" smtClean="0"/>
              <a:t>Primitive data must be converted to wrapper type.</a:t>
            </a:r>
          </a:p>
          <a:p>
            <a:pPr lvl="1"/>
            <a:endParaRPr lang="en-US" dirty="0" smtClean="0"/>
          </a:p>
          <a:p>
            <a:endParaRPr lang="en-US" dirty="0"/>
          </a:p>
        </p:txBody>
      </p:sp>
    </p:spTree>
  </p:cSld>
  <p:clrMapOvr>
    <a:masterClrMapping/>
  </p:clrMapOvr>
  <p:transition spd="slow">
    <p:fade/>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Sending data ..example</a:t>
            </a:r>
            <a:endParaRPr lang="en-US" dirty="0"/>
          </a:p>
        </p:txBody>
      </p:sp>
      <p:sp>
        <p:nvSpPr>
          <p:cNvPr id="5" name="TextBox 4"/>
          <p:cNvSpPr txBox="1"/>
          <p:nvPr/>
        </p:nvSpPr>
        <p:spPr>
          <a:xfrm>
            <a:off x="685800" y="990600"/>
            <a:ext cx="8153400" cy="3046988"/>
          </a:xfrm>
          <a:prstGeom prst="rect">
            <a:avLst/>
          </a:prstGeom>
          <a:noFill/>
        </p:spPr>
        <p:txBody>
          <a:bodyPr wrap="square" rtlCol="0">
            <a:spAutoFit/>
          </a:bodyPr>
          <a:lstStyle/>
          <a:p>
            <a:r>
              <a:rPr lang="en-US" i="1" u="sng" dirty="0" smtClean="0"/>
              <a:t>Suppose following variable to be sent via request object</a:t>
            </a:r>
          </a:p>
          <a:p>
            <a:r>
              <a:rPr lang="en-US" dirty="0" err="1" smtClean="0"/>
              <a:t>int</a:t>
            </a:r>
            <a:r>
              <a:rPr lang="en-US" dirty="0" smtClean="0"/>
              <a:t> marks = 250;</a:t>
            </a:r>
          </a:p>
          <a:p>
            <a:r>
              <a:rPr lang="en-US" dirty="0" smtClean="0"/>
              <a:t>Integer </a:t>
            </a:r>
            <a:r>
              <a:rPr lang="en-US" dirty="0" err="1" smtClean="0"/>
              <a:t>objm</a:t>
            </a:r>
            <a:r>
              <a:rPr lang="en-US" dirty="0" smtClean="0"/>
              <a:t>=new Integer(marks);</a:t>
            </a:r>
          </a:p>
          <a:p>
            <a:r>
              <a:rPr lang="en-US" dirty="0" err="1" smtClean="0"/>
              <a:t>request.setAttribute</a:t>
            </a:r>
            <a:r>
              <a:rPr lang="en-US" dirty="0" smtClean="0"/>
              <a:t>(“</a:t>
            </a:r>
            <a:r>
              <a:rPr lang="en-US" dirty="0" err="1" smtClean="0"/>
              <a:t>MARKS”,objm</a:t>
            </a:r>
            <a:r>
              <a:rPr lang="en-US" dirty="0" smtClean="0"/>
              <a:t>);</a:t>
            </a:r>
          </a:p>
          <a:p>
            <a:endParaRPr lang="en-US" dirty="0" smtClean="0"/>
          </a:p>
          <a:p>
            <a:r>
              <a:rPr lang="en-US" dirty="0" smtClean="0"/>
              <a:t>String name=“John” ; </a:t>
            </a:r>
          </a:p>
          <a:p>
            <a:r>
              <a:rPr lang="en-US" dirty="0" smtClean="0"/>
              <a:t>// already reference , no need to convert to wrapper type</a:t>
            </a:r>
          </a:p>
          <a:p>
            <a:r>
              <a:rPr lang="en-US" dirty="0" err="1" smtClean="0"/>
              <a:t>request.setAttribute</a:t>
            </a:r>
            <a:r>
              <a:rPr lang="en-US" dirty="0" smtClean="0"/>
              <a:t>(“</a:t>
            </a:r>
            <a:r>
              <a:rPr lang="en-US" dirty="0" err="1" smtClean="0"/>
              <a:t>NAME”,name</a:t>
            </a:r>
            <a:r>
              <a:rPr lang="en-US" dirty="0" smtClean="0"/>
              <a:t>);</a:t>
            </a:r>
          </a:p>
        </p:txBody>
      </p:sp>
      <p:sp>
        <p:nvSpPr>
          <p:cNvPr id="6" name="TextBox 5"/>
          <p:cNvSpPr txBox="1"/>
          <p:nvPr/>
        </p:nvSpPr>
        <p:spPr>
          <a:xfrm>
            <a:off x="533400" y="4876800"/>
            <a:ext cx="8229600" cy="461665"/>
          </a:xfrm>
          <a:prstGeom prst="rect">
            <a:avLst/>
          </a:prstGeom>
          <a:noFill/>
          <a:ln>
            <a:solidFill>
              <a:schemeClr val="tx1"/>
            </a:solidFill>
          </a:ln>
        </p:spPr>
        <p:txBody>
          <a:bodyPr wrap="square" rtlCol="0">
            <a:spAutoFit/>
          </a:bodyPr>
          <a:lstStyle/>
          <a:p>
            <a:pPr algn="ctr"/>
            <a:r>
              <a:rPr lang="en-US" i="1" dirty="0" smtClean="0"/>
              <a:t>It is a convention use name in capital</a:t>
            </a:r>
            <a:endParaRPr lang="en-US" i="1" dirty="0"/>
          </a:p>
        </p:txBody>
      </p:sp>
    </p:spTree>
  </p:cSld>
  <p:clrMapOvr>
    <a:masterClrMapping/>
  </p:clrMapOvr>
  <p:transition spd="slow">
    <p:fade/>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Receiving</a:t>
            </a:r>
            <a:endParaRPr lang="en-US" dirty="0"/>
          </a:p>
        </p:txBody>
      </p:sp>
      <p:sp>
        <p:nvSpPr>
          <p:cNvPr id="4" name="Content Placeholder 3"/>
          <p:cNvSpPr>
            <a:spLocks noGrp="1"/>
          </p:cNvSpPr>
          <p:nvPr>
            <p:ph idx="1"/>
          </p:nvPr>
        </p:nvSpPr>
        <p:spPr/>
        <p:txBody>
          <a:bodyPr/>
          <a:lstStyle/>
          <a:p>
            <a:r>
              <a:rPr lang="en-US" dirty="0" smtClean="0"/>
              <a:t>Method “</a:t>
            </a:r>
            <a:r>
              <a:rPr lang="en-US" dirty="0" err="1" smtClean="0"/>
              <a:t>getAttribute</a:t>
            </a:r>
            <a:r>
              <a:rPr lang="en-US" dirty="0" smtClean="0"/>
              <a:t>” is used to receive data sent through “</a:t>
            </a:r>
            <a:r>
              <a:rPr lang="en-US" dirty="0" err="1" smtClean="0"/>
              <a:t>setAttribute</a:t>
            </a:r>
            <a:r>
              <a:rPr lang="en-US" dirty="0" smtClean="0"/>
              <a:t>”.</a:t>
            </a:r>
          </a:p>
          <a:p>
            <a:r>
              <a:rPr lang="en-US" dirty="0" smtClean="0"/>
              <a:t>Pass the same name , that was used in “</a:t>
            </a:r>
            <a:r>
              <a:rPr lang="en-US" dirty="0" err="1" smtClean="0"/>
              <a:t>setAttribute</a:t>
            </a:r>
            <a:r>
              <a:rPr lang="en-US" dirty="0" smtClean="0"/>
              <a:t>” , as a parameter to “</a:t>
            </a:r>
            <a:r>
              <a:rPr lang="en-US" dirty="0" err="1" smtClean="0"/>
              <a:t>getAttribute</a:t>
            </a:r>
            <a:r>
              <a:rPr lang="en-US" dirty="0" smtClean="0"/>
              <a:t>”.</a:t>
            </a:r>
          </a:p>
          <a:p>
            <a:pPr lvl="1"/>
            <a:r>
              <a:rPr lang="en-US" dirty="0" smtClean="0"/>
              <a:t>Otherwise it will return null.</a:t>
            </a:r>
          </a:p>
          <a:p>
            <a:r>
              <a:rPr lang="en-US" dirty="0" smtClean="0"/>
              <a:t>“</a:t>
            </a:r>
            <a:r>
              <a:rPr lang="en-US" dirty="0" err="1" smtClean="0"/>
              <a:t>getAttribute</a:t>
            </a:r>
            <a:r>
              <a:rPr lang="en-US" dirty="0" smtClean="0"/>
              <a:t>” returns “Object” type . Which must be type casted to appropriate type.</a:t>
            </a:r>
          </a:p>
          <a:p>
            <a:endParaRPr lang="en-US" dirty="0"/>
          </a:p>
        </p:txBody>
      </p:sp>
    </p:spTree>
  </p:cSld>
  <p:clrMapOvr>
    <a:masterClrMapping/>
  </p:clrMapOvr>
  <p:transition spd="slow">
    <p:fade/>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Receiving data …example</a:t>
            </a:r>
            <a:endParaRPr lang="en-US" dirty="0"/>
          </a:p>
        </p:txBody>
      </p:sp>
      <p:sp>
        <p:nvSpPr>
          <p:cNvPr id="5" name="TextBox 4"/>
          <p:cNvSpPr txBox="1"/>
          <p:nvPr/>
        </p:nvSpPr>
        <p:spPr>
          <a:xfrm>
            <a:off x="609600" y="1600200"/>
            <a:ext cx="7620000" cy="2308324"/>
          </a:xfrm>
          <a:prstGeom prst="rect">
            <a:avLst/>
          </a:prstGeom>
          <a:noFill/>
        </p:spPr>
        <p:txBody>
          <a:bodyPr wrap="square" rtlCol="0">
            <a:spAutoFit/>
          </a:bodyPr>
          <a:lstStyle/>
          <a:p>
            <a:r>
              <a:rPr lang="en-US" dirty="0" smtClean="0"/>
              <a:t>Object v=</a:t>
            </a:r>
            <a:r>
              <a:rPr lang="en-US" dirty="0" err="1" smtClean="0"/>
              <a:t>request.getAttribute</a:t>
            </a:r>
            <a:r>
              <a:rPr lang="en-US" dirty="0" smtClean="0"/>
              <a:t>(“MARKS”);</a:t>
            </a:r>
          </a:p>
          <a:p>
            <a:r>
              <a:rPr lang="en-US" dirty="0" smtClean="0"/>
              <a:t>// now typecast</a:t>
            </a:r>
          </a:p>
          <a:p>
            <a:r>
              <a:rPr lang="en-US" dirty="0" smtClean="0"/>
              <a:t>Integer </a:t>
            </a:r>
            <a:r>
              <a:rPr lang="en-US" dirty="0" err="1" smtClean="0"/>
              <a:t>iobj</a:t>
            </a:r>
            <a:r>
              <a:rPr lang="en-US" dirty="0" smtClean="0"/>
              <a:t>=(Integer)v;</a:t>
            </a:r>
          </a:p>
          <a:p>
            <a:r>
              <a:rPr lang="en-US" dirty="0" err="1" smtClean="0"/>
              <a:t>int</a:t>
            </a:r>
            <a:r>
              <a:rPr lang="en-US" dirty="0" smtClean="0"/>
              <a:t> </a:t>
            </a:r>
            <a:r>
              <a:rPr lang="en-US" dirty="0" err="1" smtClean="0"/>
              <a:t>i</a:t>
            </a:r>
            <a:r>
              <a:rPr lang="en-US" dirty="0" smtClean="0"/>
              <a:t>=</a:t>
            </a:r>
            <a:r>
              <a:rPr lang="en-US" dirty="0" err="1" smtClean="0"/>
              <a:t>iobj.intValue</a:t>
            </a:r>
            <a:r>
              <a:rPr lang="en-US" dirty="0" smtClean="0"/>
              <a:t>();</a:t>
            </a:r>
          </a:p>
          <a:p>
            <a:endParaRPr lang="en-US" dirty="0" smtClean="0"/>
          </a:p>
          <a:p>
            <a:r>
              <a:rPr lang="en-US" dirty="0" smtClean="0"/>
              <a:t>String name=(String)</a:t>
            </a:r>
            <a:r>
              <a:rPr lang="en-US" dirty="0" err="1" smtClean="0"/>
              <a:t>request.getAttribute</a:t>
            </a:r>
            <a:r>
              <a:rPr lang="en-US" dirty="0" smtClean="0"/>
              <a:t>(“NAME”);</a:t>
            </a:r>
          </a:p>
        </p:txBody>
      </p:sp>
    </p:spTree>
  </p:cSld>
  <p:clrMapOvr>
    <a:masterClrMapping/>
  </p:clrMapOvr>
  <p:transition spd="slow">
    <p:fade/>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Rewriting </a:t>
            </a:r>
            <a:r>
              <a:rPr lang="en-US" dirty="0" err="1" smtClean="0"/>
              <a:t>SearchServlet</a:t>
            </a:r>
            <a:endParaRPr lang="en-US" dirty="0"/>
          </a:p>
        </p:txBody>
      </p:sp>
      <p:sp>
        <p:nvSpPr>
          <p:cNvPr id="4" name="Content Placeholder 3"/>
          <p:cNvSpPr>
            <a:spLocks noGrp="1"/>
          </p:cNvSpPr>
          <p:nvPr>
            <p:ph idx="1"/>
          </p:nvPr>
        </p:nvSpPr>
        <p:spPr>
          <a:xfrm>
            <a:off x="457200" y="1600201"/>
            <a:ext cx="8229600" cy="1066800"/>
          </a:xfrm>
        </p:spPr>
        <p:txBody>
          <a:bodyPr/>
          <a:lstStyle/>
          <a:p>
            <a:r>
              <a:rPr lang="en-US" dirty="0" smtClean="0"/>
              <a:t>As “</a:t>
            </a:r>
            <a:r>
              <a:rPr lang="en-US" dirty="0" err="1" smtClean="0"/>
              <a:t>SearchServlet</a:t>
            </a:r>
            <a:r>
              <a:rPr lang="en-US" dirty="0" smtClean="0"/>
              <a:t>” is not generating any HTML, it is not required to have the following :</a:t>
            </a:r>
            <a:endParaRPr lang="en-US" dirty="0"/>
          </a:p>
        </p:txBody>
      </p:sp>
      <p:sp>
        <p:nvSpPr>
          <p:cNvPr id="5" name="TextBox 4"/>
          <p:cNvSpPr txBox="1"/>
          <p:nvPr/>
        </p:nvSpPr>
        <p:spPr>
          <a:xfrm>
            <a:off x="1219200" y="2667000"/>
            <a:ext cx="6629400" cy="830997"/>
          </a:xfrm>
          <a:prstGeom prst="rect">
            <a:avLst/>
          </a:prstGeom>
          <a:noFill/>
          <a:ln>
            <a:solidFill>
              <a:schemeClr val="tx1"/>
            </a:solidFill>
          </a:ln>
        </p:spPr>
        <p:txBody>
          <a:bodyPr wrap="square" rtlCol="0">
            <a:spAutoFit/>
          </a:bodyPr>
          <a:lstStyle/>
          <a:p>
            <a:r>
              <a:rPr lang="en-US" dirty="0" err="1" smtClean="0"/>
              <a:t>response.setContentType</a:t>
            </a:r>
            <a:r>
              <a:rPr lang="en-US" dirty="0" smtClean="0"/>
              <a:t>("text/html");</a:t>
            </a:r>
          </a:p>
          <a:p>
            <a:r>
              <a:rPr lang="en-US" dirty="0" err="1" smtClean="0"/>
              <a:t>PrintWriter</a:t>
            </a:r>
            <a:r>
              <a:rPr lang="en-US" dirty="0" smtClean="0"/>
              <a:t> out=</a:t>
            </a:r>
            <a:r>
              <a:rPr lang="en-US" dirty="0" err="1" smtClean="0"/>
              <a:t>response.getWriter</a:t>
            </a:r>
            <a:r>
              <a:rPr lang="en-US" dirty="0" smtClean="0"/>
              <a:t>();</a:t>
            </a:r>
          </a:p>
        </p:txBody>
      </p:sp>
      <p:sp>
        <p:nvSpPr>
          <p:cNvPr id="6" name="TextBox 5"/>
          <p:cNvSpPr txBox="1"/>
          <p:nvPr/>
        </p:nvSpPr>
        <p:spPr>
          <a:xfrm>
            <a:off x="533400" y="3733800"/>
            <a:ext cx="8610600" cy="461665"/>
          </a:xfrm>
          <a:prstGeom prst="rect">
            <a:avLst/>
          </a:prstGeom>
          <a:noFill/>
        </p:spPr>
        <p:txBody>
          <a:bodyPr wrap="square" rtlCol="0">
            <a:spAutoFit/>
          </a:bodyPr>
          <a:lstStyle/>
          <a:p>
            <a:r>
              <a:rPr lang="en-US" dirty="0" smtClean="0">
                <a:latin typeface="+mn-lt"/>
              </a:rPr>
              <a:t>At the same time it won’t have any “</a:t>
            </a:r>
            <a:r>
              <a:rPr lang="en-US" dirty="0" err="1" smtClean="0">
                <a:latin typeface="+mn-lt"/>
              </a:rPr>
              <a:t>out.println</a:t>
            </a:r>
            <a:r>
              <a:rPr lang="en-US" dirty="0" smtClean="0">
                <a:latin typeface="+mn-lt"/>
              </a:rPr>
              <a:t>()” statement </a:t>
            </a:r>
          </a:p>
        </p:txBody>
      </p:sp>
    </p:spTree>
  </p:cSld>
  <p:clrMapOvr>
    <a:masterClrMapping/>
  </p:clrMapOvr>
  <p:transition spd="slow">
    <p:fade/>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0"/>
            <a:ext cx="8229600" cy="1143000"/>
          </a:xfrm>
        </p:spPr>
        <p:txBody>
          <a:bodyPr/>
          <a:lstStyle/>
          <a:p>
            <a:r>
              <a:rPr lang="en-US" dirty="0" smtClean="0"/>
              <a:t>Rewriting </a:t>
            </a:r>
            <a:r>
              <a:rPr lang="en-US" dirty="0" err="1" smtClean="0"/>
              <a:t>SearchServlet</a:t>
            </a:r>
            <a:endParaRPr lang="en-US" dirty="0"/>
          </a:p>
        </p:txBody>
      </p:sp>
      <p:sp>
        <p:nvSpPr>
          <p:cNvPr id="5" name="TextBox 4"/>
          <p:cNvSpPr txBox="1"/>
          <p:nvPr/>
        </p:nvSpPr>
        <p:spPr>
          <a:xfrm>
            <a:off x="685800" y="2209800"/>
            <a:ext cx="8839200" cy="3416320"/>
          </a:xfrm>
          <a:prstGeom prst="rect">
            <a:avLst/>
          </a:prstGeom>
          <a:noFill/>
        </p:spPr>
        <p:txBody>
          <a:bodyPr wrap="square" rtlCol="0">
            <a:spAutoFit/>
          </a:bodyPr>
          <a:lstStyle/>
          <a:p>
            <a:r>
              <a:rPr lang="en-US" dirty="0" smtClean="0"/>
              <a:t>// </a:t>
            </a:r>
            <a:r>
              <a:rPr lang="en-US" dirty="0" smtClean="0">
                <a:solidFill>
                  <a:srgbClr val="FF0000"/>
                </a:solidFill>
              </a:rPr>
              <a:t>variables required for JDBC operation</a:t>
            </a:r>
          </a:p>
          <a:p>
            <a:r>
              <a:rPr lang="en-US" dirty="0" smtClean="0"/>
              <a:t>String </a:t>
            </a:r>
            <a:r>
              <a:rPr lang="en-US" dirty="0" err="1" smtClean="0"/>
              <a:t>sql</a:t>
            </a:r>
            <a:r>
              <a:rPr lang="en-US" dirty="0" smtClean="0"/>
              <a:t>="select </a:t>
            </a:r>
            <a:r>
              <a:rPr lang="en-US" dirty="0" err="1" smtClean="0"/>
              <a:t>name,marks</a:t>
            </a:r>
            <a:r>
              <a:rPr lang="en-US" dirty="0" smtClean="0"/>
              <a:t> from student where roll=?";</a:t>
            </a:r>
          </a:p>
          <a:p>
            <a:r>
              <a:rPr lang="en-US" dirty="0" smtClean="0"/>
              <a:t>Connection </a:t>
            </a:r>
            <a:r>
              <a:rPr lang="en-US" dirty="0" err="1" smtClean="0"/>
              <a:t>conn</a:t>
            </a:r>
            <a:r>
              <a:rPr lang="en-US" dirty="0" smtClean="0"/>
              <a:t>=</a:t>
            </a:r>
            <a:r>
              <a:rPr lang="en-US" b="1" dirty="0" smtClean="0"/>
              <a:t>null;</a:t>
            </a:r>
          </a:p>
          <a:p>
            <a:r>
              <a:rPr lang="en-US" dirty="0" err="1" smtClean="0"/>
              <a:t>PreparedStatement</a:t>
            </a:r>
            <a:r>
              <a:rPr lang="en-US" dirty="0" smtClean="0"/>
              <a:t> </a:t>
            </a:r>
            <a:r>
              <a:rPr lang="en-US" dirty="0" err="1" smtClean="0"/>
              <a:t>pstmt</a:t>
            </a:r>
            <a:r>
              <a:rPr lang="en-US" dirty="0" smtClean="0"/>
              <a:t>=</a:t>
            </a:r>
            <a:r>
              <a:rPr lang="en-US" b="1" dirty="0" smtClean="0"/>
              <a:t>null;</a:t>
            </a:r>
          </a:p>
          <a:p>
            <a:r>
              <a:rPr lang="en-US" dirty="0" err="1" smtClean="0"/>
              <a:t>ResultSet</a:t>
            </a:r>
            <a:r>
              <a:rPr lang="en-US" dirty="0" smtClean="0"/>
              <a:t> </a:t>
            </a:r>
            <a:r>
              <a:rPr lang="en-US" dirty="0" err="1" smtClean="0"/>
              <a:t>rs</a:t>
            </a:r>
            <a:r>
              <a:rPr lang="en-US" dirty="0" smtClean="0"/>
              <a:t>=</a:t>
            </a:r>
            <a:r>
              <a:rPr lang="en-US" b="1" dirty="0" smtClean="0"/>
              <a:t>null ;</a:t>
            </a:r>
          </a:p>
          <a:p>
            <a:r>
              <a:rPr lang="en-US" dirty="0" smtClean="0"/>
              <a:t>// </a:t>
            </a:r>
            <a:r>
              <a:rPr lang="en-US" dirty="0" err="1" smtClean="0">
                <a:solidFill>
                  <a:srgbClr val="FF0000"/>
                </a:solidFill>
              </a:rPr>
              <a:t>ResultSet</a:t>
            </a:r>
            <a:r>
              <a:rPr lang="en-US" dirty="0" smtClean="0">
                <a:solidFill>
                  <a:srgbClr val="FF0000"/>
                </a:solidFill>
              </a:rPr>
              <a:t> variable is required , because  we are using select stmt</a:t>
            </a:r>
          </a:p>
          <a:p>
            <a:endParaRPr lang="en-US" dirty="0" smtClean="0">
              <a:solidFill>
                <a:srgbClr val="FF0000"/>
              </a:solidFill>
            </a:endParaRPr>
          </a:p>
          <a:p>
            <a:r>
              <a:rPr lang="en-US" dirty="0" err="1" smtClean="0">
                <a:solidFill>
                  <a:schemeClr val="tx2">
                    <a:lumMod val="50000"/>
                  </a:schemeClr>
                </a:solidFill>
              </a:rPr>
              <a:t>RequestDispatcher</a:t>
            </a:r>
            <a:r>
              <a:rPr lang="en-US" dirty="0" smtClean="0">
                <a:solidFill>
                  <a:schemeClr val="tx2">
                    <a:lumMod val="50000"/>
                  </a:schemeClr>
                </a:solidFill>
              </a:rPr>
              <a:t> dispatcher=null;</a:t>
            </a:r>
          </a:p>
          <a:p>
            <a:r>
              <a:rPr lang="en-US" dirty="0" smtClean="0">
                <a:solidFill>
                  <a:schemeClr val="tx2">
                    <a:lumMod val="50000"/>
                  </a:schemeClr>
                </a:solidFill>
              </a:rPr>
              <a:t>dispatcher = </a:t>
            </a:r>
            <a:r>
              <a:rPr lang="en-US" dirty="0" err="1" smtClean="0">
                <a:solidFill>
                  <a:schemeClr val="tx2">
                    <a:lumMod val="50000"/>
                  </a:schemeClr>
                </a:solidFill>
              </a:rPr>
              <a:t>request.getRequestDispatcher</a:t>
            </a:r>
            <a:r>
              <a:rPr lang="en-US" dirty="0" smtClean="0">
                <a:solidFill>
                  <a:schemeClr val="tx2">
                    <a:lumMod val="50000"/>
                  </a:schemeClr>
                </a:solidFill>
              </a:rPr>
              <a:t>(“/</a:t>
            </a:r>
            <a:r>
              <a:rPr lang="en-US" dirty="0" err="1" smtClean="0">
                <a:solidFill>
                  <a:schemeClr val="tx2">
                    <a:lumMod val="50000"/>
                  </a:schemeClr>
                </a:solidFill>
              </a:rPr>
              <a:t>DisplayServlet</a:t>
            </a:r>
            <a:r>
              <a:rPr lang="en-US" dirty="0" smtClean="0">
                <a:solidFill>
                  <a:schemeClr val="tx2">
                    <a:lumMod val="50000"/>
                  </a:schemeClr>
                </a:solidFill>
              </a:rPr>
              <a:t>”);</a:t>
            </a:r>
            <a:endParaRPr lang="en-US" dirty="0">
              <a:solidFill>
                <a:schemeClr val="tx2">
                  <a:lumMod val="50000"/>
                </a:schemeClr>
              </a:solidFill>
            </a:endParaRPr>
          </a:p>
        </p:txBody>
      </p:sp>
      <p:sp>
        <p:nvSpPr>
          <p:cNvPr id="6" name="TextBox 5"/>
          <p:cNvSpPr txBox="1"/>
          <p:nvPr/>
        </p:nvSpPr>
        <p:spPr>
          <a:xfrm>
            <a:off x="762000" y="1295400"/>
            <a:ext cx="8153400" cy="830997"/>
          </a:xfrm>
          <a:prstGeom prst="rect">
            <a:avLst/>
          </a:prstGeom>
          <a:noFill/>
          <a:ln>
            <a:solidFill>
              <a:schemeClr val="tx1"/>
            </a:solidFill>
          </a:ln>
        </p:spPr>
        <p:txBody>
          <a:bodyPr wrap="square" rtlCol="0">
            <a:spAutoFit/>
          </a:bodyPr>
          <a:lstStyle/>
          <a:p>
            <a:pPr algn="ctr"/>
            <a:r>
              <a:rPr lang="en-US" dirty="0" smtClean="0"/>
              <a:t>A </a:t>
            </a:r>
            <a:r>
              <a:rPr lang="en-US" dirty="0" err="1" smtClean="0"/>
              <a:t>RequestDispatcher</a:t>
            </a:r>
            <a:r>
              <a:rPr lang="en-US" dirty="0" smtClean="0"/>
              <a:t> variable is required , because a </a:t>
            </a:r>
            <a:r>
              <a:rPr lang="en-US" dirty="0" err="1" smtClean="0"/>
              <a:t>RequestDispatcher</a:t>
            </a:r>
            <a:r>
              <a:rPr lang="en-US" dirty="0" smtClean="0"/>
              <a:t> object for </a:t>
            </a:r>
            <a:r>
              <a:rPr lang="en-US" dirty="0" err="1" smtClean="0"/>
              <a:t>DisplayServlet</a:t>
            </a:r>
            <a:r>
              <a:rPr lang="en-US" dirty="0" smtClean="0"/>
              <a:t> is needed</a:t>
            </a:r>
            <a:endParaRPr lang="en-US" dirty="0"/>
          </a:p>
        </p:txBody>
      </p:sp>
    </p:spTree>
  </p:cSld>
  <p:clrMapOvr>
    <a:masterClrMapping/>
  </p:clrMapOvr>
  <p:transition spd="slow">
    <p:fade/>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Rewriting </a:t>
            </a:r>
            <a:r>
              <a:rPr lang="en-US" dirty="0" err="1" smtClean="0"/>
              <a:t>SearchServlet</a:t>
            </a:r>
            <a:endParaRPr lang="en-US" dirty="0"/>
          </a:p>
        </p:txBody>
      </p:sp>
      <p:sp>
        <p:nvSpPr>
          <p:cNvPr id="4" name="TextBox 3"/>
          <p:cNvSpPr txBox="1"/>
          <p:nvPr/>
        </p:nvSpPr>
        <p:spPr>
          <a:xfrm>
            <a:off x="762000" y="1066800"/>
            <a:ext cx="8382000" cy="2308324"/>
          </a:xfrm>
          <a:prstGeom prst="rect">
            <a:avLst/>
          </a:prstGeom>
          <a:noFill/>
        </p:spPr>
        <p:txBody>
          <a:bodyPr wrap="square" rtlCol="0">
            <a:spAutoFit/>
          </a:bodyPr>
          <a:lstStyle/>
          <a:p>
            <a:r>
              <a:rPr lang="en-US" dirty="0" smtClean="0"/>
              <a:t>// </a:t>
            </a:r>
            <a:r>
              <a:rPr lang="en-US" dirty="0" smtClean="0">
                <a:solidFill>
                  <a:srgbClr val="FF0000"/>
                </a:solidFill>
              </a:rPr>
              <a:t>declaring variables to store information searched from database</a:t>
            </a:r>
          </a:p>
          <a:p>
            <a:r>
              <a:rPr lang="en-US" dirty="0" smtClean="0"/>
              <a:t>String name=</a:t>
            </a:r>
            <a:r>
              <a:rPr lang="en-US" b="1" dirty="0" smtClean="0"/>
              <a:t>null;</a:t>
            </a:r>
          </a:p>
          <a:p>
            <a:r>
              <a:rPr lang="en-US" dirty="0" err="1" smtClean="0"/>
              <a:t>int</a:t>
            </a:r>
            <a:r>
              <a:rPr lang="en-US" dirty="0" smtClean="0"/>
              <a:t> marks=0</a:t>
            </a:r>
            <a:r>
              <a:rPr lang="en-US" b="1" dirty="0" smtClean="0"/>
              <a:t>;</a:t>
            </a:r>
          </a:p>
          <a:p>
            <a:r>
              <a:rPr lang="en-US" b="1" dirty="0" smtClean="0"/>
              <a:t>/* </a:t>
            </a:r>
            <a:r>
              <a:rPr lang="en-US" dirty="0" smtClean="0">
                <a:solidFill>
                  <a:srgbClr val="FF0000"/>
                </a:solidFill>
              </a:rPr>
              <a:t>along with these two variables , another variable is required </a:t>
            </a:r>
            <a:r>
              <a:rPr lang="en-US" b="1" dirty="0" smtClean="0">
                <a:solidFill>
                  <a:srgbClr val="FF0000"/>
                </a:solidFill>
              </a:rPr>
              <a:t> </a:t>
            </a:r>
            <a:r>
              <a:rPr lang="en-US" dirty="0" smtClean="0">
                <a:solidFill>
                  <a:srgbClr val="FF0000"/>
                </a:solidFill>
              </a:rPr>
              <a:t>to</a:t>
            </a:r>
            <a:r>
              <a:rPr lang="en-US" b="1" dirty="0" smtClean="0"/>
              <a:t> </a:t>
            </a:r>
            <a:r>
              <a:rPr lang="en-US" dirty="0" smtClean="0">
                <a:solidFill>
                  <a:srgbClr val="FF0000"/>
                </a:solidFill>
              </a:rPr>
              <a:t>hold error message */</a:t>
            </a:r>
          </a:p>
          <a:p>
            <a:r>
              <a:rPr lang="en-US" dirty="0" err="1" smtClean="0">
                <a:solidFill>
                  <a:srgbClr val="A44C04"/>
                </a:solidFill>
              </a:rPr>
              <a:t>String errmsg=null;</a:t>
            </a:r>
          </a:p>
        </p:txBody>
      </p:sp>
    </p:spTree>
  </p:cSld>
  <p:clrMapOvr>
    <a:masterClrMapping/>
  </p:clrMapOvr>
  <p:transition spd="slow">
    <p:fade/>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Rewriting </a:t>
            </a:r>
            <a:r>
              <a:rPr lang="en-US" dirty="0" err="1" smtClean="0"/>
              <a:t>SearchServlet</a:t>
            </a:r>
            <a:endParaRPr lang="en-US" dirty="0"/>
          </a:p>
        </p:txBody>
      </p:sp>
      <p:sp>
        <p:nvSpPr>
          <p:cNvPr id="3" name="TextBox 2"/>
          <p:cNvSpPr txBox="1"/>
          <p:nvPr/>
        </p:nvSpPr>
        <p:spPr>
          <a:xfrm>
            <a:off x="762000" y="1524001"/>
            <a:ext cx="8382000" cy="4893647"/>
          </a:xfrm>
          <a:prstGeom prst="rect">
            <a:avLst/>
          </a:prstGeom>
          <a:noFill/>
        </p:spPr>
        <p:txBody>
          <a:bodyPr wrap="square" rtlCol="0">
            <a:spAutoFit/>
          </a:bodyPr>
          <a:lstStyle/>
          <a:p>
            <a:r>
              <a:rPr lang="en-US" dirty="0" smtClean="0"/>
              <a:t>if (</a:t>
            </a:r>
            <a:r>
              <a:rPr lang="en-US" dirty="0" err="1" smtClean="0"/>
              <a:t>rs.next</a:t>
            </a:r>
            <a:r>
              <a:rPr lang="en-US" dirty="0" smtClean="0"/>
              <a:t>()){</a:t>
            </a:r>
          </a:p>
          <a:p>
            <a:r>
              <a:rPr lang="en-US" dirty="0" smtClean="0"/>
              <a:t>	name=</a:t>
            </a:r>
            <a:r>
              <a:rPr lang="en-US" dirty="0" err="1" smtClean="0"/>
              <a:t>rs.getString</a:t>
            </a:r>
            <a:r>
              <a:rPr lang="en-US" dirty="0" smtClean="0"/>
              <a:t>(1);</a:t>
            </a:r>
          </a:p>
          <a:p>
            <a:r>
              <a:rPr lang="en-US" dirty="0" smtClean="0"/>
              <a:t>	marks=</a:t>
            </a:r>
            <a:r>
              <a:rPr lang="en-US" dirty="0" err="1" smtClean="0"/>
              <a:t>rs.getInt</a:t>
            </a:r>
            <a:r>
              <a:rPr lang="en-US" dirty="0" smtClean="0"/>
              <a:t>(2);</a:t>
            </a:r>
          </a:p>
          <a:p>
            <a:r>
              <a:rPr lang="en-US" dirty="0" smtClean="0"/>
              <a:t>	//</a:t>
            </a:r>
            <a:r>
              <a:rPr lang="en-US" dirty="0" err="1" smtClean="0">
                <a:solidFill>
                  <a:schemeClr val="accent3">
                    <a:lumMod val="50000"/>
                  </a:schemeClr>
                </a:solidFill>
              </a:rPr>
              <a:t>out.println</a:t>
            </a:r>
            <a:r>
              <a:rPr lang="en-US" dirty="0" smtClean="0">
                <a:solidFill>
                  <a:schemeClr val="accent3">
                    <a:lumMod val="50000"/>
                  </a:schemeClr>
                </a:solidFill>
              </a:rPr>
              <a:t>("&lt;h3&gt; name  : "+name+"&lt;/h3&gt;");</a:t>
            </a:r>
          </a:p>
          <a:p>
            <a:r>
              <a:rPr lang="en-US" dirty="0" smtClean="0"/>
              <a:t>	//</a:t>
            </a:r>
            <a:r>
              <a:rPr lang="en-US" dirty="0" err="1" smtClean="0">
                <a:solidFill>
                  <a:schemeClr val="accent3">
                    <a:lumMod val="50000"/>
                  </a:schemeClr>
                </a:solidFill>
              </a:rPr>
              <a:t>out.println</a:t>
            </a:r>
            <a:r>
              <a:rPr lang="en-US" dirty="0" smtClean="0">
                <a:solidFill>
                  <a:schemeClr val="accent3">
                    <a:lumMod val="50000"/>
                  </a:schemeClr>
                </a:solidFill>
              </a:rPr>
              <a:t>("&lt;h3&gt; marks : "+marks+"&lt;/h3&gt;");</a:t>
            </a:r>
          </a:p>
          <a:p>
            <a:r>
              <a:rPr lang="en-US" dirty="0" smtClean="0"/>
              <a:t>	Integer </a:t>
            </a:r>
            <a:r>
              <a:rPr lang="en-US" dirty="0" err="1" smtClean="0"/>
              <a:t>marksobj</a:t>
            </a:r>
            <a:r>
              <a:rPr lang="en-US" dirty="0" smtClean="0"/>
              <a:t>=new Integer(marks);</a:t>
            </a:r>
          </a:p>
          <a:p>
            <a:r>
              <a:rPr lang="en-US" dirty="0" smtClean="0"/>
              <a:t>	</a:t>
            </a:r>
            <a:r>
              <a:rPr lang="en-US" dirty="0" err="1" smtClean="0"/>
              <a:t>request.setAttribute</a:t>
            </a:r>
            <a:r>
              <a:rPr lang="en-US" dirty="0" smtClean="0"/>
              <a:t>("NAME", name);</a:t>
            </a:r>
          </a:p>
          <a:p>
            <a:r>
              <a:rPr lang="en-US" dirty="0" smtClean="0"/>
              <a:t>	</a:t>
            </a:r>
            <a:r>
              <a:rPr lang="en-US" dirty="0" err="1" smtClean="0"/>
              <a:t>request.setAttribute</a:t>
            </a:r>
            <a:r>
              <a:rPr lang="en-US" dirty="0" smtClean="0"/>
              <a:t>("</a:t>
            </a:r>
            <a:r>
              <a:rPr lang="en-US" dirty="0" err="1" smtClean="0"/>
              <a:t>MARKS",marksobj</a:t>
            </a:r>
            <a:r>
              <a:rPr lang="en-US" dirty="0" smtClean="0"/>
              <a:t>);</a:t>
            </a:r>
          </a:p>
          <a:p>
            <a:r>
              <a:rPr lang="en-US" dirty="0" smtClean="0"/>
              <a:t>	// </a:t>
            </a:r>
            <a:r>
              <a:rPr lang="en-US" dirty="0" smtClean="0">
                <a:solidFill>
                  <a:srgbClr val="FF0000"/>
                </a:solidFill>
              </a:rPr>
              <a:t>forwarding the request</a:t>
            </a:r>
          </a:p>
          <a:p>
            <a:r>
              <a:rPr lang="en-US" dirty="0" smtClean="0"/>
              <a:t>	</a:t>
            </a:r>
            <a:r>
              <a:rPr lang="en-US" dirty="0" err="1" smtClean="0"/>
              <a:t>dispatcher.forward</a:t>
            </a:r>
            <a:r>
              <a:rPr lang="en-US" dirty="0" smtClean="0"/>
              <a:t>(request, response);</a:t>
            </a:r>
          </a:p>
          <a:p>
            <a:r>
              <a:rPr lang="en-US" dirty="0" smtClean="0"/>
              <a:t>}else{</a:t>
            </a:r>
          </a:p>
          <a:p>
            <a:r>
              <a:rPr lang="pt-BR" dirty="0" smtClean="0"/>
              <a:t>	</a:t>
            </a:r>
            <a:r>
              <a:rPr lang="pt-BR" i="1" u="sng" dirty="0" smtClean="0"/>
              <a:t>see next slide</a:t>
            </a:r>
            <a:endParaRPr lang="en-US" i="1" u="sng" dirty="0" smtClean="0"/>
          </a:p>
          <a:p>
            <a:r>
              <a:rPr lang="en-US" dirty="0" smtClean="0"/>
              <a:t>}</a:t>
            </a:r>
            <a:endParaRPr lang="en-US" dirty="0"/>
          </a:p>
        </p:txBody>
      </p:sp>
      <p:sp>
        <p:nvSpPr>
          <p:cNvPr id="4" name="TextBox 3"/>
          <p:cNvSpPr txBox="1"/>
          <p:nvPr/>
        </p:nvSpPr>
        <p:spPr>
          <a:xfrm>
            <a:off x="381000" y="990600"/>
            <a:ext cx="8534400" cy="430887"/>
          </a:xfrm>
          <a:prstGeom prst="rect">
            <a:avLst/>
          </a:prstGeom>
          <a:noFill/>
          <a:ln>
            <a:solidFill>
              <a:schemeClr val="tx1"/>
            </a:solidFill>
          </a:ln>
        </p:spPr>
        <p:txBody>
          <a:bodyPr wrap="square" rtlCol="0">
            <a:spAutoFit/>
          </a:bodyPr>
          <a:lstStyle/>
          <a:p>
            <a:pPr algn="ctr"/>
            <a:r>
              <a:rPr lang="en-US" sz="2200" dirty="0" smtClean="0"/>
              <a:t>All </a:t>
            </a:r>
            <a:r>
              <a:rPr lang="en-US" sz="2200" dirty="0" err="1" smtClean="0"/>
              <a:t>out.println</a:t>
            </a:r>
            <a:r>
              <a:rPr lang="en-US" sz="2200" dirty="0" smtClean="0"/>
              <a:t>() are commented out. Data are stored in request object</a:t>
            </a:r>
            <a:endParaRPr lang="en-US" sz="2200" dirty="0"/>
          </a:p>
        </p:txBody>
      </p:sp>
    </p:spTree>
  </p:cSld>
  <p:clrMapOvr>
    <a:masterClrMapping/>
  </p:clrMapOvr>
  <p:transition spd="slow">
    <p:fade/>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Rewriting </a:t>
            </a:r>
            <a:r>
              <a:rPr lang="en-US" dirty="0" err="1" smtClean="0"/>
              <a:t>SearchServlet</a:t>
            </a:r>
            <a:endParaRPr lang="en-US" dirty="0"/>
          </a:p>
        </p:txBody>
      </p:sp>
      <p:sp>
        <p:nvSpPr>
          <p:cNvPr id="4" name="TextBox 3"/>
          <p:cNvSpPr txBox="1"/>
          <p:nvPr/>
        </p:nvSpPr>
        <p:spPr>
          <a:xfrm>
            <a:off x="685800" y="990600"/>
            <a:ext cx="8229600" cy="2308324"/>
          </a:xfrm>
          <a:prstGeom prst="rect">
            <a:avLst/>
          </a:prstGeom>
          <a:noFill/>
        </p:spPr>
        <p:txBody>
          <a:bodyPr wrap="square" rtlCol="0">
            <a:spAutoFit/>
          </a:bodyPr>
          <a:lstStyle/>
          <a:p>
            <a:r>
              <a:rPr lang="en-US" dirty="0" smtClean="0"/>
              <a:t>else{</a:t>
            </a:r>
          </a:p>
          <a:p>
            <a:r>
              <a:rPr lang="pt-BR" dirty="0" smtClean="0"/>
              <a:t>	//</a:t>
            </a:r>
            <a:r>
              <a:rPr lang="pt-BR" dirty="0" smtClean="0">
                <a:solidFill>
                  <a:schemeClr val="accent3">
                    <a:lumMod val="50000"/>
                  </a:schemeClr>
                </a:solidFill>
              </a:rPr>
              <a:t>out.println("&lt;h3&gt;No record found.....&lt;/h3&gt;");</a:t>
            </a:r>
            <a:endParaRPr lang="en-US" dirty="0" smtClean="0">
              <a:solidFill>
                <a:schemeClr val="accent3">
                  <a:lumMod val="50000"/>
                </a:schemeClr>
              </a:solidFill>
            </a:endParaRPr>
          </a:p>
          <a:p>
            <a:r>
              <a:rPr lang="pt-BR" dirty="0" smtClean="0"/>
              <a:t>	errmsg="&lt;h3&gt;No record found.....&lt;/h3&gt;");</a:t>
            </a:r>
          </a:p>
          <a:p>
            <a:r>
              <a:rPr lang="pt-BR" dirty="0" smtClean="0"/>
              <a:t>	request.setAttribute(“ERRMSG”,errmsg);</a:t>
            </a:r>
          </a:p>
          <a:p>
            <a:r>
              <a:rPr lang="pt-BR" dirty="0" smtClean="0"/>
              <a:t>	dispatcher.forward(request,response);</a:t>
            </a:r>
          </a:p>
          <a:p>
            <a:r>
              <a:rPr lang="pt-BR"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Dealing exceptions</a:t>
            </a:r>
            <a:endParaRPr lang="en-US" dirty="0"/>
          </a:p>
        </p:txBody>
      </p:sp>
      <p:sp>
        <p:nvSpPr>
          <p:cNvPr id="4" name="TextBox 3"/>
          <p:cNvSpPr txBox="1"/>
          <p:nvPr/>
        </p:nvSpPr>
        <p:spPr>
          <a:xfrm>
            <a:off x="685800" y="914400"/>
            <a:ext cx="8991600" cy="4893647"/>
          </a:xfrm>
          <a:prstGeom prst="rect">
            <a:avLst/>
          </a:prstGeom>
          <a:noFill/>
        </p:spPr>
        <p:txBody>
          <a:bodyPr wrap="square" rtlCol="0">
            <a:spAutoFit/>
          </a:bodyPr>
          <a:lstStyle/>
          <a:p>
            <a:r>
              <a:rPr lang="en-US" dirty="0" smtClean="0"/>
              <a:t>try {</a:t>
            </a:r>
          </a:p>
          <a:p>
            <a:r>
              <a:rPr lang="en-US" dirty="0" smtClean="0"/>
              <a:t>	// codes from previous slide comes here</a:t>
            </a:r>
          </a:p>
          <a:p>
            <a:r>
              <a:rPr lang="en-US" dirty="0" smtClean="0"/>
              <a:t>			</a:t>
            </a:r>
          </a:p>
          <a:p>
            <a:r>
              <a:rPr lang="en-US" dirty="0" smtClean="0"/>
              <a:t>} catch (</a:t>
            </a:r>
            <a:r>
              <a:rPr lang="en-US" dirty="0" err="1" smtClean="0"/>
              <a:t>ClassNotFoundException</a:t>
            </a:r>
            <a:r>
              <a:rPr lang="en-US" dirty="0" smtClean="0"/>
              <a:t> e) {</a:t>
            </a:r>
          </a:p>
          <a:p>
            <a:r>
              <a:rPr lang="en-US" dirty="0" smtClean="0"/>
              <a:t>	</a:t>
            </a:r>
            <a:r>
              <a:rPr lang="en-US" dirty="0" err="1" smtClean="0"/>
              <a:t>errmsg</a:t>
            </a:r>
            <a:r>
              <a:rPr lang="en-US" dirty="0" smtClean="0"/>
              <a:t>="&lt;h3&gt;error </a:t>
            </a:r>
            <a:r>
              <a:rPr lang="en-US" dirty="0" err="1" smtClean="0"/>
              <a:t>occured</a:t>
            </a:r>
            <a:r>
              <a:rPr lang="en-US" dirty="0" smtClean="0"/>
              <a:t> while loading driver....&lt;/h3&gt;";</a:t>
            </a:r>
          </a:p>
          <a:p>
            <a:r>
              <a:rPr lang="en-US" dirty="0" smtClean="0"/>
              <a:t>	</a:t>
            </a:r>
            <a:r>
              <a:rPr lang="en-US" dirty="0" err="1" smtClean="0"/>
              <a:t>request.setAttribute</a:t>
            </a:r>
            <a:r>
              <a:rPr lang="en-US" dirty="0" smtClean="0"/>
              <a:t>(“</a:t>
            </a:r>
            <a:r>
              <a:rPr lang="en-US" dirty="0" err="1" smtClean="0"/>
              <a:t>ERRMSG”,errmsg</a:t>
            </a:r>
            <a:r>
              <a:rPr lang="en-US" dirty="0" smtClean="0"/>
              <a:t>);</a:t>
            </a:r>
          </a:p>
          <a:p>
            <a:r>
              <a:rPr lang="en-US" dirty="0" smtClean="0"/>
              <a:t>	</a:t>
            </a:r>
            <a:r>
              <a:rPr lang="en-US" dirty="0" err="1" smtClean="0"/>
              <a:t>dispatcher.forward</a:t>
            </a:r>
            <a:r>
              <a:rPr lang="en-US" dirty="0" smtClean="0"/>
              <a:t>(</a:t>
            </a:r>
            <a:r>
              <a:rPr lang="en-US" dirty="0" err="1" smtClean="0"/>
              <a:t>request,response</a:t>
            </a:r>
            <a:r>
              <a:rPr lang="en-US" dirty="0" smtClean="0"/>
              <a:t>);</a:t>
            </a:r>
          </a:p>
          <a:p>
            <a:r>
              <a:rPr lang="en-US" dirty="0" smtClean="0"/>
              <a:t>} catch (</a:t>
            </a:r>
            <a:r>
              <a:rPr lang="en-US" dirty="0" err="1" smtClean="0"/>
              <a:t>SQLException</a:t>
            </a:r>
            <a:r>
              <a:rPr lang="en-US" dirty="0" smtClean="0"/>
              <a:t> e) {</a:t>
            </a:r>
          </a:p>
          <a:p>
            <a:r>
              <a:rPr lang="en-US" dirty="0" smtClean="0"/>
              <a:t>	</a:t>
            </a:r>
            <a:r>
              <a:rPr lang="en-US" dirty="0" err="1" smtClean="0"/>
              <a:t>errmsg</a:t>
            </a:r>
            <a:r>
              <a:rPr lang="en-US" dirty="0" smtClean="0"/>
              <a:t>="&lt;h3&gt;error </a:t>
            </a:r>
            <a:r>
              <a:rPr lang="en-US" dirty="0" err="1" smtClean="0"/>
              <a:t>occured</a:t>
            </a:r>
            <a:r>
              <a:rPr lang="en-US" dirty="0" smtClean="0"/>
              <a:t> in </a:t>
            </a:r>
            <a:r>
              <a:rPr lang="en-US" dirty="0" err="1" smtClean="0"/>
              <a:t>sql</a:t>
            </a:r>
            <a:r>
              <a:rPr lang="en-US" dirty="0" smtClean="0"/>
              <a:t> operation : </a:t>
            </a:r>
          </a:p>
          <a:p>
            <a:r>
              <a:rPr lang="en-US" dirty="0" smtClean="0"/>
              <a:t>				"+</a:t>
            </a:r>
            <a:r>
              <a:rPr lang="en-US" dirty="0" err="1" smtClean="0"/>
              <a:t>e.getMessage</a:t>
            </a:r>
            <a:r>
              <a:rPr lang="en-US" dirty="0" smtClean="0"/>
              <a:t>()+"&lt;/h3&gt;");</a:t>
            </a:r>
          </a:p>
          <a:p>
            <a:r>
              <a:rPr lang="en-US" dirty="0" smtClean="0"/>
              <a:t>	</a:t>
            </a:r>
            <a:r>
              <a:rPr lang="en-US" dirty="0" err="1" smtClean="0"/>
              <a:t>request.setAttribute</a:t>
            </a:r>
            <a:r>
              <a:rPr lang="en-US" dirty="0" smtClean="0"/>
              <a:t>(“</a:t>
            </a:r>
            <a:r>
              <a:rPr lang="en-US" dirty="0" err="1" smtClean="0"/>
              <a:t>ERRMSG”,errmsg</a:t>
            </a:r>
            <a:r>
              <a:rPr lang="en-US" dirty="0" smtClean="0"/>
              <a:t>);</a:t>
            </a:r>
          </a:p>
          <a:p>
            <a:r>
              <a:rPr lang="en-US" dirty="0" smtClean="0"/>
              <a:t>	</a:t>
            </a:r>
            <a:r>
              <a:rPr lang="en-US" dirty="0" err="1" smtClean="0"/>
              <a:t>dispatcher.forward</a:t>
            </a:r>
            <a:r>
              <a:rPr lang="en-US" dirty="0" smtClean="0"/>
              <a:t>(</a:t>
            </a:r>
            <a:r>
              <a:rPr lang="en-US" dirty="0" err="1" smtClean="0"/>
              <a:t>request,response</a:t>
            </a:r>
            <a:r>
              <a:rPr lang="en-US" dirty="0" smtClean="0"/>
              <a:t>);</a:t>
            </a:r>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URI</a:t>
            </a:r>
          </a:p>
        </p:txBody>
      </p:sp>
      <p:sp>
        <p:nvSpPr>
          <p:cNvPr id="16387" name="Text Box 3"/>
          <p:cNvSpPr txBox="1">
            <a:spLocks noChangeArrowheads="1"/>
          </p:cNvSpPr>
          <p:nvPr/>
        </p:nvSpPr>
        <p:spPr bwMode="auto">
          <a:xfrm>
            <a:off x="685800" y="1447800"/>
            <a:ext cx="7848600" cy="2830513"/>
          </a:xfrm>
          <a:prstGeom prst="rect">
            <a:avLst/>
          </a:prstGeom>
          <a:noFill/>
          <a:ln w="9525">
            <a:noFill/>
            <a:miter lim="800000"/>
            <a:headEnd/>
            <a:tailEnd/>
          </a:ln>
        </p:spPr>
        <p:txBody>
          <a:bodyPr>
            <a:spAutoFit/>
          </a:bodyPr>
          <a:lstStyle/>
          <a:p>
            <a:pPr>
              <a:spcBef>
                <a:spcPct val="50000"/>
              </a:spcBef>
            </a:pPr>
            <a:r>
              <a:rPr lang="en-US" dirty="0"/>
              <a:t>The URI does not necessarily correspond to a static file in the server . It can identify an executable program ,a record in database or pretty much any thing web server knows about.</a:t>
            </a:r>
          </a:p>
          <a:p>
            <a:pPr>
              <a:spcBef>
                <a:spcPct val="50000"/>
              </a:spcBef>
            </a:pPr>
            <a:r>
              <a:rPr lang="en-US" dirty="0"/>
              <a:t>In fact there is no way to tell if ‘/shopping/index.html’ URI corresponds to file or something else ; it is just a name that means something to server . The web server is configured to map these unique names to the real resources </a:t>
            </a:r>
          </a:p>
        </p:txBody>
      </p:sp>
    </p:spTree>
  </p:cSld>
  <p:clrMapOvr>
    <a:masterClrMapping/>
  </p:clrMapOvr>
  <p:transition spd="slow">
    <p:fade/>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Coding </a:t>
            </a:r>
            <a:r>
              <a:rPr lang="en-US" dirty="0" err="1" smtClean="0"/>
              <a:t>DisplayServlet</a:t>
            </a:r>
            <a:endParaRPr lang="en-US" dirty="0"/>
          </a:p>
        </p:txBody>
      </p:sp>
      <p:sp>
        <p:nvSpPr>
          <p:cNvPr id="4" name="Content Placeholder 3"/>
          <p:cNvSpPr>
            <a:spLocks noGrp="1"/>
          </p:cNvSpPr>
          <p:nvPr>
            <p:ph idx="1"/>
          </p:nvPr>
        </p:nvSpPr>
        <p:spPr/>
        <p:txBody>
          <a:bodyPr/>
          <a:lstStyle/>
          <a:p>
            <a:r>
              <a:rPr lang="en-US" dirty="0" smtClean="0"/>
              <a:t>Check whether request object contains any error </a:t>
            </a:r>
            <a:r>
              <a:rPr lang="en-US" dirty="0" err="1" smtClean="0"/>
              <a:t>msg</a:t>
            </a:r>
            <a:endParaRPr lang="en-US" dirty="0" smtClean="0"/>
          </a:p>
          <a:p>
            <a:r>
              <a:rPr lang="en-US" dirty="0" smtClean="0"/>
              <a:t>If error </a:t>
            </a:r>
            <a:r>
              <a:rPr lang="en-US" dirty="0" err="1" smtClean="0"/>
              <a:t>msg</a:t>
            </a:r>
            <a:r>
              <a:rPr lang="en-US" dirty="0" smtClean="0"/>
              <a:t> exists then generate HTML using error </a:t>
            </a:r>
            <a:r>
              <a:rPr lang="en-US" dirty="0" err="1" smtClean="0"/>
              <a:t>msg</a:t>
            </a:r>
            <a:endParaRPr lang="en-US" dirty="0" smtClean="0"/>
          </a:p>
          <a:p>
            <a:r>
              <a:rPr lang="en-US" dirty="0" smtClean="0"/>
              <a:t>Else retrieve name and marks from request object and generate </a:t>
            </a:r>
            <a:r>
              <a:rPr lang="en-US" smtClean="0"/>
              <a:t>HTML using them</a:t>
            </a:r>
            <a:endParaRPr lang="en-US" dirty="0"/>
          </a:p>
        </p:txBody>
      </p:sp>
    </p:spTree>
  </p:cSld>
  <p:clrMapOvr>
    <a:masterClrMapping/>
  </p:clrMapOvr>
  <p:transition spd="slow">
    <p:fade/>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DisplayServlet</a:t>
            </a:r>
            <a:endParaRPr lang="en-US" dirty="0"/>
          </a:p>
        </p:txBody>
      </p:sp>
      <p:sp>
        <p:nvSpPr>
          <p:cNvPr id="5" name="TextBox 4"/>
          <p:cNvSpPr txBox="1"/>
          <p:nvPr/>
        </p:nvSpPr>
        <p:spPr>
          <a:xfrm>
            <a:off x="685800" y="990600"/>
            <a:ext cx="8763000" cy="3416320"/>
          </a:xfrm>
          <a:prstGeom prst="rect">
            <a:avLst/>
          </a:prstGeom>
          <a:noFill/>
        </p:spPr>
        <p:txBody>
          <a:bodyPr wrap="square" rtlCol="0">
            <a:spAutoFit/>
          </a:bodyPr>
          <a:lstStyle/>
          <a:p>
            <a:r>
              <a:rPr lang="en-US" dirty="0" smtClean="0"/>
              <a:t>// </a:t>
            </a:r>
            <a:r>
              <a:rPr lang="en-US" dirty="0" smtClean="0">
                <a:solidFill>
                  <a:srgbClr val="FF0000"/>
                </a:solidFill>
              </a:rPr>
              <a:t>checking whether request object contains any error message </a:t>
            </a:r>
          </a:p>
          <a:p>
            <a:r>
              <a:rPr lang="en-US" dirty="0" smtClean="0"/>
              <a:t>String </a:t>
            </a:r>
            <a:r>
              <a:rPr lang="en-US" dirty="0" err="1" smtClean="0"/>
              <a:t>errmsg</a:t>
            </a:r>
            <a:r>
              <a:rPr lang="en-US" dirty="0" smtClean="0"/>
              <a:t>=(String)</a:t>
            </a:r>
            <a:r>
              <a:rPr lang="en-US" dirty="0" err="1" smtClean="0"/>
              <a:t>request.getAttribute</a:t>
            </a:r>
            <a:r>
              <a:rPr lang="en-US" dirty="0" smtClean="0"/>
              <a:t>("ERRMSG");</a:t>
            </a:r>
          </a:p>
          <a:p>
            <a:r>
              <a:rPr lang="en-US" dirty="0" smtClean="0"/>
              <a:t>if (</a:t>
            </a:r>
            <a:r>
              <a:rPr lang="en-US" dirty="0" err="1" smtClean="0"/>
              <a:t>errmsg</a:t>
            </a:r>
            <a:r>
              <a:rPr lang="en-US" dirty="0" smtClean="0"/>
              <a:t> != null){</a:t>
            </a:r>
          </a:p>
          <a:p>
            <a:r>
              <a:rPr lang="en-US" dirty="0" smtClean="0"/>
              <a:t>	//</a:t>
            </a:r>
            <a:r>
              <a:rPr lang="en-US" dirty="0" smtClean="0">
                <a:solidFill>
                  <a:srgbClr val="FF0000"/>
                </a:solidFill>
              </a:rPr>
              <a:t>i.e. some error...</a:t>
            </a:r>
          </a:p>
          <a:p>
            <a:r>
              <a:rPr lang="en-US" dirty="0" smtClean="0"/>
              <a:t>	// </a:t>
            </a:r>
            <a:r>
              <a:rPr lang="en-US" dirty="0" smtClean="0">
                <a:solidFill>
                  <a:srgbClr val="FF0000"/>
                </a:solidFill>
              </a:rPr>
              <a:t>generate HTML containing error message</a:t>
            </a:r>
          </a:p>
          <a:p>
            <a:r>
              <a:rPr lang="en-US" dirty="0" smtClean="0"/>
              <a:t>	</a:t>
            </a:r>
            <a:r>
              <a:rPr lang="en-US" dirty="0" err="1" smtClean="0"/>
              <a:t>out.println</a:t>
            </a:r>
            <a:r>
              <a:rPr lang="en-US" dirty="0" smtClean="0"/>
              <a:t>(</a:t>
            </a:r>
            <a:r>
              <a:rPr lang="en-US" dirty="0" err="1" smtClean="0"/>
              <a:t>errmsg</a:t>
            </a:r>
            <a:r>
              <a:rPr lang="en-US" dirty="0" smtClean="0"/>
              <a:t>);</a:t>
            </a:r>
          </a:p>
          <a:p>
            <a:r>
              <a:rPr lang="en-US" dirty="0" smtClean="0"/>
              <a:t>}else{</a:t>
            </a:r>
          </a:p>
          <a:p>
            <a:r>
              <a:rPr lang="en-US" b="1" dirty="0" smtClean="0"/>
              <a:t> 	</a:t>
            </a:r>
            <a:r>
              <a:rPr lang="en-US" i="1" u="sng" dirty="0" smtClean="0"/>
              <a:t>see next slide</a:t>
            </a:r>
            <a:endParaRPr lang="en-US" b="1" dirty="0" smtClean="0"/>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DisplayServlet</a:t>
            </a:r>
            <a:endParaRPr lang="en-US" dirty="0"/>
          </a:p>
        </p:txBody>
      </p:sp>
      <p:sp>
        <p:nvSpPr>
          <p:cNvPr id="4" name="TextBox 3"/>
          <p:cNvSpPr txBox="1"/>
          <p:nvPr/>
        </p:nvSpPr>
        <p:spPr>
          <a:xfrm>
            <a:off x="685800" y="990600"/>
            <a:ext cx="8229600" cy="3046988"/>
          </a:xfrm>
          <a:prstGeom prst="rect">
            <a:avLst/>
          </a:prstGeom>
          <a:noFill/>
        </p:spPr>
        <p:txBody>
          <a:bodyPr wrap="square" rtlCol="0">
            <a:spAutoFit/>
          </a:bodyPr>
          <a:lstStyle/>
          <a:p>
            <a:r>
              <a:rPr lang="en-US" b="1" dirty="0" smtClean="0"/>
              <a:t>else{</a:t>
            </a:r>
          </a:p>
          <a:p>
            <a:r>
              <a:rPr lang="en-US" dirty="0" smtClean="0"/>
              <a:t>	// </a:t>
            </a:r>
            <a:r>
              <a:rPr lang="en-US" dirty="0" smtClean="0">
                <a:solidFill>
                  <a:srgbClr val="FF0000"/>
                </a:solidFill>
              </a:rPr>
              <a:t>retrieve data (from request) that </a:t>
            </a:r>
            <a:r>
              <a:rPr lang="en-US" dirty="0" err="1" smtClean="0">
                <a:solidFill>
                  <a:srgbClr val="FF0000"/>
                </a:solidFill>
              </a:rPr>
              <a:t>SearchServlet</a:t>
            </a:r>
            <a:r>
              <a:rPr lang="en-US" dirty="0" smtClean="0">
                <a:solidFill>
                  <a:srgbClr val="FF0000"/>
                </a:solidFill>
              </a:rPr>
              <a:t> sent</a:t>
            </a:r>
          </a:p>
          <a:p>
            <a:r>
              <a:rPr lang="en-US" dirty="0" smtClean="0"/>
              <a:t>	String name=(String)</a:t>
            </a:r>
            <a:r>
              <a:rPr lang="en-US" dirty="0" err="1" smtClean="0"/>
              <a:t>request.getAttribute</a:t>
            </a:r>
            <a:r>
              <a:rPr lang="en-US" dirty="0" smtClean="0"/>
              <a:t>("NAME");</a:t>
            </a:r>
          </a:p>
          <a:p>
            <a:r>
              <a:rPr lang="en-US" dirty="0" smtClean="0"/>
              <a:t>	Integer </a:t>
            </a:r>
            <a:r>
              <a:rPr lang="en-US" dirty="0" err="1" smtClean="0"/>
              <a:t>iobj</a:t>
            </a:r>
            <a:r>
              <a:rPr lang="en-US" dirty="0" smtClean="0"/>
              <a:t>=(Integer)</a:t>
            </a:r>
            <a:r>
              <a:rPr lang="en-US" dirty="0" err="1" smtClean="0"/>
              <a:t>request.getAttribute</a:t>
            </a:r>
            <a:r>
              <a:rPr lang="en-US" dirty="0" smtClean="0"/>
              <a:t>("MARKS");</a:t>
            </a:r>
          </a:p>
          <a:p>
            <a:r>
              <a:rPr lang="en-US" b="1" dirty="0" smtClean="0"/>
              <a:t>	</a:t>
            </a:r>
            <a:r>
              <a:rPr lang="en-US" dirty="0" err="1" smtClean="0"/>
              <a:t>int</a:t>
            </a:r>
            <a:r>
              <a:rPr lang="en-US" dirty="0" smtClean="0"/>
              <a:t> marks=</a:t>
            </a:r>
            <a:r>
              <a:rPr lang="en-US" dirty="0" err="1" smtClean="0"/>
              <a:t>iobj.intValue</a:t>
            </a:r>
            <a:r>
              <a:rPr lang="en-US" dirty="0" smtClean="0"/>
              <a:t>();</a:t>
            </a:r>
          </a:p>
          <a:p>
            <a:r>
              <a:rPr lang="en-US" dirty="0" smtClean="0"/>
              <a:t>	</a:t>
            </a:r>
            <a:r>
              <a:rPr lang="en-US" dirty="0" err="1" smtClean="0"/>
              <a:t>out.println</a:t>
            </a:r>
            <a:r>
              <a:rPr lang="en-US" dirty="0" smtClean="0"/>
              <a:t>("&lt;h3&gt; name  : "+name+"&lt;/h3&gt;");</a:t>
            </a:r>
          </a:p>
          <a:p>
            <a:r>
              <a:rPr lang="en-US" dirty="0" smtClean="0"/>
              <a:t>	</a:t>
            </a:r>
            <a:r>
              <a:rPr lang="en-US" dirty="0" err="1" smtClean="0"/>
              <a:t>out.println</a:t>
            </a:r>
            <a:r>
              <a:rPr lang="en-US" dirty="0" smtClean="0"/>
              <a:t>("&lt;h3&gt; marks : "+marks+"&lt;/h3&gt;");</a:t>
            </a:r>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Few issues…..</a:t>
            </a:r>
            <a:endParaRPr lang="en-US" dirty="0"/>
          </a:p>
        </p:txBody>
      </p:sp>
      <p:sp>
        <p:nvSpPr>
          <p:cNvPr id="4" name="Content Placeholder 3"/>
          <p:cNvSpPr>
            <a:spLocks noGrp="1"/>
          </p:cNvSpPr>
          <p:nvPr>
            <p:ph idx="1"/>
          </p:nvPr>
        </p:nvSpPr>
        <p:spPr/>
        <p:txBody>
          <a:bodyPr>
            <a:normAutofit/>
          </a:bodyPr>
          <a:lstStyle/>
          <a:p>
            <a:r>
              <a:rPr lang="en-US" dirty="0" smtClean="0"/>
              <a:t>Although in the last problem , we are displaying only two fields (name , marks) , but in real life situation , we may need to display many fields like name , date of birth, address, </a:t>
            </a:r>
            <a:r>
              <a:rPr lang="en-US" dirty="0" err="1" smtClean="0"/>
              <a:t>phy_marks,chem_marks</a:t>
            </a:r>
            <a:r>
              <a:rPr lang="en-US" dirty="0" smtClean="0"/>
              <a:t> etc..</a:t>
            </a:r>
          </a:p>
          <a:p>
            <a:r>
              <a:rPr lang="en-US" dirty="0" smtClean="0"/>
              <a:t>So in “</a:t>
            </a:r>
            <a:r>
              <a:rPr lang="en-US" dirty="0" err="1" smtClean="0"/>
              <a:t>SearchServlet</a:t>
            </a:r>
            <a:r>
              <a:rPr lang="en-US" dirty="0" smtClean="0"/>
              <a:t>” , we have to call “</a:t>
            </a:r>
            <a:r>
              <a:rPr lang="en-US" dirty="0" err="1" smtClean="0"/>
              <a:t>setAttribute</a:t>
            </a:r>
            <a:r>
              <a:rPr lang="en-US" dirty="0" smtClean="0"/>
              <a:t>” many times .</a:t>
            </a:r>
          </a:p>
          <a:p>
            <a:r>
              <a:rPr lang="en-US" dirty="0" err="1" smtClean="0"/>
              <a:t>Similary</a:t>
            </a:r>
            <a:r>
              <a:rPr lang="en-US" dirty="0" smtClean="0"/>
              <a:t> in “</a:t>
            </a:r>
            <a:r>
              <a:rPr lang="en-US" dirty="0" err="1" smtClean="0"/>
              <a:t>DisplayServlet</a:t>
            </a:r>
            <a:r>
              <a:rPr lang="en-US" dirty="0" smtClean="0"/>
              <a:t>” , we have to call “</a:t>
            </a:r>
            <a:r>
              <a:rPr lang="en-US" dirty="0" err="1" smtClean="0"/>
              <a:t>getServlet</a:t>
            </a:r>
            <a:r>
              <a:rPr lang="en-US" dirty="0" smtClean="0"/>
              <a:t>” many times . </a:t>
            </a:r>
          </a:p>
          <a:p>
            <a:r>
              <a:rPr lang="en-US" dirty="0" smtClean="0"/>
              <a:t>So we have to find solution where we write a single “</a:t>
            </a:r>
            <a:r>
              <a:rPr lang="en-US" dirty="0" err="1" smtClean="0"/>
              <a:t>setAttribute</a:t>
            </a:r>
            <a:r>
              <a:rPr lang="en-US" dirty="0" smtClean="0"/>
              <a:t>” method and still send all necessary data to </a:t>
            </a:r>
            <a:r>
              <a:rPr lang="en-US" dirty="0" err="1" smtClean="0"/>
              <a:t>DisplayServlet</a:t>
            </a:r>
            <a:r>
              <a:rPr lang="en-US" dirty="0" smtClean="0"/>
              <a:t> .</a:t>
            </a:r>
          </a:p>
        </p:txBody>
      </p:sp>
    </p:spTree>
  </p:cSld>
  <p:clrMapOvr>
    <a:masterClrMapping/>
  </p:clrMapOvr>
  <p:transition spd="slow">
    <p:fade/>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a:t>
            </a:r>
            <a:endParaRPr lang="en-US" dirty="0"/>
          </a:p>
        </p:txBody>
      </p:sp>
      <p:sp>
        <p:nvSpPr>
          <p:cNvPr id="5" name="Content Placeholder 4"/>
          <p:cNvSpPr>
            <a:spLocks noGrp="1"/>
          </p:cNvSpPr>
          <p:nvPr>
            <p:ph idx="1"/>
          </p:nvPr>
        </p:nvSpPr>
        <p:spPr/>
        <p:txBody>
          <a:bodyPr/>
          <a:lstStyle/>
          <a:p>
            <a:r>
              <a:rPr lang="en-US" dirty="0" smtClean="0"/>
              <a:t>Write a class named </a:t>
            </a:r>
            <a:r>
              <a:rPr lang="en-US" dirty="0" err="1" smtClean="0"/>
              <a:t>StudentBean</a:t>
            </a:r>
            <a:r>
              <a:rPr lang="en-US" dirty="0" smtClean="0"/>
              <a:t> , having following private fields</a:t>
            </a:r>
          </a:p>
          <a:p>
            <a:pPr lvl="1"/>
            <a:r>
              <a:rPr lang="en-US" dirty="0" err="1" smtClean="0"/>
              <a:t>int</a:t>
            </a:r>
            <a:r>
              <a:rPr lang="en-US" dirty="0" smtClean="0"/>
              <a:t> roll;</a:t>
            </a:r>
          </a:p>
          <a:p>
            <a:pPr lvl="1"/>
            <a:r>
              <a:rPr lang="en-US" dirty="0" smtClean="0"/>
              <a:t>String name;</a:t>
            </a:r>
          </a:p>
          <a:p>
            <a:pPr lvl="1"/>
            <a:r>
              <a:rPr lang="en-US" dirty="0" err="1" smtClean="0"/>
              <a:t>int</a:t>
            </a:r>
            <a:r>
              <a:rPr lang="en-US" dirty="0" smtClean="0"/>
              <a:t> marks;</a:t>
            </a:r>
          </a:p>
          <a:p>
            <a:r>
              <a:rPr lang="en-US" dirty="0" smtClean="0"/>
              <a:t>Write constructors</a:t>
            </a:r>
          </a:p>
          <a:p>
            <a:r>
              <a:rPr lang="en-US" dirty="0" smtClean="0"/>
              <a:t>Write getter , setter</a:t>
            </a:r>
            <a:endParaRPr lang="en-US" dirty="0"/>
          </a:p>
        </p:txBody>
      </p:sp>
    </p:spTree>
  </p:cSld>
  <p:clrMapOvr>
    <a:masterClrMapping/>
  </p:clrMapOvr>
  <p:transition spd="slow">
    <p:fade/>
  </p:transition>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533400" y="762000"/>
            <a:ext cx="8001000" cy="4524315"/>
          </a:xfrm>
          <a:prstGeom prst="rect">
            <a:avLst/>
          </a:prstGeom>
          <a:noFill/>
        </p:spPr>
        <p:txBody>
          <a:bodyPr wrap="square" rtlCol="0">
            <a:spAutoFit/>
          </a:bodyPr>
          <a:lstStyle/>
          <a:p>
            <a:r>
              <a:rPr lang="en-US" dirty="0" smtClean="0"/>
              <a:t>package </a:t>
            </a:r>
            <a:r>
              <a:rPr lang="en-US" dirty="0" err="1" smtClean="0"/>
              <a:t>org.bean</a:t>
            </a:r>
            <a:r>
              <a:rPr lang="en-US" dirty="0" smtClean="0"/>
              <a:t>;</a:t>
            </a:r>
          </a:p>
          <a:p>
            <a:endParaRPr lang="en-US" dirty="0" smtClean="0"/>
          </a:p>
          <a:p>
            <a:r>
              <a:rPr lang="en-US" dirty="0" smtClean="0"/>
              <a:t>public class </a:t>
            </a:r>
            <a:r>
              <a:rPr lang="en-US" dirty="0" err="1" smtClean="0"/>
              <a:t>StudentBean</a:t>
            </a:r>
            <a:r>
              <a:rPr lang="en-US" dirty="0" smtClean="0"/>
              <a:t> {</a:t>
            </a:r>
          </a:p>
          <a:p>
            <a:r>
              <a:rPr lang="en-US" dirty="0" smtClean="0"/>
              <a:t>	private </a:t>
            </a:r>
            <a:r>
              <a:rPr lang="en-US" dirty="0" err="1" smtClean="0"/>
              <a:t>int</a:t>
            </a:r>
            <a:r>
              <a:rPr lang="en-US" dirty="0" smtClean="0"/>
              <a:t> roll;</a:t>
            </a:r>
          </a:p>
          <a:p>
            <a:r>
              <a:rPr lang="en-US" dirty="0" smtClean="0"/>
              <a:t>	private String name;</a:t>
            </a:r>
          </a:p>
          <a:p>
            <a:r>
              <a:rPr lang="en-US" dirty="0" smtClean="0"/>
              <a:t>	private </a:t>
            </a:r>
            <a:r>
              <a:rPr lang="en-US" dirty="0" err="1" smtClean="0"/>
              <a:t>int</a:t>
            </a:r>
            <a:r>
              <a:rPr lang="en-US" dirty="0" smtClean="0"/>
              <a:t> marks;</a:t>
            </a:r>
          </a:p>
          <a:p>
            <a:r>
              <a:rPr lang="en-US" dirty="0" smtClean="0"/>
              <a:t>	public </a:t>
            </a:r>
            <a:r>
              <a:rPr lang="en-US" dirty="0" err="1" smtClean="0"/>
              <a:t>int</a:t>
            </a:r>
            <a:r>
              <a:rPr lang="en-US" dirty="0" smtClean="0"/>
              <a:t> </a:t>
            </a:r>
            <a:r>
              <a:rPr lang="en-US" dirty="0" err="1" smtClean="0"/>
              <a:t>getRoll</a:t>
            </a:r>
            <a:r>
              <a:rPr lang="en-US" dirty="0" smtClean="0"/>
              <a:t>() {</a:t>
            </a:r>
          </a:p>
          <a:p>
            <a:r>
              <a:rPr lang="en-US" dirty="0" smtClean="0"/>
              <a:t>		return roll;</a:t>
            </a:r>
          </a:p>
          <a:p>
            <a:r>
              <a:rPr lang="en-US" dirty="0" smtClean="0"/>
              <a:t>	}</a:t>
            </a:r>
          </a:p>
          <a:p>
            <a:r>
              <a:rPr lang="en-US" dirty="0" smtClean="0"/>
              <a:t>	public void </a:t>
            </a:r>
            <a:r>
              <a:rPr lang="en-US" dirty="0" err="1" smtClean="0"/>
              <a:t>setRoll</a:t>
            </a:r>
            <a:r>
              <a:rPr lang="en-US" dirty="0" smtClean="0"/>
              <a:t>(</a:t>
            </a:r>
            <a:r>
              <a:rPr lang="en-US" dirty="0" err="1" smtClean="0"/>
              <a:t>int</a:t>
            </a:r>
            <a:r>
              <a:rPr lang="en-US" dirty="0" smtClean="0"/>
              <a:t> roll) {</a:t>
            </a:r>
          </a:p>
          <a:p>
            <a:r>
              <a:rPr lang="en-US" dirty="0" smtClean="0"/>
              <a:t>		</a:t>
            </a:r>
            <a:r>
              <a:rPr lang="en-US" dirty="0" err="1" smtClean="0"/>
              <a:t>this.roll</a:t>
            </a:r>
            <a:r>
              <a:rPr lang="en-US" dirty="0" smtClean="0"/>
              <a:t> = roll</a:t>
            </a:r>
            <a:r>
              <a:rPr lang="en-US" b="1" dirty="0" smtClean="0"/>
              <a:t>;</a:t>
            </a:r>
          </a:p>
          <a:p>
            <a:r>
              <a:rPr lang="en-US" dirty="0" smtClean="0"/>
              <a:t>	}</a:t>
            </a:r>
            <a:endParaRPr lang="en-US" dirty="0"/>
          </a:p>
        </p:txBody>
      </p:sp>
      <p:sp>
        <p:nvSpPr>
          <p:cNvPr id="6" name="TextBox 5"/>
          <p:cNvSpPr txBox="1"/>
          <p:nvPr/>
        </p:nvSpPr>
        <p:spPr>
          <a:xfrm>
            <a:off x="4953000" y="2514600"/>
            <a:ext cx="1143000" cy="457200"/>
          </a:xfrm>
          <a:prstGeom prst="rect">
            <a:avLst/>
          </a:prstGeom>
          <a:noFill/>
          <a:ln>
            <a:solidFill>
              <a:srgbClr val="FF0000"/>
            </a:solidFill>
          </a:ln>
        </p:spPr>
        <p:txBody>
          <a:bodyPr wrap="square" rtlCol="0">
            <a:spAutoFit/>
          </a:bodyPr>
          <a:lstStyle/>
          <a:p>
            <a:pPr algn="ctr"/>
            <a:r>
              <a:rPr lang="en-US" dirty="0" smtClean="0">
                <a:solidFill>
                  <a:srgbClr val="FF0000"/>
                </a:solidFill>
              </a:rPr>
              <a:t>getter</a:t>
            </a:r>
            <a:endParaRPr lang="en-US" dirty="0">
              <a:solidFill>
                <a:srgbClr val="FF0000"/>
              </a:solidFill>
            </a:endParaRPr>
          </a:p>
        </p:txBody>
      </p:sp>
      <p:cxnSp>
        <p:nvCxnSpPr>
          <p:cNvPr id="8" name="Straight Connector 7"/>
          <p:cNvCxnSpPr/>
          <p:nvPr/>
        </p:nvCxnSpPr>
        <p:spPr>
          <a:xfrm rot="10800000" flipV="1">
            <a:off x="4114800" y="2743200"/>
            <a:ext cx="762000"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429000" y="2133600"/>
            <a:ext cx="1447800"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9000" y="2057400"/>
            <a:ext cx="3810000"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81800" y="2590800"/>
            <a:ext cx="1295400" cy="461665"/>
          </a:xfrm>
          <a:prstGeom prst="rect">
            <a:avLst/>
          </a:prstGeom>
          <a:noFill/>
          <a:ln>
            <a:solidFill>
              <a:srgbClr val="FF0000"/>
            </a:solidFill>
          </a:ln>
        </p:spPr>
        <p:txBody>
          <a:bodyPr wrap="square" rtlCol="0">
            <a:spAutoFit/>
          </a:bodyPr>
          <a:lstStyle/>
          <a:p>
            <a:r>
              <a:rPr lang="en-US" dirty="0" smtClean="0">
                <a:solidFill>
                  <a:srgbClr val="FF0000"/>
                </a:solidFill>
              </a:rPr>
              <a:t>setter</a:t>
            </a:r>
            <a:endParaRPr lang="en-US" dirty="0">
              <a:solidFill>
                <a:srgbClr val="FF0000"/>
              </a:solidFill>
            </a:endParaRPr>
          </a:p>
        </p:txBody>
      </p:sp>
      <p:cxnSp>
        <p:nvCxnSpPr>
          <p:cNvPr id="17" name="Straight Connector 16"/>
          <p:cNvCxnSpPr/>
          <p:nvPr/>
        </p:nvCxnSpPr>
        <p:spPr>
          <a:xfrm flipV="1">
            <a:off x="5105400" y="3124200"/>
            <a:ext cx="205740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3000" y="5562600"/>
            <a:ext cx="65532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i="1" dirty="0" smtClean="0"/>
              <a:t>Write getter and setter for all private fields</a:t>
            </a:r>
            <a:endParaRPr lang="en-US" i="1" dirty="0"/>
          </a:p>
        </p:txBody>
      </p:sp>
    </p:spTree>
  </p:cSld>
  <p:clrMapOvr>
    <a:masterClrMapping/>
  </p:clrMapOvr>
  <p:transition spd="slow">
    <p:fade/>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533400" y="762000"/>
            <a:ext cx="8001000" cy="6370975"/>
          </a:xfrm>
          <a:prstGeom prst="rect">
            <a:avLst/>
          </a:prstGeom>
          <a:noFill/>
        </p:spPr>
        <p:txBody>
          <a:bodyPr wrap="square" rtlCol="0">
            <a:spAutoFit/>
          </a:bodyPr>
          <a:lstStyle/>
          <a:p>
            <a:r>
              <a:rPr lang="en-US" dirty="0" smtClean="0"/>
              <a:t>package </a:t>
            </a:r>
            <a:r>
              <a:rPr lang="en-US" dirty="0" err="1" smtClean="0"/>
              <a:t>org.bean</a:t>
            </a:r>
            <a:r>
              <a:rPr lang="en-US" dirty="0" smtClean="0"/>
              <a:t>;</a:t>
            </a:r>
          </a:p>
          <a:p>
            <a:endParaRPr lang="en-US" dirty="0" smtClean="0"/>
          </a:p>
          <a:p>
            <a:r>
              <a:rPr lang="en-US" dirty="0" smtClean="0"/>
              <a:t>public class </a:t>
            </a:r>
            <a:r>
              <a:rPr lang="en-US" dirty="0" err="1" smtClean="0"/>
              <a:t>StudentBean</a:t>
            </a:r>
            <a:r>
              <a:rPr lang="en-US" dirty="0" smtClean="0"/>
              <a:t> {</a:t>
            </a:r>
          </a:p>
          <a:p>
            <a:r>
              <a:rPr lang="en-US" dirty="0" smtClean="0"/>
              <a:t>	private </a:t>
            </a:r>
            <a:r>
              <a:rPr lang="en-US" dirty="0" err="1" smtClean="0"/>
              <a:t>int</a:t>
            </a:r>
            <a:r>
              <a:rPr lang="en-US" dirty="0" smtClean="0"/>
              <a:t> roll;</a:t>
            </a:r>
          </a:p>
          <a:p>
            <a:r>
              <a:rPr lang="en-US" dirty="0" smtClean="0"/>
              <a:t>	private String name;</a:t>
            </a:r>
          </a:p>
          <a:p>
            <a:r>
              <a:rPr lang="en-US" dirty="0" smtClean="0"/>
              <a:t>	private </a:t>
            </a:r>
            <a:r>
              <a:rPr lang="en-US" dirty="0" err="1" smtClean="0"/>
              <a:t>int</a:t>
            </a:r>
            <a:r>
              <a:rPr lang="en-US" dirty="0" smtClean="0"/>
              <a:t> marks;</a:t>
            </a:r>
          </a:p>
          <a:p>
            <a:r>
              <a:rPr lang="en-US" dirty="0" smtClean="0"/>
              <a:t>	----------------------</a:t>
            </a:r>
          </a:p>
          <a:p>
            <a:r>
              <a:rPr lang="en-US" dirty="0" smtClean="0"/>
              <a:t>	----------------------</a:t>
            </a:r>
          </a:p>
          <a:p>
            <a:r>
              <a:rPr lang="en-US" dirty="0" smtClean="0"/>
              <a:t>	</a:t>
            </a:r>
            <a:r>
              <a:rPr lang="en-US" b="1" dirty="0" smtClean="0"/>
              <a:t> </a:t>
            </a:r>
            <a:r>
              <a:rPr lang="en-US" dirty="0" smtClean="0"/>
              <a:t>public </a:t>
            </a:r>
            <a:r>
              <a:rPr lang="en-US" dirty="0" err="1" smtClean="0"/>
              <a:t>StudentBean</a:t>
            </a:r>
            <a:r>
              <a:rPr lang="en-US" dirty="0" smtClean="0"/>
              <a:t>() {}</a:t>
            </a:r>
          </a:p>
          <a:p>
            <a:r>
              <a:rPr lang="en-US" dirty="0" smtClean="0"/>
              <a:t>	public </a:t>
            </a:r>
            <a:r>
              <a:rPr lang="en-US" dirty="0" err="1" smtClean="0"/>
              <a:t>StudentBean</a:t>
            </a:r>
            <a:r>
              <a:rPr lang="en-US" dirty="0" smtClean="0"/>
              <a:t>(</a:t>
            </a:r>
            <a:r>
              <a:rPr lang="en-US" dirty="0" err="1" smtClean="0"/>
              <a:t>int</a:t>
            </a:r>
            <a:r>
              <a:rPr lang="en-US" dirty="0" smtClean="0"/>
              <a:t> roll, String name, </a:t>
            </a:r>
            <a:r>
              <a:rPr lang="en-US" dirty="0" err="1" smtClean="0"/>
              <a:t>int</a:t>
            </a:r>
            <a:r>
              <a:rPr lang="en-US" dirty="0" smtClean="0"/>
              <a:t> marks) {</a:t>
            </a:r>
          </a:p>
          <a:p>
            <a:r>
              <a:rPr lang="en-US" dirty="0" smtClean="0"/>
              <a:t>		</a:t>
            </a:r>
            <a:r>
              <a:rPr lang="en-US" dirty="0" err="1" smtClean="0"/>
              <a:t>this.roll</a:t>
            </a:r>
            <a:r>
              <a:rPr lang="en-US" dirty="0" smtClean="0"/>
              <a:t> = roll;</a:t>
            </a:r>
          </a:p>
          <a:p>
            <a:r>
              <a:rPr lang="en-US" dirty="0" smtClean="0"/>
              <a:t>		this.name = name;</a:t>
            </a:r>
          </a:p>
          <a:p>
            <a:r>
              <a:rPr lang="en-US" dirty="0" smtClean="0"/>
              <a:t>		</a:t>
            </a:r>
            <a:r>
              <a:rPr lang="en-US" dirty="0" err="1" smtClean="0"/>
              <a:t>this.marks</a:t>
            </a:r>
            <a:r>
              <a:rPr lang="en-US" dirty="0" smtClean="0"/>
              <a:t> = marks;</a:t>
            </a:r>
          </a:p>
          <a:p>
            <a:r>
              <a:rPr lang="en-US" dirty="0" smtClean="0"/>
              <a:t>	}</a:t>
            </a:r>
          </a:p>
          <a:p>
            <a:r>
              <a:rPr lang="en-US" dirty="0" smtClean="0"/>
              <a:t>}</a:t>
            </a:r>
          </a:p>
          <a:p>
            <a:endParaRPr lang="en-US" dirty="0" smtClean="0"/>
          </a:p>
          <a:p>
            <a:endParaRPr lang="en-US" dirty="0"/>
          </a:p>
        </p:txBody>
      </p:sp>
    </p:spTree>
  </p:cSld>
  <p:clrMapOvr>
    <a:masterClrMapping/>
  </p:clrMapOvr>
  <p:transition spd="slow">
    <p:fade/>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err="1" smtClean="0"/>
              <a:t>SearchServlet</a:t>
            </a:r>
            <a:r>
              <a:rPr lang="en-US" dirty="0" smtClean="0"/>
              <a:t> with </a:t>
            </a:r>
            <a:r>
              <a:rPr lang="en-US" dirty="0" err="1" smtClean="0"/>
              <a:t>StudentBean</a:t>
            </a:r>
            <a:endParaRPr lang="en-US" dirty="0"/>
          </a:p>
        </p:txBody>
      </p:sp>
      <p:sp>
        <p:nvSpPr>
          <p:cNvPr id="3" name="TextBox 2"/>
          <p:cNvSpPr txBox="1"/>
          <p:nvPr/>
        </p:nvSpPr>
        <p:spPr>
          <a:xfrm>
            <a:off x="685800" y="914400"/>
            <a:ext cx="8763000" cy="5632311"/>
          </a:xfrm>
          <a:prstGeom prst="rect">
            <a:avLst/>
          </a:prstGeom>
          <a:noFill/>
        </p:spPr>
        <p:txBody>
          <a:bodyPr wrap="square" rtlCol="0">
            <a:spAutoFit/>
          </a:bodyPr>
          <a:lstStyle/>
          <a:p>
            <a:r>
              <a:rPr lang="en-US" dirty="0" smtClean="0"/>
              <a:t>if (</a:t>
            </a:r>
            <a:r>
              <a:rPr lang="en-US" dirty="0" err="1" smtClean="0"/>
              <a:t>rs.next</a:t>
            </a:r>
            <a:r>
              <a:rPr lang="en-US" dirty="0" smtClean="0"/>
              <a:t>()){</a:t>
            </a:r>
          </a:p>
          <a:p>
            <a:r>
              <a:rPr lang="en-US" dirty="0" smtClean="0"/>
              <a:t>	name=</a:t>
            </a:r>
            <a:r>
              <a:rPr lang="en-US" dirty="0" err="1" smtClean="0"/>
              <a:t>rs.getString</a:t>
            </a:r>
            <a:r>
              <a:rPr lang="en-US" dirty="0" smtClean="0"/>
              <a:t>(1);</a:t>
            </a:r>
          </a:p>
          <a:p>
            <a:r>
              <a:rPr lang="en-US" dirty="0" smtClean="0"/>
              <a:t>	marks=</a:t>
            </a:r>
            <a:r>
              <a:rPr lang="en-US" dirty="0" err="1" smtClean="0"/>
              <a:t>rs.getInt</a:t>
            </a:r>
            <a:r>
              <a:rPr lang="en-US" dirty="0" smtClean="0"/>
              <a:t>(2);</a:t>
            </a:r>
          </a:p>
          <a:p>
            <a:r>
              <a:rPr lang="en-US" dirty="0" smtClean="0"/>
              <a:t>	Integer </a:t>
            </a:r>
            <a:r>
              <a:rPr lang="en-US" dirty="0" err="1" smtClean="0"/>
              <a:t>marksobj</a:t>
            </a:r>
            <a:r>
              <a:rPr lang="en-US" dirty="0" smtClean="0"/>
              <a:t>=new Integer(marks);</a:t>
            </a:r>
          </a:p>
          <a:p>
            <a:r>
              <a:rPr lang="en-US" dirty="0" smtClean="0"/>
              <a:t>	//</a:t>
            </a:r>
            <a:r>
              <a:rPr lang="en-US" dirty="0" err="1" smtClean="0"/>
              <a:t>request.setAttribute</a:t>
            </a:r>
            <a:r>
              <a:rPr lang="en-US" dirty="0" smtClean="0"/>
              <a:t>("NAME", name);</a:t>
            </a:r>
          </a:p>
          <a:p>
            <a:r>
              <a:rPr lang="en-US" dirty="0" smtClean="0"/>
              <a:t>	//</a:t>
            </a:r>
            <a:r>
              <a:rPr lang="en-US" dirty="0" err="1" smtClean="0"/>
              <a:t>request.setAttribute</a:t>
            </a:r>
            <a:r>
              <a:rPr lang="en-US" dirty="0" smtClean="0"/>
              <a:t>("</a:t>
            </a:r>
            <a:r>
              <a:rPr lang="en-US" dirty="0" err="1" smtClean="0"/>
              <a:t>MARKS",marksobj</a:t>
            </a:r>
            <a:r>
              <a:rPr lang="en-US" dirty="0" smtClean="0"/>
              <a:t>);</a:t>
            </a:r>
          </a:p>
          <a:p>
            <a:r>
              <a:rPr lang="en-US" dirty="0" smtClean="0"/>
              <a:t>	// </a:t>
            </a:r>
            <a:r>
              <a:rPr lang="en-US" dirty="0" smtClean="0">
                <a:solidFill>
                  <a:srgbClr val="FF0000"/>
                </a:solidFill>
              </a:rPr>
              <a:t>create an object of </a:t>
            </a:r>
            <a:r>
              <a:rPr lang="en-US" dirty="0" err="1" smtClean="0">
                <a:solidFill>
                  <a:srgbClr val="FF0000"/>
                </a:solidFill>
              </a:rPr>
              <a:t>StudentBean</a:t>
            </a:r>
            <a:r>
              <a:rPr lang="en-US" dirty="0" smtClean="0">
                <a:solidFill>
                  <a:srgbClr val="FF0000"/>
                </a:solidFill>
              </a:rPr>
              <a:t> </a:t>
            </a:r>
          </a:p>
          <a:p>
            <a:r>
              <a:rPr lang="en-US" dirty="0" smtClean="0"/>
              <a:t>	</a:t>
            </a:r>
            <a:r>
              <a:rPr lang="en-US" dirty="0" err="1" smtClean="0"/>
              <a:t>StudentBean</a:t>
            </a:r>
            <a:r>
              <a:rPr lang="en-US" dirty="0" smtClean="0"/>
              <a:t> </a:t>
            </a:r>
            <a:r>
              <a:rPr lang="en-US" dirty="0" err="1" smtClean="0"/>
              <a:t>sb</a:t>
            </a:r>
            <a:r>
              <a:rPr lang="en-US" dirty="0" smtClean="0"/>
              <a:t>=new </a:t>
            </a:r>
            <a:r>
              <a:rPr lang="en-US" dirty="0" err="1" smtClean="0"/>
              <a:t>StudentBean</a:t>
            </a:r>
            <a:r>
              <a:rPr lang="en-US" dirty="0" smtClean="0"/>
              <a:t>(</a:t>
            </a:r>
            <a:r>
              <a:rPr lang="en-US" dirty="0" err="1" smtClean="0"/>
              <a:t>roll,name,marks</a:t>
            </a:r>
            <a:r>
              <a:rPr lang="en-US" dirty="0" smtClean="0"/>
              <a:t>);</a:t>
            </a:r>
          </a:p>
          <a:p>
            <a:r>
              <a:rPr lang="en-US" dirty="0" smtClean="0"/>
              <a:t>	// </a:t>
            </a:r>
            <a:r>
              <a:rPr lang="en-US" dirty="0" smtClean="0">
                <a:solidFill>
                  <a:srgbClr val="FF0000"/>
                </a:solidFill>
              </a:rPr>
              <a:t>store </a:t>
            </a:r>
            <a:r>
              <a:rPr lang="en-US" dirty="0" err="1" smtClean="0">
                <a:solidFill>
                  <a:srgbClr val="FF0000"/>
                </a:solidFill>
              </a:rPr>
              <a:t>StudentBean</a:t>
            </a:r>
            <a:r>
              <a:rPr lang="en-US" dirty="0" smtClean="0">
                <a:solidFill>
                  <a:srgbClr val="FF0000"/>
                </a:solidFill>
              </a:rPr>
              <a:t> object in request </a:t>
            </a:r>
          </a:p>
          <a:p>
            <a:r>
              <a:rPr lang="en-US" dirty="0" smtClean="0">
                <a:solidFill>
                  <a:srgbClr val="FF0000"/>
                </a:solidFill>
              </a:rPr>
              <a:t>	// package “</a:t>
            </a:r>
            <a:r>
              <a:rPr lang="en-US" dirty="0" err="1" smtClean="0">
                <a:solidFill>
                  <a:srgbClr val="FF0000"/>
                </a:solidFill>
              </a:rPr>
              <a:t>org.bean</a:t>
            </a:r>
            <a:r>
              <a:rPr lang="en-US" dirty="0" smtClean="0">
                <a:solidFill>
                  <a:srgbClr val="FF0000"/>
                </a:solidFill>
              </a:rPr>
              <a:t>.*” must be imported</a:t>
            </a:r>
          </a:p>
          <a:p>
            <a:r>
              <a:rPr lang="en-US" dirty="0" smtClean="0">
                <a:solidFill>
                  <a:srgbClr val="FF0000"/>
                </a:solidFill>
              </a:rPr>
              <a:t>	</a:t>
            </a:r>
            <a:r>
              <a:rPr lang="en-US" dirty="0" smtClean="0"/>
              <a:t> </a:t>
            </a:r>
            <a:r>
              <a:rPr lang="en-US" dirty="0" err="1" smtClean="0"/>
              <a:t>request.setAttribute</a:t>
            </a:r>
            <a:r>
              <a:rPr lang="en-US" dirty="0" smtClean="0"/>
              <a:t>(“STUDENT", </a:t>
            </a:r>
            <a:r>
              <a:rPr lang="en-US" dirty="0" err="1" smtClean="0"/>
              <a:t>sb</a:t>
            </a:r>
            <a:r>
              <a:rPr lang="en-US" dirty="0" smtClean="0"/>
              <a:t>);</a:t>
            </a:r>
            <a:endParaRPr lang="en-US" dirty="0" smtClean="0">
              <a:solidFill>
                <a:srgbClr val="FF0000"/>
              </a:solidFill>
            </a:endParaRPr>
          </a:p>
          <a:p>
            <a:r>
              <a:rPr lang="en-US" dirty="0" smtClean="0"/>
              <a:t>	</a:t>
            </a:r>
            <a:r>
              <a:rPr lang="en-US" dirty="0" err="1" smtClean="0"/>
              <a:t>dispatcher.forward</a:t>
            </a:r>
            <a:r>
              <a:rPr lang="en-US" dirty="0" smtClean="0"/>
              <a:t>(request, response);</a:t>
            </a:r>
          </a:p>
          <a:p>
            <a:r>
              <a:rPr lang="en-US" dirty="0" smtClean="0"/>
              <a:t>}else{</a:t>
            </a:r>
          </a:p>
          <a:p>
            <a:r>
              <a:rPr lang="pt-BR" dirty="0" smtClean="0"/>
              <a:t>	</a:t>
            </a:r>
            <a:r>
              <a:rPr lang="pt-BR" i="1" u="sng" dirty="0" smtClean="0"/>
              <a:t>just like before</a:t>
            </a:r>
            <a:endParaRPr lang="en-US" i="1" u="sng" dirty="0" smtClean="0"/>
          </a:p>
          <a:p>
            <a:r>
              <a:rPr lang="en-US" dirty="0" smtClean="0"/>
              <a:t>}</a:t>
            </a:r>
          </a:p>
        </p:txBody>
      </p:sp>
    </p:spTree>
  </p:cSld>
  <p:clrMapOvr>
    <a:masterClrMapping/>
  </p:clrMapOvr>
  <p:transition spd="slow">
    <p:fade/>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a:t>
            </a:r>
            <a:r>
              <a:rPr lang="en-US" dirty="0" err="1" smtClean="0"/>
              <a:t>DisplayServlet</a:t>
            </a:r>
            <a:r>
              <a:rPr lang="en-US" dirty="0" smtClean="0"/>
              <a:t> will look like</a:t>
            </a:r>
            <a:endParaRPr lang="en-US" dirty="0"/>
          </a:p>
        </p:txBody>
      </p:sp>
      <p:sp>
        <p:nvSpPr>
          <p:cNvPr id="4" name="TextBox 3"/>
          <p:cNvSpPr txBox="1"/>
          <p:nvPr/>
        </p:nvSpPr>
        <p:spPr>
          <a:xfrm>
            <a:off x="685800" y="990600"/>
            <a:ext cx="9144000" cy="4524315"/>
          </a:xfrm>
          <a:prstGeom prst="rect">
            <a:avLst/>
          </a:prstGeom>
          <a:noFill/>
        </p:spPr>
        <p:txBody>
          <a:bodyPr wrap="square" rtlCol="0">
            <a:spAutoFit/>
          </a:bodyPr>
          <a:lstStyle/>
          <a:p>
            <a:r>
              <a:rPr lang="en-US" b="1" dirty="0" smtClean="0"/>
              <a:t>else{</a:t>
            </a:r>
            <a:endParaRPr lang="en-US" dirty="0" smtClean="0">
              <a:solidFill>
                <a:srgbClr val="FF0000"/>
              </a:solidFill>
            </a:endParaRPr>
          </a:p>
          <a:p>
            <a:r>
              <a:rPr lang="en-US" dirty="0" smtClean="0"/>
              <a:t>	//String name=(String)</a:t>
            </a:r>
            <a:r>
              <a:rPr lang="en-US" dirty="0" err="1" smtClean="0"/>
              <a:t>request.getAttribute</a:t>
            </a:r>
            <a:r>
              <a:rPr lang="en-US" dirty="0" smtClean="0"/>
              <a:t>("NAME");</a:t>
            </a:r>
          </a:p>
          <a:p>
            <a:r>
              <a:rPr lang="en-US" dirty="0" smtClean="0"/>
              <a:t>	//Integer </a:t>
            </a:r>
            <a:r>
              <a:rPr lang="en-US" dirty="0" err="1" smtClean="0"/>
              <a:t>iobj</a:t>
            </a:r>
            <a:r>
              <a:rPr lang="en-US" dirty="0" smtClean="0"/>
              <a:t>=(Integer)</a:t>
            </a:r>
            <a:r>
              <a:rPr lang="en-US" dirty="0" err="1" smtClean="0"/>
              <a:t>request.getAttribute</a:t>
            </a:r>
            <a:r>
              <a:rPr lang="en-US" dirty="0" smtClean="0"/>
              <a:t>("MARKS").</a:t>
            </a:r>
          </a:p>
          <a:p>
            <a:r>
              <a:rPr lang="en-US" dirty="0" smtClean="0"/>
              <a:t>	 </a:t>
            </a:r>
            <a:r>
              <a:rPr lang="en-US" dirty="0" err="1" smtClean="0"/>
              <a:t>StudentBean</a:t>
            </a:r>
            <a:r>
              <a:rPr lang="en-US" dirty="0" smtClean="0"/>
              <a:t> s=null; </a:t>
            </a:r>
          </a:p>
          <a:p>
            <a:r>
              <a:rPr lang="en-US" dirty="0" smtClean="0"/>
              <a:t>	// </a:t>
            </a:r>
            <a:r>
              <a:rPr lang="en-US" dirty="0" smtClean="0">
                <a:solidFill>
                  <a:srgbClr val="FF0000"/>
                </a:solidFill>
              </a:rPr>
              <a:t>retrieving student object passed through request</a:t>
            </a:r>
          </a:p>
          <a:p>
            <a:r>
              <a:rPr lang="en-US" dirty="0" smtClean="0"/>
              <a:t>	s=(</a:t>
            </a:r>
            <a:r>
              <a:rPr lang="en-US" dirty="0" err="1" smtClean="0"/>
              <a:t>StudentBean</a:t>
            </a:r>
            <a:r>
              <a:rPr lang="en-US" dirty="0" smtClean="0"/>
              <a:t>)</a:t>
            </a:r>
            <a:r>
              <a:rPr lang="en-US" dirty="0" err="1" smtClean="0"/>
              <a:t>request.getAttribute</a:t>
            </a:r>
            <a:r>
              <a:rPr lang="en-US" dirty="0" smtClean="0"/>
              <a:t>(“STUDENT");</a:t>
            </a:r>
          </a:p>
          <a:p>
            <a:r>
              <a:rPr lang="en-US" dirty="0" smtClean="0"/>
              <a:t>	// </a:t>
            </a:r>
            <a:r>
              <a:rPr lang="en-US" dirty="0" smtClean="0">
                <a:solidFill>
                  <a:srgbClr val="FF0000"/>
                </a:solidFill>
              </a:rPr>
              <a:t>calling getters</a:t>
            </a:r>
          </a:p>
          <a:p>
            <a:r>
              <a:rPr lang="en-US" b="1" dirty="0" smtClean="0"/>
              <a:t>	</a:t>
            </a:r>
            <a:r>
              <a:rPr lang="en-US" dirty="0" smtClean="0"/>
              <a:t>String name=</a:t>
            </a:r>
            <a:r>
              <a:rPr lang="en-US" dirty="0" err="1" smtClean="0"/>
              <a:t>s.getName</a:t>
            </a:r>
            <a:r>
              <a:rPr lang="en-US" dirty="0" smtClean="0"/>
              <a:t>();  </a:t>
            </a:r>
          </a:p>
          <a:p>
            <a:r>
              <a:rPr lang="en-US" dirty="0" smtClean="0"/>
              <a:t>	</a:t>
            </a:r>
            <a:r>
              <a:rPr lang="en-US" dirty="0" err="1" smtClean="0"/>
              <a:t>int</a:t>
            </a:r>
            <a:r>
              <a:rPr lang="en-US" dirty="0" smtClean="0"/>
              <a:t> marks=</a:t>
            </a:r>
            <a:r>
              <a:rPr lang="en-US" dirty="0" err="1" smtClean="0"/>
              <a:t>s.getMarks</a:t>
            </a:r>
            <a:r>
              <a:rPr lang="en-US" dirty="0" smtClean="0"/>
              <a:t>();</a:t>
            </a:r>
          </a:p>
          <a:p>
            <a:r>
              <a:rPr lang="en-US" dirty="0" smtClean="0"/>
              <a:t>	</a:t>
            </a:r>
            <a:r>
              <a:rPr lang="en-US" dirty="0" err="1" smtClean="0"/>
              <a:t>out.println</a:t>
            </a:r>
            <a:r>
              <a:rPr lang="en-US" dirty="0" smtClean="0"/>
              <a:t>("&lt;h3&gt; name  : "+name+"&lt;/h3&gt;");</a:t>
            </a:r>
          </a:p>
          <a:p>
            <a:r>
              <a:rPr lang="en-US" dirty="0" smtClean="0"/>
              <a:t>	</a:t>
            </a:r>
            <a:r>
              <a:rPr lang="en-US" dirty="0" err="1" smtClean="0"/>
              <a:t>out.println</a:t>
            </a:r>
            <a:r>
              <a:rPr lang="en-US" dirty="0" smtClean="0"/>
              <a:t>("&lt;h3&gt; marks : "+marks+"&lt;/h3&gt;");</a:t>
            </a:r>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smtClean="0"/>
              <a:t>Cookies</a:t>
            </a:r>
            <a:endParaRPr lang="en-US" cap="none" dirty="0"/>
          </a:p>
        </p:txBody>
      </p:sp>
      <p:sp>
        <p:nvSpPr>
          <p:cNvPr id="4" name="Subtitle 3"/>
          <p:cNvSpPr>
            <a:spLocks noGrp="1"/>
          </p:cNvSpPr>
          <p:nvPr>
            <p:ph type="subTitle" idx="1"/>
          </p:nvPr>
        </p:nvSpPr>
        <p:spPr/>
        <p:txBody>
          <a:bodyPr/>
          <a:lstStyle/>
          <a:p>
            <a:endParaRPr lang="en-US"/>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p:txBody>
          <a:bodyPr/>
          <a:lstStyle/>
          <a:p>
            <a:r>
              <a:rPr lang="en-US" smtClean="0"/>
              <a:t>Static HTML</a:t>
            </a:r>
          </a:p>
        </p:txBody>
      </p:sp>
      <p:sp>
        <p:nvSpPr>
          <p:cNvPr id="4" name="Content Placeholder 3"/>
          <p:cNvSpPr>
            <a:spLocks noGrp="1"/>
          </p:cNvSpPr>
          <p:nvPr>
            <p:ph idx="1"/>
          </p:nvPr>
        </p:nvSpPr>
        <p:spPr/>
        <p:txBody>
          <a:bodyPr>
            <a:normAutofit/>
          </a:bodyPr>
          <a:lstStyle/>
          <a:p>
            <a:pPr>
              <a:defRPr/>
            </a:pPr>
            <a:r>
              <a:rPr lang="en-US" dirty="0" smtClean="0"/>
              <a:t>We know web pages can be created by coding in HTML and then saving those HTML in a file having extension html/</a:t>
            </a:r>
            <a:r>
              <a:rPr lang="en-US" dirty="0" err="1" smtClean="0"/>
              <a:t>xhtml</a:t>
            </a:r>
            <a:r>
              <a:rPr lang="en-US" dirty="0" smtClean="0"/>
              <a:t>/</a:t>
            </a:r>
            <a:r>
              <a:rPr lang="en-US" dirty="0" err="1" smtClean="0"/>
              <a:t>htm</a:t>
            </a:r>
            <a:r>
              <a:rPr lang="en-US" dirty="0" smtClean="0"/>
              <a:t>.</a:t>
            </a:r>
          </a:p>
          <a:p>
            <a:pPr lvl="1">
              <a:defRPr/>
            </a:pPr>
            <a:r>
              <a:rPr lang="en-US" dirty="0" smtClean="0"/>
              <a:t>Static html</a:t>
            </a:r>
          </a:p>
          <a:p>
            <a:pPr lvl="1">
              <a:defRPr/>
            </a:pPr>
            <a:r>
              <a:rPr lang="en-US" dirty="0" smtClean="0"/>
              <a:t>All requester are going to see exactly same web page. </a:t>
            </a:r>
          </a:p>
          <a:p>
            <a:pPr lvl="1">
              <a:defRPr/>
            </a:pPr>
            <a:r>
              <a:rPr lang="en-US" dirty="0" smtClean="0"/>
              <a:t>Home pages of a web site can be developed using static html</a:t>
            </a:r>
          </a:p>
          <a:p>
            <a:pPr lvl="1">
              <a:buFontTx/>
              <a:buNone/>
              <a:defRPr/>
            </a:pPr>
            <a:endParaRPr lang="en-US" dirty="0"/>
          </a:p>
        </p:txBody>
      </p:sp>
    </p:spTree>
  </p:cSld>
  <p:clrMapOvr>
    <a:masterClrMapping/>
  </p:clrMapOvr>
  <p:transition spd="slow">
    <p:fade/>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3"/>
          <p:cNvSpPr>
            <a:spLocks noGrp="1"/>
          </p:cNvSpPr>
          <p:nvPr>
            <p:ph type="title"/>
          </p:nvPr>
        </p:nvSpPr>
        <p:spPr/>
        <p:txBody>
          <a:bodyPr/>
          <a:lstStyle/>
          <a:p>
            <a:r>
              <a:rPr lang="en-US" smtClean="0"/>
              <a:t>Cookie	</a:t>
            </a:r>
          </a:p>
        </p:txBody>
      </p:sp>
      <p:sp>
        <p:nvSpPr>
          <p:cNvPr id="5" name="Content Placeholder 4"/>
          <p:cNvSpPr>
            <a:spLocks noGrp="1"/>
          </p:cNvSpPr>
          <p:nvPr>
            <p:ph idx="1"/>
          </p:nvPr>
        </p:nvSpPr>
        <p:spPr/>
        <p:txBody>
          <a:bodyPr>
            <a:normAutofit/>
          </a:bodyPr>
          <a:lstStyle/>
          <a:p>
            <a:pPr>
              <a:defRPr/>
            </a:pPr>
            <a:r>
              <a:rPr lang="en-US" dirty="0" smtClean="0"/>
              <a:t>Cookie is a </a:t>
            </a:r>
            <a:r>
              <a:rPr lang="en-US" i="1" dirty="0" smtClean="0"/>
              <a:t>name=value</a:t>
            </a:r>
            <a:r>
              <a:rPr lang="en-US" dirty="0" smtClean="0"/>
              <a:t> pair which is stored in a small text file in browser computer.</a:t>
            </a:r>
          </a:p>
          <a:p>
            <a:pPr>
              <a:defRPr/>
            </a:pPr>
            <a:r>
              <a:rPr lang="en-US" dirty="0" smtClean="0"/>
              <a:t>Cookie is dispatched by a </a:t>
            </a:r>
            <a:r>
              <a:rPr lang="en-US" dirty="0" err="1" smtClean="0"/>
              <a:t>webserver</a:t>
            </a:r>
            <a:r>
              <a:rPr lang="en-US" dirty="0" smtClean="0"/>
              <a:t> to a browser and it is saved by browser.</a:t>
            </a:r>
          </a:p>
          <a:p>
            <a:pPr>
              <a:defRPr/>
            </a:pPr>
            <a:r>
              <a:rPr lang="en-US" dirty="0" smtClean="0"/>
              <a:t>When a browser request back to a </a:t>
            </a:r>
            <a:r>
              <a:rPr lang="en-US" dirty="0" err="1" smtClean="0"/>
              <a:t>webserver</a:t>
            </a:r>
            <a:r>
              <a:rPr lang="en-US" dirty="0" smtClean="0"/>
              <a:t> , it sends all the cookies it received from that </a:t>
            </a:r>
            <a:r>
              <a:rPr lang="en-US" dirty="0" err="1" smtClean="0"/>
              <a:t>webserver</a:t>
            </a:r>
            <a:r>
              <a:rPr lang="en-US" dirty="0" smtClean="0"/>
              <a:t> , along with the request.</a:t>
            </a:r>
            <a:endParaRPr lang="en-US" dirty="0"/>
          </a:p>
        </p:txBody>
      </p:sp>
    </p:spTree>
  </p:cSld>
  <p:clrMapOvr>
    <a:masterClrMapping/>
  </p:clrMapOvr>
  <p:transition spd="slow">
    <p:fade/>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mputr2"/>
          <p:cNvSpPr>
            <a:spLocks noEditPoints="1" noChangeArrowheads="1"/>
          </p:cNvSpPr>
          <p:nvPr/>
        </p:nvSpPr>
        <p:spPr bwMode="auto">
          <a:xfrm>
            <a:off x="0" y="2438400"/>
            <a:ext cx="1809750" cy="1885950"/>
          </a:xfrm>
          <a:custGeom>
            <a:avLst/>
            <a:gdLst>
              <a:gd name="T0" fmla="*/ 904875 w 21600"/>
              <a:gd name="T1" fmla="*/ 0 h 21600"/>
              <a:gd name="T2" fmla="*/ 904875 w 21600"/>
              <a:gd name="T3" fmla="*/ 1885950 h 21600"/>
              <a:gd name="T4" fmla="*/ 1451654 w 21600"/>
              <a:gd name="T5" fmla="*/ 0 h 21600"/>
              <a:gd name="T6" fmla="*/ 358096 w 21600"/>
              <a:gd name="T7" fmla="*/ 0 h 21600"/>
              <a:gd name="T8" fmla="*/ 358096 w 21600"/>
              <a:gd name="T9" fmla="*/ 1015532 h 21600"/>
              <a:gd name="T10" fmla="*/ 1451654 w 21600"/>
              <a:gd name="T11" fmla="*/ 1015532 h 21600"/>
              <a:gd name="T12" fmla="*/ 358096 w 21600"/>
              <a:gd name="T13" fmla="*/ 507809 h 21600"/>
              <a:gd name="T14" fmla="*/ 1451654 w 21600"/>
              <a:gd name="T15" fmla="*/ 507809 h 21600"/>
              <a:gd name="T16" fmla="*/ 1577499 w 21600"/>
              <a:gd name="T17" fmla="*/ 1378228 h 21600"/>
              <a:gd name="T18" fmla="*/ 232251 w 21600"/>
              <a:gd name="T19" fmla="*/ 1378228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110595" name="server"/>
          <p:cNvSpPr>
            <a:spLocks noEditPoints="1" noChangeArrowheads="1"/>
          </p:cNvSpPr>
          <p:nvPr/>
        </p:nvSpPr>
        <p:spPr bwMode="auto">
          <a:xfrm>
            <a:off x="7467600" y="2438400"/>
            <a:ext cx="1504950" cy="1809750"/>
          </a:xfrm>
          <a:custGeom>
            <a:avLst/>
            <a:gdLst>
              <a:gd name="T0" fmla="*/ 0 w 21600"/>
              <a:gd name="T1" fmla="*/ 0 h 21600"/>
              <a:gd name="T2" fmla="*/ 752475 w 21600"/>
              <a:gd name="T3" fmla="*/ 0 h 21600"/>
              <a:gd name="T4" fmla="*/ 1504950 w 21600"/>
              <a:gd name="T5" fmla="*/ 0 h 21600"/>
              <a:gd name="T6" fmla="*/ 1504950 w 21600"/>
              <a:gd name="T7" fmla="*/ 904875 h 21600"/>
              <a:gd name="T8" fmla="*/ 1504950 w 21600"/>
              <a:gd name="T9" fmla="*/ 1809750 h 21600"/>
              <a:gd name="T10" fmla="*/ 752475 w 21600"/>
              <a:gd name="T11" fmla="*/ 1809750 h 21600"/>
              <a:gd name="T12" fmla="*/ 0 w 21600"/>
              <a:gd name="T13" fmla="*/ 1809750 h 21600"/>
              <a:gd name="T14" fmla="*/ 0 w 21600"/>
              <a:gd name="T15" fmla="*/ 904875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8" name="TextBox 7"/>
          <p:cNvSpPr txBox="1">
            <a:spLocks noChangeArrowheads="1"/>
          </p:cNvSpPr>
          <p:nvPr/>
        </p:nvSpPr>
        <p:spPr bwMode="auto">
          <a:xfrm>
            <a:off x="3048000" y="1981200"/>
            <a:ext cx="3352800" cy="461963"/>
          </a:xfrm>
          <a:prstGeom prst="rect">
            <a:avLst/>
          </a:prstGeom>
          <a:noFill/>
          <a:ln w="9525">
            <a:noFill/>
            <a:miter lim="800000"/>
            <a:headEnd/>
            <a:tailEnd/>
          </a:ln>
        </p:spPr>
        <p:txBody>
          <a:bodyPr>
            <a:spAutoFit/>
          </a:bodyPr>
          <a:lstStyle/>
          <a:p>
            <a:r>
              <a:rPr lang="en-US"/>
              <a:t>Request for page</a:t>
            </a:r>
          </a:p>
        </p:txBody>
      </p:sp>
      <p:cxnSp>
        <p:nvCxnSpPr>
          <p:cNvPr id="27" name="Straight Arrow Connector 26"/>
          <p:cNvCxnSpPr/>
          <p:nvPr/>
        </p:nvCxnSpPr>
        <p:spPr>
          <a:xfrm>
            <a:off x="1676400" y="2438400"/>
            <a:ext cx="57150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1600200" y="2819400"/>
            <a:ext cx="56388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a:spLocks noChangeArrowheads="1"/>
          </p:cNvSpPr>
          <p:nvPr/>
        </p:nvSpPr>
        <p:spPr bwMode="auto">
          <a:xfrm>
            <a:off x="2362200" y="2743200"/>
            <a:ext cx="4724400" cy="461963"/>
          </a:xfrm>
          <a:prstGeom prst="rect">
            <a:avLst/>
          </a:prstGeom>
          <a:noFill/>
          <a:ln w="9525">
            <a:noFill/>
            <a:miter lim="800000"/>
            <a:headEnd/>
            <a:tailEnd/>
          </a:ln>
        </p:spPr>
        <p:txBody>
          <a:bodyPr>
            <a:spAutoFit/>
          </a:bodyPr>
          <a:lstStyle/>
          <a:p>
            <a:r>
              <a:rPr lang="en-US"/>
              <a:t>Web page + cookie (c1=“jhn234”)</a:t>
            </a:r>
          </a:p>
        </p:txBody>
      </p:sp>
      <p:sp>
        <p:nvSpPr>
          <p:cNvPr id="33" name="Rectangular Callout 32"/>
          <p:cNvSpPr/>
          <p:nvPr/>
        </p:nvSpPr>
        <p:spPr>
          <a:xfrm>
            <a:off x="381000" y="1066800"/>
            <a:ext cx="2667000" cy="1219200"/>
          </a:xfrm>
          <a:prstGeom prst="wedgeRectCallout">
            <a:avLst>
              <a:gd name="adj1" fmla="val -37023"/>
              <a:gd name="adj2" fmla="val 60942"/>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TextBox 33"/>
          <p:cNvSpPr txBox="1">
            <a:spLocks noChangeArrowheads="1"/>
          </p:cNvSpPr>
          <p:nvPr/>
        </p:nvSpPr>
        <p:spPr bwMode="auto">
          <a:xfrm>
            <a:off x="457200" y="990600"/>
            <a:ext cx="2514600" cy="1200150"/>
          </a:xfrm>
          <a:prstGeom prst="rect">
            <a:avLst/>
          </a:prstGeom>
          <a:noFill/>
          <a:ln w="9525">
            <a:noFill/>
            <a:miter lim="800000"/>
            <a:headEnd/>
            <a:tailEnd/>
          </a:ln>
        </p:spPr>
        <p:txBody>
          <a:bodyPr>
            <a:spAutoFit/>
          </a:bodyPr>
          <a:lstStyle/>
          <a:p>
            <a:r>
              <a:rPr lang="en-US"/>
              <a:t>Browser saves the cookie (c1=“jhn234”)</a:t>
            </a:r>
          </a:p>
        </p:txBody>
      </p:sp>
      <p:cxnSp>
        <p:nvCxnSpPr>
          <p:cNvPr id="36" name="Straight Arrow Connector 35"/>
          <p:cNvCxnSpPr/>
          <p:nvPr/>
        </p:nvCxnSpPr>
        <p:spPr>
          <a:xfrm>
            <a:off x="1828800" y="3733800"/>
            <a:ext cx="5410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2286000" y="3352800"/>
            <a:ext cx="4343400" cy="461963"/>
          </a:xfrm>
          <a:prstGeom prst="rect">
            <a:avLst/>
          </a:prstGeom>
          <a:noFill/>
          <a:ln w="9525">
            <a:noFill/>
            <a:miter lim="800000"/>
            <a:headEnd/>
            <a:tailEnd/>
          </a:ln>
        </p:spPr>
        <p:txBody>
          <a:bodyPr>
            <a:spAutoFit/>
          </a:bodyPr>
          <a:lstStyle/>
          <a:p>
            <a:r>
              <a:rPr lang="en-US"/>
              <a:t>Request + cookie (c1=“jhn234”)</a:t>
            </a:r>
          </a:p>
        </p:txBody>
      </p:sp>
      <p:cxnSp>
        <p:nvCxnSpPr>
          <p:cNvPr id="38" name="Straight Arrow Connector 37"/>
          <p:cNvCxnSpPr/>
          <p:nvPr/>
        </p:nvCxnSpPr>
        <p:spPr>
          <a:xfrm>
            <a:off x="1905000" y="4267200"/>
            <a:ext cx="5410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2362200" y="3886200"/>
            <a:ext cx="4343400" cy="461963"/>
          </a:xfrm>
          <a:prstGeom prst="rect">
            <a:avLst/>
          </a:prstGeom>
          <a:noFill/>
          <a:ln w="9525">
            <a:noFill/>
            <a:miter lim="800000"/>
            <a:headEnd/>
            <a:tailEnd/>
          </a:ln>
        </p:spPr>
        <p:txBody>
          <a:bodyPr>
            <a:spAutoFit/>
          </a:bodyPr>
          <a:lstStyle/>
          <a:p>
            <a:r>
              <a:rPr lang="en-US"/>
              <a:t>Request + cookie (c1=“jhn234”)</a:t>
            </a:r>
          </a:p>
        </p:txBody>
      </p:sp>
      <p:sp>
        <p:nvSpPr>
          <p:cNvPr id="110606" name="TextBox 40"/>
          <p:cNvSpPr txBox="1">
            <a:spLocks noChangeArrowheads="1"/>
          </p:cNvSpPr>
          <p:nvPr/>
        </p:nvSpPr>
        <p:spPr bwMode="auto">
          <a:xfrm>
            <a:off x="7162800" y="4495800"/>
            <a:ext cx="1981200" cy="461963"/>
          </a:xfrm>
          <a:prstGeom prst="rect">
            <a:avLst/>
          </a:prstGeom>
          <a:noFill/>
          <a:ln w="9525">
            <a:noFill/>
            <a:miter lim="800000"/>
            <a:headEnd/>
            <a:tailEnd/>
          </a:ln>
        </p:spPr>
        <p:txBody>
          <a:bodyPr>
            <a:spAutoFit/>
          </a:bodyPr>
          <a:lstStyle/>
          <a:p>
            <a:pPr algn="ctr"/>
            <a:r>
              <a:rPr lang="en-US"/>
              <a:t>Web Server</a:t>
            </a:r>
          </a:p>
        </p:txBody>
      </p:sp>
      <p:sp>
        <p:nvSpPr>
          <p:cNvPr id="110607" name="TextBox 41"/>
          <p:cNvSpPr txBox="1">
            <a:spLocks noChangeArrowheads="1"/>
          </p:cNvSpPr>
          <p:nvPr/>
        </p:nvSpPr>
        <p:spPr bwMode="auto">
          <a:xfrm>
            <a:off x="0" y="4572000"/>
            <a:ext cx="1828800" cy="461963"/>
          </a:xfrm>
          <a:prstGeom prst="rect">
            <a:avLst/>
          </a:prstGeom>
          <a:noFill/>
          <a:ln w="9525">
            <a:noFill/>
            <a:miter lim="800000"/>
            <a:headEnd/>
            <a:tailEnd/>
          </a:ln>
        </p:spPr>
        <p:txBody>
          <a:bodyPr>
            <a:spAutoFit/>
          </a:bodyPr>
          <a:lstStyle/>
          <a:p>
            <a:pPr algn="ctr"/>
            <a:r>
              <a:rPr lang="en-US"/>
              <a:t>browser</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ppt_w*0.05"/>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anim calcmode="lin" valueType="num">
                                      <p:cBhvr>
                                        <p:cTn id="9" dur="500" fill="hold"/>
                                        <p:tgtEl>
                                          <p:spTgt spid="8"/>
                                        </p:tgtEl>
                                        <p:attrNameLst>
                                          <p:attrName>ppt_x</p:attrName>
                                        </p:attrNameLst>
                                      </p:cBhvr>
                                      <p:tavLst>
                                        <p:tav tm="0">
                                          <p:val>
                                            <p:strVal val="#ppt_x-.2"/>
                                          </p:val>
                                        </p:tav>
                                        <p:tav tm="100000">
                                          <p:val>
                                            <p:strVal val="#ppt_x"/>
                                          </p:val>
                                        </p:tav>
                                      </p:tavLst>
                                    </p:anim>
                                    <p:anim calcmode="lin" valueType="num">
                                      <p:cBhvr>
                                        <p:cTn id="10" dur="500" fill="hold"/>
                                        <p:tgtEl>
                                          <p:spTgt spid="8"/>
                                        </p:tgtEl>
                                        <p:attrNameLst>
                                          <p:attrName>ppt_y</p:attrName>
                                        </p:attrNameLst>
                                      </p:cBhvr>
                                      <p:tavLst>
                                        <p:tav tm="0">
                                          <p:val>
                                            <p:strVal val="#ppt_y"/>
                                          </p:val>
                                        </p:tav>
                                        <p:tav tm="100000">
                                          <p:val>
                                            <p:strVal val="#ppt_y"/>
                                          </p:val>
                                        </p:tav>
                                      </p:tavLst>
                                    </p:anim>
                                    <p:animEffect transition="in" filter="fade">
                                      <p:cBhvr>
                                        <p:cTn id="11" dur="500"/>
                                        <p:tgtEl>
                                          <p:spTgt spid="8"/>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strVal val="#ppt_w*0.05"/>
                                          </p:val>
                                        </p:tav>
                                        <p:tav tm="100000">
                                          <p:val>
                                            <p:strVal val="#ppt_w"/>
                                          </p:val>
                                        </p:tav>
                                      </p:tavLst>
                                    </p:anim>
                                    <p:anim calcmode="lin" valueType="num">
                                      <p:cBhvr>
                                        <p:cTn id="15" dur="500" fill="hold"/>
                                        <p:tgtEl>
                                          <p:spTgt spid="27"/>
                                        </p:tgtEl>
                                        <p:attrNameLst>
                                          <p:attrName>ppt_h</p:attrName>
                                        </p:attrNameLst>
                                      </p:cBhvr>
                                      <p:tavLst>
                                        <p:tav tm="0">
                                          <p:val>
                                            <p:strVal val="#ppt_h"/>
                                          </p:val>
                                        </p:tav>
                                        <p:tav tm="100000">
                                          <p:val>
                                            <p:strVal val="#ppt_h"/>
                                          </p:val>
                                        </p:tav>
                                      </p:tavLst>
                                    </p:anim>
                                    <p:anim calcmode="lin" valueType="num">
                                      <p:cBhvr>
                                        <p:cTn id="16" dur="500" fill="hold"/>
                                        <p:tgtEl>
                                          <p:spTgt spid="27"/>
                                        </p:tgtEl>
                                        <p:attrNameLst>
                                          <p:attrName>ppt_x</p:attrName>
                                        </p:attrNameLst>
                                      </p:cBhvr>
                                      <p:tavLst>
                                        <p:tav tm="0">
                                          <p:val>
                                            <p:strVal val="#ppt_x-.2"/>
                                          </p:val>
                                        </p:tav>
                                        <p:tav tm="100000">
                                          <p:val>
                                            <p:strVal val="#ppt_x"/>
                                          </p:val>
                                        </p:tav>
                                      </p:tavLst>
                                    </p:anim>
                                    <p:anim calcmode="lin" valueType="num">
                                      <p:cBhvr>
                                        <p:cTn id="17" dur="500" fill="hold"/>
                                        <p:tgtEl>
                                          <p:spTgt spid="27"/>
                                        </p:tgtEl>
                                        <p:attrNameLst>
                                          <p:attrName>ppt_y</p:attrName>
                                        </p:attrNameLst>
                                      </p:cBhvr>
                                      <p:tavLst>
                                        <p:tav tm="0">
                                          <p:val>
                                            <p:strVal val="#ppt_y"/>
                                          </p:val>
                                        </p:tav>
                                        <p:tav tm="100000">
                                          <p:val>
                                            <p:strVal val="#ppt_y"/>
                                          </p:val>
                                        </p:tav>
                                      </p:tavLst>
                                    </p:anim>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4" presetClass="entr" presetSubtype="0" accel="10000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ppt_w</p:attrName>
                                        </p:attrNameLst>
                                      </p:cBhvr>
                                      <p:tavLst>
                                        <p:tav tm="0">
                                          <p:val>
                                            <p:strVal val="#ppt_w*0.05"/>
                                          </p:val>
                                        </p:tav>
                                        <p:tav tm="100000">
                                          <p:val>
                                            <p:strVal val="#ppt_w"/>
                                          </p:val>
                                        </p:tav>
                                      </p:tavLst>
                                    </p:anim>
                                    <p:anim calcmode="lin" valueType="num">
                                      <p:cBhvr>
                                        <p:cTn id="40" dur="500" fill="hold"/>
                                        <p:tgtEl>
                                          <p:spTgt spid="37"/>
                                        </p:tgtEl>
                                        <p:attrNameLst>
                                          <p:attrName>ppt_h</p:attrName>
                                        </p:attrNameLst>
                                      </p:cBhvr>
                                      <p:tavLst>
                                        <p:tav tm="0">
                                          <p:val>
                                            <p:strVal val="#ppt_h"/>
                                          </p:val>
                                        </p:tav>
                                        <p:tav tm="100000">
                                          <p:val>
                                            <p:strVal val="#ppt_h"/>
                                          </p:val>
                                        </p:tav>
                                      </p:tavLst>
                                    </p:anim>
                                    <p:anim calcmode="lin" valueType="num">
                                      <p:cBhvr>
                                        <p:cTn id="41" dur="500" fill="hold"/>
                                        <p:tgtEl>
                                          <p:spTgt spid="37"/>
                                        </p:tgtEl>
                                        <p:attrNameLst>
                                          <p:attrName>ppt_x</p:attrName>
                                        </p:attrNameLst>
                                      </p:cBhvr>
                                      <p:tavLst>
                                        <p:tav tm="0">
                                          <p:val>
                                            <p:strVal val="#ppt_x-.2"/>
                                          </p:val>
                                        </p:tav>
                                        <p:tav tm="100000">
                                          <p:val>
                                            <p:strVal val="#ppt_x"/>
                                          </p:val>
                                        </p:tav>
                                      </p:tavLst>
                                    </p:anim>
                                    <p:anim calcmode="lin" valueType="num">
                                      <p:cBhvr>
                                        <p:cTn id="42" dur="500" fill="hold"/>
                                        <p:tgtEl>
                                          <p:spTgt spid="37"/>
                                        </p:tgtEl>
                                        <p:attrNameLst>
                                          <p:attrName>ppt_y</p:attrName>
                                        </p:attrNameLst>
                                      </p:cBhvr>
                                      <p:tavLst>
                                        <p:tav tm="0">
                                          <p:val>
                                            <p:strVal val="#ppt_y"/>
                                          </p:val>
                                        </p:tav>
                                        <p:tav tm="100000">
                                          <p:val>
                                            <p:strVal val="#ppt_y"/>
                                          </p:val>
                                        </p:tav>
                                      </p:tavLst>
                                    </p:anim>
                                    <p:animEffect transition="in" filter="fade">
                                      <p:cBhvr>
                                        <p:cTn id="43" dur="500"/>
                                        <p:tgtEl>
                                          <p:spTgt spid="37"/>
                                        </p:tgtEl>
                                      </p:cBhvr>
                                    </p:animEffect>
                                  </p:childTnLst>
                                </p:cTn>
                              </p:par>
                              <p:par>
                                <p:cTn id="44" presetID="54" presetClass="entr" presetSubtype="0" accel="100000"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p:cTn id="46" dur="500" fill="hold"/>
                                        <p:tgtEl>
                                          <p:spTgt spid="36"/>
                                        </p:tgtEl>
                                        <p:attrNameLst>
                                          <p:attrName>ppt_w</p:attrName>
                                        </p:attrNameLst>
                                      </p:cBhvr>
                                      <p:tavLst>
                                        <p:tav tm="0">
                                          <p:val>
                                            <p:strVal val="#ppt_w*0.05"/>
                                          </p:val>
                                        </p:tav>
                                        <p:tav tm="100000">
                                          <p:val>
                                            <p:strVal val="#ppt_w"/>
                                          </p:val>
                                        </p:tav>
                                      </p:tavLst>
                                    </p:anim>
                                    <p:anim calcmode="lin" valueType="num">
                                      <p:cBhvr>
                                        <p:cTn id="47" dur="500" fill="hold"/>
                                        <p:tgtEl>
                                          <p:spTgt spid="36"/>
                                        </p:tgtEl>
                                        <p:attrNameLst>
                                          <p:attrName>ppt_h</p:attrName>
                                        </p:attrNameLst>
                                      </p:cBhvr>
                                      <p:tavLst>
                                        <p:tav tm="0">
                                          <p:val>
                                            <p:strVal val="#ppt_h"/>
                                          </p:val>
                                        </p:tav>
                                        <p:tav tm="100000">
                                          <p:val>
                                            <p:strVal val="#ppt_h"/>
                                          </p:val>
                                        </p:tav>
                                      </p:tavLst>
                                    </p:anim>
                                    <p:anim calcmode="lin" valueType="num">
                                      <p:cBhvr>
                                        <p:cTn id="48" dur="500" fill="hold"/>
                                        <p:tgtEl>
                                          <p:spTgt spid="36"/>
                                        </p:tgtEl>
                                        <p:attrNameLst>
                                          <p:attrName>ppt_x</p:attrName>
                                        </p:attrNameLst>
                                      </p:cBhvr>
                                      <p:tavLst>
                                        <p:tav tm="0">
                                          <p:val>
                                            <p:strVal val="#ppt_x-.2"/>
                                          </p:val>
                                        </p:tav>
                                        <p:tav tm="100000">
                                          <p:val>
                                            <p:strVal val="#ppt_x"/>
                                          </p:val>
                                        </p:tav>
                                      </p:tavLst>
                                    </p:anim>
                                    <p:anim calcmode="lin" valueType="num">
                                      <p:cBhvr>
                                        <p:cTn id="49" dur="500" fill="hold"/>
                                        <p:tgtEl>
                                          <p:spTgt spid="36"/>
                                        </p:tgtEl>
                                        <p:attrNameLst>
                                          <p:attrName>ppt_y</p:attrName>
                                        </p:attrNameLst>
                                      </p:cBhvr>
                                      <p:tavLst>
                                        <p:tav tm="0">
                                          <p:val>
                                            <p:strVal val="#ppt_y"/>
                                          </p:val>
                                        </p:tav>
                                        <p:tav tm="100000">
                                          <p:val>
                                            <p:strVal val="#ppt_y"/>
                                          </p:val>
                                        </p:tav>
                                      </p:tavLst>
                                    </p:anim>
                                    <p:animEffect transition="in" filter="fade">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54" presetClass="entr" presetSubtype="0" accel="100000"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p:cTn id="55" dur="500" fill="hold"/>
                                        <p:tgtEl>
                                          <p:spTgt spid="38"/>
                                        </p:tgtEl>
                                        <p:attrNameLst>
                                          <p:attrName>ppt_w</p:attrName>
                                        </p:attrNameLst>
                                      </p:cBhvr>
                                      <p:tavLst>
                                        <p:tav tm="0">
                                          <p:val>
                                            <p:strVal val="#ppt_w*0.05"/>
                                          </p:val>
                                        </p:tav>
                                        <p:tav tm="100000">
                                          <p:val>
                                            <p:strVal val="#ppt_w"/>
                                          </p:val>
                                        </p:tav>
                                      </p:tavLst>
                                    </p:anim>
                                    <p:anim calcmode="lin" valueType="num">
                                      <p:cBhvr>
                                        <p:cTn id="56" dur="500" fill="hold"/>
                                        <p:tgtEl>
                                          <p:spTgt spid="38"/>
                                        </p:tgtEl>
                                        <p:attrNameLst>
                                          <p:attrName>ppt_h</p:attrName>
                                        </p:attrNameLst>
                                      </p:cBhvr>
                                      <p:tavLst>
                                        <p:tav tm="0">
                                          <p:val>
                                            <p:strVal val="#ppt_h"/>
                                          </p:val>
                                        </p:tav>
                                        <p:tav tm="100000">
                                          <p:val>
                                            <p:strVal val="#ppt_h"/>
                                          </p:val>
                                        </p:tav>
                                      </p:tavLst>
                                    </p:anim>
                                    <p:anim calcmode="lin" valueType="num">
                                      <p:cBhvr>
                                        <p:cTn id="57" dur="500" fill="hold"/>
                                        <p:tgtEl>
                                          <p:spTgt spid="38"/>
                                        </p:tgtEl>
                                        <p:attrNameLst>
                                          <p:attrName>ppt_x</p:attrName>
                                        </p:attrNameLst>
                                      </p:cBhvr>
                                      <p:tavLst>
                                        <p:tav tm="0">
                                          <p:val>
                                            <p:strVal val="#ppt_x-.2"/>
                                          </p:val>
                                        </p:tav>
                                        <p:tav tm="100000">
                                          <p:val>
                                            <p:strVal val="#ppt_x"/>
                                          </p:val>
                                        </p:tav>
                                      </p:tavLst>
                                    </p:anim>
                                    <p:anim calcmode="lin" valueType="num">
                                      <p:cBhvr>
                                        <p:cTn id="58" dur="500" fill="hold"/>
                                        <p:tgtEl>
                                          <p:spTgt spid="38"/>
                                        </p:tgtEl>
                                        <p:attrNameLst>
                                          <p:attrName>ppt_y</p:attrName>
                                        </p:attrNameLst>
                                      </p:cBhvr>
                                      <p:tavLst>
                                        <p:tav tm="0">
                                          <p:val>
                                            <p:strVal val="#ppt_y"/>
                                          </p:val>
                                        </p:tav>
                                        <p:tav tm="100000">
                                          <p:val>
                                            <p:strVal val="#ppt_y"/>
                                          </p:val>
                                        </p:tav>
                                      </p:tavLst>
                                    </p:anim>
                                    <p:animEffect transition="in" filter="fade">
                                      <p:cBhvr>
                                        <p:cTn id="59" dur="500"/>
                                        <p:tgtEl>
                                          <p:spTgt spid="38"/>
                                        </p:tgtEl>
                                      </p:cBhvr>
                                    </p:animEffect>
                                  </p:childTnLst>
                                </p:cTn>
                              </p:par>
                              <p:par>
                                <p:cTn id="60" presetID="54" presetClass="entr" presetSubtype="0" accel="100000"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p:cTn id="62" dur="500" fill="hold"/>
                                        <p:tgtEl>
                                          <p:spTgt spid="39"/>
                                        </p:tgtEl>
                                        <p:attrNameLst>
                                          <p:attrName>ppt_w</p:attrName>
                                        </p:attrNameLst>
                                      </p:cBhvr>
                                      <p:tavLst>
                                        <p:tav tm="0">
                                          <p:val>
                                            <p:strVal val="#ppt_w*0.05"/>
                                          </p:val>
                                        </p:tav>
                                        <p:tav tm="100000">
                                          <p:val>
                                            <p:strVal val="#ppt_w"/>
                                          </p:val>
                                        </p:tav>
                                      </p:tavLst>
                                    </p:anim>
                                    <p:anim calcmode="lin" valueType="num">
                                      <p:cBhvr>
                                        <p:cTn id="63" dur="500" fill="hold"/>
                                        <p:tgtEl>
                                          <p:spTgt spid="39"/>
                                        </p:tgtEl>
                                        <p:attrNameLst>
                                          <p:attrName>ppt_h</p:attrName>
                                        </p:attrNameLst>
                                      </p:cBhvr>
                                      <p:tavLst>
                                        <p:tav tm="0">
                                          <p:val>
                                            <p:strVal val="#ppt_h"/>
                                          </p:val>
                                        </p:tav>
                                        <p:tav tm="100000">
                                          <p:val>
                                            <p:strVal val="#ppt_h"/>
                                          </p:val>
                                        </p:tav>
                                      </p:tavLst>
                                    </p:anim>
                                    <p:anim calcmode="lin" valueType="num">
                                      <p:cBhvr>
                                        <p:cTn id="64" dur="500" fill="hold"/>
                                        <p:tgtEl>
                                          <p:spTgt spid="39"/>
                                        </p:tgtEl>
                                        <p:attrNameLst>
                                          <p:attrName>ppt_x</p:attrName>
                                        </p:attrNameLst>
                                      </p:cBhvr>
                                      <p:tavLst>
                                        <p:tav tm="0">
                                          <p:val>
                                            <p:strVal val="#ppt_x-.2"/>
                                          </p:val>
                                        </p:tav>
                                        <p:tav tm="100000">
                                          <p:val>
                                            <p:strVal val="#ppt_x"/>
                                          </p:val>
                                        </p:tav>
                                      </p:tavLst>
                                    </p:anim>
                                    <p:anim calcmode="lin" valueType="num">
                                      <p:cBhvr>
                                        <p:cTn id="65" dur="500" fill="hold"/>
                                        <p:tgtEl>
                                          <p:spTgt spid="39"/>
                                        </p:tgtEl>
                                        <p:attrNameLst>
                                          <p:attrName>ppt_y</p:attrName>
                                        </p:attrNameLst>
                                      </p:cBhvr>
                                      <p:tavLst>
                                        <p:tav tm="0">
                                          <p:val>
                                            <p:strVal val="#ppt_y"/>
                                          </p:val>
                                        </p:tav>
                                        <p:tav tm="100000">
                                          <p:val>
                                            <p:strVal val="#ppt_y"/>
                                          </p:val>
                                        </p:tav>
                                      </p:tavLst>
                                    </p:anim>
                                    <p:animEffect transition="in" filter="fade">
                                      <p:cBhvr>
                                        <p:cTn id="6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2" grpId="0"/>
      <p:bldP spid="33" grpId="0" animBg="1"/>
      <p:bldP spid="34" grpId="0"/>
      <p:bldP spid="37" grpId="0"/>
      <p:bldP spid="39"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mtClean="0"/>
              <a:t>Types of Cookie</a:t>
            </a:r>
          </a:p>
        </p:txBody>
      </p:sp>
      <p:sp>
        <p:nvSpPr>
          <p:cNvPr id="111619" name="Rectangle 3"/>
          <p:cNvSpPr>
            <a:spLocks noGrp="1" noChangeArrowheads="1"/>
          </p:cNvSpPr>
          <p:nvPr>
            <p:ph idx="1"/>
          </p:nvPr>
        </p:nvSpPr>
        <p:spPr/>
        <p:txBody>
          <a:bodyPr/>
          <a:lstStyle/>
          <a:p>
            <a:r>
              <a:rPr lang="en-US" smtClean="0"/>
              <a:t>There are two types of cookies:</a:t>
            </a:r>
          </a:p>
          <a:p>
            <a:pPr lvl="1"/>
            <a:r>
              <a:rPr lang="en-US" smtClean="0"/>
              <a:t>Session Cookies (aka Transient Cookies)</a:t>
            </a:r>
          </a:p>
          <a:p>
            <a:pPr lvl="1"/>
            <a:r>
              <a:rPr lang="en-US" smtClean="0"/>
              <a:t>Persistent Cookies</a:t>
            </a:r>
          </a:p>
          <a:p>
            <a:r>
              <a:rPr lang="en-US" smtClean="0"/>
              <a:t>Browser stores session cookies in memory</a:t>
            </a:r>
          </a:p>
          <a:p>
            <a:pPr lvl="1"/>
            <a:r>
              <a:rPr lang="en-US" smtClean="0"/>
              <a:t>Once browser is closed , all the session cookies gets deleted.</a:t>
            </a:r>
          </a:p>
          <a:p>
            <a:r>
              <a:rPr lang="en-US" smtClean="0"/>
              <a:t>Browser stores persistence cookies in browser computers hard drive.</a:t>
            </a:r>
          </a:p>
        </p:txBody>
      </p:sp>
    </p:spTree>
  </p:cSld>
  <p:clrMapOvr>
    <a:masterClrMapping/>
  </p:clrMapOvr>
  <p:transition spd="slow">
    <p:fade/>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smtClean="0"/>
              <a:t>Sending cookie to client</a:t>
            </a:r>
          </a:p>
        </p:txBody>
      </p:sp>
      <p:sp>
        <p:nvSpPr>
          <p:cNvPr id="112643" name="Rectangle 3"/>
          <p:cNvSpPr>
            <a:spLocks noGrp="1" noChangeArrowheads="1"/>
          </p:cNvSpPr>
          <p:nvPr>
            <p:ph idx="1"/>
          </p:nvPr>
        </p:nvSpPr>
        <p:spPr/>
        <p:txBody>
          <a:bodyPr/>
          <a:lstStyle/>
          <a:p>
            <a:pPr eaLnBrk="1" hangingPunct="1">
              <a:lnSpc>
                <a:spcPct val="90000"/>
              </a:lnSpc>
            </a:pPr>
            <a:r>
              <a:rPr lang="en-US" sz="2800" smtClean="0"/>
              <a:t>Create a Cookie object</a:t>
            </a:r>
          </a:p>
          <a:p>
            <a:pPr lvl="1" eaLnBrk="1" hangingPunct="1">
              <a:lnSpc>
                <a:spcPct val="90000"/>
              </a:lnSpc>
            </a:pPr>
            <a:r>
              <a:rPr lang="en-US" sz="2400" smtClean="0"/>
              <a:t>Call the Cookie constructor with a cookie name and value , both of them are String</a:t>
            </a:r>
          </a:p>
          <a:p>
            <a:pPr lvl="2" eaLnBrk="1" hangingPunct="1">
              <a:lnSpc>
                <a:spcPct val="90000"/>
              </a:lnSpc>
            </a:pPr>
            <a:r>
              <a:rPr lang="en-US" sz="2000" smtClean="0"/>
              <a:t>Cookie c=new Cookie(“userID”,”a0234”)</a:t>
            </a:r>
          </a:p>
          <a:p>
            <a:pPr eaLnBrk="1" hangingPunct="1">
              <a:lnSpc>
                <a:spcPct val="90000"/>
              </a:lnSpc>
            </a:pPr>
            <a:r>
              <a:rPr lang="en-US" sz="2800" smtClean="0"/>
              <a:t> set the maximum age </a:t>
            </a:r>
          </a:p>
          <a:p>
            <a:pPr lvl="1" eaLnBrk="1" hangingPunct="1">
              <a:lnSpc>
                <a:spcPct val="90000"/>
              </a:lnSpc>
            </a:pPr>
            <a:r>
              <a:rPr lang="en-US" sz="2000" smtClean="0">
                <a:solidFill>
                  <a:srgbClr val="000000"/>
                </a:solidFill>
              </a:rPr>
              <a:t>To tell browser to store cookie on disk instead of just in memory </a:t>
            </a:r>
          </a:p>
          <a:p>
            <a:pPr lvl="2" eaLnBrk="1" hangingPunct="1">
              <a:lnSpc>
                <a:spcPct val="90000"/>
              </a:lnSpc>
            </a:pPr>
            <a:r>
              <a:rPr lang="en-US" sz="2000" smtClean="0"/>
              <a:t>c.setMaxAge(7*24*60*60) (value in second)</a:t>
            </a:r>
          </a:p>
          <a:p>
            <a:pPr eaLnBrk="1" hangingPunct="1">
              <a:lnSpc>
                <a:spcPct val="90000"/>
              </a:lnSpc>
            </a:pPr>
            <a:r>
              <a:rPr lang="en-US" sz="2800" smtClean="0"/>
              <a:t>Place the cookie into the HTTP response</a:t>
            </a:r>
          </a:p>
          <a:p>
            <a:pPr lvl="1" eaLnBrk="1" hangingPunct="1">
              <a:lnSpc>
                <a:spcPct val="90000"/>
              </a:lnSpc>
            </a:pPr>
            <a:r>
              <a:rPr lang="en-US" sz="2400" smtClean="0"/>
              <a:t>response.addCookie(c)</a:t>
            </a:r>
          </a:p>
          <a:p>
            <a:pPr lvl="1" eaLnBrk="1" hangingPunct="1">
              <a:lnSpc>
                <a:spcPct val="90000"/>
              </a:lnSpc>
            </a:pPr>
            <a:endParaRPr lang="en-US" sz="2400" smtClean="0"/>
          </a:p>
          <a:p>
            <a:pPr lvl="1" eaLnBrk="1" hangingPunct="1">
              <a:lnSpc>
                <a:spcPct val="90000"/>
              </a:lnSpc>
              <a:buFontTx/>
              <a:buNone/>
            </a:pPr>
            <a:r>
              <a:rPr lang="en-US" sz="2400" smtClean="0"/>
              <a:t>   </a:t>
            </a:r>
          </a:p>
        </p:txBody>
      </p:sp>
    </p:spTree>
  </p:cSld>
  <p:clrMapOvr>
    <a:masterClrMapping/>
  </p:clrMapOvr>
  <p:transition spd="slow">
    <p:fade/>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smtClean="0"/>
              <a:t>Reading Cookies from the client</a:t>
            </a:r>
          </a:p>
        </p:txBody>
      </p:sp>
      <p:sp>
        <p:nvSpPr>
          <p:cNvPr id="113667" name="Rectangle 3"/>
          <p:cNvSpPr>
            <a:spLocks noGrp="1" noChangeArrowheads="1"/>
          </p:cNvSpPr>
          <p:nvPr>
            <p:ph idx="1"/>
          </p:nvPr>
        </p:nvSpPr>
        <p:spPr/>
        <p:txBody>
          <a:bodyPr/>
          <a:lstStyle/>
          <a:p>
            <a:pPr eaLnBrk="1" hangingPunct="1"/>
            <a:r>
              <a:rPr lang="en-US" smtClean="0"/>
              <a:t>Call request.getCookies()</a:t>
            </a:r>
          </a:p>
          <a:p>
            <a:pPr lvl="1" eaLnBrk="1" hangingPunct="1"/>
            <a:r>
              <a:rPr lang="en-US" smtClean="0"/>
              <a:t>Cookies c[]=request.getCookies()</a:t>
            </a:r>
          </a:p>
          <a:p>
            <a:pPr eaLnBrk="1" hangingPunct="1"/>
            <a:r>
              <a:rPr lang="en-US" smtClean="0"/>
              <a:t>Navigate through returned array</a:t>
            </a:r>
          </a:p>
          <a:p>
            <a:pPr eaLnBrk="1" hangingPunct="1">
              <a:buFontTx/>
              <a:buNone/>
            </a:pPr>
            <a:endParaRPr lang="en-US" smtClean="0"/>
          </a:p>
        </p:txBody>
      </p:sp>
    </p:spTree>
  </p:cSld>
  <p:clrMapOvr>
    <a:masterClrMapping/>
  </p:clrMapOvr>
  <p:transition spd="slow">
    <p:fade/>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t>Reading Cookies from the client</a:t>
            </a:r>
          </a:p>
        </p:txBody>
      </p:sp>
      <p:sp>
        <p:nvSpPr>
          <p:cNvPr id="105475" name="Rectangle 3"/>
          <p:cNvSpPr>
            <a:spLocks noGrp="1" noChangeArrowheads="1"/>
          </p:cNvSpPr>
          <p:nvPr>
            <p:ph idx="1"/>
          </p:nvPr>
        </p:nvSpPr>
        <p:spPr/>
        <p:txBody>
          <a:bodyPr/>
          <a:lstStyle/>
          <a:p>
            <a:pPr eaLnBrk="1" hangingPunct="1"/>
            <a:r>
              <a:rPr lang="en-US" smtClean="0"/>
              <a:t>Call request.getCookies()</a:t>
            </a:r>
          </a:p>
          <a:p>
            <a:pPr lvl="1" eaLnBrk="1" hangingPunct="1"/>
            <a:r>
              <a:rPr lang="en-US" smtClean="0"/>
              <a:t>Cookies c[]=request.getCookies()</a:t>
            </a:r>
          </a:p>
          <a:p>
            <a:pPr eaLnBrk="1" hangingPunct="1"/>
            <a:r>
              <a:rPr lang="en-US" smtClean="0"/>
              <a:t>Navigate through returned array</a:t>
            </a:r>
          </a:p>
          <a:p>
            <a:pPr eaLnBrk="1" hangingPunct="1">
              <a:buFontTx/>
              <a:buNone/>
            </a:pPr>
            <a:endParaRPr lang="en-US" smtClean="0"/>
          </a:p>
        </p:txBody>
      </p:sp>
    </p:spTree>
  </p:cSld>
  <p:clrMapOvr>
    <a:masterClrMapping/>
  </p:clrMapOvr>
  <p:transition spd="slow">
    <p:fade/>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smtClean="0"/>
              <a:t>Reading Cookies from the client</a:t>
            </a:r>
          </a:p>
        </p:txBody>
      </p:sp>
      <p:sp>
        <p:nvSpPr>
          <p:cNvPr id="106499" name="Rectangle 3"/>
          <p:cNvSpPr>
            <a:spLocks noChangeArrowheads="1"/>
          </p:cNvSpPr>
          <p:nvPr/>
        </p:nvSpPr>
        <p:spPr bwMode="auto">
          <a:xfrm>
            <a:off x="609600" y="990600"/>
            <a:ext cx="9144000" cy="3560763"/>
          </a:xfrm>
          <a:prstGeom prst="rect">
            <a:avLst/>
          </a:prstGeom>
          <a:noFill/>
          <a:ln w="9525">
            <a:noFill/>
            <a:miter lim="800000"/>
            <a:headEnd/>
            <a:tailEnd/>
          </a:ln>
        </p:spPr>
        <p:txBody>
          <a:bodyPr>
            <a:spAutoFit/>
          </a:bodyPr>
          <a:lstStyle/>
          <a:p>
            <a:pPr>
              <a:lnSpc>
                <a:spcPct val="50000"/>
              </a:lnSpc>
              <a:spcBef>
                <a:spcPct val="50000"/>
              </a:spcBef>
            </a:pPr>
            <a:r>
              <a:rPr lang="en-US" b="1" dirty="0">
                <a:solidFill>
                  <a:srgbClr val="000000"/>
                </a:solidFill>
                <a:latin typeface="Courier New" pitchFamily="49" charset="0"/>
              </a:rPr>
              <a:t>  String </a:t>
            </a:r>
            <a:r>
              <a:rPr lang="en-US" b="1" dirty="0" err="1">
                <a:solidFill>
                  <a:srgbClr val="000000"/>
                </a:solidFill>
                <a:latin typeface="Courier New" pitchFamily="49" charset="0"/>
              </a:rPr>
              <a:t>cookieName</a:t>
            </a:r>
            <a:r>
              <a:rPr lang="en-US" b="1" dirty="0">
                <a:solidFill>
                  <a:srgbClr val="000000"/>
                </a:solidFill>
                <a:latin typeface="Courier New" pitchFamily="49" charset="0"/>
              </a:rPr>
              <a:t> = "</a:t>
            </a:r>
            <a:r>
              <a:rPr lang="en-US" b="1" dirty="0" err="1">
                <a:solidFill>
                  <a:srgbClr val="000000"/>
                </a:solidFill>
                <a:latin typeface="Courier New" pitchFamily="49" charset="0"/>
              </a:rPr>
              <a:t>userID</a:t>
            </a:r>
            <a:r>
              <a:rPr lang="en-US" b="1" dirty="0">
                <a:solidFill>
                  <a:srgbClr val="000000"/>
                </a:solidFill>
                <a:latin typeface="Courier New" pitchFamily="49" charset="0"/>
              </a:rPr>
              <a:t>";</a:t>
            </a:r>
          </a:p>
          <a:p>
            <a:pPr>
              <a:lnSpc>
                <a:spcPct val="50000"/>
              </a:lnSpc>
              <a:spcBef>
                <a:spcPct val="50000"/>
              </a:spcBef>
            </a:pPr>
            <a:r>
              <a:rPr lang="en-US" b="1" dirty="0">
                <a:solidFill>
                  <a:srgbClr val="000000"/>
                </a:solidFill>
                <a:latin typeface="Courier New" pitchFamily="49" charset="0"/>
              </a:rPr>
              <a:t>  Cookie cookies[] = </a:t>
            </a:r>
            <a:r>
              <a:rPr lang="en-US" b="1" dirty="0" err="1">
                <a:solidFill>
                  <a:srgbClr val="FF0000"/>
                </a:solidFill>
                <a:latin typeface="Courier New" pitchFamily="49" charset="0"/>
              </a:rPr>
              <a:t>request.getCookies</a:t>
            </a:r>
            <a:r>
              <a:rPr lang="en-US" b="1" dirty="0">
                <a:solidFill>
                  <a:srgbClr val="FF0000"/>
                </a:solidFill>
                <a:latin typeface="Courier New" pitchFamily="49" charset="0"/>
              </a:rPr>
              <a:t>()</a:t>
            </a:r>
            <a:r>
              <a:rPr lang="en-US" b="1" dirty="0">
                <a:solidFill>
                  <a:srgbClr val="000000"/>
                </a:solidFill>
                <a:latin typeface="Courier New" pitchFamily="49" charset="0"/>
              </a:rPr>
              <a:t>;</a:t>
            </a:r>
          </a:p>
          <a:p>
            <a:pPr>
              <a:lnSpc>
                <a:spcPct val="50000"/>
              </a:lnSpc>
              <a:spcBef>
                <a:spcPct val="50000"/>
              </a:spcBef>
            </a:pPr>
            <a:r>
              <a:rPr lang="en-US" b="1" dirty="0">
                <a:solidFill>
                  <a:srgbClr val="000000"/>
                </a:solidFill>
                <a:latin typeface="Courier New" pitchFamily="49" charset="0"/>
              </a:rPr>
              <a:t>  if (cookies != null) {</a:t>
            </a:r>
          </a:p>
          <a:p>
            <a:pPr>
              <a:lnSpc>
                <a:spcPct val="50000"/>
              </a:lnSpc>
              <a:spcBef>
                <a:spcPct val="50000"/>
              </a:spcBef>
            </a:pPr>
            <a:r>
              <a:rPr lang="en-US" b="1" dirty="0">
                <a:solidFill>
                  <a:srgbClr val="000000"/>
                </a:solidFill>
                <a:latin typeface="Courier New" pitchFamily="49" charset="0"/>
              </a:rPr>
              <a:t>   for(</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i</a:t>
            </a:r>
            <a:r>
              <a:rPr lang="en-US" b="1" dirty="0">
                <a:solidFill>
                  <a:srgbClr val="000000"/>
                </a:solidFill>
                <a:latin typeface="Courier New" pitchFamily="49" charset="0"/>
              </a:rPr>
              <a:t>=0; </a:t>
            </a:r>
            <a:r>
              <a:rPr lang="en-US" b="1" dirty="0" err="1">
                <a:solidFill>
                  <a:srgbClr val="000000"/>
                </a:solidFill>
                <a:latin typeface="Courier New" pitchFamily="49" charset="0"/>
              </a:rPr>
              <a:t>i</a:t>
            </a:r>
            <a:r>
              <a:rPr lang="en-US" b="1" dirty="0">
                <a:solidFill>
                  <a:srgbClr val="000000"/>
                </a:solidFill>
                <a:latin typeface="Courier New" pitchFamily="49" charset="0"/>
              </a:rPr>
              <a:t>&lt;</a:t>
            </a:r>
            <a:r>
              <a:rPr lang="en-US" b="1" dirty="0" err="1">
                <a:solidFill>
                  <a:srgbClr val="000000"/>
                </a:solidFill>
                <a:latin typeface="Courier New" pitchFamily="49" charset="0"/>
              </a:rPr>
              <a:t>cookies.length</a:t>
            </a:r>
            <a:r>
              <a:rPr lang="en-US" b="1" dirty="0">
                <a:solidFill>
                  <a:srgbClr val="000000"/>
                </a:solidFill>
                <a:latin typeface="Courier New" pitchFamily="49" charset="0"/>
              </a:rPr>
              <a:t>; </a:t>
            </a:r>
            <a:r>
              <a:rPr lang="en-US" b="1" dirty="0" err="1">
                <a:solidFill>
                  <a:srgbClr val="000000"/>
                </a:solidFill>
                <a:latin typeface="Courier New" pitchFamily="49" charset="0"/>
              </a:rPr>
              <a:t>i</a:t>
            </a:r>
            <a:r>
              <a:rPr lang="en-US" b="1" dirty="0">
                <a:solidFill>
                  <a:srgbClr val="000000"/>
                </a:solidFill>
                <a:latin typeface="Courier New" pitchFamily="49" charset="0"/>
              </a:rPr>
              <a:t>++) {</a:t>
            </a:r>
          </a:p>
          <a:p>
            <a:pPr>
              <a:lnSpc>
                <a:spcPct val="50000"/>
              </a:lnSpc>
              <a:spcBef>
                <a:spcPct val="50000"/>
              </a:spcBef>
            </a:pPr>
            <a:r>
              <a:rPr lang="en-US" b="1" dirty="0">
                <a:solidFill>
                  <a:srgbClr val="000000"/>
                </a:solidFill>
                <a:latin typeface="Courier New" pitchFamily="49" charset="0"/>
              </a:rPr>
              <a:t>	Cookie </a:t>
            </a:r>
            <a:r>
              <a:rPr lang="en-US" b="1" dirty="0" err="1">
                <a:solidFill>
                  <a:srgbClr val="000000"/>
                </a:solidFill>
                <a:latin typeface="Courier New" pitchFamily="49" charset="0"/>
              </a:rPr>
              <a:t>cookie</a:t>
            </a:r>
            <a:r>
              <a:rPr lang="en-US" b="1" dirty="0">
                <a:solidFill>
                  <a:srgbClr val="000000"/>
                </a:solidFill>
                <a:latin typeface="Courier New" pitchFamily="49" charset="0"/>
              </a:rPr>
              <a:t> = cookies[</a:t>
            </a:r>
            <a:r>
              <a:rPr lang="en-US" b="1" dirty="0" err="1">
                <a:solidFill>
                  <a:srgbClr val="000000"/>
                </a:solidFill>
                <a:latin typeface="Courier New" pitchFamily="49" charset="0"/>
              </a:rPr>
              <a:t>i</a:t>
            </a:r>
            <a:r>
              <a:rPr lang="en-US" b="1" dirty="0">
                <a:solidFill>
                  <a:srgbClr val="000000"/>
                </a:solidFill>
                <a:latin typeface="Courier New" pitchFamily="49" charset="0"/>
              </a:rPr>
              <a:t>];</a:t>
            </a:r>
          </a:p>
          <a:p>
            <a:pPr>
              <a:lnSpc>
                <a:spcPct val="50000"/>
              </a:lnSpc>
              <a:spcBef>
                <a:spcPct val="50000"/>
              </a:spcBef>
            </a:pPr>
            <a:r>
              <a:rPr lang="en-US" b="1" dirty="0">
                <a:solidFill>
                  <a:srgbClr val="000000"/>
                </a:solidFill>
                <a:latin typeface="Courier New" pitchFamily="49" charset="0"/>
              </a:rPr>
              <a:t>	if (</a:t>
            </a:r>
            <a:r>
              <a:rPr lang="en-US" b="1" dirty="0" err="1">
                <a:solidFill>
                  <a:srgbClr val="000000"/>
                </a:solidFill>
                <a:latin typeface="Courier New" pitchFamily="49" charset="0"/>
              </a:rPr>
              <a:t>cookieName.equals</a:t>
            </a:r>
            <a:r>
              <a:rPr lang="en-US" b="1" dirty="0">
                <a:solidFill>
                  <a:srgbClr val="000000"/>
                </a:solidFill>
                <a:latin typeface="Courier New" pitchFamily="49" charset="0"/>
              </a:rPr>
              <a:t>(</a:t>
            </a:r>
            <a:r>
              <a:rPr lang="en-US" b="1" dirty="0" err="1">
                <a:solidFill>
                  <a:srgbClr val="FF0000"/>
                </a:solidFill>
                <a:latin typeface="Courier New" pitchFamily="49" charset="0"/>
              </a:rPr>
              <a:t>cookie.getName</a:t>
            </a:r>
            <a:r>
              <a:rPr lang="en-US" b="1" dirty="0">
                <a:solidFill>
                  <a:srgbClr val="FF0000"/>
                </a:solidFill>
                <a:latin typeface="Courier New" pitchFamily="49" charset="0"/>
              </a:rPr>
              <a:t>()</a:t>
            </a:r>
            <a:r>
              <a:rPr lang="en-US" b="1" dirty="0">
                <a:solidFill>
                  <a:srgbClr val="000000"/>
                </a:solidFill>
                <a:latin typeface="Courier New" pitchFamily="49" charset="0"/>
              </a:rPr>
              <a:t>)) {</a:t>
            </a:r>
          </a:p>
          <a:p>
            <a:pPr>
              <a:lnSpc>
                <a:spcPct val="50000"/>
              </a:lnSpc>
              <a:spcBef>
                <a:spcPct val="50000"/>
              </a:spcBef>
            </a:pPr>
            <a:r>
              <a:rPr lang="en-US" b="1" dirty="0">
                <a:solidFill>
                  <a:srgbClr val="000000"/>
                </a:solidFill>
                <a:latin typeface="Courier New" pitchFamily="49" charset="0"/>
              </a:rPr>
              <a:t>       </a:t>
            </a:r>
            <a:r>
              <a:rPr lang="en-US" b="1" dirty="0" err="1">
                <a:solidFill>
                  <a:srgbClr val="000000"/>
                </a:solidFill>
                <a:latin typeface="Courier New" pitchFamily="49" charset="0"/>
              </a:rPr>
              <a:t>doSomethingWith</a:t>
            </a:r>
            <a:r>
              <a:rPr lang="en-US" b="1" dirty="0">
                <a:solidFill>
                  <a:srgbClr val="000000"/>
                </a:solidFill>
                <a:latin typeface="Courier New" pitchFamily="49" charset="0"/>
              </a:rPr>
              <a:t>(</a:t>
            </a:r>
            <a:r>
              <a:rPr lang="en-US" b="1" dirty="0" err="1">
                <a:solidFill>
                  <a:srgbClr val="FF0000"/>
                </a:solidFill>
                <a:latin typeface="Courier New" pitchFamily="49" charset="0"/>
              </a:rPr>
              <a:t>cookie.getValue</a:t>
            </a:r>
            <a:r>
              <a:rPr lang="en-US" b="1" dirty="0">
                <a:solidFill>
                  <a:srgbClr val="FF0000"/>
                </a:solidFill>
                <a:latin typeface="Courier New" pitchFamily="49" charset="0"/>
              </a:rPr>
              <a:t>()</a:t>
            </a:r>
            <a:r>
              <a:rPr lang="en-US" b="1" dirty="0">
                <a:solidFill>
                  <a:srgbClr val="000000"/>
                </a:solidFill>
                <a:latin typeface="Courier New" pitchFamily="49" charset="0"/>
              </a:rPr>
              <a:t>);</a:t>
            </a:r>
          </a:p>
          <a:p>
            <a:pPr>
              <a:lnSpc>
                <a:spcPct val="50000"/>
              </a:lnSpc>
              <a:spcBef>
                <a:spcPct val="50000"/>
              </a:spcBef>
            </a:pPr>
            <a:r>
              <a:rPr lang="en-US" b="1" dirty="0">
                <a:solidFill>
                  <a:srgbClr val="000000"/>
                </a:solidFill>
                <a:latin typeface="Courier New" pitchFamily="49" charset="0"/>
              </a:rPr>
              <a:t>     }</a:t>
            </a:r>
          </a:p>
          <a:p>
            <a:pPr>
              <a:lnSpc>
                <a:spcPct val="50000"/>
              </a:lnSpc>
              <a:spcBef>
                <a:spcPct val="50000"/>
              </a:spcBef>
            </a:pPr>
            <a:r>
              <a:rPr lang="en-US" b="1" dirty="0">
                <a:solidFill>
                  <a:srgbClr val="000000"/>
                </a:solidFill>
                <a:latin typeface="Courier New" pitchFamily="49" charset="0"/>
              </a:rPr>
              <a:t>  }</a:t>
            </a:r>
          </a:p>
          <a:p>
            <a:pPr>
              <a:lnSpc>
                <a:spcPct val="50000"/>
              </a:lnSpc>
              <a:spcBef>
                <a:spcPct val="50000"/>
              </a:spcBef>
            </a:pPr>
            <a:r>
              <a:rPr lang="en-US" b="1" dirty="0">
                <a:solidFill>
                  <a:srgbClr val="000000"/>
                </a:solidFill>
                <a:latin typeface="Courier New" pitchFamily="49" charset="0"/>
              </a:rPr>
              <a:t>}</a:t>
            </a:r>
          </a:p>
        </p:txBody>
      </p:sp>
    </p:spTree>
  </p:cSld>
  <p:clrMapOvr>
    <a:masterClrMapping/>
  </p:clrMapOvr>
  <p:transition spd="slow">
    <p:fade/>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cap="none" dirty="0" smtClean="0"/>
              <a:t>Session handling</a:t>
            </a:r>
            <a:endParaRPr lang="en-US" cap="none" dirty="0"/>
          </a:p>
        </p:txBody>
      </p:sp>
      <p:sp>
        <p:nvSpPr>
          <p:cNvPr id="5" name="Subtitle 4"/>
          <p:cNvSpPr>
            <a:spLocks noGrp="1"/>
          </p:cNvSpPr>
          <p:nvPr>
            <p:ph type="subTitle" idx="1"/>
          </p:nvPr>
        </p:nvSpPr>
        <p:spPr/>
        <p:txBody>
          <a:bodyPr/>
          <a:lstStyle/>
          <a:p>
            <a:endParaRPr lang="en-US"/>
          </a:p>
        </p:txBody>
      </p:sp>
    </p:spTree>
  </p:cSld>
  <p:clrMapOvr>
    <a:masterClrMapping/>
  </p:clrMapOvr>
  <p:transition spd="slow">
    <p:fade/>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smtClean="0"/>
              <a:t>Session Handling</a:t>
            </a:r>
          </a:p>
        </p:txBody>
      </p:sp>
      <p:sp>
        <p:nvSpPr>
          <p:cNvPr id="107523" name="Rectangle 3"/>
          <p:cNvSpPr>
            <a:spLocks noGrp="1" noChangeArrowheads="1"/>
          </p:cNvSpPr>
          <p:nvPr>
            <p:ph idx="1"/>
          </p:nvPr>
        </p:nvSpPr>
        <p:spPr/>
        <p:txBody>
          <a:bodyPr/>
          <a:lstStyle/>
          <a:p>
            <a:pPr eaLnBrk="1" hangingPunct="1"/>
            <a:r>
              <a:rPr lang="en-US" sz="2800" smtClean="0"/>
              <a:t>HTTP is stateless protocol</a:t>
            </a:r>
          </a:p>
          <a:p>
            <a:pPr lvl="1" eaLnBrk="1" hangingPunct="1"/>
            <a:r>
              <a:rPr lang="en-US" sz="2400" smtClean="0"/>
              <a:t>Does not understand </a:t>
            </a:r>
            <a:r>
              <a:rPr lang="en-US" sz="2400" smtClean="0">
                <a:cs typeface="Times New Roman" pitchFamily="18" charset="0"/>
              </a:rPr>
              <a:t>conversesion</a:t>
            </a:r>
            <a:r>
              <a:rPr lang="en-US" sz="2400" smtClean="0"/>
              <a:t> .</a:t>
            </a:r>
          </a:p>
          <a:p>
            <a:pPr lvl="1" eaLnBrk="1" hangingPunct="1"/>
            <a:r>
              <a:rPr lang="en-US" sz="2400" smtClean="0"/>
              <a:t>Request/response protocol</a:t>
            </a:r>
          </a:p>
          <a:p>
            <a:pPr lvl="1" eaLnBrk="1" hangingPunct="1"/>
            <a:r>
              <a:rPr lang="en-US" sz="2400" smtClean="0"/>
              <a:t>Client request a page , server sends back requested page , then server fogets every thing about the user who requested that page. Next request from the same client will be completely new for the server.</a:t>
            </a:r>
          </a:p>
          <a:p>
            <a:pPr lvl="1" eaLnBrk="1" hangingPunct="1"/>
            <a:r>
              <a:rPr lang="en-US" sz="2400" smtClean="0"/>
              <a:t>HTTP does not associate a state with communications</a:t>
            </a:r>
          </a:p>
          <a:p>
            <a:pPr eaLnBrk="1" hangingPunct="1"/>
            <a:r>
              <a:rPr lang="en-US" sz="2800" smtClean="0"/>
              <a:t>Example of  stateful protocols : telnet ,ftp</a:t>
            </a:r>
          </a:p>
        </p:txBody>
      </p:sp>
    </p:spTree>
  </p:cSld>
  <p:clrMapOvr>
    <a:masterClrMapping/>
  </p:clrMapOvr>
  <p:transition spd="slow">
    <p:fade/>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t>Session Handling</a:t>
            </a:r>
          </a:p>
        </p:txBody>
      </p:sp>
      <p:sp>
        <p:nvSpPr>
          <p:cNvPr id="108547" name="Rectangle 3"/>
          <p:cNvSpPr>
            <a:spLocks noGrp="1" noChangeArrowheads="1"/>
          </p:cNvSpPr>
          <p:nvPr>
            <p:ph idx="1"/>
          </p:nvPr>
        </p:nvSpPr>
        <p:spPr/>
        <p:txBody>
          <a:bodyPr>
            <a:normAutofit lnSpcReduction="10000"/>
          </a:bodyPr>
          <a:lstStyle/>
          <a:p>
            <a:pPr eaLnBrk="1" hangingPunct="1">
              <a:lnSpc>
                <a:spcPct val="90000"/>
              </a:lnSpc>
            </a:pPr>
            <a:r>
              <a:rPr lang="en-US" sz="2800" smtClean="0"/>
              <a:t>J2EE framework provides session handling capabilities.</a:t>
            </a:r>
          </a:p>
          <a:p>
            <a:pPr lvl="1" eaLnBrk="1" hangingPunct="1">
              <a:lnSpc>
                <a:spcPct val="90000"/>
              </a:lnSpc>
            </a:pPr>
            <a:r>
              <a:rPr lang="en-US" sz="2400" smtClean="0"/>
              <a:t>For each conversession , an object of type </a:t>
            </a:r>
            <a:r>
              <a:rPr lang="en-US" sz="2400" b="1" i="1" u="sng" smtClean="0"/>
              <a:t>HttpSession</a:t>
            </a:r>
            <a:r>
              <a:rPr lang="en-US" sz="2400" smtClean="0"/>
              <a:t> is created by container.</a:t>
            </a:r>
          </a:p>
          <a:p>
            <a:pPr lvl="1" eaLnBrk="1" hangingPunct="1">
              <a:lnSpc>
                <a:spcPct val="90000"/>
              </a:lnSpc>
            </a:pPr>
            <a:r>
              <a:rPr lang="en-US" sz="2400" smtClean="0"/>
              <a:t>This object can be used to hold conversession specific data or state.</a:t>
            </a:r>
          </a:p>
          <a:p>
            <a:pPr lvl="1" eaLnBrk="1" hangingPunct="1">
              <a:lnSpc>
                <a:spcPct val="90000"/>
              </a:lnSpc>
            </a:pPr>
            <a:r>
              <a:rPr lang="en-US" sz="2400" smtClean="0"/>
              <a:t>Container generates </a:t>
            </a:r>
            <a:r>
              <a:rPr lang="en-US" sz="2400" i="1" smtClean="0"/>
              <a:t>unique identifier</a:t>
            </a:r>
            <a:r>
              <a:rPr lang="en-US" sz="2400" smtClean="0"/>
              <a:t> for each client.</a:t>
            </a:r>
          </a:p>
          <a:p>
            <a:pPr lvl="1" eaLnBrk="1" hangingPunct="1">
              <a:lnSpc>
                <a:spcPct val="90000"/>
              </a:lnSpc>
            </a:pPr>
            <a:r>
              <a:rPr lang="en-US" sz="2400" smtClean="0"/>
              <a:t>This UID is associated with session object and this UID is also handed over to the client(browser) </a:t>
            </a:r>
          </a:p>
          <a:p>
            <a:pPr lvl="1" eaLnBrk="1" hangingPunct="1">
              <a:lnSpc>
                <a:spcPct val="90000"/>
              </a:lnSpc>
            </a:pPr>
            <a:r>
              <a:rPr lang="en-US" sz="2400" smtClean="0"/>
              <a:t>Browser is required to bring this UID , whenever it communicates with the server(container).</a:t>
            </a:r>
          </a:p>
          <a:p>
            <a:pPr lvl="1" eaLnBrk="1" hangingPunct="1">
              <a:lnSpc>
                <a:spcPct val="90000"/>
              </a:lnSpc>
            </a:pPr>
            <a:r>
              <a:rPr lang="en-US" sz="2400" smtClean="0"/>
              <a:t>This UID is known as </a:t>
            </a:r>
            <a:r>
              <a:rPr lang="en-US" sz="2400" i="1" smtClean="0"/>
              <a:t>Session ID</a:t>
            </a:r>
            <a:r>
              <a:rPr lang="en-US" sz="2400" smtClean="0"/>
              <a:t>.</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US" smtClean="0"/>
              <a:t>Dynamic HTML</a:t>
            </a:r>
          </a:p>
        </p:txBody>
      </p:sp>
      <p:sp>
        <p:nvSpPr>
          <p:cNvPr id="5" name="Content Placeholder 4"/>
          <p:cNvSpPr>
            <a:spLocks noGrp="1"/>
          </p:cNvSpPr>
          <p:nvPr>
            <p:ph idx="1"/>
          </p:nvPr>
        </p:nvSpPr>
        <p:spPr>
          <a:xfrm>
            <a:off x="685800" y="1143000"/>
            <a:ext cx="7772400" cy="4114800"/>
          </a:xfrm>
        </p:spPr>
        <p:txBody>
          <a:bodyPr>
            <a:normAutofit fontScale="92500" lnSpcReduction="10000"/>
          </a:bodyPr>
          <a:lstStyle/>
          <a:p>
            <a:pPr>
              <a:defRPr/>
            </a:pPr>
            <a:r>
              <a:rPr lang="en-US" dirty="0" smtClean="0"/>
              <a:t>Some time we need to create HTML programmatically , by processing some data.</a:t>
            </a:r>
          </a:p>
          <a:p>
            <a:pPr lvl="1">
              <a:defRPr/>
            </a:pPr>
            <a:r>
              <a:rPr lang="en-US" dirty="0" smtClean="0"/>
              <a:t>For example , inbox web page of every user is different .</a:t>
            </a:r>
          </a:p>
          <a:p>
            <a:pPr>
              <a:defRPr/>
            </a:pPr>
            <a:r>
              <a:rPr lang="en-US" dirty="0" smtClean="0"/>
              <a:t>To cater this type of requirement , </a:t>
            </a:r>
            <a:r>
              <a:rPr lang="en-US" i="1" u="sng" dirty="0" smtClean="0"/>
              <a:t>we need to write a program</a:t>
            </a:r>
            <a:r>
              <a:rPr lang="en-US" dirty="0" smtClean="0"/>
              <a:t> , which will do the following :</a:t>
            </a:r>
          </a:p>
          <a:p>
            <a:pPr lvl="1">
              <a:defRPr/>
            </a:pPr>
            <a:r>
              <a:rPr lang="en-US" dirty="0" smtClean="0"/>
              <a:t>Receive username and password entered by the user through browser.</a:t>
            </a:r>
          </a:p>
          <a:p>
            <a:pPr lvl="1">
              <a:defRPr/>
            </a:pPr>
            <a:r>
              <a:rPr lang="en-US" dirty="0" smtClean="0"/>
              <a:t>Search the database for all mail for that user.</a:t>
            </a:r>
          </a:p>
          <a:p>
            <a:pPr lvl="1">
              <a:defRPr/>
            </a:pPr>
            <a:r>
              <a:rPr lang="en-US" dirty="0" smtClean="0"/>
              <a:t>Creates a web page , which will contain all the data it retrieved from the database.</a:t>
            </a:r>
          </a:p>
          <a:p>
            <a:pPr lvl="1">
              <a:defRPr/>
            </a:pPr>
            <a:r>
              <a:rPr lang="en-US" dirty="0" smtClean="0"/>
              <a:t>Send that page back to browser to display inbox web page.</a:t>
            </a:r>
          </a:p>
          <a:p>
            <a:pPr lvl="1">
              <a:defRPr/>
            </a:pPr>
            <a:r>
              <a:rPr lang="en-US" i="1" u="sng" dirty="0" smtClean="0"/>
              <a:t>This program is running inside the web server.</a:t>
            </a:r>
          </a:p>
          <a:p>
            <a:pPr lvl="1">
              <a:defRPr/>
            </a:pPr>
            <a:r>
              <a:rPr lang="en-US" i="1" u="sng" dirty="0" smtClean="0"/>
              <a:t>This program will have a URI </a:t>
            </a:r>
            <a:r>
              <a:rPr lang="en-US" dirty="0" smtClean="0"/>
              <a:t>(remember URI is part of URL)</a:t>
            </a:r>
          </a:p>
          <a:p>
            <a:pPr>
              <a:defRPr/>
            </a:pPr>
            <a:endParaRPr lang="en-US" dirty="0" smtClean="0"/>
          </a:p>
          <a:p>
            <a:pPr lvl="1">
              <a:defRPr/>
            </a:pPr>
            <a:endParaRPr lang="en-US" dirty="0" smtClean="0"/>
          </a:p>
          <a:p>
            <a:pPr lvl="1">
              <a:defRPr/>
            </a:pPr>
            <a:endParaRPr lang="en-US" dirty="0" smtClean="0"/>
          </a:p>
          <a:p>
            <a:pPr lvl="1">
              <a:defRPr/>
            </a:pPr>
            <a:endParaRPr lang="en-US" dirty="0"/>
          </a:p>
        </p:txBody>
      </p:sp>
    </p:spTree>
  </p:cSld>
  <p:clrMapOvr>
    <a:masterClrMapping/>
  </p:clrMapOvr>
  <p:transition spd="slow">
    <p:fade/>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smtClean="0"/>
              <a:t>Session Handling in J2EE</a:t>
            </a:r>
          </a:p>
        </p:txBody>
      </p:sp>
      <p:sp>
        <p:nvSpPr>
          <p:cNvPr id="109571" name="Rectangle 3"/>
          <p:cNvSpPr>
            <a:spLocks noGrp="1" noChangeArrowheads="1"/>
          </p:cNvSpPr>
          <p:nvPr>
            <p:ph idx="1"/>
          </p:nvPr>
        </p:nvSpPr>
        <p:spPr/>
        <p:txBody>
          <a:bodyPr/>
          <a:lstStyle/>
          <a:p>
            <a:pPr eaLnBrk="1" hangingPunct="1">
              <a:lnSpc>
                <a:spcPct val="90000"/>
              </a:lnSpc>
            </a:pPr>
            <a:r>
              <a:rPr lang="en-US" smtClean="0"/>
              <a:t>Session ID is dispatched to browser in one of the three ways</a:t>
            </a:r>
          </a:p>
          <a:p>
            <a:pPr lvl="1" eaLnBrk="1" hangingPunct="1">
              <a:lnSpc>
                <a:spcPct val="90000"/>
              </a:lnSpc>
            </a:pPr>
            <a:r>
              <a:rPr lang="en-US" smtClean="0"/>
              <a:t>Cookies (default)</a:t>
            </a:r>
          </a:p>
          <a:p>
            <a:pPr lvl="1" eaLnBrk="1" hangingPunct="1">
              <a:lnSpc>
                <a:spcPct val="90000"/>
              </a:lnSpc>
            </a:pPr>
            <a:r>
              <a:rPr lang="en-US" smtClean="0"/>
              <a:t>Hidden Form fields</a:t>
            </a:r>
          </a:p>
          <a:p>
            <a:pPr lvl="1" eaLnBrk="1" hangingPunct="1">
              <a:lnSpc>
                <a:spcPct val="90000"/>
              </a:lnSpc>
            </a:pPr>
            <a:r>
              <a:rPr lang="en-US" smtClean="0"/>
              <a:t>URL rewriting</a:t>
            </a:r>
          </a:p>
          <a:p>
            <a:pPr eaLnBrk="1" hangingPunct="1">
              <a:lnSpc>
                <a:spcPct val="90000"/>
              </a:lnSpc>
            </a:pPr>
            <a:r>
              <a:rPr lang="en-US" smtClean="0"/>
              <a:t>Sometimes browsers are configured not to accept any cookies , then framework switches back to URL rewriting</a:t>
            </a:r>
          </a:p>
        </p:txBody>
      </p:sp>
    </p:spTree>
  </p:cSld>
  <p:clrMapOvr>
    <a:masterClrMapping/>
  </p:clrMapOvr>
  <p:transition spd="slow">
    <p:fade/>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85800" y="228600"/>
            <a:ext cx="7772400" cy="1143000"/>
          </a:xfrm>
        </p:spPr>
        <p:txBody>
          <a:bodyPr/>
          <a:lstStyle/>
          <a:p>
            <a:pPr eaLnBrk="1" hangingPunct="1"/>
            <a:r>
              <a:rPr lang="en-US" smtClean="0"/>
              <a:t>HttpSession Interface</a:t>
            </a:r>
          </a:p>
        </p:txBody>
      </p:sp>
      <p:sp>
        <p:nvSpPr>
          <p:cNvPr id="110595" name="Rectangle 3"/>
          <p:cNvSpPr>
            <a:spLocks noGrp="1" noChangeArrowheads="1"/>
          </p:cNvSpPr>
          <p:nvPr>
            <p:ph idx="1"/>
          </p:nvPr>
        </p:nvSpPr>
        <p:spPr>
          <a:xfrm>
            <a:off x="685800" y="1447800"/>
            <a:ext cx="7772400" cy="4114800"/>
          </a:xfrm>
        </p:spPr>
        <p:txBody>
          <a:bodyPr/>
          <a:lstStyle/>
          <a:p>
            <a:pPr eaLnBrk="1" hangingPunct="1">
              <a:lnSpc>
                <a:spcPct val="90000"/>
              </a:lnSpc>
            </a:pPr>
            <a:r>
              <a:rPr lang="en-US" sz="2800" smtClean="0"/>
              <a:t>To get HttpSession object:</a:t>
            </a:r>
          </a:p>
          <a:p>
            <a:pPr lvl="1" eaLnBrk="1" hangingPunct="1">
              <a:lnSpc>
                <a:spcPct val="90000"/>
              </a:lnSpc>
            </a:pPr>
            <a:r>
              <a:rPr lang="en-US" sz="2400" smtClean="0"/>
              <a:t>HttpSession session=request.getSession(true);</a:t>
            </a:r>
          </a:p>
          <a:p>
            <a:pPr eaLnBrk="1" hangingPunct="1">
              <a:lnSpc>
                <a:spcPct val="90000"/>
              </a:lnSpc>
            </a:pPr>
            <a:r>
              <a:rPr lang="en-US" sz="2800" smtClean="0"/>
              <a:t>To store data into session object :</a:t>
            </a:r>
          </a:p>
          <a:p>
            <a:pPr lvl="1" eaLnBrk="1" hangingPunct="1">
              <a:lnSpc>
                <a:spcPct val="90000"/>
              </a:lnSpc>
            </a:pPr>
            <a:r>
              <a:rPr lang="en-US" sz="2400" smtClean="0"/>
              <a:t>session.setAttribute(“name”,value)</a:t>
            </a:r>
          </a:p>
          <a:p>
            <a:pPr lvl="1" eaLnBrk="1" hangingPunct="1">
              <a:lnSpc>
                <a:spcPct val="90000"/>
              </a:lnSpc>
            </a:pPr>
            <a:r>
              <a:rPr lang="en-US" sz="2400" smtClean="0"/>
              <a:t>void setAttribute(String name,Object val)</a:t>
            </a:r>
          </a:p>
          <a:p>
            <a:pPr eaLnBrk="1" hangingPunct="1">
              <a:lnSpc>
                <a:spcPct val="90000"/>
              </a:lnSpc>
            </a:pPr>
            <a:r>
              <a:rPr lang="en-US" sz="2800" smtClean="0"/>
              <a:t>To retrieve data from session object:</a:t>
            </a:r>
          </a:p>
          <a:p>
            <a:pPr lvl="1" eaLnBrk="1" hangingPunct="1">
              <a:lnSpc>
                <a:spcPct val="90000"/>
              </a:lnSpc>
            </a:pPr>
            <a:r>
              <a:rPr lang="en-US" sz="2400" smtClean="0"/>
              <a:t>Object obj=session.getAttribute(“name”);</a:t>
            </a:r>
          </a:p>
          <a:p>
            <a:pPr eaLnBrk="1" hangingPunct="1">
              <a:lnSpc>
                <a:spcPct val="90000"/>
              </a:lnSpc>
            </a:pPr>
            <a:r>
              <a:rPr lang="en-US" sz="2800" smtClean="0"/>
              <a:t>To destroy a session :</a:t>
            </a:r>
          </a:p>
          <a:p>
            <a:pPr lvl="1" eaLnBrk="1" hangingPunct="1">
              <a:lnSpc>
                <a:spcPct val="90000"/>
              </a:lnSpc>
            </a:pPr>
            <a:r>
              <a:rPr lang="en-US" sz="2400" smtClean="0"/>
              <a:t>session.invalidate()</a:t>
            </a:r>
          </a:p>
          <a:p>
            <a:pPr lvl="1" eaLnBrk="1" hangingPunct="1">
              <a:lnSpc>
                <a:spcPct val="90000"/>
              </a:lnSpc>
              <a:buFontTx/>
              <a:buNone/>
            </a:pPr>
            <a:endParaRPr lang="en-US" sz="2400" smtClean="0"/>
          </a:p>
        </p:txBody>
      </p:sp>
    </p:spTree>
  </p:cSld>
  <p:clrMapOvr>
    <a:masterClrMapping/>
  </p:clrMapOvr>
  <p:transition spd="slow">
    <p:fade/>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p:txBody>
          <a:bodyPr/>
          <a:lstStyle/>
          <a:p>
            <a:r>
              <a:rPr lang="en-US">
                <a:latin typeface="TimesNewRoman" charset="0"/>
              </a:rPr>
              <a:t>JSP</a:t>
            </a:r>
            <a:br>
              <a:rPr lang="en-US">
                <a:latin typeface="TimesNewRoman" charset="0"/>
              </a:rPr>
            </a:br>
            <a:r>
              <a:rPr lang="en-US">
                <a:latin typeface="TimesNewRoman" charset="0"/>
              </a:rPr>
              <a:t>Java Server Pages</a:t>
            </a:r>
          </a:p>
        </p:txBody>
      </p:sp>
      <p:sp>
        <p:nvSpPr>
          <p:cNvPr id="568323" name="Rectangle 3"/>
          <p:cNvSpPr>
            <a:spLocks noGrp="1" noChangeArrowheads="1"/>
          </p:cNvSpPr>
          <p:nvPr>
            <p:ph type="subTitle" idx="1"/>
          </p:nvPr>
        </p:nvSpPr>
        <p:spPr/>
        <p:txBody>
          <a:bodyPr/>
          <a:lstStyle/>
          <a:p>
            <a:r>
              <a:rPr lang="en-US">
                <a:latin typeface="TimesNewRoman" charset="0"/>
              </a:rPr>
              <a:t>A “prettier” form of Servlet</a:t>
            </a:r>
            <a:br>
              <a:rPr lang="en-US">
                <a:latin typeface="TimesNewRoman" charset="0"/>
              </a:rPr>
            </a:br>
            <a:r>
              <a:rPr lang="en-US">
                <a:latin typeface="TimesNewRoman" charset="0"/>
              </a:rPr>
              <a:t>technology</a:t>
            </a:r>
          </a:p>
        </p:txBody>
      </p:sp>
    </p:spTree>
  </p:cSld>
  <p:clrMapOvr>
    <a:masterClrMapping/>
  </p:clrMapOvr>
  <p:transition spd="slow">
    <p:fade/>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Compare </a:t>
            </a:r>
            <a:r>
              <a:rPr lang="en-US" dirty="0" err="1" smtClean="0"/>
              <a:t>Servlet</a:t>
            </a:r>
            <a:r>
              <a:rPr lang="en-US" dirty="0" smtClean="0"/>
              <a:t> &amp; JSP</a:t>
            </a:r>
            <a:endParaRPr lang="en-US" dirty="0"/>
          </a:p>
        </p:txBody>
      </p:sp>
      <p:sp>
        <p:nvSpPr>
          <p:cNvPr id="6" name="Content Placeholder 5"/>
          <p:cNvSpPr>
            <a:spLocks noGrp="1"/>
          </p:cNvSpPr>
          <p:nvPr>
            <p:ph idx="1"/>
          </p:nvPr>
        </p:nvSpPr>
        <p:spPr/>
        <p:txBody>
          <a:bodyPr/>
          <a:lstStyle/>
          <a:p>
            <a:r>
              <a:rPr smtClean="0"/>
              <a:t>Servlet is java program . HTML tags are embedded within it.</a:t>
            </a:r>
          </a:p>
          <a:p>
            <a:r>
              <a:rPr smtClean="0"/>
              <a:t>JSP  contains HTML tags and java code is embedded within it.</a:t>
            </a:r>
          </a:p>
          <a:p>
            <a:pPr lvl="1"/>
            <a:r>
              <a:rPr lang="en-US" dirty="0" smtClean="0"/>
              <a:t>HTML tags are embedded using special types of tags.</a:t>
            </a:r>
            <a:endParaRPr lang="en-US" dirty="0"/>
          </a:p>
        </p:txBody>
      </p:sp>
    </p:spTree>
  </p:cSld>
  <p:clrMapOvr>
    <a:masterClrMapping/>
  </p:clrMapOvr>
  <p:transition spd="slow">
    <p:fade/>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ChangeArrowheads="1"/>
          </p:cNvSpPr>
          <p:nvPr/>
        </p:nvSpPr>
        <p:spPr bwMode="auto">
          <a:xfrm>
            <a:off x="974725" y="1574800"/>
            <a:ext cx="7961313" cy="930275"/>
          </a:xfrm>
          <a:prstGeom prst="rect">
            <a:avLst/>
          </a:prstGeom>
          <a:noFill/>
          <a:ln w="9525">
            <a:noFill/>
            <a:miter lim="800000"/>
            <a:headEnd/>
            <a:tailEnd/>
          </a:ln>
          <a:effectLst/>
        </p:spPr>
        <p:txBody>
          <a:bodyPr lIns="92075" tIns="46038" rIns="92075" bIns="46038"/>
          <a:lstStyle/>
          <a:p>
            <a:pPr marL="342900" indent="-342900" eaLnBrk="0" hangingPunct="0">
              <a:spcBef>
                <a:spcPct val="20000"/>
              </a:spcBef>
              <a:buFont typeface="Wingdings" pitchFamily="2" charset="2"/>
              <a:buNone/>
            </a:pPr>
            <a:r>
              <a:rPr lang="en-US" sz="3200" b="1">
                <a:solidFill>
                  <a:schemeClr val="accent2"/>
                </a:solidFill>
                <a:latin typeface="Garamond" pitchFamily="18" charset="0"/>
              </a:rPr>
              <a:t>A Simple JavaServer Page example</a:t>
            </a:r>
          </a:p>
        </p:txBody>
      </p:sp>
      <p:sp>
        <p:nvSpPr>
          <p:cNvPr id="602116" name="Rectangle 4"/>
          <p:cNvSpPr>
            <a:spLocks noChangeArrowheads="1"/>
          </p:cNvSpPr>
          <p:nvPr/>
        </p:nvSpPr>
        <p:spPr bwMode="blackWhite">
          <a:xfrm>
            <a:off x="1600200" y="2438400"/>
            <a:ext cx="6553200" cy="2587625"/>
          </a:xfrm>
          <a:prstGeom prst="rect">
            <a:avLst/>
          </a:prstGeom>
          <a:solidFill>
            <a:srgbClr val="DDDDDD"/>
          </a:solidFill>
          <a:ln w="57150">
            <a:solidFill>
              <a:srgbClr val="B7B7B7"/>
            </a:solidFill>
            <a:miter lim="800000"/>
            <a:headEnd/>
            <a:tailEnd/>
          </a:ln>
          <a:effectLst/>
        </p:spPr>
        <p:txBody>
          <a:bodyPr lIns="92075" tIns="46038" rIns="92075" bIns="46038">
            <a:spAutoFit/>
          </a:bodyPr>
          <a:lstStyle/>
          <a:p>
            <a:pPr defTabSz="400050" eaLnBrk="0" hangingPunct="0">
              <a:tabLst>
                <a:tab pos="400050" algn="r"/>
                <a:tab pos="673100" algn="l"/>
              </a:tabLst>
            </a:pPr>
            <a:r>
              <a:rPr lang="en-US" sz="2000" b="1">
                <a:solidFill>
                  <a:srgbClr val="000000"/>
                </a:solidFill>
                <a:latin typeface="Courier New" pitchFamily="49" charset="0"/>
              </a:rPr>
              <a:t>&lt;HTML&gt;</a:t>
            </a:r>
          </a:p>
          <a:p>
            <a:pPr defTabSz="400050" eaLnBrk="0" hangingPunct="0">
              <a:tabLst>
                <a:tab pos="400050" algn="r"/>
                <a:tab pos="673100" algn="l"/>
              </a:tabLst>
            </a:pPr>
            <a:r>
              <a:rPr lang="en-US" sz="2000" b="1">
                <a:solidFill>
                  <a:srgbClr val="000000"/>
                </a:solidFill>
                <a:latin typeface="Courier New" pitchFamily="49" charset="0"/>
              </a:rPr>
              <a:t>&lt;BODY&gt;</a:t>
            </a:r>
          </a:p>
          <a:p>
            <a:pPr defTabSz="400050" eaLnBrk="0" hangingPunct="0">
              <a:tabLst>
                <a:tab pos="400050" algn="r"/>
                <a:tab pos="673100" algn="l"/>
              </a:tabLst>
            </a:pPr>
            <a:r>
              <a:rPr lang="en-US" sz="2000" b="1">
                <a:solidFill>
                  <a:srgbClr val="000000"/>
                </a:solidFill>
                <a:latin typeface="Courier New" pitchFamily="49" charset="0"/>
              </a:rPr>
              <a:t>&lt;P&gt;Hello! &lt;BR&gt;</a:t>
            </a:r>
          </a:p>
          <a:p>
            <a:pPr defTabSz="400050" eaLnBrk="0" hangingPunct="0">
              <a:tabLst>
                <a:tab pos="400050" algn="r"/>
                <a:tab pos="673100" algn="l"/>
              </a:tabLst>
            </a:pPr>
            <a:r>
              <a:rPr lang="en-US" sz="2000" b="1">
                <a:solidFill>
                  <a:srgbClr val="000000"/>
                </a:solidFill>
                <a:latin typeface="Courier New" pitchFamily="49" charset="0"/>
              </a:rPr>
              <a:t>Today is:</a:t>
            </a:r>
            <a:r>
              <a:rPr lang="en-US" sz="2000" b="1">
                <a:solidFill>
                  <a:schemeClr val="hlink"/>
                </a:solidFill>
                <a:latin typeface="Courier New" pitchFamily="49" charset="0"/>
              </a:rPr>
              <a:t> </a:t>
            </a:r>
            <a:r>
              <a:rPr lang="en-US" sz="2000" b="1">
                <a:solidFill>
                  <a:srgbClr val="FF0000"/>
                </a:solidFill>
                <a:latin typeface="Courier New" pitchFamily="49" charset="0"/>
              </a:rPr>
              <a:t>&lt;%= new java.util.Date() %&gt;</a:t>
            </a:r>
          </a:p>
          <a:p>
            <a:pPr defTabSz="400050" eaLnBrk="0" hangingPunct="0">
              <a:tabLst>
                <a:tab pos="400050" algn="r"/>
                <a:tab pos="673100" algn="l"/>
              </a:tabLst>
            </a:pPr>
            <a:endParaRPr lang="en-US" sz="2000" b="1">
              <a:solidFill>
                <a:srgbClr val="000000"/>
              </a:solidFill>
              <a:latin typeface="Courier New" pitchFamily="49" charset="0"/>
            </a:endParaRPr>
          </a:p>
          <a:p>
            <a:pPr defTabSz="400050" eaLnBrk="0" hangingPunct="0">
              <a:tabLst>
                <a:tab pos="400050" algn="r"/>
                <a:tab pos="673100" algn="l"/>
              </a:tabLst>
            </a:pPr>
            <a:r>
              <a:rPr lang="en-US" sz="2000" b="1">
                <a:solidFill>
                  <a:srgbClr val="000000"/>
                </a:solidFill>
                <a:latin typeface="Courier New" pitchFamily="49" charset="0"/>
              </a:rPr>
              <a:t>&lt;/BODY&gt;</a:t>
            </a:r>
          </a:p>
          <a:p>
            <a:pPr defTabSz="400050" eaLnBrk="0" hangingPunct="0">
              <a:tabLst>
                <a:tab pos="400050" algn="r"/>
                <a:tab pos="673100" algn="l"/>
              </a:tabLst>
            </a:pPr>
            <a:r>
              <a:rPr lang="en-US" sz="2000" b="1">
                <a:solidFill>
                  <a:srgbClr val="000000"/>
                </a:solidFill>
                <a:latin typeface="Courier New" pitchFamily="49" charset="0"/>
              </a:rPr>
              <a:t>&lt;/HTML&gt;</a:t>
            </a:r>
            <a:endParaRPr lang="en-US" sz="1600">
              <a:latin typeface="Courier New" pitchFamily="49" charset="0"/>
            </a:endParaRPr>
          </a:p>
          <a:p>
            <a:pPr defTabSz="400050" eaLnBrk="0" hangingPunct="0">
              <a:tabLst>
                <a:tab pos="400050" algn="r"/>
                <a:tab pos="673100" algn="l"/>
              </a:tabLst>
            </a:pPr>
            <a:endParaRPr lang="en-US" sz="2000" b="1">
              <a:solidFill>
                <a:schemeClr val="bg2"/>
              </a:solidFill>
              <a:latin typeface="Courier New" pitchFamily="49" charset="0"/>
            </a:endParaRPr>
          </a:p>
        </p:txBody>
      </p:sp>
      <p:sp>
        <p:nvSpPr>
          <p:cNvPr id="602117" name="Rectangle 5"/>
          <p:cNvSpPr>
            <a:spLocks noGrp="1" noChangeArrowheads="1"/>
          </p:cNvSpPr>
          <p:nvPr>
            <p:ph type="title"/>
          </p:nvPr>
        </p:nvSpPr>
        <p:spPr>
          <a:xfrm>
            <a:off x="685800" y="0"/>
            <a:ext cx="7067550" cy="838200"/>
          </a:xfrm>
          <a:noFill/>
          <a:ln/>
        </p:spPr>
        <p:txBody>
          <a:bodyPr lIns="0" tIns="0" rIns="0" bIns="0"/>
          <a:lstStyle/>
          <a:p>
            <a:r>
              <a:rPr lang="en-US" dirty="0" err="1"/>
              <a:t>JavaServer</a:t>
            </a:r>
            <a:r>
              <a:rPr lang="en-US" dirty="0"/>
              <a:t> Pages</a:t>
            </a:r>
          </a:p>
        </p:txBody>
      </p:sp>
      <p:sp>
        <p:nvSpPr>
          <p:cNvPr id="602118" name="Text Box 6"/>
          <p:cNvSpPr txBox="1">
            <a:spLocks noChangeArrowheads="1"/>
          </p:cNvSpPr>
          <p:nvPr/>
        </p:nvSpPr>
        <p:spPr bwMode="auto">
          <a:xfrm>
            <a:off x="914400" y="5562600"/>
            <a:ext cx="6400800" cy="457200"/>
          </a:xfrm>
          <a:prstGeom prst="rect">
            <a:avLst/>
          </a:prstGeom>
          <a:noFill/>
          <a:ln w="9525">
            <a:noFill/>
            <a:miter lim="800000"/>
            <a:headEnd/>
            <a:tailEnd/>
          </a:ln>
          <a:effectLst/>
        </p:spPr>
        <p:txBody>
          <a:bodyPr>
            <a:spAutoFit/>
          </a:bodyPr>
          <a:lstStyle/>
          <a:p>
            <a:pPr>
              <a:spcBef>
                <a:spcPct val="50000"/>
              </a:spcBef>
            </a:pPr>
            <a:r>
              <a:rPr lang="en-US"/>
              <a:t>currentdate.jsp – extension of a jsp file is ‘jsp’</a:t>
            </a:r>
          </a:p>
        </p:txBody>
      </p:sp>
    </p:spTree>
  </p:cSld>
  <p:clrMapOvr>
    <a:masterClrMapping/>
  </p:clrMapOvr>
  <p:transition spd="slow">
    <p:fade/>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a JSP Served?</a:t>
            </a:r>
            <a:endParaRPr lang="en-US" dirty="0"/>
          </a:p>
        </p:txBody>
      </p:sp>
      <p:sp>
        <p:nvSpPr>
          <p:cNvPr id="3" name="Rectangle 2"/>
          <p:cNvSpPr/>
          <p:nvPr/>
        </p:nvSpPr>
        <p:spPr bwMode="auto">
          <a:xfrm>
            <a:off x="762000" y="2438400"/>
            <a:ext cx="1143000" cy="1828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Book Antiqua" pitchFamily="18" charset="0"/>
            </a:endParaRPr>
          </a:p>
        </p:txBody>
      </p:sp>
      <p:sp>
        <p:nvSpPr>
          <p:cNvPr id="4" name="Right Arrow 3"/>
          <p:cNvSpPr/>
          <p:nvPr/>
        </p:nvSpPr>
        <p:spPr bwMode="auto">
          <a:xfrm>
            <a:off x="1981200" y="3200400"/>
            <a:ext cx="1676400" cy="304800"/>
          </a:xfrm>
          <a:prstGeom prst="rightArrow">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Book Antiqua" pitchFamily="18" charset="0"/>
            </a:endParaRPr>
          </a:p>
        </p:txBody>
      </p:sp>
      <p:sp>
        <p:nvSpPr>
          <p:cNvPr id="5" name="Rectangle 4"/>
          <p:cNvSpPr/>
          <p:nvPr/>
        </p:nvSpPr>
        <p:spPr bwMode="auto">
          <a:xfrm>
            <a:off x="3810000" y="2438400"/>
            <a:ext cx="1219200" cy="1828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Book Antiqua" pitchFamily="18" charset="0"/>
            </a:endParaRPr>
          </a:p>
        </p:txBody>
      </p:sp>
      <p:sp>
        <p:nvSpPr>
          <p:cNvPr id="6" name="Right Arrow 5"/>
          <p:cNvSpPr/>
          <p:nvPr/>
        </p:nvSpPr>
        <p:spPr bwMode="auto">
          <a:xfrm>
            <a:off x="5181600" y="3200400"/>
            <a:ext cx="1676400" cy="304800"/>
          </a:xfrm>
          <a:prstGeom prst="rightArrow">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Book Antiqua" pitchFamily="18" charset="0"/>
            </a:endParaRPr>
          </a:p>
        </p:txBody>
      </p:sp>
      <p:sp>
        <p:nvSpPr>
          <p:cNvPr id="7" name="Oval 6"/>
          <p:cNvSpPr/>
          <p:nvPr/>
        </p:nvSpPr>
        <p:spPr bwMode="auto">
          <a:xfrm>
            <a:off x="6934200" y="2590800"/>
            <a:ext cx="1524000" cy="1524000"/>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Book Antiqua" pitchFamily="18" charset="0"/>
            </a:endParaRPr>
          </a:p>
        </p:txBody>
      </p:sp>
      <p:sp>
        <p:nvSpPr>
          <p:cNvPr id="8" name="TextBox 7"/>
          <p:cNvSpPr txBox="1"/>
          <p:nvPr/>
        </p:nvSpPr>
        <p:spPr>
          <a:xfrm>
            <a:off x="838200" y="2895600"/>
            <a:ext cx="914400" cy="830997"/>
          </a:xfrm>
          <a:prstGeom prst="rect">
            <a:avLst/>
          </a:prstGeom>
          <a:noFill/>
        </p:spPr>
        <p:txBody>
          <a:bodyPr wrap="square" rtlCol="0">
            <a:spAutoFit/>
          </a:bodyPr>
          <a:lstStyle/>
          <a:p>
            <a:r>
              <a:rPr lang="en-US" dirty="0" smtClean="0"/>
              <a:t>JSP</a:t>
            </a:r>
          </a:p>
          <a:p>
            <a:r>
              <a:rPr lang="en-US" dirty="0" smtClean="0"/>
              <a:t>file</a:t>
            </a:r>
            <a:endParaRPr lang="en-US" dirty="0"/>
          </a:p>
        </p:txBody>
      </p:sp>
      <p:sp>
        <p:nvSpPr>
          <p:cNvPr id="9" name="TextBox 8"/>
          <p:cNvSpPr txBox="1"/>
          <p:nvPr/>
        </p:nvSpPr>
        <p:spPr>
          <a:xfrm>
            <a:off x="3886200" y="2971800"/>
            <a:ext cx="1066800" cy="830997"/>
          </a:xfrm>
          <a:prstGeom prst="rect">
            <a:avLst/>
          </a:prstGeom>
          <a:noFill/>
        </p:spPr>
        <p:txBody>
          <a:bodyPr wrap="square" rtlCol="0">
            <a:spAutoFit/>
          </a:bodyPr>
          <a:lstStyle/>
          <a:p>
            <a:r>
              <a:rPr lang="en-US" dirty="0" err="1" smtClean="0"/>
              <a:t>Servlet</a:t>
            </a:r>
            <a:r>
              <a:rPr lang="en-US" dirty="0" smtClean="0"/>
              <a:t> code</a:t>
            </a:r>
            <a:endParaRPr lang="en-US" dirty="0"/>
          </a:p>
        </p:txBody>
      </p:sp>
      <p:sp>
        <p:nvSpPr>
          <p:cNvPr id="10" name="TextBox 9"/>
          <p:cNvSpPr txBox="1"/>
          <p:nvPr/>
        </p:nvSpPr>
        <p:spPr>
          <a:xfrm>
            <a:off x="7086600" y="2971800"/>
            <a:ext cx="1219200" cy="830997"/>
          </a:xfrm>
          <a:prstGeom prst="rect">
            <a:avLst/>
          </a:prstGeom>
          <a:noFill/>
        </p:spPr>
        <p:txBody>
          <a:bodyPr wrap="square" rtlCol="0">
            <a:spAutoFit/>
          </a:bodyPr>
          <a:lstStyle/>
          <a:p>
            <a:r>
              <a:rPr lang="en-US" dirty="0" smtClean="0"/>
              <a:t>Class file</a:t>
            </a:r>
            <a:endParaRPr lang="en-US" dirty="0"/>
          </a:p>
        </p:txBody>
      </p:sp>
      <p:sp>
        <p:nvSpPr>
          <p:cNvPr id="11" name="TextBox 10"/>
          <p:cNvSpPr txBox="1"/>
          <p:nvPr/>
        </p:nvSpPr>
        <p:spPr>
          <a:xfrm>
            <a:off x="1981200" y="1143000"/>
            <a:ext cx="1600200" cy="830997"/>
          </a:xfrm>
          <a:prstGeom prst="rect">
            <a:avLst/>
          </a:prstGeom>
          <a:noFill/>
          <a:ln>
            <a:solidFill>
              <a:schemeClr val="tx1"/>
            </a:solidFill>
          </a:ln>
        </p:spPr>
        <p:txBody>
          <a:bodyPr wrap="square" rtlCol="0">
            <a:spAutoFit/>
          </a:bodyPr>
          <a:lstStyle/>
          <a:p>
            <a:pPr algn="ctr"/>
            <a:r>
              <a:rPr lang="en-US" dirty="0" smtClean="0"/>
              <a:t>JSP Translator</a:t>
            </a:r>
            <a:endParaRPr lang="en-US" dirty="0"/>
          </a:p>
        </p:txBody>
      </p:sp>
      <p:sp>
        <p:nvSpPr>
          <p:cNvPr id="12" name="TextBox 11"/>
          <p:cNvSpPr txBox="1"/>
          <p:nvPr/>
        </p:nvSpPr>
        <p:spPr>
          <a:xfrm>
            <a:off x="5181600" y="1143000"/>
            <a:ext cx="1600200" cy="830997"/>
          </a:xfrm>
          <a:prstGeom prst="rect">
            <a:avLst/>
          </a:prstGeom>
          <a:noFill/>
          <a:ln>
            <a:solidFill>
              <a:schemeClr val="tx1"/>
            </a:solidFill>
          </a:ln>
        </p:spPr>
        <p:txBody>
          <a:bodyPr wrap="square" rtlCol="0">
            <a:spAutoFit/>
          </a:bodyPr>
          <a:lstStyle/>
          <a:p>
            <a:pPr algn="ctr"/>
            <a:r>
              <a:rPr lang="en-US" dirty="0" smtClean="0"/>
              <a:t>Java Compiler</a:t>
            </a:r>
            <a:endParaRPr lang="en-US" dirty="0"/>
          </a:p>
        </p:txBody>
      </p:sp>
      <p:sp>
        <p:nvSpPr>
          <p:cNvPr id="13" name="Down Arrow 12"/>
          <p:cNvSpPr/>
          <p:nvPr/>
        </p:nvSpPr>
        <p:spPr bwMode="auto">
          <a:xfrm>
            <a:off x="2667000" y="2057400"/>
            <a:ext cx="152400" cy="1066800"/>
          </a:xfrm>
          <a:prstGeom prst="downArrow">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Book Antiqua" pitchFamily="18" charset="0"/>
            </a:endParaRPr>
          </a:p>
        </p:txBody>
      </p:sp>
      <p:sp>
        <p:nvSpPr>
          <p:cNvPr id="14" name="Down Arrow 13"/>
          <p:cNvSpPr/>
          <p:nvPr/>
        </p:nvSpPr>
        <p:spPr bwMode="auto">
          <a:xfrm>
            <a:off x="5867400" y="2133600"/>
            <a:ext cx="152400" cy="1066800"/>
          </a:xfrm>
          <a:prstGeom prst="downArrow">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Book Antiqua" pitchFamily="18" charset="0"/>
            </a:endParaRPr>
          </a:p>
        </p:txBody>
      </p:sp>
    </p:spTree>
  </p:cSld>
  <p:clrMapOvr>
    <a:masterClrMapping/>
  </p:clrMapOvr>
  <p:transition spd="slow">
    <p:fade/>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JSP Page</a:t>
            </a:r>
            <a:endParaRPr lang="en-US" dirty="0"/>
          </a:p>
        </p:txBody>
      </p:sp>
      <p:sp>
        <p:nvSpPr>
          <p:cNvPr id="3" name="Content Placeholder 2"/>
          <p:cNvSpPr>
            <a:spLocks noGrp="1"/>
          </p:cNvSpPr>
          <p:nvPr>
            <p:ph idx="1"/>
          </p:nvPr>
        </p:nvSpPr>
        <p:spPr/>
        <p:txBody>
          <a:bodyPr/>
          <a:lstStyle/>
          <a:p>
            <a:r>
              <a:rPr lang="en-US" dirty="0" smtClean="0"/>
              <a:t>Template Text</a:t>
            </a:r>
          </a:p>
          <a:p>
            <a:r>
              <a:rPr lang="en-US" dirty="0" smtClean="0"/>
              <a:t>JSP Tags</a:t>
            </a:r>
          </a:p>
          <a:p>
            <a:r>
              <a:rPr lang="en-US" dirty="0"/>
              <a:t>D</a:t>
            </a:r>
            <a:r>
              <a:rPr lang="en-US" dirty="0" smtClean="0"/>
              <a:t>irectives</a:t>
            </a:r>
          </a:p>
          <a:p>
            <a:r>
              <a:rPr lang="en-US" dirty="0" smtClean="0"/>
              <a:t>Action Tags</a:t>
            </a:r>
          </a:p>
          <a:p>
            <a:r>
              <a:rPr lang="en-US" dirty="0" smtClean="0"/>
              <a:t>JSTL </a:t>
            </a:r>
          </a:p>
          <a:p>
            <a:r>
              <a:rPr lang="en-US" dirty="0" smtClean="0"/>
              <a:t>JSP EL Expression</a:t>
            </a:r>
          </a:p>
          <a:p>
            <a:pPr marL="0" indent="0">
              <a:buNone/>
            </a:pPr>
            <a:endParaRPr lang="en-US" dirty="0" smtClean="0"/>
          </a:p>
        </p:txBody>
      </p:sp>
    </p:spTree>
    <p:extLst>
      <p:ext uri="{BB962C8B-B14F-4D97-AF65-F5344CB8AC3E}">
        <p14:creationId xmlns:p14="http://schemas.microsoft.com/office/powerpoint/2010/main" val="2466683529"/>
      </p:ext>
    </p:extLst>
  </p:cSld>
  <p:clrMapOvr>
    <a:masterClrMapping/>
  </p:clrMapOvr>
  <p:transition spd="slow">
    <p:fade/>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Text</a:t>
            </a:r>
            <a:endParaRPr lang="en-US" dirty="0"/>
          </a:p>
        </p:txBody>
      </p:sp>
      <p:sp>
        <p:nvSpPr>
          <p:cNvPr id="3" name="Content Placeholder 2"/>
          <p:cNvSpPr>
            <a:spLocks noGrp="1"/>
          </p:cNvSpPr>
          <p:nvPr>
            <p:ph idx="1"/>
          </p:nvPr>
        </p:nvSpPr>
        <p:spPr>
          <a:xfrm>
            <a:off x="685800" y="990601"/>
            <a:ext cx="8229600" cy="381000"/>
          </a:xfrm>
        </p:spPr>
        <p:txBody>
          <a:bodyPr/>
          <a:lstStyle/>
          <a:p>
            <a:r>
              <a:rPr lang="en-US" dirty="0" smtClean="0"/>
              <a:t>Template Text appears as it is in the generated  page (by the JSP). </a:t>
            </a:r>
            <a:endParaRPr lang="en-US" dirty="0"/>
          </a:p>
        </p:txBody>
      </p:sp>
      <p:sp>
        <p:nvSpPr>
          <p:cNvPr id="4" name="Rectangle 3"/>
          <p:cNvSpPr txBox="1">
            <a:spLocks noChangeArrowheads="1"/>
          </p:cNvSpPr>
          <p:nvPr/>
        </p:nvSpPr>
        <p:spPr>
          <a:xfrm>
            <a:off x="685800" y="1524000"/>
            <a:ext cx="8229600" cy="4525963"/>
          </a:xfrm>
          <a:prstGeom prst="rect">
            <a:avLst/>
          </a:prstGeom>
        </p:spPr>
        <p:txBody>
          <a:bodyPr/>
          <a:lstStyle>
            <a:lvl1pPr marL="457200" indent="-457200" algn="just" rtl="0" eaLnBrk="1" fontAlgn="base" hangingPunct="1">
              <a:spcBef>
                <a:spcPct val="0"/>
              </a:spcBef>
              <a:spcAft>
                <a:spcPct val="30000"/>
              </a:spcAft>
              <a:buClr>
                <a:srgbClr val="DA2A00"/>
              </a:buClr>
              <a:buFont typeface="Wingdings" pitchFamily="2" charset="2"/>
              <a:buChar char="ü"/>
              <a:defRPr kumimoji="1" lang="en-US" sz="2000" kern="1200" dirty="0" smtClean="0">
                <a:solidFill>
                  <a:schemeClr val="tx1"/>
                </a:solidFill>
                <a:latin typeface="+mn-lt"/>
                <a:ea typeface="+mn-ea"/>
                <a:cs typeface="+mn-cs"/>
              </a:defRPr>
            </a:lvl1pPr>
            <a:lvl2pPr marL="742950" indent="-285750" algn="l" rtl="0" eaLnBrk="1" fontAlgn="base" hangingPunct="1">
              <a:spcBef>
                <a:spcPct val="20000"/>
              </a:spcBef>
              <a:spcAft>
                <a:spcPct val="0"/>
              </a:spcAft>
              <a:buClr>
                <a:srgbClr val="C00000"/>
              </a:buClr>
              <a:buFont typeface="Wingdings" pitchFamily="2" charset="2"/>
              <a:buChar char="q"/>
              <a:defRPr sz="2000">
                <a:solidFill>
                  <a:schemeClr val="tx1"/>
                </a:solidFill>
                <a:latin typeface="+mn-lt"/>
              </a:defRPr>
            </a:lvl2pPr>
            <a:lvl3pPr marL="1143000" indent="-228600" algn="l" rtl="0" eaLnBrk="1" fontAlgn="base" hangingPunct="1">
              <a:spcBef>
                <a:spcPct val="20000"/>
              </a:spcBef>
              <a:spcAft>
                <a:spcPct val="0"/>
              </a:spcAft>
              <a:buClr>
                <a:srgbClr val="C00000"/>
              </a:buClr>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a:lstStyle>
          <a:p>
            <a:pPr marL="342900" indent="-342900">
              <a:lnSpc>
                <a:spcPct val="90000"/>
              </a:lnSpc>
              <a:buFont typeface="Wingdings" pitchFamily="2" charset="2"/>
              <a:buNone/>
            </a:pPr>
            <a:r>
              <a:rPr lang="en-US" b="1" i="1" dirty="0" smtClean="0">
                <a:latin typeface="Courier New" pitchFamily="49" charset="0"/>
                <a:cs typeface="Times New Roman" pitchFamily="18" charset="0"/>
              </a:rPr>
              <a:t>&lt;html&gt;</a:t>
            </a:r>
          </a:p>
          <a:p>
            <a:pPr marL="342900" indent="-342900">
              <a:lnSpc>
                <a:spcPct val="90000"/>
              </a:lnSpc>
              <a:buFont typeface="Wingdings" pitchFamily="2" charset="2"/>
              <a:buNone/>
            </a:pPr>
            <a:r>
              <a:rPr lang="en-US" b="1" i="1" dirty="0" smtClean="0">
                <a:latin typeface="Courier New" pitchFamily="49" charset="0"/>
                <a:cs typeface="Times New Roman" pitchFamily="18" charset="0"/>
              </a:rPr>
              <a:t>&lt;head&gt;</a:t>
            </a:r>
          </a:p>
          <a:p>
            <a:pPr marL="342900" indent="-342900">
              <a:lnSpc>
                <a:spcPct val="90000"/>
              </a:lnSpc>
              <a:buFont typeface="Wingdings" pitchFamily="2" charset="2"/>
              <a:buNone/>
            </a:pPr>
            <a:r>
              <a:rPr lang="en-US" b="1" i="1" dirty="0" smtClean="0">
                <a:latin typeface="Courier New" pitchFamily="49" charset="0"/>
                <a:cs typeface="Times New Roman" pitchFamily="18" charset="0"/>
              </a:rPr>
              <a:t>&lt;/head&gt;</a:t>
            </a:r>
          </a:p>
          <a:p>
            <a:pPr marL="342900" indent="-342900">
              <a:lnSpc>
                <a:spcPct val="90000"/>
              </a:lnSpc>
              <a:buFont typeface="Wingdings" pitchFamily="2" charset="2"/>
              <a:buNone/>
            </a:pPr>
            <a:r>
              <a:rPr lang="en-US" b="1" i="1" dirty="0" smtClean="0">
                <a:latin typeface="Courier New" pitchFamily="49" charset="0"/>
                <a:cs typeface="Times New Roman" pitchFamily="18" charset="0"/>
              </a:rPr>
              <a:t>&lt;body&gt;</a:t>
            </a:r>
          </a:p>
          <a:p>
            <a:pPr marL="342900" indent="-342900">
              <a:lnSpc>
                <a:spcPct val="90000"/>
              </a:lnSpc>
              <a:buFont typeface="Wingdings" pitchFamily="2" charset="2"/>
              <a:buNone/>
            </a:pPr>
            <a:r>
              <a:rPr lang="en-US" dirty="0" smtClean="0">
                <a:latin typeface="Courier New" pitchFamily="49" charset="0"/>
                <a:cs typeface="Times New Roman" pitchFamily="18" charset="0"/>
              </a:rPr>
              <a:t>&lt;% </a:t>
            </a:r>
            <a:r>
              <a:rPr lang="en-US" dirty="0" err="1" smtClean="0">
                <a:latin typeface="Courier New" pitchFamily="49" charset="0"/>
                <a:cs typeface="Times New Roman" pitchFamily="18" charset="0"/>
              </a:rPr>
              <a:t>int</a:t>
            </a:r>
            <a:r>
              <a:rPr lang="en-US" dirty="0" smtClean="0">
                <a:latin typeface="Courier New" pitchFamily="49" charset="0"/>
                <a:cs typeface="Times New Roman" pitchFamily="18" charset="0"/>
              </a:rPr>
              <a:t> height = 4, width = 7 ; %&gt;</a:t>
            </a:r>
          </a:p>
          <a:p>
            <a:pPr marL="342900" indent="-342900">
              <a:lnSpc>
                <a:spcPct val="90000"/>
              </a:lnSpc>
              <a:buFont typeface="Wingdings" pitchFamily="2" charset="2"/>
              <a:buNone/>
            </a:pPr>
            <a:r>
              <a:rPr lang="en-US" b="1" i="1" dirty="0" smtClean="0">
                <a:latin typeface="Courier New" pitchFamily="49" charset="0"/>
                <a:cs typeface="Times New Roman" pitchFamily="18" charset="0"/>
              </a:rPr>
              <a:t>The area of the rectangle is </a:t>
            </a:r>
            <a:r>
              <a:rPr lang="en-US" dirty="0" smtClean="0">
                <a:latin typeface="Courier New" pitchFamily="49" charset="0"/>
                <a:cs typeface="Times New Roman" pitchFamily="18" charset="0"/>
              </a:rPr>
              <a:t>&lt;%= height * width %&gt;</a:t>
            </a:r>
          </a:p>
          <a:p>
            <a:pPr marL="342900" indent="-342900">
              <a:lnSpc>
                <a:spcPct val="90000"/>
              </a:lnSpc>
              <a:buFont typeface="Wingdings" pitchFamily="2" charset="2"/>
              <a:buNone/>
            </a:pPr>
            <a:r>
              <a:rPr lang="en-US" b="1" i="1" dirty="0" smtClean="0">
                <a:latin typeface="Courier New" pitchFamily="49" charset="0"/>
                <a:cs typeface="Times New Roman" pitchFamily="18" charset="0"/>
              </a:rPr>
              <a:t>&lt;/body&gt;</a:t>
            </a:r>
          </a:p>
          <a:p>
            <a:pPr marL="342900" indent="-342900">
              <a:lnSpc>
                <a:spcPct val="90000"/>
              </a:lnSpc>
              <a:buFont typeface="Wingdings" pitchFamily="2" charset="2"/>
              <a:buNone/>
            </a:pPr>
            <a:r>
              <a:rPr lang="en-US" b="1" i="1" dirty="0" smtClean="0">
                <a:latin typeface="Courier New" pitchFamily="49" charset="0"/>
                <a:cs typeface="Times New Roman" pitchFamily="18" charset="0"/>
              </a:rPr>
              <a:t>&lt;/html&gt;</a:t>
            </a:r>
          </a:p>
          <a:p>
            <a:pPr marL="342900" indent="-342900">
              <a:lnSpc>
                <a:spcPct val="90000"/>
              </a:lnSpc>
              <a:buFont typeface="Wingdings" pitchFamily="2" charset="2"/>
              <a:buNone/>
            </a:pPr>
            <a:r>
              <a:rPr lang="en-US" sz="2800" dirty="0" smtClean="0">
                <a:cs typeface="Times New Roman" pitchFamily="18" charset="0"/>
              </a:rPr>
              <a:t> </a:t>
            </a:r>
          </a:p>
          <a:p>
            <a:pPr marL="342900" indent="-342900">
              <a:lnSpc>
                <a:spcPct val="90000"/>
              </a:lnSpc>
              <a:buFont typeface="Wingdings" pitchFamily="2" charset="2"/>
              <a:buNone/>
            </a:pPr>
            <a:r>
              <a:rPr lang="en-US" sz="2400" b="1" dirty="0" smtClean="0">
                <a:cs typeface="Times New Roman" pitchFamily="18" charset="0"/>
              </a:rPr>
              <a:t>The browser displays: 'The area of the rectangle is 28'.</a:t>
            </a:r>
            <a:r>
              <a:rPr lang="en-US" sz="2400" b="1" dirty="0" smtClean="0"/>
              <a:t> </a:t>
            </a:r>
          </a:p>
          <a:p>
            <a:pPr marL="342900" indent="-342900">
              <a:lnSpc>
                <a:spcPct val="90000"/>
              </a:lnSpc>
              <a:buFont typeface="Wingdings" pitchFamily="2" charset="2"/>
              <a:buNone/>
            </a:pPr>
            <a:r>
              <a:rPr lang="en-US" sz="2400" b="1" dirty="0" smtClean="0"/>
              <a:t>Note: Java and JSP are very case sensitive</a:t>
            </a:r>
            <a:endParaRPr lang="en-US" sz="2400" b="1" dirty="0"/>
          </a:p>
        </p:txBody>
      </p:sp>
    </p:spTree>
    <p:extLst>
      <p:ext uri="{BB962C8B-B14F-4D97-AF65-F5344CB8AC3E}">
        <p14:creationId xmlns:p14="http://schemas.microsoft.com/office/powerpoint/2010/main" val="2896685544"/>
      </p:ext>
    </p:extLst>
  </p:cSld>
  <p:clrMapOvr>
    <a:masterClrMapping/>
  </p:clrMapOvr>
  <p:transition spd="slow">
    <p:fade/>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1026"/>
          <p:cNvSpPr>
            <a:spLocks noGrp="1" noChangeArrowheads="1"/>
          </p:cNvSpPr>
          <p:nvPr>
            <p:ph type="title"/>
          </p:nvPr>
        </p:nvSpPr>
        <p:spPr/>
        <p:txBody>
          <a:bodyPr/>
          <a:lstStyle/>
          <a:p>
            <a:r>
              <a:rPr lang="en-US" dirty="0" smtClean="0">
                <a:latin typeface="GillSans-Bold" charset="0"/>
              </a:rPr>
              <a:t>JSP Tags</a:t>
            </a:r>
            <a:endParaRPr lang="en-US" dirty="0">
              <a:latin typeface="GillSans-Bold" charset="0"/>
            </a:endParaRPr>
          </a:p>
        </p:txBody>
      </p:sp>
      <p:sp>
        <p:nvSpPr>
          <p:cNvPr id="584707" name="Rectangle 1027"/>
          <p:cNvSpPr>
            <a:spLocks noGrp="1" noChangeArrowheads="1"/>
          </p:cNvSpPr>
          <p:nvPr>
            <p:ph idx="1"/>
          </p:nvPr>
        </p:nvSpPr>
        <p:spPr/>
        <p:txBody>
          <a:bodyPr/>
          <a:lstStyle/>
          <a:p>
            <a:r>
              <a:rPr lang="en-US" sz="2800" dirty="0" smtClean="0">
                <a:latin typeface="NewCaledonia-Italic" charset="0"/>
              </a:rPr>
              <a:t>To embed java code in JSP page. </a:t>
            </a:r>
          </a:p>
          <a:p>
            <a:r>
              <a:rPr lang="en-US" sz="2800" i="1" u="sng" dirty="0" smtClean="0">
                <a:latin typeface="NewCaledonia-Italic" charset="0"/>
              </a:rPr>
              <a:t>Expressions</a:t>
            </a:r>
            <a:r>
              <a:rPr lang="en-US" sz="2800" i="1" dirty="0" smtClean="0">
                <a:latin typeface="NewCaledonia-Italic" charset="0"/>
              </a:rPr>
              <a:t> </a:t>
            </a:r>
            <a:r>
              <a:rPr lang="en-US" sz="2800" dirty="0">
                <a:latin typeface="NewCaledonia" charset="0"/>
              </a:rPr>
              <a:t>of the form </a:t>
            </a:r>
            <a:r>
              <a:rPr lang="en-US" sz="2800" dirty="0">
                <a:latin typeface="Courier" charset="0"/>
              </a:rPr>
              <a:t>&lt;%= expression %&gt;</a:t>
            </a:r>
            <a:r>
              <a:rPr lang="en-US" sz="2800" dirty="0">
                <a:latin typeface="NewCaledonia" charset="0"/>
              </a:rPr>
              <a:t>, which are evaluated and inserted into the servlet’s output</a:t>
            </a:r>
          </a:p>
          <a:p>
            <a:r>
              <a:rPr lang="en-US" sz="2800" i="1" u="sng" dirty="0" err="1">
                <a:latin typeface="NewCaledonia-Italic" charset="0"/>
              </a:rPr>
              <a:t>Scriptlets</a:t>
            </a:r>
            <a:r>
              <a:rPr lang="en-US" sz="2800" i="1" dirty="0">
                <a:latin typeface="NewCaledonia-Italic" charset="0"/>
              </a:rPr>
              <a:t> </a:t>
            </a:r>
            <a:r>
              <a:rPr lang="en-US" sz="2800" dirty="0">
                <a:latin typeface="NewCaledonia" charset="0"/>
              </a:rPr>
              <a:t>of the form </a:t>
            </a:r>
            <a:r>
              <a:rPr lang="en-US" sz="2800" dirty="0">
                <a:latin typeface="Courier" charset="0"/>
              </a:rPr>
              <a:t>&lt;% code %&gt;</a:t>
            </a:r>
            <a:r>
              <a:rPr lang="en-US" sz="2800" dirty="0">
                <a:latin typeface="NewCaledonia" charset="0"/>
              </a:rPr>
              <a:t>, which are inserted into the </a:t>
            </a:r>
            <a:r>
              <a:rPr lang="en-US" sz="2800" dirty="0" err="1">
                <a:latin typeface="NewCaledonia" charset="0"/>
              </a:rPr>
              <a:t>servlet’s</a:t>
            </a:r>
            <a:r>
              <a:rPr lang="en-US" sz="2800" dirty="0">
                <a:latin typeface="NewCaledonia" charset="0"/>
              </a:rPr>
              <a:t> </a:t>
            </a:r>
            <a:r>
              <a:rPr lang="en-US" sz="2800" dirty="0">
                <a:latin typeface="Courier" charset="0"/>
              </a:rPr>
              <a:t>_</a:t>
            </a:r>
            <a:r>
              <a:rPr lang="en-US" sz="2800" dirty="0" err="1">
                <a:latin typeface="Courier" charset="0"/>
              </a:rPr>
              <a:t>jspService</a:t>
            </a:r>
            <a:r>
              <a:rPr lang="en-US" sz="2800" dirty="0">
                <a:latin typeface="Courier" charset="0"/>
              </a:rPr>
              <a:t> </a:t>
            </a:r>
            <a:r>
              <a:rPr lang="en-US" sz="2800" dirty="0">
                <a:latin typeface="NewCaledonia" charset="0"/>
              </a:rPr>
              <a:t>method (called by </a:t>
            </a:r>
            <a:r>
              <a:rPr lang="en-US" sz="2800" dirty="0">
                <a:latin typeface="Courier" charset="0"/>
              </a:rPr>
              <a:t>service</a:t>
            </a:r>
            <a:r>
              <a:rPr lang="en-US" sz="2800" dirty="0">
                <a:latin typeface="NewCaledonia" charset="0"/>
              </a:rPr>
              <a:t>)</a:t>
            </a:r>
          </a:p>
          <a:p>
            <a:r>
              <a:rPr lang="en-US" sz="2800" i="1" u="sng" dirty="0">
                <a:latin typeface="NewCaledonia-Italic" charset="0"/>
              </a:rPr>
              <a:t>Declarations</a:t>
            </a:r>
            <a:r>
              <a:rPr lang="en-US" sz="2800" i="1" dirty="0">
                <a:latin typeface="NewCaledonia-Italic" charset="0"/>
              </a:rPr>
              <a:t> </a:t>
            </a:r>
            <a:r>
              <a:rPr lang="en-US" sz="2800" dirty="0">
                <a:latin typeface="NewCaledonia" charset="0"/>
              </a:rPr>
              <a:t>of the form </a:t>
            </a:r>
            <a:r>
              <a:rPr lang="en-US" sz="2800" dirty="0">
                <a:latin typeface="Courier" charset="0"/>
              </a:rPr>
              <a:t>&lt;%! code %&gt;</a:t>
            </a:r>
            <a:r>
              <a:rPr lang="en-US" sz="2800" dirty="0">
                <a:latin typeface="NewCaledonia" charset="0"/>
              </a:rPr>
              <a:t>, which are inserted into the body of the </a:t>
            </a:r>
            <a:r>
              <a:rPr lang="en-US" sz="2800" dirty="0" err="1">
                <a:latin typeface="NewCaledonia" charset="0"/>
              </a:rPr>
              <a:t>servlet</a:t>
            </a:r>
            <a:r>
              <a:rPr lang="en-US" sz="2800" dirty="0">
                <a:latin typeface="NewCaledonia" charset="0"/>
              </a:rPr>
              <a:t> class, outside of any existing methods</a:t>
            </a:r>
          </a:p>
          <a:p>
            <a:endParaRPr lang="en-US" sz="2800" dirty="0"/>
          </a:p>
        </p:txBody>
      </p:sp>
    </p:spTree>
  </p:cSld>
  <p:clrMapOvr>
    <a:masterClrMapping/>
  </p:clrMapOvr>
  <p:transition spd="slow">
    <p:fade/>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normAutofit/>
          </a:bodyPr>
          <a:lstStyle/>
          <a:p>
            <a:r>
              <a:rPr lang="en-US" dirty="0" smtClean="0"/>
              <a:t>Example  -- </a:t>
            </a:r>
            <a:r>
              <a:rPr lang="en-US" dirty="0" err="1" smtClean="0"/>
              <a:t>Scriptlet</a:t>
            </a:r>
            <a:r>
              <a:rPr lang="en-US" dirty="0" smtClean="0"/>
              <a:t> &amp; Expression</a:t>
            </a:r>
            <a:endParaRPr lang="en-US" dirty="0"/>
          </a:p>
        </p:txBody>
      </p:sp>
      <p:sp>
        <p:nvSpPr>
          <p:cNvPr id="605187" name="Rectangle 3"/>
          <p:cNvSpPr>
            <a:spLocks noGrp="1" noChangeArrowheads="1"/>
          </p:cNvSpPr>
          <p:nvPr>
            <p:ph idx="1"/>
          </p:nvPr>
        </p:nvSpPr>
        <p:spPr/>
        <p:txBody>
          <a:bodyPr/>
          <a:lstStyle/>
          <a:p>
            <a:pPr marL="342900" indent="-342900">
              <a:lnSpc>
                <a:spcPct val="90000"/>
              </a:lnSpc>
              <a:buFont typeface="Wingdings" pitchFamily="2" charset="2"/>
              <a:buNone/>
            </a:pPr>
            <a:r>
              <a:rPr lang="en-US" sz="2000" dirty="0">
                <a:latin typeface="Courier New" pitchFamily="49" charset="0"/>
                <a:cs typeface="Times New Roman" pitchFamily="18" charset="0"/>
              </a:rPr>
              <a:t>&lt;html&gt;</a:t>
            </a:r>
          </a:p>
          <a:p>
            <a:pPr marL="342900" indent="-342900">
              <a:lnSpc>
                <a:spcPct val="90000"/>
              </a:lnSpc>
              <a:buFont typeface="Wingdings" pitchFamily="2" charset="2"/>
              <a:buNone/>
            </a:pPr>
            <a:r>
              <a:rPr lang="en-US" sz="2000" dirty="0" smtClean="0">
                <a:latin typeface="Courier New" pitchFamily="49" charset="0"/>
                <a:cs typeface="Times New Roman" pitchFamily="18" charset="0"/>
              </a:rPr>
              <a:t>&lt;</a:t>
            </a:r>
            <a:r>
              <a:rPr lang="en-US" sz="2000" dirty="0">
                <a:latin typeface="Courier New" pitchFamily="49" charset="0"/>
                <a:cs typeface="Times New Roman" pitchFamily="18" charset="0"/>
              </a:rPr>
              <a:t>head&gt;</a:t>
            </a:r>
          </a:p>
          <a:p>
            <a:pPr marL="342900" indent="-342900">
              <a:lnSpc>
                <a:spcPct val="90000"/>
              </a:lnSpc>
              <a:buFont typeface="Wingdings" pitchFamily="2" charset="2"/>
              <a:buNone/>
            </a:pPr>
            <a:r>
              <a:rPr lang="en-US" sz="2000" dirty="0">
                <a:latin typeface="Courier New" pitchFamily="49" charset="0"/>
                <a:cs typeface="Times New Roman" pitchFamily="18" charset="0"/>
              </a:rPr>
              <a:t>&lt;/head&gt;</a:t>
            </a:r>
          </a:p>
          <a:p>
            <a:pPr marL="342900" indent="-342900">
              <a:lnSpc>
                <a:spcPct val="90000"/>
              </a:lnSpc>
              <a:buFont typeface="Wingdings" pitchFamily="2" charset="2"/>
              <a:buNone/>
            </a:pPr>
            <a:r>
              <a:rPr lang="en-US" sz="2000" dirty="0">
                <a:latin typeface="Courier New" pitchFamily="49" charset="0"/>
                <a:cs typeface="Times New Roman" pitchFamily="18" charset="0"/>
              </a:rPr>
              <a:t>&lt;body&gt;</a:t>
            </a:r>
          </a:p>
          <a:p>
            <a:pPr marL="342900" indent="-342900">
              <a:lnSpc>
                <a:spcPct val="90000"/>
              </a:lnSpc>
              <a:buFont typeface="Wingdings" pitchFamily="2" charset="2"/>
              <a:buNone/>
            </a:pPr>
            <a:r>
              <a:rPr lang="en-US" sz="2000" b="1" i="1" dirty="0">
                <a:latin typeface="Courier New" pitchFamily="49" charset="0"/>
                <a:cs typeface="Times New Roman" pitchFamily="18" charset="0"/>
              </a:rPr>
              <a:t>&lt;% </a:t>
            </a:r>
            <a:r>
              <a:rPr lang="en-US" sz="2000" b="1" i="1" dirty="0" err="1">
                <a:latin typeface="Courier New" pitchFamily="49" charset="0"/>
                <a:cs typeface="Times New Roman" pitchFamily="18" charset="0"/>
              </a:rPr>
              <a:t>int</a:t>
            </a:r>
            <a:r>
              <a:rPr lang="en-US" sz="2000" b="1" i="1" dirty="0">
                <a:latin typeface="Courier New" pitchFamily="49" charset="0"/>
                <a:cs typeface="Times New Roman" pitchFamily="18" charset="0"/>
              </a:rPr>
              <a:t> height = 4, width = 7 ; %&gt;</a:t>
            </a:r>
          </a:p>
          <a:p>
            <a:pPr marL="342900" indent="-342900">
              <a:lnSpc>
                <a:spcPct val="90000"/>
              </a:lnSpc>
              <a:buFont typeface="Wingdings" pitchFamily="2" charset="2"/>
              <a:buNone/>
            </a:pPr>
            <a:r>
              <a:rPr lang="en-US" sz="2000" dirty="0">
                <a:latin typeface="Courier New" pitchFamily="49" charset="0"/>
                <a:cs typeface="Times New Roman" pitchFamily="18" charset="0"/>
              </a:rPr>
              <a:t>The area of the rectangle is </a:t>
            </a:r>
            <a:r>
              <a:rPr lang="en-US" sz="2000" b="1" i="1" dirty="0">
                <a:latin typeface="Courier New" pitchFamily="49" charset="0"/>
                <a:cs typeface="Times New Roman" pitchFamily="18" charset="0"/>
              </a:rPr>
              <a:t>&lt;%= height * width %&gt;</a:t>
            </a:r>
          </a:p>
          <a:p>
            <a:pPr marL="342900" indent="-342900">
              <a:lnSpc>
                <a:spcPct val="90000"/>
              </a:lnSpc>
              <a:buFont typeface="Wingdings" pitchFamily="2" charset="2"/>
              <a:buNone/>
            </a:pPr>
            <a:r>
              <a:rPr lang="en-US" sz="2000" dirty="0">
                <a:latin typeface="Courier New" pitchFamily="49" charset="0"/>
                <a:cs typeface="Times New Roman" pitchFamily="18" charset="0"/>
              </a:rPr>
              <a:t>&lt;/body&gt;</a:t>
            </a:r>
          </a:p>
          <a:p>
            <a:pPr marL="342900" indent="-342900">
              <a:lnSpc>
                <a:spcPct val="90000"/>
              </a:lnSpc>
              <a:buFont typeface="Wingdings" pitchFamily="2" charset="2"/>
              <a:buNone/>
            </a:pPr>
            <a:r>
              <a:rPr lang="en-US" sz="2000" dirty="0">
                <a:latin typeface="Courier New" pitchFamily="49" charset="0"/>
                <a:cs typeface="Times New Roman" pitchFamily="18" charset="0"/>
              </a:rPr>
              <a:t>&lt;/html&gt;</a:t>
            </a:r>
          </a:p>
          <a:p>
            <a:pPr marL="342900" indent="-342900">
              <a:lnSpc>
                <a:spcPct val="90000"/>
              </a:lnSpc>
              <a:buFont typeface="Wingdings" pitchFamily="2" charset="2"/>
              <a:buNone/>
            </a:pPr>
            <a:r>
              <a:rPr lang="en-US" sz="2800" dirty="0">
                <a:cs typeface="Times New Roman" pitchFamily="18" charset="0"/>
              </a:rPr>
              <a:t> </a:t>
            </a:r>
          </a:p>
        </p:txBody>
      </p:sp>
    </p:spTree>
    <p:extLst>
      <p:ext uri="{BB962C8B-B14F-4D97-AF65-F5344CB8AC3E}">
        <p14:creationId xmlns:p14="http://schemas.microsoft.com/office/powerpoint/2010/main" val="1864122904"/>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US" smtClean="0"/>
              <a:t>Dynamic HTML</a:t>
            </a:r>
          </a:p>
        </p:txBody>
      </p:sp>
      <p:sp>
        <p:nvSpPr>
          <p:cNvPr id="5" name="Content Placeholder 4"/>
          <p:cNvSpPr>
            <a:spLocks noGrp="1"/>
          </p:cNvSpPr>
          <p:nvPr>
            <p:ph idx="1"/>
          </p:nvPr>
        </p:nvSpPr>
        <p:spPr>
          <a:xfrm>
            <a:off x="685800" y="1219200"/>
            <a:ext cx="8229600" cy="4525963"/>
          </a:xfrm>
        </p:spPr>
        <p:txBody>
          <a:bodyPr>
            <a:normAutofit/>
          </a:bodyPr>
          <a:lstStyle/>
          <a:p>
            <a:pPr>
              <a:defRPr/>
            </a:pPr>
            <a:r>
              <a:rPr lang="en-US" dirty="0" smtClean="0"/>
              <a:t>So , programs that generate HTML runs within the web server.</a:t>
            </a:r>
          </a:p>
          <a:p>
            <a:pPr lvl="1">
              <a:defRPr/>
            </a:pPr>
            <a:r>
              <a:rPr lang="en-US" dirty="0" smtClean="0"/>
              <a:t>They are known as </a:t>
            </a:r>
            <a:r>
              <a:rPr lang="en-US" i="1" u="sng" dirty="0" smtClean="0"/>
              <a:t>server side program</a:t>
            </a:r>
          </a:p>
          <a:p>
            <a:pPr>
              <a:defRPr/>
            </a:pPr>
            <a:r>
              <a:rPr lang="en-US" dirty="0" smtClean="0"/>
              <a:t>But , then , how to execute them …. ?</a:t>
            </a:r>
          </a:p>
          <a:p>
            <a:pPr>
              <a:defRPr/>
            </a:pPr>
            <a:r>
              <a:rPr lang="en-US" dirty="0" smtClean="0"/>
              <a:t>They are executed by using there URL from the browser.</a:t>
            </a:r>
          </a:p>
          <a:p>
            <a:pPr>
              <a:defRPr/>
            </a:pPr>
            <a:r>
              <a:rPr lang="en-US" b="1" i="1" u="sng" dirty="0" smtClean="0"/>
              <a:t>Server side programs are executed from the browser by using there URL .</a:t>
            </a:r>
          </a:p>
          <a:p>
            <a:pPr>
              <a:defRPr/>
            </a:pPr>
            <a:r>
              <a:rPr lang="en-US" dirty="0" smtClean="0"/>
              <a:t>How to send data to the server side program…?</a:t>
            </a:r>
          </a:p>
          <a:p>
            <a:pPr lvl="1">
              <a:defRPr/>
            </a:pPr>
            <a:r>
              <a:rPr lang="en-US" dirty="0" smtClean="0"/>
              <a:t>Using request parameters.</a:t>
            </a:r>
            <a:endParaRPr lang="en-US" dirty="0"/>
          </a:p>
        </p:txBody>
      </p:sp>
    </p:spTree>
  </p:cSld>
  <p:clrMapOvr>
    <a:masterClrMapping/>
  </p:clrMapOvr>
  <p:transition spd="slow">
    <p:fade/>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1" name="Rectangle 3"/>
          <p:cNvSpPr>
            <a:spLocks noGrp="1" noChangeArrowheads="1"/>
          </p:cNvSpPr>
          <p:nvPr>
            <p:ph idx="1"/>
          </p:nvPr>
        </p:nvSpPr>
        <p:spPr/>
        <p:txBody>
          <a:bodyPr>
            <a:normAutofit fontScale="92500" lnSpcReduction="20000"/>
          </a:bodyPr>
          <a:lstStyle/>
          <a:p>
            <a:pPr marL="342900" indent="-342900">
              <a:lnSpc>
                <a:spcPct val="90000"/>
              </a:lnSpc>
              <a:buFont typeface="Wingdings" pitchFamily="2" charset="2"/>
              <a:buNone/>
            </a:pPr>
            <a:r>
              <a:rPr lang="en-US" sz="1800" dirty="0">
                <a:latin typeface="Courier New" pitchFamily="49" charset="0"/>
                <a:cs typeface="Times New Roman" pitchFamily="18" charset="0"/>
              </a:rPr>
              <a:t>&lt;html&gt;</a:t>
            </a:r>
          </a:p>
          <a:p>
            <a:pPr marL="342900" indent="-342900">
              <a:lnSpc>
                <a:spcPct val="90000"/>
              </a:lnSpc>
              <a:buFont typeface="Wingdings" pitchFamily="2" charset="2"/>
              <a:buNone/>
            </a:pPr>
            <a:r>
              <a:rPr lang="en-US" sz="1800" dirty="0" smtClean="0">
                <a:latin typeface="Courier New" pitchFamily="49" charset="0"/>
                <a:cs typeface="Times New Roman" pitchFamily="18" charset="0"/>
              </a:rPr>
              <a:t>&lt;!-- </a:t>
            </a:r>
            <a:r>
              <a:rPr lang="en-US" sz="1800" dirty="0">
                <a:latin typeface="Courier New" pitchFamily="49" charset="0"/>
                <a:cs typeface="Times New Roman" pitchFamily="18" charset="0"/>
              </a:rPr>
              <a:t>JSP name: Random Numbers --</a:t>
            </a:r>
            <a:r>
              <a:rPr lang="en-US" sz="1800" dirty="0">
                <a:latin typeface="Courier New" pitchFamily="49" charset="0"/>
                <a:cs typeface="Times New Roman" pitchFamily="18" charset="0"/>
                <a:sym typeface="Wingdings" pitchFamily="2" charset="2"/>
              </a:rPr>
              <a:t></a:t>
            </a:r>
            <a:endParaRPr lang="en-US" sz="1800" dirty="0">
              <a:latin typeface="Courier New" pitchFamily="49" charset="0"/>
              <a:cs typeface="Times New Roman" pitchFamily="18" charset="0"/>
            </a:endParaRPr>
          </a:p>
          <a:p>
            <a:pPr marL="342900" indent="-342900">
              <a:lnSpc>
                <a:spcPct val="90000"/>
              </a:lnSpc>
              <a:buFont typeface="Wingdings" pitchFamily="2" charset="2"/>
              <a:buNone/>
            </a:pPr>
            <a:r>
              <a:rPr lang="en-US" sz="1800" dirty="0">
                <a:latin typeface="Courier New" pitchFamily="49" charset="0"/>
                <a:cs typeface="Times New Roman" pitchFamily="18" charset="0"/>
              </a:rPr>
              <a:t>&lt;body&gt;&lt;H1&gt;Your Personal Random Numbers&lt;/h2&gt;</a:t>
            </a:r>
          </a:p>
          <a:p>
            <a:pPr marL="342900" indent="-342900">
              <a:lnSpc>
                <a:spcPct val="90000"/>
              </a:lnSpc>
              <a:buFont typeface="Wingdings" pitchFamily="2" charset="2"/>
              <a:buNone/>
            </a:pPr>
            <a:r>
              <a:rPr lang="en-US" sz="1800" dirty="0">
                <a:latin typeface="Courier New" pitchFamily="49" charset="0"/>
                <a:cs typeface="Times New Roman" pitchFamily="18" charset="0"/>
              </a:rPr>
              <a:t> </a:t>
            </a:r>
          </a:p>
          <a:p>
            <a:pPr marL="342900" indent="-342900">
              <a:lnSpc>
                <a:spcPct val="90000"/>
              </a:lnSpc>
              <a:buFont typeface="Wingdings" pitchFamily="2" charset="2"/>
              <a:buNone/>
            </a:pPr>
            <a:r>
              <a:rPr lang="en-US" sz="1800" dirty="0">
                <a:latin typeface="Courier New" pitchFamily="49" charset="0"/>
                <a:cs typeface="Times New Roman" pitchFamily="18" charset="0"/>
              </a:rPr>
              <a:t>&lt;P&gt;Here are your personal random numbers:</a:t>
            </a:r>
          </a:p>
          <a:p>
            <a:pPr marL="342900" indent="-342900">
              <a:lnSpc>
                <a:spcPct val="90000"/>
              </a:lnSpc>
              <a:buFont typeface="Wingdings" pitchFamily="2" charset="2"/>
              <a:buNone/>
            </a:pPr>
            <a:r>
              <a:rPr lang="en-US" sz="1800" dirty="0">
                <a:latin typeface="Courier New" pitchFamily="49" charset="0"/>
                <a:cs typeface="Times New Roman" pitchFamily="18" charset="0"/>
              </a:rPr>
              <a:t>&lt;OL&gt;</a:t>
            </a:r>
          </a:p>
          <a:p>
            <a:pPr marL="342900" indent="-342900">
              <a:lnSpc>
                <a:spcPct val="90000"/>
              </a:lnSpc>
              <a:buFont typeface="Wingdings" pitchFamily="2" charset="2"/>
              <a:buNone/>
            </a:pPr>
            <a:r>
              <a:rPr lang="en-US" sz="1800" dirty="0">
                <a:latin typeface="Courier New" pitchFamily="49" charset="0"/>
                <a:cs typeface="Times New Roman" pitchFamily="18" charset="0"/>
              </a:rPr>
              <a:t>&lt;%</a:t>
            </a:r>
          </a:p>
          <a:p>
            <a:pPr marL="342900" indent="-342900">
              <a:lnSpc>
                <a:spcPct val="90000"/>
              </a:lnSpc>
              <a:buFont typeface="Wingdings" pitchFamily="2" charset="2"/>
              <a:buNone/>
            </a:pPr>
            <a:r>
              <a:rPr lang="en-US" sz="1800" dirty="0" err="1">
                <a:latin typeface="Courier New" pitchFamily="49" charset="0"/>
                <a:cs typeface="Times New Roman" pitchFamily="18" charset="0"/>
              </a:rPr>
              <a:t>java.util.Random</a:t>
            </a:r>
            <a:r>
              <a:rPr lang="en-US" sz="1800" dirty="0">
                <a:latin typeface="Courier New" pitchFamily="49" charset="0"/>
                <a:cs typeface="Times New Roman" pitchFamily="18" charset="0"/>
              </a:rPr>
              <a:t> r = new </a:t>
            </a:r>
            <a:r>
              <a:rPr lang="en-US" sz="1800" dirty="0" err="1">
                <a:latin typeface="Courier New" pitchFamily="49" charset="0"/>
                <a:cs typeface="Times New Roman" pitchFamily="18" charset="0"/>
              </a:rPr>
              <a:t>java.util.Random</a:t>
            </a:r>
            <a:r>
              <a:rPr lang="en-US" sz="1800" dirty="0">
                <a:latin typeface="Courier New" pitchFamily="49" charset="0"/>
                <a:cs typeface="Times New Roman" pitchFamily="18" charset="0"/>
              </a:rPr>
              <a:t>(  );</a:t>
            </a:r>
          </a:p>
          <a:p>
            <a:pPr marL="342900" indent="-342900">
              <a:lnSpc>
                <a:spcPct val="90000"/>
              </a:lnSpc>
              <a:buFont typeface="Wingdings" pitchFamily="2" charset="2"/>
              <a:buNone/>
            </a:pPr>
            <a:r>
              <a:rPr lang="en-US" sz="1800" dirty="0">
                <a:latin typeface="Courier New" pitchFamily="49" charset="0"/>
                <a:cs typeface="Times New Roman" pitchFamily="18" charset="0"/>
              </a:rPr>
              <a:t>for (</a:t>
            </a:r>
            <a:r>
              <a:rPr lang="en-US" sz="1800" dirty="0" err="1">
                <a:latin typeface="Courier New" pitchFamily="49" charset="0"/>
                <a:cs typeface="Times New Roman" pitchFamily="18" charset="0"/>
              </a:rPr>
              <a:t>int</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i</a:t>
            </a:r>
            <a:r>
              <a:rPr lang="en-US" sz="1800" dirty="0">
                <a:latin typeface="Courier New" pitchFamily="49" charset="0"/>
                <a:cs typeface="Times New Roman" pitchFamily="18" charset="0"/>
              </a:rPr>
              <a:t>=0; </a:t>
            </a:r>
            <a:r>
              <a:rPr lang="en-US" sz="1800" dirty="0" err="1">
                <a:latin typeface="Courier New" pitchFamily="49" charset="0"/>
                <a:cs typeface="Times New Roman" pitchFamily="18" charset="0"/>
              </a:rPr>
              <a:t>i</a:t>
            </a:r>
            <a:r>
              <a:rPr lang="en-US" sz="1800" dirty="0">
                <a:latin typeface="Courier New" pitchFamily="49" charset="0"/>
                <a:cs typeface="Times New Roman" pitchFamily="18" charset="0"/>
              </a:rPr>
              <a:t>&lt;5; </a:t>
            </a:r>
            <a:r>
              <a:rPr lang="en-US" sz="1800" dirty="0" err="1">
                <a:latin typeface="Courier New" pitchFamily="49" charset="0"/>
                <a:cs typeface="Times New Roman" pitchFamily="18" charset="0"/>
              </a:rPr>
              <a:t>i</a:t>
            </a:r>
            <a:r>
              <a:rPr lang="en-US" sz="1800" dirty="0">
                <a:latin typeface="Courier New" pitchFamily="49" charset="0"/>
                <a:cs typeface="Times New Roman" pitchFamily="18" charset="0"/>
              </a:rPr>
              <a:t>++) {</a:t>
            </a:r>
          </a:p>
          <a:p>
            <a:pPr marL="342900" indent="-342900">
              <a:lnSpc>
                <a:spcPct val="90000"/>
              </a:lnSpc>
              <a:buFont typeface="Wingdings" pitchFamily="2" charset="2"/>
              <a:buNone/>
            </a:pP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out.print</a:t>
            </a:r>
            <a:r>
              <a:rPr lang="en-US" sz="1800" dirty="0">
                <a:latin typeface="Courier New" pitchFamily="49" charset="0"/>
                <a:cs typeface="Times New Roman" pitchFamily="18" charset="0"/>
              </a:rPr>
              <a:t>("&lt;LI&gt;");</a:t>
            </a:r>
          </a:p>
          <a:p>
            <a:pPr marL="342900" indent="-342900">
              <a:lnSpc>
                <a:spcPct val="90000"/>
              </a:lnSpc>
              <a:buFont typeface="Wingdings" pitchFamily="2" charset="2"/>
              <a:buNone/>
            </a:pP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out.println</a:t>
            </a:r>
            <a:r>
              <a:rPr lang="en-US" sz="1800" dirty="0">
                <a:latin typeface="Courier New" pitchFamily="49" charset="0"/>
                <a:cs typeface="Times New Roman" pitchFamily="18" charset="0"/>
              </a:rPr>
              <a:t>(</a:t>
            </a:r>
            <a:r>
              <a:rPr lang="en-US" sz="1800" dirty="0" err="1">
                <a:latin typeface="Courier New" pitchFamily="49" charset="0"/>
                <a:cs typeface="Times New Roman" pitchFamily="18" charset="0"/>
              </a:rPr>
              <a:t>r.nextInt</a:t>
            </a:r>
            <a:r>
              <a:rPr lang="en-US" sz="1800" dirty="0">
                <a:latin typeface="Courier New" pitchFamily="49" charset="0"/>
                <a:cs typeface="Times New Roman" pitchFamily="18" charset="0"/>
              </a:rPr>
              <a:t>(  </a:t>
            </a:r>
            <a:r>
              <a:rPr lang="en-US" sz="1800" dirty="0" smtClean="0">
                <a:latin typeface="Courier New" pitchFamily="49" charset="0"/>
                <a:cs typeface="Times New Roman" pitchFamily="18" charset="0"/>
              </a:rPr>
              <a:t>));</a:t>
            </a:r>
          </a:p>
          <a:p>
            <a:pPr marL="342900" indent="-342900">
              <a:lnSpc>
                <a:spcPct val="90000"/>
              </a:lnSpc>
              <a:buFont typeface="Wingdings" pitchFamily="2" charset="2"/>
              <a:buNone/>
            </a:pPr>
            <a:r>
              <a:rPr sz="1800" dirty="0">
                <a:latin typeface="Courier New" pitchFamily="49" charset="0"/>
                <a:cs typeface="Times New Roman" pitchFamily="18" charset="0"/>
              </a:rPr>
              <a:t>	</a:t>
            </a:r>
            <a:r>
              <a:rPr sz="1800" dirty="0" smtClean="0">
                <a:latin typeface="Courier New" pitchFamily="49" charset="0"/>
                <a:cs typeface="Times New Roman" pitchFamily="18" charset="0"/>
              </a:rPr>
              <a:t>	</a:t>
            </a:r>
            <a:r>
              <a:rPr sz="1800" dirty="0" err="1" smtClean="0">
                <a:latin typeface="Courier New" pitchFamily="49" charset="0"/>
                <a:cs typeface="Times New Roman" pitchFamily="18" charset="0"/>
              </a:rPr>
              <a:t>out.println</a:t>
            </a:r>
            <a:r>
              <a:rPr sz="1800" dirty="0" smtClean="0">
                <a:latin typeface="Courier New" pitchFamily="49" charset="0"/>
                <a:cs typeface="Times New Roman" pitchFamily="18" charset="0"/>
              </a:rPr>
              <a:t>("&lt;/LI&gt;");</a:t>
            </a:r>
            <a:endParaRPr lang="en-US" sz="1800" dirty="0">
              <a:latin typeface="Courier New" pitchFamily="49" charset="0"/>
              <a:cs typeface="Times New Roman" pitchFamily="18" charset="0"/>
            </a:endParaRPr>
          </a:p>
          <a:p>
            <a:pPr marL="342900" indent="-342900">
              <a:lnSpc>
                <a:spcPct val="90000"/>
              </a:lnSpc>
              <a:buFont typeface="Wingdings" pitchFamily="2" charset="2"/>
              <a:buNone/>
            </a:pPr>
            <a:r>
              <a:rPr lang="en-US" sz="1800" dirty="0">
                <a:latin typeface="Courier New" pitchFamily="49" charset="0"/>
                <a:cs typeface="Times New Roman" pitchFamily="18" charset="0"/>
              </a:rPr>
              <a:t>}</a:t>
            </a:r>
          </a:p>
          <a:p>
            <a:pPr marL="342900" indent="-342900">
              <a:lnSpc>
                <a:spcPct val="90000"/>
              </a:lnSpc>
              <a:buFont typeface="Wingdings" pitchFamily="2" charset="2"/>
              <a:buNone/>
            </a:pPr>
            <a:r>
              <a:rPr lang="en-US" sz="1800" dirty="0">
                <a:latin typeface="Courier New" pitchFamily="49" charset="0"/>
                <a:cs typeface="Times New Roman" pitchFamily="18" charset="0"/>
              </a:rPr>
              <a:t>%&gt;</a:t>
            </a:r>
          </a:p>
          <a:p>
            <a:pPr marL="342900" indent="-342900">
              <a:lnSpc>
                <a:spcPct val="90000"/>
              </a:lnSpc>
              <a:buFont typeface="Wingdings" pitchFamily="2" charset="2"/>
              <a:buNone/>
            </a:pPr>
            <a:r>
              <a:rPr lang="en-US" sz="1800" dirty="0">
                <a:latin typeface="Courier New" pitchFamily="49" charset="0"/>
                <a:cs typeface="Times New Roman" pitchFamily="18" charset="0"/>
              </a:rPr>
              <a:t>&lt;/OL&gt;</a:t>
            </a:r>
          </a:p>
          <a:p>
            <a:pPr marL="342900" indent="-342900">
              <a:lnSpc>
                <a:spcPct val="90000"/>
              </a:lnSpc>
              <a:buFont typeface="Wingdings" pitchFamily="2" charset="2"/>
              <a:buNone/>
            </a:pPr>
            <a:r>
              <a:rPr lang="en-US" sz="1800" dirty="0">
                <a:latin typeface="Courier New" pitchFamily="49" charset="0"/>
                <a:cs typeface="Times New Roman" pitchFamily="18" charset="0"/>
              </a:rPr>
              <a:t>&lt;/body&gt;&lt;/html&gt;</a:t>
            </a:r>
          </a:p>
          <a:p>
            <a:pPr marL="342900" indent="-342900">
              <a:lnSpc>
                <a:spcPct val="90000"/>
              </a:lnSpc>
              <a:buFont typeface="Wingdings" pitchFamily="2" charset="2"/>
              <a:buNone/>
            </a:pPr>
            <a:endParaRPr lang="en-US" sz="1800" dirty="0">
              <a:latin typeface="Courier New" pitchFamily="49" charset="0"/>
            </a:endParaRPr>
          </a:p>
        </p:txBody>
      </p:sp>
      <p:sp>
        <p:nvSpPr>
          <p:cNvPr id="5" name="Rectangle 2"/>
          <p:cNvSpPr>
            <a:spLocks noGrp="1" noChangeArrowheads="1"/>
          </p:cNvSpPr>
          <p:nvPr>
            <p:ph type="title"/>
          </p:nvPr>
        </p:nvSpPr>
        <p:spPr/>
        <p:txBody>
          <a:bodyPr>
            <a:normAutofit/>
          </a:bodyPr>
          <a:lstStyle/>
          <a:p>
            <a:r>
              <a:rPr lang="en-US" dirty="0" smtClean="0"/>
              <a:t>Generating Random Number Using </a:t>
            </a:r>
            <a:r>
              <a:rPr lang="en-US" dirty="0" err="1" smtClean="0"/>
              <a:t>Scriptlet</a:t>
            </a:r>
            <a:endParaRPr lang="en-US" dirty="0"/>
          </a:p>
        </p:txBody>
      </p:sp>
    </p:spTree>
    <p:extLst>
      <p:ext uri="{BB962C8B-B14F-4D97-AF65-F5344CB8AC3E}">
        <p14:creationId xmlns:p14="http://schemas.microsoft.com/office/powerpoint/2010/main" val="4052592456"/>
      </p:ext>
    </p:extLst>
  </p:cSld>
  <p:clrMapOvr>
    <a:masterClrMapping/>
  </p:clrMapOvr>
  <p:transition spd="slow">
    <p:fade/>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normAutofit/>
          </a:bodyPr>
          <a:lstStyle/>
          <a:p>
            <a:r>
              <a:rPr lang="en-US" dirty="0" smtClean="0"/>
              <a:t>Output</a:t>
            </a:r>
            <a:endParaRPr lang="en-US" dirty="0"/>
          </a:p>
        </p:txBody>
      </p:sp>
      <p:sp>
        <p:nvSpPr>
          <p:cNvPr id="607235" name="Rectangle 3"/>
          <p:cNvSpPr>
            <a:spLocks noGrp="1" noChangeArrowheads="1"/>
          </p:cNvSpPr>
          <p:nvPr>
            <p:ph idx="1"/>
          </p:nvPr>
        </p:nvSpPr>
        <p:spPr/>
        <p:txBody>
          <a:bodyPr/>
          <a:lstStyle/>
          <a:p>
            <a:pPr marL="342900" indent="-342900">
              <a:lnSpc>
                <a:spcPct val="90000"/>
              </a:lnSpc>
              <a:buFont typeface="Wingdings" pitchFamily="2" charset="2"/>
              <a:buNone/>
            </a:pPr>
            <a:r>
              <a:rPr lang="en-US" sz="2400" dirty="0">
                <a:cs typeface="Times New Roman" pitchFamily="18" charset="0"/>
              </a:rPr>
              <a:t>The browser displays:</a:t>
            </a:r>
          </a:p>
          <a:p>
            <a:pPr marL="342900" indent="-342900">
              <a:lnSpc>
                <a:spcPct val="90000"/>
              </a:lnSpc>
              <a:buFont typeface="Wingdings" pitchFamily="2" charset="2"/>
              <a:buNone/>
            </a:pPr>
            <a:r>
              <a:rPr lang="en-US" sz="2400" dirty="0">
                <a:cs typeface="Times New Roman" pitchFamily="18" charset="0"/>
              </a:rPr>
              <a:t>Your Personal Random Numbers</a:t>
            </a:r>
          </a:p>
          <a:p>
            <a:pPr marL="342900" indent="-342900">
              <a:lnSpc>
                <a:spcPct val="90000"/>
              </a:lnSpc>
              <a:buFont typeface="Wingdings" pitchFamily="2" charset="2"/>
              <a:buNone/>
            </a:pPr>
            <a:r>
              <a:rPr lang="en-US" sz="2400" dirty="0">
                <a:cs typeface="Times New Roman" pitchFamily="18" charset="0"/>
              </a:rPr>
              <a:t> </a:t>
            </a:r>
          </a:p>
          <a:p>
            <a:pPr marL="342900" indent="-342900">
              <a:lnSpc>
                <a:spcPct val="90000"/>
              </a:lnSpc>
              <a:buFont typeface="Wingdings" pitchFamily="2" charset="2"/>
              <a:buNone/>
            </a:pPr>
            <a:r>
              <a:rPr lang="en-US" sz="2400" dirty="0">
                <a:cs typeface="Times New Roman" pitchFamily="18" charset="0"/>
              </a:rPr>
              <a:t>Here are your personal random numbers:</a:t>
            </a:r>
          </a:p>
          <a:p>
            <a:pPr marL="342900" indent="-342900">
              <a:lnSpc>
                <a:spcPct val="90000"/>
              </a:lnSpc>
              <a:buFont typeface="Wingdings" pitchFamily="2" charset="2"/>
              <a:buNone/>
            </a:pPr>
            <a:r>
              <a:rPr lang="en-US" sz="2400" dirty="0">
                <a:cs typeface="Times New Roman" pitchFamily="18" charset="0"/>
              </a:rPr>
              <a:t> </a:t>
            </a:r>
          </a:p>
          <a:p>
            <a:pPr marL="342900" indent="-342900">
              <a:lnSpc>
                <a:spcPct val="90000"/>
              </a:lnSpc>
              <a:buFont typeface="Wingdings" pitchFamily="2" charset="2"/>
              <a:buNone/>
            </a:pPr>
            <a:r>
              <a:rPr lang="en-US" sz="2400" dirty="0">
                <a:cs typeface="Times New Roman" pitchFamily="18" charset="0"/>
              </a:rPr>
              <a:t>   1.524033632 </a:t>
            </a:r>
          </a:p>
          <a:p>
            <a:pPr marL="342900" indent="-342900">
              <a:lnSpc>
                <a:spcPct val="90000"/>
              </a:lnSpc>
              <a:buFont typeface="Wingdings" pitchFamily="2" charset="2"/>
              <a:buNone/>
            </a:pPr>
            <a:r>
              <a:rPr lang="en-US" sz="2400" dirty="0">
                <a:cs typeface="Times New Roman" pitchFamily="18" charset="0"/>
              </a:rPr>
              <a:t>   2.-1510545386 </a:t>
            </a:r>
          </a:p>
          <a:p>
            <a:pPr marL="342900" indent="-342900">
              <a:lnSpc>
                <a:spcPct val="90000"/>
              </a:lnSpc>
              <a:buFont typeface="Wingdings" pitchFamily="2" charset="2"/>
              <a:buNone/>
            </a:pPr>
            <a:r>
              <a:rPr lang="en-US" sz="2400" dirty="0">
                <a:cs typeface="Times New Roman" pitchFamily="18" charset="0"/>
              </a:rPr>
              <a:t>   3.1167840837 </a:t>
            </a:r>
          </a:p>
          <a:p>
            <a:pPr marL="342900" indent="-342900">
              <a:lnSpc>
                <a:spcPct val="90000"/>
              </a:lnSpc>
              <a:buFont typeface="Wingdings" pitchFamily="2" charset="2"/>
              <a:buNone/>
            </a:pPr>
            <a:r>
              <a:rPr lang="en-US" sz="2400" dirty="0">
                <a:cs typeface="Times New Roman" pitchFamily="18" charset="0"/>
              </a:rPr>
              <a:t>   4.-850658191 </a:t>
            </a:r>
          </a:p>
          <a:p>
            <a:pPr marL="342900" indent="-342900">
              <a:lnSpc>
                <a:spcPct val="90000"/>
              </a:lnSpc>
              <a:buFont typeface="Wingdings" pitchFamily="2" charset="2"/>
              <a:buNone/>
            </a:pPr>
            <a:r>
              <a:rPr lang="en-US" sz="2400" dirty="0">
                <a:cs typeface="Times New Roman" pitchFamily="18" charset="0"/>
              </a:rPr>
              <a:t>   5.-1203635778</a:t>
            </a:r>
          </a:p>
          <a:p>
            <a:pPr marL="342900" indent="-342900">
              <a:lnSpc>
                <a:spcPct val="90000"/>
              </a:lnSpc>
            </a:pPr>
            <a:endParaRPr lang="en-US" sz="2400" dirty="0"/>
          </a:p>
        </p:txBody>
      </p:sp>
    </p:spTree>
  </p:cSld>
  <p:clrMapOvr>
    <a:masterClrMapping/>
  </p:clrMapOvr>
  <p:transition spd="slow">
    <p:fade/>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1" name="Rectangle 3"/>
          <p:cNvSpPr>
            <a:spLocks noGrp="1" noChangeArrowheads="1"/>
          </p:cNvSpPr>
          <p:nvPr>
            <p:ph idx="1"/>
          </p:nvPr>
        </p:nvSpPr>
        <p:spPr/>
        <p:txBody>
          <a:bodyPr>
            <a:normAutofit fontScale="85000" lnSpcReduction="20000"/>
          </a:bodyPr>
          <a:lstStyle/>
          <a:p>
            <a:pPr marL="342900" indent="-342900">
              <a:lnSpc>
                <a:spcPct val="90000"/>
              </a:lnSpc>
              <a:buFont typeface="Wingdings" pitchFamily="2" charset="2"/>
              <a:buNone/>
            </a:pPr>
            <a:r>
              <a:rPr lang="en-US" sz="1800" dirty="0">
                <a:latin typeface="Courier New" pitchFamily="49" charset="0"/>
                <a:cs typeface="Times New Roman" pitchFamily="18" charset="0"/>
              </a:rPr>
              <a:t>&lt;html&gt;</a:t>
            </a:r>
          </a:p>
          <a:p>
            <a:pPr marL="342900" indent="-342900">
              <a:lnSpc>
                <a:spcPct val="90000"/>
              </a:lnSpc>
              <a:buFont typeface="Wingdings" pitchFamily="2" charset="2"/>
              <a:buNone/>
            </a:pPr>
            <a:r>
              <a:rPr lang="en-US" sz="1800" dirty="0" smtClean="0">
                <a:latin typeface="Courier New" pitchFamily="49" charset="0"/>
                <a:cs typeface="Times New Roman" pitchFamily="18" charset="0"/>
              </a:rPr>
              <a:t>&lt;!-- </a:t>
            </a:r>
            <a:r>
              <a:rPr lang="en-US" sz="1800" dirty="0">
                <a:latin typeface="Courier New" pitchFamily="49" charset="0"/>
                <a:cs typeface="Times New Roman" pitchFamily="18" charset="0"/>
              </a:rPr>
              <a:t>JSP name: Random Numbers </a:t>
            </a:r>
            <a:r>
              <a:rPr lang="en-US" sz="1800" dirty="0" smtClean="0">
                <a:latin typeface="Courier New" pitchFamily="49" charset="0"/>
                <a:cs typeface="Times New Roman" pitchFamily="18" charset="0"/>
              </a:rPr>
              <a:t>--</a:t>
            </a:r>
            <a:r>
              <a:rPr lang="en-US" sz="1800" dirty="0" smtClean="0">
                <a:latin typeface="Courier New" pitchFamily="49" charset="0"/>
                <a:cs typeface="Times New Roman" pitchFamily="18" charset="0"/>
                <a:sym typeface="Wingdings" pitchFamily="2" charset="2"/>
              </a:rPr>
              <a:t>&gt;</a:t>
            </a:r>
            <a:endParaRPr lang="en-US" sz="1800" dirty="0">
              <a:latin typeface="Courier New" pitchFamily="49" charset="0"/>
              <a:cs typeface="Times New Roman" pitchFamily="18" charset="0"/>
            </a:endParaRPr>
          </a:p>
          <a:p>
            <a:pPr marL="342900" indent="-342900">
              <a:lnSpc>
                <a:spcPct val="90000"/>
              </a:lnSpc>
              <a:buFont typeface="Wingdings" pitchFamily="2" charset="2"/>
              <a:buNone/>
            </a:pPr>
            <a:r>
              <a:rPr lang="en-US" sz="1800" dirty="0">
                <a:latin typeface="Courier New" pitchFamily="49" charset="0"/>
                <a:cs typeface="Times New Roman" pitchFamily="18" charset="0"/>
              </a:rPr>
              <a:t>&lt;body&gt;&lt;H1&gt;Your Personal Random Numbers&lt;/h2&gt;</a:t>
            </a:r>
          </a:p>
          <a:p>
            <a:pPr marL="342900" indent="-342900">
              <a:lnSpc>
                <a:spcPct val="90000"/>
              </a:lnSpc>
              <a:buFont typeface="Wingdings" pitchFamily="2" charset="2"/>
              <a:buNone/>
            </a:pPr>
            <a:r>
              <a:rPr lang="en-US" sz="1800" dirty="0">
                <a:latin typeface="Courier New" pitchFamily="49" charset="0"/>
                <a:cs typeface="Times New Roman" pitchFamily="18" charset="0"/>
              </a:rPr>
              <a:t> </a:t>
            </a:r>
          </a:p>
          <a:p>
            <a:pPr marL="342900" indent="-342900">
              <a:lnSpc>
                <a:spcPct val="90000"/>
              </a:lnSpc>
              <a:buFont typeface="Wingdings" pitchFamily="2" charset="2"/>
              <a:buNone/>
            </a:pPr>
            <a:r>
              <a:rPr lang="en-US" sz="1800" dirty="0">
                <a:latin typeface="Courier New" pitchFamily="49" charset="0"/>
                <a:cs typeface="Times New Roman" pitchFamily="18" charset="0"/>
              </a:rPr>
              <a:t>&lt;P&gt;Here are your personal random numbers:</a:t>
            </a:r>
          </a:p>
          <a:p>
            <a:pPr marL="342900" indent="-342900">
              <a:lnSpc>
                <a:spcPct val="90000"/>
              </a:lnSpc>
              <a:buFont typeface="Wingdings" pitchFamily="2" charset="2"/>
              <a:buNone/>
            </a:pPr>
            <a:r>
              <a:rPr lang="en-US" sz="1800" dirty="0">
                <a:latin typeface="Courier New" pitchFamily="49" charset="0"/>
                <a:cs typeface="Times New Roman" pitchFamily="18" charset="0"/>
              </a:rPr>
              <a:t>&lt;OL&gt;</a:t>
            </a:r>
          </a:p>
          <a:p>
            <a:pPr marL="342900" indent="-342900">
              <a:lnSpc>
                <a:spcPct val="90000"/>
              </a:lnSpc>
              <a:buFont typeface="Wingdings" pitchFamily="2" charset="2"/>
              <a:buNone/>
            </a:pPr>
            <a:r>
              <a:rPr lang="en-US" sz="1800" dirty="0">
                <a:latin typeface="Courier New" pitchFamily="49" charset="0"/>
                <a:cs typeface="Times New Roman" pitchFamily="18" charset="0"/>
              </a:rPr>
              <a:t>&lt;%</a:t>
            </a:r>
          </a:p>
          <a:p>
            <a:pPr marL="342900" indent="-342900">
              <a:lnSpc>
                <a:spcPct val="90000"/>
              </a:lnSpc>
              <a:buFont typeface="Wingdings" pitchFamily="2" charset="2"/>
              <a:buNone/>
            </a:pPr>
            <a:r>
              <a:rPr lang="en-US" sz="1800" dirty="0" smtClean="0">
                <a:latin typeface="Courier New" pitchFamily="49" charset="0"/>
                <a:cs typeface="Times New Roman" pitchFamily="18" charset="0"/>
              </a:rPr>
              <a:t>	</a:t>
            </a:r>
            <a:r>
              <a:rPr lang="en-US" sz="1800" dirty="0" err="1" smtClean="0">
                <a:latin typeface="Courier New" pitchFamily="49" charset="0"/>
                <a:cs typeface="Times New Roman" pitchFamily="18" charset="0"/>
              </a:rPr>
              <a:t>java.util.Random</a:t>
            </a:r>
            <a:r>
              <a:rPr lang="en-US" sz="1800" dirty="0" smtClean="0">
                <a:latin typeface="Courier New" pitchFamily="49" charset="0"/>
                <a:cs typeface="Times New Roman" pitchFamily="18" charset="0"/>
              </a:rPr>
              <a:t> </a:t>
            </a:r>
            <a:r>
              <a:rPr lang="en-US" sz="1800" dirty="0">
                <a:latin typeface="Courier New" pitchFamily="49" charset="0"/>
                <a:cs typeface="Times New Roman" pitchFamily="18" charset="0"/>
              </a:rPr>
              <a:t>r = new </a:t>
            </a:r>
            <a:r>
              <a:rPr lang="en-US" sz="1800" dirty="0" err="1">
                <a:latin typeface="Courier New" pitchFamily="49" charset="0"/>
                <a:cs typeface="Times New Roman" pitchFamily="18" charset="0"/>
              </a:rPr>
              <a:t>java.util.Random</a:t>
            </a:r>
            <a:r>
              <a:rPr lang="en-US" sz="1800" dirty="0">
                <a:latin typeface="Courier New" pitchFamily="49" charset="0"/>
                <a:cs typeface="Times New Roman" pitchFamily="18" charset="0"/>
              </a:rPr>
              <a:t>(  );</a:t>
            </a:r>
          </a:p>
          <a:p>
            <a:pPr marL="342900" indent="-342900">
              <a:lnSpc>
                <a:spcPct val="90000"/>
              </a:lnSpc>
              <a:buFont typeface="Wingdings" pitchFamily="2" charset="2"/>
              <a:buNone/>
            </a:pPr>
            <a:r>
              <a:rPr lang="en-US" sz="1800" dirty="0" smtClean="0">
                <a:latin typeface="Courier New" pitchFamily="49" charset="0"/>
                <a:cs typeface="Times New Roman" pitchFamily="18" charset="0"/>
              </a:rPr>
              <a:t>	for </a:t>
            </a:r>
            <a:r>
              <a:rPr lang="en-US" sz="1800" dirty="0">
                <a:latin typeface="Courier New" pitchFamily="49" charset="0"/>
                <a:cs typeface="Times New Roman" pitchFamily="18" charset="0"/>
              </a:rPr>
              <a:t>(</a:t>
            </a:r>
            <a:r>
              <a:rPr lang="en-US" sz="1800" dirty="0" err="1">
                <a:latin typeface="Courier New" pitchFamily="49" charset="0"/>
                <a:cs typeface="Times New Roman" pitchFamily="18" charset="0"/>
              </a:rPr>
              <a:t>int</a:t>
            </a:r>
            <a:r>
              <a:rPr lang="en-US" sz="1800" dirty="0">
                <a:latin typeface="Courier New" pitchFamily="49" charset="0"/>
                <a:cs typeface="Times New Roman" pitchFamily="18" charset="0"/>
              </a:rPr>
              <a:t> i=0; i&lt;5; i++) </a:t>
            </a:r>
            <a:r>
              <a:rPr lang="en-US" sz="1800" dirty="0" smtClean="0">
                <a:latin typeface="Courier New" pitchFamily="49" charset="0"/>
                <a:cs typeface="Times New Roman" pitchFamily="18" charset="0"/>
              </a:rPr>
              <a:t>{</a:t>
            </a:r>
          </a:p>
          <a:p>
            <a:pPr marL="342900" indent="-342900">
              <a:lnSpc>
                <a:spcPct val="90000"/>
              </a:lnSpc>
              <a:buFont typeface="Wingdings" pitchFamily="2" charset="2"/>
              <a:buNone/>
            </a:pPr>
            <a:r>
              <a:rPr lang="en-US" sz="1800" dirty="0" smtClean="0">
                <a:latin typeface="Courier New" pitchFamily="49" charset="0"/>
                <a:cs typeface="Times New Roman" pitchFamily="18" charset="0"/>
              </a:rPr>
              <a:t>%&gt;</a:t>
            </a:r>
            <a:endParaRPr lang="en-US" sz="1800" dirty="0">
              <a:latin typeface="Courier New" pitchFamily="49" charset="0"/>
              <a:cs typeface="Times New Roman" pitchFamily="18" charset="0"/>
            </a:endParaRPr>
          </a:p>
          <a:p>
            <a:pPr marL="342900" indent="-342900">
              <a:lnSpc>
                <a:spcPct val="90000"/>
              </a:lnSpc>
              <a:buFont typeface="Wingdings" pitchFamily="2" charset="2"/>
              <a:buNone/>
            </a:pPr>
            <a:r>
              <a:rPr lang="en-US" sz="1800" dirty="0">
                <a:latin typeface="Courier New" pitchFamily="49" charset="0"/>
                <a:cs typeface="Times New Roman" pitchFamily="18" charset="0"/>
              </a:rPr>
              <a:t>      </a:t>
            </a:r>
            <a:r>
              <a:rPr lang="en-US" sz="1800" dirty="0" smtClean="0">
                <a:latin typeface="Courier New" pitchFamily="49" charset="0"/>
                <a:cs typeface="Times New Roman" pitchFamily="18" charset="0"/>
              </a:rPr>
              <a:t>&lt;</a:t>
            </a:r>
            <a:r>
              <a:rPr lang="en-US" sz="1800" dirty="0">
                <a:latin typeface="Courier New" pitchFamily="49" charset="0"/>
                <a:cs typeface="Times New Roman" pitchFamily="18" charset="0"/>
              </a:rPr>
              <a:t>LI</a:t>
            </a:r>
            <a:r>
              <a:rPr lang="en-US" sz="1800" dirty="0" smtClean="0">
                <a:latin typeface="Courier New" pitchFamily="49" charset="0"/>
                <a:cs typeface="Times New Roman" pitchFamily="18" charset="0"/>
              </a:rPr>
              <a:t>&gt;</a:t>
            </a:r>
            <a:endParaRPr lang="en-US" sz="1800" dirty="0">
              <a:latin typeface="Courier New" pitchFamily="49" charset="0"/>
              <a:cs typeface="Times New Roman" pitchFamily="18" charset="0"/>
            </a:endParaRPr>
          </a:p>
          <a:p>
            <a:pPr marL="342900" indent="-342900">
              <a:lnSpc>
                <a:spcPct val="90000"/>
              </a:lnSpc>
              <a:buFont typeface="Wingdings" pitchFamily="2" charset="2"/>
              <a:buNone/>
            </a:pPr>
            <a:r>
              <a:rPr lang="en-US" sz="1800" dirty="0" smtClean="0">
                <a:latin typeface="Courier New" pitchFamily="49" charset="0"/>
                <a:cs typeface="Times New Roman" pitchFamily="18" charset="0"/>
              </a:rPr>
              <a:t>      &lt;%= </a:t>
            </a:r>
            <a:r>
              <a:rPr lang="en-US" sz="1800" dirty="0" err="1" smtClean="0">
                <a:latin typeface="Courier New" pitchFamily="49" charset="0"/>
                <a:cs typeface="Times New Roman" pitchFamily="18" charset="0"/>
              </a:rPr>
              <a:t>r.nextInt</a:t>
            </a:r>
            <a:r>
              <a:rPr lang="en-US" sz="1800" dirty="0" smtClean="0">
                <a:latin typeface="Courier New" pitchFamily="49" charset="0"/>
                <a:cs typeface="Times New Roman" pitchFamily="18" charset="0"/>
              </a:rPr>
              <a:t>( ) %&gt;</a:t>
            </a:r>
            <a:endParaRPr lang="en-US" sz="1800" dirty="0">
              <a:latin typeface="Courier New" pitchFamily="49" charset="0"/>
              <a:cs typeface="Times New Roman" pitchFamily="18" charset="0"/>
            </a:endParaRPr>
          </a:p>
          <a:p>
            <a:pPr marL="342900" indent="-342900">
              <a:lnSpc>
                <a:spcPct val="90000"/>
              </a:lnSpc>
              <a:buFont typeface="Wingdings" pitchFamily="2" charset="2"/>
              <a:buNone/>
            </a:pPr>
            <a:r>
              <a:rPr sz="1800" dirty="0" smtClean="0">
                <a:latin typeface="Courier New" pitchFamily="49" charset="0"/>
                <a:cs typeface="Times New Roman" pitchFamily="18" charset="0"/>
              </a:rPr>
              <a:t>	   &lt;/LI&gt;</a:t>
            </a:r>
          </a:p>
          <a:p>
            <a:pPr marL="342900" indent="-342900">
              <a:lnSpc>
                <a:spcPct val="90000"/>
              </a:lnSpc>
              <a:buFont typeface="Wingdings" pitchFamily="2" charset="2"/>
              <a:buNone/>
            </a:pPr>
            <a:r>
              <a:rPr lang="en-US" sz="1800" dirty="0" smtClean="0">
                <a:latin typeface="Courier New" pitchFamily="49" charset="0"/>
                <a:cs typeface="Times New Roman" pitchFamily="18" charset="0"/>
              </a:rPr>
              <a:t>&lt;%</a:t>
            </a:r>
            <a:endParaRPr lang="en-US" sz="1800" dirty="0">
              <a:latin typeface="Courier New" pitchFamily="49" charset="0"/>
              <a:cs typeface="Times New Roman" pitchFamily="18" charset="0"/>
            </a:endParaRPr>
          </a:p>
          <a:p>
            <a:pPr marL="342900" indent="-342900">
              <a:lnSpc>
                <a:spcPct val="90000"/>
              </a:lnSpc>
              <a:buFont typeface="Wingdings" pitchFamily="2" charset="2"/>
              <a:buNone/>
            </a:pPr>
            <a:r>
              <a:rPr lang="en-US" sz="1800" dirty="0" smtClean="0">
                <a:latin typeface="Courier New" pitchFamily="49" charset="0"/>
                <a:cs typeface="Times New Roman" pitchFamily="18" charset="0"/>
              </a:rPr>
              <a:t>     }</a:t>
            </a:r>
            <a:endParaRPr lang="en-US" sz="1800" dirty="0">
              <a:latin typeface="Courier New" pitchFamily="49" charset="0"/>
              <a:cs typeface="Times New Roman" pitchFamily="18" charset="0"/>
            </a:endParaRPr>
          </a:p>
          <a:p>
            <a:pPr marL="342900" indent="-342900">
              <a:lnSpc>
                <a:spcPct val="90000"/>
              </a:lnSpc>
              <a:buFont typeface="Wingdings" pitchFamily="2" charset="2"/>
              <a:buNone/>
            </a:pPr>
            <a:r>
              <a:rPr lang="en-US" sz="1800" dirty="0">
                <a:latin typeface="Courier New" pitchFamily="49" charset="0"/>
                <a:cs typeface="Times New Roman" pitchFamily="18" charset="0"/>
              </a:rPr>
              <a:t>%&gt;</a:t>
            </a:r>
          </a:p>
          <a:p>
            <a:pPr marL="342900" indent="-342900">
              <a:lnSpc>
                <a:spcPct val="90000"/>
              </a:lnSpc>
              <a:buFont typeface="Wingdings" pitchFamily="2" charset="2"/>
              <a:buNone/>
            </a:pPr>
            <a:r>
              <a:rPr lang="en-US" sz="1800" dirty="0">
                <a:latin typeface="Courier New" pitchFamily="49" charset="0"/>
                <a:cs typeface="Times New Roman" pitchFamily="18" charset="0"/>
              </a:rPr>
              <a:t>&lt;/OL&gt;</a:t>
            </a:r>
          </a:p>
          <a:p>
            <a:pPr marL="342900" indent="-342900">
              <a:lnSpc>
                <a:spcPct val="90000"/>
              </a:lnSpc>
              <a:buFont typeface="Wingdings" pitchFamily="2" charset="2"/>
              <a:buNone/>
            </a:pPr>
            <a:r>
              <a:rPr lang="en-US" sz="1800" dirty="0">
                <a:latin typeface="Courier New" pitchFamily="49" charset="0"/>
                <a:cs typeface="Times New Roman" pitchFamily="18" charset="0"/>
              </a:rPr>
              <a:t>&lt;/body&gt;&lt;/html&gt;</a:t>
            </a:r>
          </a:p>
          <a:p>
            <a:pPr marL="342900" indent="-342900">
              <a:lnSpc>
                <a:spcPct val="90000"/>
              </a:lnSpc>
              <a:buFont typeface="Wingdings" pitchFamily="2" charset="2"/>
              <a:buNone/>
            </a:pPr>
            <a:endParaRPr lang="en-US" sz="1800" dirty="0">
              <a:latin typeface="Courier New" pitchFamily="49" charset="0"/>
            </a:endParaRPr>
          </a:p>
        </p:txBody>
      </p:sp>
      <p:sp>
        <p:nvSpPr>
          <p:cNvPr id="5" name="Rectangle 2"/>
          <p:cNvSpPr>
            <a:spLocks noGrp="1" noChangeArrowheads="1"/>
          </p:cNvSpPr>
          <p:nvPr>
            <p:ph type="title"/>
          </p:nvPr>
        </p:nvSpPr>
        <p:spPr/>
        <p:txBody>
          <a:bodyPr>
            <a:normAutofit/>
          </a:bodyPr>
          <a:lstStyle/>
          <a:p>
            <a:r>
              <a:rPr lang="en-US" dirty="0" smtClean="0"/>
              <a:t>Using </a:t>
            </a:r>
            <a:r>
              <a:rPr lang="en-US" dirty="0" err="1" smtClean="0"/>
              <a:t>Scriptlet</a:t>
            </a:r>
            <a:r>
              <a:rPr lang="en-US" dirty="0" smtClean="0"/>
              <a:t> and Expression</a:t>
            </a:r>
            <a:endParaRPr lang="en-US" dirty="0"/>
          </a:p>
        </p:txBody>
      </p:sp>
    </p:spTree>
    <p:extLst>
      <p:ext uri="{BB962C8B-B14F-4D97-AF65-F5344CB8AC3E}">
        <p14:creationId xmlns:p14="http://schemas.microsoft.com/office/powerpoint/2010/main" val="1086188573"/>
      </p:ext>
    </p:extLst>
  </p:cSld>
  <p:clrMapOvr>
    <a:masterClrMapping/>
  </p:clrMapOvr>
  <p:transition spd="slow">
    <p:fade/>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Declarations</a:t>
            </a:r>
            <a:endParaRPr lang="en-US" dirty="0"/>
          </a:p>
        </p:txBody>
      </p:sp>
      <p:sp>
        <p:nvSpPr>
          <p:cNvPr id="4" name="TextBox 3"/>
          <p:cNvSpPr txBox="1"/>
          <p:nvPr/>
        </p:nvSpPr>
        <p:spPr>
          <a:xfrm>
            <a:off x="914400" y="1219200"/>
            <a:ext cx="5791200" cy="3416320"/>
          </a:xfrm>
          <a:prstGeom prst="rect">
            <a:avLst/>
          </a:prstGeom>
          <a:noFill/>
        </p:spPr>
        <p:txBody>
          <a:bodyPr wrap="square" rtlCol="0">
            <a:spAutoFit/>
          </a:bodyPr>
          <a:lstStyle/>
          <a:p>
            <a:r>
              <a:rPr lang="en-US" dirty="0" smtClean="0"/>
              <a:t>&lt;body&gt;</a:t>
            </a:r>
          </a:p>
          <a:p>
            <a:r>
              <a:rPr lang="en-US" dirty="0"/>
              <a:t>&lt;h3&gt;Declaring </a:t>
            </a:r>
            <a:r>
              <a:rPr lang="en-US" dirty="0" smtClean="0"/>
              <a:t>Variable&lt;/</a:t>
            </a:r>
            <a:r>
              <a:rPr lang="en-US" dirty="0"/>
              <a:t>h3</a:t>
            </a:r>
            <a:r>
              <a:rPr lang="en-US" dirty="0" smtClean="0"/>
              <a:t>&gt;</a:t>
            </a:r>
          </a:p>
          <a:p>
            <a:r>
              <a:rPr lang="en-US" dirty="0" smtClean="0"/>
              <a:t>&lt;%! private </a:t>
            </a:r>
            <a:r>
              <a:rPr lang="en-US" dirty="0" err="1" smtClean="0"/>
              <a:t>int</a:t>
            </a:r>
            <a:r>
              <a:rPr lang="en-US" dirty="0" smtClean="0"/>
              <a:t> </a:t>
            </a:r>
            <a:r>
              <a:rPr lang="en-US" dirty="0" err="1" smtClean="0"/>
              <a:t>var</a:t>
            </a:r>
            <a:r>
              <a:rPr lang="en-US" dirty="0" smtClean="0"/>
              <a:t> %&gt;</a:t>
            </a:r>
          </a:p>
          <a:p>
            <a:r>
              <a:rPr lang="en-US" dirty="0" smtClean="0"/>
              <a:t>&lt;h3&gt;Declaring Method&lt;/h3&gt;</a:t>
            </a:r>
          </a:p>
          <a:p>
            <a:r>
              <a:rPr lang="en-US" dirty="0" smtClean="0"/>
              <a:t>&lt;%! public void f(){</a:t>
            </a:r>
          </a:p>
          <a:p>
            <a:r>
              <a:rPr lang="en-US" dirty="0"/>
              <a:t> </a:t>
            </a:r>
            <a:r>
              <a:rPr lang="en-US" dirty="0" smtClean="0"/>
              <a:t>   -------</a:t>
            </a:r>
          </a:p>
          <a:p>
            <a:r>
              <a:rPr lang="en-US" dirty="0"/>
              <a:t> </a:t>
            </a:r>
            <a:r>
              <a:rPr lang="en-US" dirty="0" smtClean="0"/>
              <a:t>      }</a:t>
            </a:r>
          </a:p>
          <a:p>
            <a:r>
              <a:rPr lang="en-US" dirty="0" smtClean="0"/>
              <a:t>%&gt;</a:t>
            </a:r>
          </a:p>
          <a:p>
            <a:r>
              <a:rPr lang="en-US" dirty="0" smtClean="0"/>
              <a:t>&lt;/body&gt;</a:t>
            </a:r>
            <a:endParaRPr lang="en-US" dirty="0"/>
          </a:p>
        </p:txBody>
      </p:sp>
    </p:spTree>
    <p:extLst>
      <p:ext uri="{BB962C8B-B14F-4D97-AF65-F5344CB8AC3E}">
        <p14:creationId xmlns:p14="http://schemas.microsoft.com/office/powerpoint/2010/main" val="463434736"/>
      </p:ext>
    </p:extLst>
  </p:cSld>
  <p:clrMapOvr>
    <a:masterClrMapping/>
  </p:clrMapOvr>
  <p:transition spd="slow">
    <p:fade/>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en-US"/>
              <a:t>Variables</a:t>
            </a:r>
          </a:p>
        </p:txBody>
      </p:sp>
      <p:sp>
        <p:nvSpPr>
          <p:cNvPr id="586755" name="Rectangle 3"/>
          <p:cNvSpPr>
            <a:spLocks noGrp="1" noChangeArrowheads="1"/>
          </p:cNvSpPr>
          <p:nvPr>
            <p:ph idx="1"/>
          </p:nvPr>
        </p:nvSpPr>
        <p:spPr/>
        <p:txBody>
          <a:bodyPr/>
          <a:lstStyle/>
          <a:p>
            <a:pPr>
              <a:lnSpc>
                <a:spcPct val="90000"/>
              </a:lnSpc>
            </a:pPr>
            <a:r>
              <a:rPr lang="en-US" sz="2800" dirty="0"/>
              <a:t>You can declare your own variables, as usual</a:t>
            </a:r>
          </a:p>
          <a:p>
            <a:pPr>
              <a:lnSpc>
                <a:spcPct val="90000"/>
              </a:lnSpc>
            </a:pPr>
            <a:r>
              <a:rPr lang="en-US" sz="2800" dirty="0"/>
              <a:t>JSP provides several predefined </a:t>
            </a:r>
            <a:r>
              <a:rPr lang="en-US" sz="2800" dirty="0" smtClean="0"/>
              <a:t>variables .Some of them are given below:</a:t>
            </a:r>
            <a:endParaRPr lang="en-US" sz="2800" dirty="0"/>
          </a:p>
          <a:p>
            <a:pPr lvl="1">
              <a:lnSpc>
                <a:spcPct val="90000"/>
              </a:lnSpc>
            </a:pPr>
            <a:r>
              <a:rPr lang="en-US" sz="2400" dirty="0">
                <a:solidFill>
                  <a:srgbClr val="A50021"/>
                </a:solidFill>
                <a:latin typeface="Trebuchet MS" pitchFamily="34" charset="0"/>
              </a:rPr>
              <a:t>request</a:t>
            </a:r>
            <a:r>
              <a:rPr lang="en-US" sz="2400" dirty="0">
                <a:solidFill>
                  <a:srgbClr val="A50021"/>
                </a:solidFill>
              </a:rPr>
              <a:t> </a:t>
            </a:r>
            <a:r>
              <a:rPr lang="en-US" sz="2400" dirty="0"/>
              <a:t>:  The</a:t>
            </a:r>
            <a:r>
              <a:rPr lang="en-US" sz="2400" dirty="0">
                <a:solidFill>
                  <a:srgbClr val="A50021"/>
                </a:solidFill>
                <a:latin typeface="Trebuchet MS" pitchFamily="34" charset="0"/>
              </a:rPr>
              <a:t> </a:t>
            </a:r>
            <a:r>
              <a:rPr lang="en-US" sz="2400" dirty="0" err="1">
                <a:solidFill>
                  <a:srgbClr val="A50021"/>
                </a:solidFill>
                <a:latin typeface="Trebuchet MS" pitchFamily="34" charset="0"/>
              </a:rPr>
              <a:t>HttpServletRequest</a:t>
            </a:r>
            <a:r>
              <a:rPr lang="en-US" sz="2400" dirty="0"/>
              <a:t> parameter</a:t>
            </a:r>
          </a:p>
          <a:p>
            <a:pPr lvl="1">
              <a:lnSpc>
                <a:spcPct val="90000"/>
              </a:lnSpc>
            </a:pPr>
            <a:r>
              <a:rPr lang="en-US" sz="2400" dirty="0">
                <a:solidFill>
                  <a:srgbClr val="A50021"/>
                </a:solidFill>
                <a:latin typeface="Trebuchet MS" pitchFamily="34" charset="0"/>
              </a:rPr>
              <a:t>response </a:t>
            </a:r>
            <a:r>
              <a:rPr lang="en-US" sz="2400" dirty="0"/>
              <a:t>:  The </a:t>
            </a:r>
            <a:r>
              <a:rPr lang="en-US" sz="2400" dirty="0" err="1">
                <a:solidFill>
                  <a:srgbClr val="A50021"/>
                </a:solidFill>
                <a:latin typeface="Trebuchet MS" pitchFamily="34" charset="0"/>
              </a:rPr>
              <a:t>HttpServletResponse</a:t>
            </a:r>
            <a:r>
              <a:rPr lang="en-US" sz="2400" dirty="0"/>
              <a:t> parameter</a:t>
            </a:r>
          </a:p>
          <a:p>
            <a:pPr lvl="1">
              <a:lnSpc>
                <a:spcPct val="90000"/>
              </a:lnSpc>
            </a:pPr>
            <a:r>
              <a:rPr lang="en-US" sz="2400" dirty="0">
                <a:solidFill>
                  <a:srgbClr val="A50021"/>
                </a:solidFill>
                <a:latin typeface="Trebuchet MS" pitchFamily="34" charset="0"/>
              </a:rPr>
              <a:t>session</a:t>
            </a:r>
            <a:r>
              <a:rPr lang="en-US" sz="2400" dirty="0"/>
              <a:t> :  The </a:t>
            </a:r>
            <a:r>
              <a:rPr lang="en-US" sz="2400" dirty="0" err="1">
                <a:solidFill>
                  <a:srgbClr val="A50021"/>
                </a:solidFill>
                <a:latin typeface="Trebuchet MS" pitchFamily="34" charset="0"/>
              </a:rPr>
              <a:t>HttpSession</a:t>
            </a:r>
            <a:r>
              <a:rPr lang="en-US" sz="2400" dirty="0">
                <a:solidFill>
                  <a:srgbClr val="A50021"/>
                </a:solidFill>
                <a:latin typeface="Trebuchet MS" pitchFamily="34" charset="0"/>
              </a:rPr>
              <a:t> </a:t>
            </a:r>
            <a:r>
              <a:rPr lang="en-US" sz="2400" dirty="0"/>
              <a:t>associated with the request, or </a:t>
            </a:r>
            <a:r>
              <a:rPr lang="en-US" sz="2400" dirty="0">
                <a:solidFill>
                  <a:srgbClr val="A50021"/>
                </a:solidFill>
                <a:latin typeface="Trebuchet MS" pitchFamily="34" charset="0"/>
              </a:rPr>
              <a:t>null </a:t>
            </a:r>
            <a:r>
              <a:rPr lang="en-US" sz="2400" dirty="0"/>
              <a:t>if there is none</a:t>
            </a:r>
          </a:p>
          <a:p>
            <a:pPr lvl="1">
              <a:lnSpc>
                <a:spcPct val="90000"/>
              </a:lnSpc>
            </a:pPr>
            <a:r>
              <a:rPr lang="en-US" sz="2400" dirty="0">
                <a:solidFill>
                  <a:srgbClr val="A50021"/>
                </a:solidFill>
                <a:latin typeface="Trebuchet MS" pitchFamily="34" charset="0"/>
              </a:rPr>
              <a:t>out</a:t>
            </a:r>
            <a:r>
              <a:rPr lang="en-US" sz="2400" dirty="0"/>
              <a:t> :  A </a:t>
            </a:r>
            <a:r>
              <a:rPr lang="en-US" sz="2400" dirty="0" err="1">
                <a:solidFill>
                  <a:srgbClr val="A50021"/>
                </a:solidFill>
                <a:latin typeface="Trebuchet MS" pitchFamily="34" charset="0"/>
              </a:rPr>
              <a:t>JspWriter</a:t>
            </a:r>
            <a:r>
              <a:rPr lang="en-US" sz="2400" dirty="0"/>
              <a:t> (like a</a:t>
            </a:r>
            <a:r>
              <a:rPr lang="en-US" sz="2400" dirty="0">
                <a:solidFill>
                  <a:srgbClr val="A50021"/>
                </a:solidFill>
                <a:latin typeface="Trebuchet MS" pitchFamily="34" charset="0"/>
              </a:rPr>
              <a:t> </a:t>
            </a:r>
            <a:r>
              <a:rPr lang="en-US" sz="2400" dirty="0" err="1">
                <a:solidFill>
                  <a:srgbClr val="A50021"/>
                </a:solidFill>
                <a:latin typeface="Trebuchet MS" pitchFamily="34" charset="0"/>
              </a:rPr>
              <a:t>PrintWriter</a:t>
            </a:r>
            <a:r>
              <a:rPr lang="en-US" sz="2400" dirty="0"/>
              <a:t>) used to send output to the client</a:t>
            </a:r>
          </a:p>
          <a:p>
            <a:pPr>
              <a:lnSpc>
                <a:spcPct val="90000"/>
              </a:lnSpc>
            </a:pPr>
            <a:r>
              <a:rPr lang="en-US" sz="2800" dirty="0"/>
              <a:t>Example:</a:t>
            </a:r>
          </a:p>
          <a:p>
            <a:pPr lvl="1">
              <a:lnSpc>
                <a:spcPct val="90000"/>
              </a:lnSpc>
            </a:pPr>
            <a:r>
              <a:rPr lang="en-US" sz="2400" dirty="0">
                <a:solidFill>
                  <a:srgbClr val="A50021"/>
                </a:solidFill>
                <a:latin typeface="Trebuchet MS" pitchFamily="34" charset="0"/>
              </a:rPr>
              <a:t>Your hostname: &lt;%= </a:t>
            </a:r>
            <a:r>
              <a:rPr lang="en-US" sz="2400" dirty="0" err="1">
                <a:solidFill>
                  <a:srgbClr val="A50021"/>
                </a:solidFill>
                <a:latin typeface="Trebuchet MS" pitchFamily="34" charset="0"/>
              </a:rPr>
              <a:t>request.getRemoteHost</a:t>
            </a:r>
            <a:r>
              <a:rPr lang="en-US" sz="2400" dirty="0">
                <a:solidFill>
                  <a:srgbClr val="A50021"/>
                </a:solidFill>
                <a:latin typeface="Trebuchet MS" pitchFamily="34" charset="0"/>
              </a:rPr>
              <a:t>() %&gt;</a:t>
            </a:r>
          </a:p>
          <a:p>
            <a:pPr lvl="1">
              <a:lnSpc>
                <a:spcPct val="90000"/>
              </a:lnSpc>
            </a:pPr>
            <a:endParaRPr lang="en-US" sz="2400" dirty="0">
              <a:solidFill>
                <a:srgbClr val="A50021"/>
              </a:solidFill>
              <a:latin typeface="Trebuchet MS" pitchFamily="34" charset="0"/>
            </a:endParaRPr>
          </a:p>
        </p:txBody>
      </p:sp>
    </p:spTree>
  </p:cSld>
  <p:clrMapOvr>
    <a:masterClrMapping/>
  </p:clrMapOvr>
  <p:transition spd="slow">
    <p:fade/>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a:t>
            </a:r>
            <a:endParaRPr lang="en-US" dirty="0"/>
          </a:p>
        </p:txBody>
      </p:sp>
      <p:sp>
        <p:nvSpPr>
          <p:cNvPr id="3" name="TextBox 2"/>
          <p:cNvSpPr txBox="1"/>
          <p:nvPr/>
        </p:nvSpPr>
        <p:spPr>
          <a:xfrm>
            <a:off x="914400" y="1295400"/>
            <a:ext cx="7239000" cy="2308324"/>
          </a:xfrm>
          <a:prstGeom prst="rect">
            <a:avLst/>
          </a:prstGeom>
          <a:noFill/>
        </p:spPr>
        <p:txBody>
          <a:bodyPr wrap="square" rtlCol="0">
            <a:spAutoFit/>
          </a:bodyPr>
          <a:lstStyle/>
          <a:p>
            <a:r>
              <a:rPr lang="en-US" dirty="0" smtClean="0"/>
              <a:t>Develop a web application  containing a HTML page which accepts two number through a HTML form and submits to a JSP , which adds and then displays the sum in the following format:</a:t>
            </a:r>
          </a:p>
          <a:p>
            <a:endParaRPr lang="en-US" dirty="0" smtClean="0"/>
          </a:p>
          <a:p>
            <a:r>
              <a:rPr lang="en-US" dirty="0" smtClean="0"/>
              <a:t>Sum of  x  and  y is  z</a:t>
            </a:r>
            <a:endParaRPr lang="en-US" dirty="0"/>
          </a:p>
        </p:txBody>
      </p:sp>
    </p:spTree>
  </p:cSld>
  <p:clrMapOvr>
    <a:masterClrMapping/>
  </p:clrMapOvr>
  <p:transition spd="slow">
    <p:fade/>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762000" y="228600"/>
            <a:ext cx="7772400" cy="609600"/>
          </a:xfrm>
        </p:spPr>
        <p:txBody>
          <a:bodyPr>
            <a:normAutofit/>
          </a:bodyPr>
          <a:lstStyle/>
          <a:p>
            <a:r>
              <a:rPr lang="en-US" dirty="0"/>
              <a:t>Directives</a:t>
            </a:r>
          </a:p>
        </p:txBody>
      </p:sp>
      <p:sp>
        <p:nvSpPr>
          <p:cNvPr id="580611" name="Rectangle 3"/>
          <p:cNvSpPr>
            <a:spLocks noGrp="1" noChangeArrowheads="1"/>
          </p:cNvSpPr>
          <p:nvPr>
            <p:ph idx="1"/>
          </p:nvPr>
        </p:nvSpPr>
        <p:spPr>
          <a:xfrm>
            <a:off x="685800" y="990600"/>
            <a:ext cx="7772400" cy="4953000"/>
          </a:xfrm>
        </p:spPr>
        <p:txBody>
          <a:bodyPr/>
          <a:lstStyle/>
          <a:p>
            <a:pPr marL="342900" indent="-342900">
              <a:lnSpc>
                <a:spcPct val="90000"/>
              </a:lnSpc>
            </a:pPr>
            <a:r>
              <a:rPr lang="en-US" dirty="0" smtClean="0">
                <a:solidFill>
                  <a:schemeClr val="tx2"/>
                </a:solidFill>
                <a:latin typeface="+mj-lt"/>
              </a:rPr>
              <a:t>Directives</a:t>
            </a:r>
            <a:r>
              <a:rPr lang="en-US" dirty="0" smtClean="0">
                <a:latin typeface="+mj-lt"/>
              </a:rPr>
              <a:t> are for the JSP Compiler .</a:t>
            </a:r>
          </a:p>
          <a:p>
            <a:pPr marL="628650" lvl="1" indent="-342900">
              <a:lnSpc>
                <a:spcPct val="90000"/>
              </a:lnSpc>
            </a:pPr>
            <a:r>
              <a:rPr lang="en-US" dirty="0" smtClean="0">
                <a:latin typeface="+mj-lt"/>
              </a:rPr>
              <a:t>Using directives you can instruct JSP compilers to compile JSP page in a certain ways.</a:t>
            </a:r>
            <a:endParaRPr lang="en-US" dirty="0">
              <a:latin typeface="+mj-lt"/>
            </a:endParaRPr>
          </a:p>
          <a:p>
            <a:pPr marL="342900" indent="-342900">
              <a:lnSpc>
                <a:spcPct val="90000"/>
              </a:lnSpc>
            </a:pPr>
            <a:r>
              <a:rPr lang="en-US" dirty="0">
                <a:latin typeface="+mj-lt"/>
              </a:rPr>
              <a:t>Three main directives are</a:t>
            </a:r>
          </a:p>
          <a:p>
            <a:pPr marL="742950" lvl="1" indent="-285750">
              <a:lnSpc>
                <a:spcPct val="90000"/>
              </a:lnSpc>
            </a:pPr>
            <a:r>
              <a:rPr lang="en-US" dirty="0">
                <a:latin typeface="+mj-lt"/>
              </a:rPr>
              <a:t>The </a:t>
            </a:r>
            <a:r>
              <a:rPr lang="en-US" i="1" u="sng" dirty="0">
                <a:latin typeface="+mj-lt"/>
              </a:rPr>
              <a:t>page</a:t>
            </a:r>
            <a:r>
              <a:rPr lang="en-US" dirty="0">
                <a:latin typeface="+mj-lt"/>
              </a:rPr>
              <a:t> </a:t>
            </a:r>
            <a:r>
              <a:rPr lang="en-US" dirty="0" smtClean="0">
                <a:latin typeface="+mj-lt"/>
              </a:rPr>
              <a:t>directive</a:t>
            </a:r>
          </a:p>
          <a:p>
            <a:pPr lvl="2" indent="-285750">
              <a:lnSpc>
                <a:spcPct val="90000"/>
              </a:lnSpc>
            </a:pPr>
            <a:r>
              <a:rPr lang="en-US" dirty="0" smtClean="0">
                <a:latin typeface="+mj-lt"/>
              </a:rPr>
              <a:t>&lt;%@ page  ……..%&gt;</a:t>
            </a:r>
            <a:endParaRPr lang="en-US" dirty="0">
              <a:latin typeface="+mj-lt"/>
            </a:endParaRPr>
          </a:p>
          <a:p>
            <a:pPr marL="742950" lvl="1" indent="-285750">
              <a:lnSpc>
                <a:spcPct val="90000"/>
              </a:lnSpc>
            </a:pPr>
            <a:r>
              <a:rPr lang="en-US" dirty="0">
                <a:latin typeface="+mj-lt"/>
              </a:rPr>
              <a:t>The </a:t>
            </a:r>
            <a:r>
              <a:rPr lang="en-US" i="1" u="sng" dirty="0">
                <a:latin typeface="+mj-lt"/>
              </a:rPr>
              <a:t>include</a:t>
            </a:r>
            <a:r>
              <a:rPr lang="en-US" dirty="0">
                <a:latin typeface="+mj-lt"/>
              </a:rPr>
              <a:t> </a:t>
            </a:r>
            <a:r>
              <a:rPr lang="en-US" dirty="0" smtClean="0">
                <a:latin typeface="+mj-lt"/>
              </a:rPr>
              <a:t>directive</a:t>
            </a:r>
          </a:p>
          <a:p>
            <a:pPr lvl="2" indent="-285750">
              <a:lnSpc>
                <a:spcPct val="90000"/>
              </a:lnSpc>
            </a:pPr>
            <a:r>
              <a:rPr lang="en-US" dirty="0" smtClean="0">
                <a:latin typeface="+mj-lt"/>
              </a:rPr>
              <a:t>&lt;%@ include ……. %&gt;</a:t>
            </a:r>
            <a:endParaRPr lang="en-US" dirty="0">
              <a:latin typeface="+mj-lt"/>
            </a:endParaRPr>
          </a:p>
          <a:p>
            <a:pPr marL="742950" lvl="1" indent="-285750">
              <a:lnSpc>
                <a:spcPct val="90000"/>
              </a:lnSpc>
            </a:pPr>
            <a:r>
              <a:rPr lang="en-US" dirty="0">
                <a:latin typeface="+mj-lt"/>
              </a:rPr>
              <a:t>The </a:t>
            </a:r>
            <a:r>
              <a:rPr lang="en-US" i="1" u="sng" dirty="0" err="1">
                <a:latin typeface="+mj-lt"/>
              </a:rPr>
              <a:t>taglib</a:t>
            </a:r>
            <a:r>
              <a:rPr lang="en-US" dirty="0">
                <a:latin typeface="+mj-lt"/>
              </a:rPr>
              <a:t> </a:t>
            </a:r>
            <a:r>
              <a:rPr lang="en-US" dirty="0" smtClean="0">
                <a:latin typeface="+mj-lt"/>
              </a:rPr>
              <a:t>directive</a:t>
            </a:r>
          </a:p>
          <a:p>
            <a:pPr lvl="2" indent="-285750">
              <a:lnSpc>
                <a:spcPct val="90000"/>
              </a:lnSpc>
            </a:pPr>
            <a:r>
              <a:rPr lang="en-US" dirty="0" smtClean="0">
                <a:latin typeface="+mj-lt"/>
              </a:rPr>
              <a:t>&lt;%@ </a:t>
            </a:r>
            <a:r>
              <a:rPr lang="en-US" dirty="0" err="1" smtClean="0">
                <a:latin typeface="+mj-lt"/>
              </a:rPr>
              <a:t>taglib</a:t>
            </a:r>
            <a:r>
              <a:rPr lang="en-US" dirty="0" smtClean="0">
                <a:latin typeface="+mj-lt"/>
              </a:rPr>
              <a:t> ………%&gt;</a:t>
            </a:r>
            <a:endParaRPr lang="en-US" dirty="0">
              <a:latin typeface="+mj-lt"/>
            </a:endParaRPr>
          </a:p>
          <a:p>
            <a:pPr marL="342900" indent="-342900" algn="l">
              <a:lnSpc>
                <a:spcPct val="90000"/>
              </a:lnSpc>
            </a:pPr>
            <a:r>
              <a:rPr lang="en-US" dirty="0">
                <a:latin typeface="+mj-lt"/>
              </a:rPr>
              <a:t>A directive has the form:</a:t>
            </a:r>
            <a:br>
              <a:rPr lang="en-US" dirty="0">
                <a:latin typeface="+mj-lt"/>
              </a:rPr>
            </a:br>
            <a:r>
              <a:rPr lang="en-US" dirty="0">
                <a:latin typeface="+mj-lt"/>
              </a:rPr>
              <a:t>    </a:t>
            </a:r>
            <a:r>
              <a:rPr lang="en-US" dirty="0">
                <a:solidFill>
                  <a:srgbClr val="FFFF7F"/>
                </a:solidFill>
                <a:latin typeface="+mj-lt"/>
              </a:rPr>
              <a:t> </a:t>
            </a:r>
            <a:r>
              <a:rPr lang="en-US" dirty="0">
                <a:latin typeface="+mj-lt"/>
              </a:rPr>
              <a:t>&lt;%@ </a:t>
            </a:r>
            <a:r>
              <a:rPr lang="en-US" i="1" dirty="0">
                <a:latin typeface="+mj-lt"/>
              </a:rPr>
              <a:t>directive</a:t>
            </a:r>
            <a:r>
              <a:rPr lang="en-US" dirty="0">
                <a:latin typeface="+mj-lt"/>
              </a:rPr>
              <a:t> </a:t>
            </a:r>
            <a:r>
              <a:rPr lang="en-US" i="1" dirty="0">
                <a:latin typeface="+mj-lt"/>
              </a:rPr>
              <a:t>attribute</a:t>
            </a:r>
            <a:r>
              <a:rPr lang="en-US" dirty="0">
                <a:latin typeface="+mj-lt"/>
              </a:rPr>
              <a:t>="</a:t>
            </a:r>
            <a:r>
              <a:rPr lang="en-US" i="1" dirty="0">
                <a:latin typeface="+mj-lt"/>
              </a:rPr>
              <a:t>value</a:t>
            </a:r>
            <a:r>
              <a:rPr lang="en-US" dirty="0">
                <a:latin typeface="+mj-lt"/>
              </a:rPr>
              <a:t>" %&gt;</a:t>
            </a:r>
            <a:br>
              <a:rPr lang="en-US" dirty="0">
                <a:latin typeface="+mj-lt"/>
              </a:rPr>
            </a:br>
            <a:r>
              <a:rPr lang="en-US" dirty="0">
                <a:latin typeface="+mj-lt"/>
              </a:rPr>
              <a:t>or</a:t>
            </a:r>
            <a:br>
              <a:rPr lang="en-US" dirty="0">
                <a:latin typeface="+mj-lt"/>
              </a:rPr>
            </a:br>
            <a:r>
              <a:rPr lang="en-US" dirty="0">
                <a:latin typeface="+mj-lt"/>
              </a:rPr>
              <a:t>     </a:t>
            </a:r>
            <a:r>
              <a:rPr lang="en-US" i="1" dirty="0">
                <a:latin typeface="+mj-lt"/>
              </a:rPr>
              <a:t>&lt;%@ directive attribute1="value1" </a:t>
            </a:r>
            <a:br>
              <a:rPr lang="en-US" i="1" dirty="0">
                <a:latin typeface="+mj-lt"/>
              </a:rPr>
            </a:br>
            <a:r>
              <a:rPr lang="en-US" i="1" dirty="0">
                <a:latin typeface="+mj-lt"/>
              </a:rPr>
              <a:t>                          attribute2="value2"</a:t>
            </a:r>
            <a:br>
              <a:rPr lang="en-US" i="1" dirty="0">
                <a:latin typeface="+mj-lt"/>
              </a:rPr>
            </a:br>
            <a:r>
              <a:rPr lang="en-US" i="1" dirty="0">
                <a:latin typeface="+mj-lt"/>
              </a:rPr>
              <a:t>                          ...</a:t>
            </a:r>
            <a:br>
              <a:rPr lang="en-US" i="1" dirty="0">
                <a:latin typeface="+mj-lt"/>
              </a:rPr>
            </a:br>
            <a:r>
              <a:rPr lang="en-US" i="1" dirty="0">
                <a:latin typeface="+mj-lt"/>
              </a:rPr>
              <a:t>                          </a:t>
            </a:r>
            <a:r>
              <a:rPr lang="en-US" i="1" dirty="0" err="1">
                <a:latin typeface="+mj-lt"/>
              </a:rPr>
              <a:t>attributeN</a:t>
            </a:r>
            <a:r>
              <a:rPr lang="en-US" i="1" dirty="0">
                <a:latin typeface="+mj-lt"/>
              </a:rPr>
              <a:t>="</a:t>
            </a:r>
            <a:r>
              <a:rPr lang="en-US" i="1" dirty="0" err="1">
                <a:latin typeface="+mj-lt"/>
              </a:rPr>
              <a:t>valueN</a:t>
            </a:r>
            <a:r>
              <a:rPr lang="en-US" i="1" dirty="0">
                <a:latin typeface="+mj-lt"/>
              </a:rPr>
              <a:t>" %&gt;</a:t>
            </a:r>
          </a:p>
        </p:txBody>
      </p:sp>
    </p:spTree>
  </p:cSld>
  <p:clrMapOvr>
    <a:masterClrMapping/>
  </p:clrMapOvr>
  <p:transition spd="slow">
    <p:fade/>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dirty="0"/>
              <a:t>The </a:t>
            </a:r>
            <a:r>
              <a:rPr lang="en-US" i="1" dirty="0">
                <a:solidFill>
                  <a:schemeClr val="tx1"/>
                </a:solidFill>
                <a:latin typeface="Trebuchet MS" pitchFamily="34" charset="0"/>
              </a:rPr>
              <a:t>page</a:t>
            </a:r>
            <a:r>
              <a:rPr lang="en-US" dirty="0"/>
              <a:t> </a:t>
            </a:r>
            <a:r>
              <a:rPr lang="en-US" dirty="0" smtClean="0"/>
              <a:t>Directive</a:t>
            </a:r>
            <a:endParaRPr lang="en-US" dirty="0"/>
          </a:p>
        </p:txBody>
      </p:sp>
      <p:sp>
        <p:nvSpPr>
          <p:cNvPr id="587779" name="Rectangle 3"/>
          <p:cNvSpPr>
            <a:spLocks noGrp="1" noChangeArrowheads="1"/>
          </p:cNvSpPr>
          <p:nvPr>
            <p:ph idx="1"/>
          </p:nvPr>
        </p:nvSpPr>
        <p:spPr/>
        <p:txBody>
          <a:bodyPr/>
          <a:lstStyle/>
          <a:p>
            <a:r>
              <a:rPr lang="en-US" dirty="0"/>
              <a:t>The most useful directive is </a:t>
            </a:r>
            <a:r>
              <a:rPr lang="en-US" i="1" dirty="0">
                <a:latin typeface="Trebuchet MS" pitchFamily="34" charset="0"/>
              </a:rPr>
              <a:t>page</a:t>
            </a:r>
            <a:r>
              <a:rPr lang="en-US" dirty="0"/>
              <a:t>, which lets you import packages</a:t>
            </a:r>
            <a:endParaRPr lang="en-US" dirty="0">
              <a:solidFill>
                <a:srgbClr val="FFFF7F"/>
              </a:solidFill>
              <a:latin typeface="Trebuchet MS" pitchFamily="34" charset="0"/>
            </a:endParaRPr>
          </a:p>
          <a:p>
            <a:pPr lvl="1"/>
            <a:r>
              <a:rPr lang="en-US" dirty="0"/>
              <a:t>Example:  </a:t>
            </a:r>
          </a:p>
          <a:p>
            <a:pPr lvl="1">
              <a:buFont typeface="Wingdings" pitchFamily="2" charset="2"/>
              <a:buNone/>
            </a:pPr>
            <a:r>
              <a:rPr lang="en-US" sz="3200" i="1" dirty="0">
                <a:latin typeface="Trebuchet MS" pitchFamily="34" charset="0"/>
              </a:rPr>
              <a:t>&lt;%@ page import="</a:t>
            </a:r>
            <a:r>
              <a:rPr lang="en-US" sz="3200" i="1" dirty="0" err="1">
                <a:latin typeface="Trebuchet MS" pitchFamily="34" charset="0"/>
              </a:rPr>
              <a:t>java.util</a:t>
            </a:r>
            <a:r>
              <a:rPr lang="en-US" sz="3200" i="1" dirty="0">
                <a:latin typeface="Trebuchet MS" pitchFamily="34" charset="0"/>
              </a:rPr>
              <a:t>.*" %&gt;</a:t>
            </a:r>
          </a:p>
          <a:p>
            <a:pPr lvl="1">
              <a:buFont typeface="Wingdings" pitchFamily="2" charset="2"/>
              <a:buNone/>
            </a:pPr>
            <a:endParaRPr lang="en-US" sz="3200" i="1" dirty="0">
              <a:solidFill>
                <a:srgbClr val="A50021"/>
              </a:solidFill>
              <a:latin typeface="Trebuchet MS" pitchFamily="34" charset="0"/>
            </a:endParaRPr>
          </a:p>
          <a:p>
            <a:endParaRPr lang="en-US" dirty="0"/>
          </a:p>
        </p:txBody>
      </p:sp>
    </p:spTree>
  </p:cSld>
  <p:clrMapOvr>
    <a:masterClrMapping/>
  </p:clrMapOvr>
  <p:transition spd="slow">
    <p:fade/>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762000" y="228600"/>
            <a:ext cx="7772400" cy="609600"/>
          </a:xfrm>
        </p:spPr>
        <p:txBody>
          <a:bodyPr>
            <a:normAutofit/>
          </a:bodyPr>
          <a:lstStyle/>
          <a:p>
            <a:r>
              <a:rPr lang="en-US" dirty="0"/>
              <a:t>The </a:t>
            </a:r>
            <a:r>
              <a:rPr lang="en-US" i="1" dirty="0">
                <a:solidFill>
                  <a:schemeClr val="tx1"/>
                </a:solidFill>
                <a:latin typeface="Trebuchet MS" pitchFamily="34" charset="0"/>
              </a:rPr>
              <a:t>page</a:t>
            </a:r>
            <a:r>
              <a:rPr lang="en-US" dirty="0"/>
              <a:t> Directive</a:t>
            </a:r>
          </a:p>
        </p:txBody>
      </p:sp>
      <p:sp>
        <p:nvSpPr>
          <p:cNvPr id="588803" name="Rectangle 3"/>
          <p:cNvSpPr>
            <a:spLocks noGrp="1" noChangeArrowheads="1"/>
          </p:cNvSpPr>
          <p:nvPr>
            <p:ph idx="1"/>
          </p:nvPr>
        </p:nvSpPr>
        <p:spPr>
          <a:xfrm>
            <a:off x="685800" y="990600"/>
            <a:ext cx="7772400" cy="5181600"/>
          </a:xfrm>
        </p:spPr>
        <p:txBody>
          <a:bodyPr/>
          <a:lstStyle/>
          <a:p>
            <a:pPr>
              <a:lnSpc>
                <a:spcPct val="90000"/>
              </a:lnSpc>
            </a:pPr>
            <a:r>
              <a:rPr lang="en-US" sz="2000" dirty="0"/>
              <a:t>Attributes of </a:t>
            </a:r>
            <a:r>
              <a:rPr lang="en-US" sz="2000" i="1" dirty="0">
                <a:latin typeface="Trebuchet MS" pitchFamily="34" charset="0"/>
              </a:rPr>
              <a:t>page</a:t>
            </a:r>
            <a:r>
              <a:rPr lang="en-US" sz="2000" dirty="0"/>
              <a:t> directive</a:t>
            </a:r>
          </a:p>
          <a:p>
            <a:pPr lvl="1">
              <a:lnSpc>
                <a:spcPct val="90000"/>
              </a:lnSpc>
            </a:pPr>
            <a:r>
              <a:rPr lang="en-US" sz="2000" dirty="0"/>
              <a:t>import</a:t>
            </a:r>
          </a:p>
          <a:p>
            <a:pPr lvl="1">
              <a:lnSpc>
                <a:spcPct val="90000"/>
              </a:lnSpc>
              <a:buFont typeface="Wingdings" pitchFamily="2" charset="2"/>
              <a:buNone/>
            </a:pPr>
            <a:r>
              <a:rPr lang="en-US" sz="2000" dirty="0">
                <a:latin typeface="Courier-Bold" charset="0"/>
              </a:rPr>
              <a:t>&lt;%@ page import="</a:t>
            </a:r>
            <a:r>
              <a:rPr lang="en-US" sz="2000" dirty="0" err="1">
                <a:latin typeface="Courier-Bold" charset="0"/>
              </a:rPr>
              <a:t>java.util</a:t>
            </a:r>
            <a:r>
              <a:rPr lang="en-US" sz="2000" dirty="0">
                <a:latin typeface="Courier-Bold" charset="0"/>
              </a:rPr>
              <a:t>.*,coreservlets.*" %&gt;</a:t>
            </a:r>
          </a:p>
          <a:p>
            <a:pPr lvl="1">
              <a:lnSpc>
                <a:spcPct val="90000"/>
              </a:lnSpc>
            </a:pPr>
            <a:r>
              <a:rPr lang="en-US" sz="2000" dirty="0" err="1">
                <a:latin typeface="GillSans-Bold" charset="0"/>
              </a:rPr>
              <a:t>contentType</a:t>
            </a:r>
            <a:endParaRPr lang="en-US" sz="2000" dirty="0">
              <a:latin typeface="GillSans-Bold" charset="0"/>
            </a:endParaRPr>
          </a:p>
          <a:p>
            <a:pPr lvl="1">
              <a:lnSpc>
                <a:spcPct val="90000"/>
              </a:lnSpc>
              <a:buFont typeface="Wingdings" pitchFamily="2" charset="2"/>
              <a:buNone/>
            </a:pPr>
            <a:r>
              <a:rPr lang="en-US" sz="2000" dirty="0">
                <a:latin typeface="Courier" charset="0"/>
              </a:rPr>
              <a:t>&lt;%@ page </a:t>
            </a:r>
            <a:r>
              <a:rPr lang="en-US" sz="2000" dirty="0" err="1">
                <a:latin typeface="Courier" charset="0"/>
              </a:rPr>
              <a:t>contentType</a:t>
            </a:r>
            <a:r>
              <a:rPr lang="en-US" sz="2000" dirty="0">
                <a:latin typeface="Courier" charset="0"/>
              </a:rPr>
              <a:t>="text/plain" %&gt;</a:t>
            </a:r>
          </a:p>
          <a:p>
            <a:pPr lvl="1">
              <a:lnSpc>
                <a:spcPct val="90000"/>
              </a:lnSpc>
            </a:pPr>
            <a:r>
              <a:rPr lang="en-US" sz="2000" dirty="0" err="1">
                <a:latin typeface="Courier" charset="0"/>
              </a:rPr>
              <a:t>isThreadSafe</a:t>
            </a:r>
            <a:endParaRPr lang="en-US" sz="2000" dirty="0">
              <a:latin typeface="Courier" charset="0"/>
            </a:endParaRPr>
          </a:p>
          <a:p>
            <a:pPr lvl="1">
              <a:lnSpc>
                <a:spcPct val="90000"/>
              </a:lnSpc>
              <a:buFont typeface="Wingdings" pitchFamily="2" charset="2"/>
              <a:buNone/>
            </a:pPr>
            <a:r>
              <a:rPr lang="en-US" sz="2000" dirty="0">
                <a:latin typeface="Courier" charset="0"/>
              </a:rPr>
              <a:t>&lt;%@ page </a:t>
            </a:r>
            <a:r>
              <a:rPr lang="en-US" sz="2000" dirty="0" err="1">
                <a:latin typeface="Courier" charset="0"/>
              </a:rPr>
              <a:t>isThreadSafe</a:t>
            </a:r>
            <a:r>
              <a:rPr lang="en-US" sz="2000" dirty="0">
                <a:latin typeface="Courier" charset="0"/>
              </a:rPr>
              <a:t>="true" %&gt; &lt;%!-- Default --%&gt;</a:t>
            </a:r>
          </a:p>
          <a:p>
            <a:pPr lvl="1">
              <a:lnSpc>
                <a:spcPct val="90000"/>
              </a:lnSpc>
            </a:pPr>
            <a:r>
              <a:rPr lang="en-US" sz="2000" dirty="0">
                <a:latin typeface="Courier" charset="0"/>
              </a:rPr>
              <a:t>session</a:t>
            </a:r>
          </a:p>
          <a:p>
            <a:pPr lvl="1">
              <a:lnSpc>
                <a:spcPct val="90000"/>
              </a:lnSpc>
              <a:buFont typeface="Wingdings" pitchFamily="2" charset="2"/>
              <a:buNone/>
            </a:pPr>
            <a:r>
              <a:rPr lang="en-US" sz="2000" dirty="0">
                <a:latin typeface="Courier" charset="0"/>
              </a:rPr>
              <a:t>&lt;%@ page session="true" %&gt; &lt;%-- Default --%&gt;</a:t>
            </a:r>
          </a:p>
          <a:p>
            <a:pPr lvl="1">
              <a:lnSpc>
                <a:spcPct val="90000"/>
              </a:lnSpc>
            </a:pPr>
            <a:r>
              <a:rPr lang="en-US" sz="2000" dirty="0">
                <a:latin typeface="Courier" charset="0"/>
              </a:rPr>
              <a:t>buffer</a:t>
            </a:r>
          </a:p>
          <a:p>
            <a:pPr lvl="1">
              <a:lnSpc>
                <a:spcPct val="90000"/>
              </a:lnSpc>
              <a:buFont typeface="Wingdings" pitchFamily="2" charset="2"/>
              <a:buNone/>
            </a:pPr>
            <a:r>
              <a:rPr lang="en-US" sz="2000" dirty="0">
                <a:latin typeface="Courier" charset="0"/>
              </a:rPr>
              <a:t>&lt;%@ page buffer="32kb" %&gt;</a:t>
            </a:r>
          </a:p>
          <a:p>
            <a:pPr lvl="1">
              <a:lnSpc>
                <a:spcPct val="90000"/>
              </a:lnSpc>
            </a:pPr>
            <a:r>
              <a:rPr lang="en-US" sz="2000" dirty="0" err="1">
                <a:latin typeface="Courier" charset="0"/>
              </a:rPr>
              <a:t>autoflush</a:t>
            </a:r>
            <a:endParaRPr lang="en-US" sz="2000" dirty="0">
              <a:latin typeface="Courier" charset="0"/>
            </a:endParaRPr>
          </a:p>
          <a:p>
            <a:pPr lvl="1">
              <a:lnSpc>
                <a:spcPct val="90000"/>
              </a:lnSpc>
              <a:buFont typeface="Wingdings" pitchFamily="2" charset="2"/>
              <a:buNone/>
            </a:pPr>
            <a:r>
              <a:rPr lang="en-US" sz="2000" dirty="0">
                <a:latin typeface="Courier" charset="0"/>
              </a:rPr>
              <a:t>&lt;%@ page </a:t>
            </a:r>
            <a:r>
              <a:rPr lang="en-US" sz="2000" dirty="0" err="1">
                <a:latin typeface="Courier" charset="0"/>
              </a:rPr>
              <a:t>autoflush</a:t>
            </a:r>
            <a:r>
              <a:rPr lang="en-US" sz="2000" dirty="0">
                <a:latin typeface="Courier" charset="0"/>
              </a:rPr>
              <a:t>="true" %&gt; &lt;%-- Default --%&gt;</a:t>
            </a:r>
          </a:p>
          <a:p>
            <a:pPr lvl="1">
              <a:lnSpc>
                <a:spcPct val="90000"/>
              </a:lnSpc>
            </a:pPr>
            <a:r>
              <a:rPr lang="en-US" sz="2000" dirty="0">
                <a:latin typeface="Courier" charset="0"/>
              </a:rPr>
              <a:t>extends</a:t>
            </a:r>
          </a:p>
          <a:p>
            <a:pPr lvl="1">
              <a:lnSpc>
                <a:spcPct val="90000"/>
              </a:lnSpc>
              <a:buFont typeface="Wingdings" pitchFamily="2" charset="2"/>
              <a:buNone/>
            </a:pPr>
            <a:r>
              <a:rPr lang="en-US" sz="2000" dirty="0">
                <a:latin typeface="Courier" charset="0"/>
              </a:rPr>
              <a:t>&lt;%@ page extends=“</a:t>
            </a:r>
            <a:r>
              <a:rPr lang="en-US" sz="2000" dirty="0" err="1">
                <a:latin typeface="Courier" charset="0"/>
              </a:rPr>
              <a:t>com.MyClass</a:t>
            </a:r>
            <a:r>
              <a:rPr lang="en-US" sz="2000" dirty="0">
                <a:latin typeface="Courier" charset="0"/>
              </a:rPr>
              <a:t>" %&gt;</a:t>
            </a:r>
          </a:p>
          <a:p>
            <a:pPr lvl="1">
              <a:lnSpc>
                <a:spcPct val="90000"/>
              </a:lnSpc>
              <a:buFont typeface="Wingdings" pitchFamily="2" charset="2"/>
              <a:buNone/>
            </a:pPr>
            <a:endParaRPr lang="en-US" sz="2000" dirty="0">
              <a:latin typeface="Courier" charset="0"/>
            </a:endParaRPr>
          </a:p>
          <a:p>
            <a:pPr lvl="1">
              <a:lnSpc>
                <a:spcPct val="90000"/>
              </a:lnSpc>
              <a:buFont typeface="Wingdings" pitchFamily="2" charset="2"/>
              <a:buNone/>
            </a:pPr>
            <a:endParaRPr lang="en-US" sz="2000" dirty="0">
              <a:latin typeface="Courier" charset="0"/>
            </a:endParaRPr>
          </a:p>
          <a:p>
            <a:pPr lvl="1">
              <a:lnSpc>
                <a:spcPct val="90000"/>
              </a:lnSpc>
            </a:pPr>
            <a:endParaRPr lang="en-US" sz="2000" dirty="0">
              <a:latin typeface="Courier" charset="0"/>
            </a:endParaRPr>
          </a:p>
          <a:p>
            <a:pPr lvl="1">
              <a:lnSpc>
                <a:spcPct val="90000"/>
              </a:lnSpc>
            </a:pPr>
            <a:endParaRPr lang="en-US" sz="2000" dirty="0">
              <a:latin typeface="Courier" charset="0"/>
            </a:endParaRPr>
          </a:p>
          <a:p>
            <a:pPr lvl="1">
              <a:lnSpc>
                <a:spcPct val="90000"/>
              </a:lnSpc>
            </a:pPr>
            <a:endParaRPr lang="en-US" sz="2000" dirty="0"/>
          </a:p>
        </p:txBody>
      </p:sp>
    </p:spTree>
  </p:cSld>
  <p:clrMapOvr>
    <a:masterClrMapping/>
  </p:clrMapOvr>
  <p:transition spd="slow" advClick="0">
    <p:fade/>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762000" y="228600"/>
            <a:ext cx="7772400" cy="609600"/>
          </a:xfrm>
        </p:spPr>
        <p:txBody>
          <a:bodyPr>
            <a:normAutofit/>
          </a:bodyPr>
          <a:lstStyle/>
          <a:p>
            <a:r>
              <a:rPr lang="en-US" dirty="0"/>
              <a:t>The </a:t>
            </a:r>
            <a:r>
              <a:rPr lang="en-US" i="1" dirty="0">
                <a:solidFill>
                  <a:schemeClr val="tx1"/>
                </a:solidFill>
                <a:latin typeface="Trebuchet MS" pitchFamily="34" charset="0"/>
              </a:rPr>
              <a:t>page</a:t>
            </a:r>
            <a:r>
              <a:rPr lang="en-US" dirty="0"/>
              <a:t> Directive</a:t>
            </a:r>
          </a:p>
        </p:txBody>
      </p:sp>
      <p:sp>
        <p:nvSpPr>
          <p:cNvPr id="592899" name="Rectangle 3"/>
          <p:cNvSpPr>
            <a:spLocks noGrp="1" noChangeArrowheads="1"/>
          </p:cNvSpPr>
          <p:nvPr>
            <p:ph idx="1"/>
          </p:nvPr>
        </p:nvSpPr>
        <p:spPr>
          <a:xfrm>
            <a:off x="762000" y="914400"/>
            <a:ext cx="7772400" cy="5181600"/>
          </a:xfrm>
        </p:spPr>
        <p:txBody>
          <a:bodyPr/>
          <a:lstStyle/>
          <a:p>
            <a:r>
              <a:rPr lang="en-US" sz="2000" dirty="0"/>
              <a:t>Attributes of </a:t>
            </a:r>
            <a:r>
              <a:rPr lang="en-US" sz="2000" i="1" dirty="0">
                <a:latin typeface="Trebuchet MS" pitchFamily="34" charset="0"/>
              </a:rPr>
              <a:t>page</a:t>
            </a:r>
            <a:r>
              <a:rPr lang="en-US" sz="2000" dirty="0"/>
              <a:t> directive</a:t>
            </a:r>
          </a:p>
          <a:p>
            <a:pPr lvl="1"/>
            <a:r>
              <a:rPr lang="en-US" sz="2000" dirty="0" err="1"/>
              <a:t>errorPage</a:t>
            </a:r>
            <a:endParaRPr lang="en-US" sz="2000" dirty="0"/>
          </a:p>
          <a:p>
            <a:pPr lvl="1">
              <a:buFont typeface="Wingdings" pitchFamily="2" charset="2"/>
              <a:buNone/>
            </a:pPr>
            <a:r>
              <a:rPr lang="en-US" sz="2000" dirty="0">
                <a:latin typeface="Courier" charset="0"/>
              </a:rPr>
              <a:t>&lt;%@ page </a:t>
            </a:r>
            <a:r>
              <a:rPr lang="en-US" sz="2000" dirty="0" err="1">
                <a:latin typeface="Courier" charset="0"/>
              </a:rPr>
              <a:t>errorPage</a:t>
            </a:r>
            <a:r>
              <a:rPr lang="en-US" sz="2000" dirty="0">
                <a:latin typeface="Courier" charset="0"/>
              </a:rPr>
              <a:t>=“MyError.jsp" %&gt;</a:t>
            </a:r>
          </a:p>
          <a:p>
            <a:pPr lvl="1"/>
            <a:r>
              <a:rPr lang="en-US" sz="2000" dirty="0" err="1">
                <a:latin typeface="Courier" charset="0"/>
              </a:rPr>
              <a:t>isErrorPage</a:t>
            </a:r>
            <a:endParaRPr lang="en-US" sz="2000" dirty="0">
              <a:latin typeface="Courier" charset="0"/>
            </a:endParaRPr>
          </a:p>
          <a:p>
            <a:pPr lvl="1">
              <a:buFont typeface="Wingdings" pitchFamily="2" charset="2"/>
              <a:buNone/>
            </a:pPr>
            <a:r>
              <a:rPr lang="en-US" sz="2000" dirty="0">
                <a:latin typeface="Courier" charset="0"/>
              </a:rPr>
              <a:t>&lt;%@ page </a:t>
            </a:r>
            <a:r>
              <a:rPr lang="en-US" sz="2000" dirty="0" err="1">
                <a:latin typeface="Courier" charset="0"/>
              </a:rPr>
              <a:t>isErrorPage</a:t>
            </a:r>
            <a:r>
              <a:rPr lang="en-US" sz="2000" dirty="0">
                <a:latin typeface="Courier" charset="0"/>
              </a:rPr>
              <a:t>="false" %&gt; &lt;%!-- Default --%&gt;</a:t>
            </a:r>
          </a:p>
          <a:p>
            <a:pPr lvl="1"/>
            <a:r>
              <a:rPr lang="en-US" sz="2000" dirty="0">
                <a:latin typeface="Courier" charset="0"/>
              </a:rPr>
              <a:t>language</a:t>
            </a:r>
          </a:p>
          <a:p>
            <a:pPr lvl="1">
              <a:buFont typeface="Wingdings" pitchFamily="2" charset="2"/>
              <a:buNone/>
            </a:pPr>
            <a:r>
              <a:rPr lang="en-US" sz="2000" dirty="0">
                <a:latin typeface="Courier" charset="0"/>
              </a:rPr>
              <a:t>&lt;%@ page language=“java" %&gt; </a:t>
            </a:r>
            <a:r>
              <a:rPr lang="en-US" sz="1800" dirty="0">
                <a:latin typeface="Courier" charset="0"/>
              </a:rPr>
              <a:t>&lt;%!– Only Supported Language --%&gt;</a:t>
            </a:r>
          </a:p>
          <a:p>
            <a:pPr lvl="1">
              <a:buFont typeface="Wingdings" pitchFamily="2" charset="2"/>
              <a:buNone/>
            </a:pPr>
            <a:endParaRPr lang="en-US" sz="1800" dirty="0">
              <a:latin typeface="Courier" charset="0"/>
            </a:endParaRPr>
          </a:p>
          <a:p>
            <a:pPr lvl="1">
              <a:buFont typeface="Wingdings" pitchFamily="2" charset="2"/>
              <a:buNone/>
            </a:pPr>
            <a:endParaRPr lang="en-US" sz="2000" dirty="0">
              <a:latin typeface="Courier" charset="0"/>
            </a:endParaRPr>
          </a:p>
          <a:p>
            <a:pPr lvl="1">
              <a:buFont typeface="Wingdings" pitchFamily="2" charset="2"/>
              <a:buNone/>
            </a:pPr>
            <a:endParaRPr lang="en-US" sz="2000" dirty="0">
              <a:latin typeface="Courier" charset="0"/>
            </a:endParaRPr>
          </a:p>
          <a:p>
            <a:pPr lvl="1">
              <a:buFont typeface="Wingdings" pitchFamily="2" charset="2"/>
              <a:buNone/>
            </a:pPr>
            <a:endParaRPr lang="en-US" sz="2000" dirty="0">
              <a:latin typeface="Courier" charset="0"/>
            </a:endParaRPr>
          </a:p>
          <a:p>
            <a:pPr lvl="1">
              <a:buFont typeface="Wingdings" pitchFamily="2" charset="2"/>
              <a:buNone/>
            </a:pPr>
            <a:endParaRPr lang="en-US" sz="2000" dirty="0">
              <a:latin typeface="Courier" charset="0"/>
            </a:endParaRPr>
          </a:p>
          <a:p>
            <a:pPr lvl="1"/>
            <a:endParaRPr lang="en-US" sz="2000" dirty="0">
              <a:latin typeface="Courier" charset="0"/>
            </a:endParaRPr>
          </a:p>
          <a:p>
            <a:pPr lvl="1"/>
            <a:endParaRPr lang="en-US" sz="2000" dirty="0">
              <a:latin typeface="Courier" charset="0"/>
            </a:endParaRPr>
          </a:p>
          <a:p>
            <a:pPr lvl="1"/>
            <a:endParaRPr lang="en-US" sz="2000" dirty="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to be covered………</a:t>
            </a:r>
            <a:endParaRPr lang="en-US" dirty="0"/>
          </a:p>
        </p:txBody>
      </p:sp>
      <p:sp>
        <p:nvSpPr>
          <p:cNvPr id="3" name="Content Placeholder 2"/>
          <p:cNvSpPr>
            <a:spLocks noGrp="1"/>
          </p:cNvSpPr>
          <p:nvPr>
            <p:ph idx="1"/>
          </p:nvPr>
        </p:nvSpPr>
        <p:spPr/>
        <p:txBody>
          <a:bodyPr>
            <a:normAutofit/>
          </a:bodyPr>
          <a:lstStyle/>
          <a:p>
            <a:r>
              <a:rPr lang="en-US" dirty="0" smtClean="0"/>
              <a:t>Presentation Component</a:t>
            </a:r>
          </a:p>
          <a:p>
            <a:r>
              <a:rPr lang="en-US" dirty="0" smtClean="0"/>
              <a:t>Introduction to HTTP</a:t>
            </a:r>
          </a:p>
          <a:p>
            <a:r>
              <a:rPr lang="en-US" dirty="0" smtClean="0"/>
              <a:t>Developing JEE Web Module</a:t>
            </a:r>
          </a:p>
          <a:p>
            <a:r>
              <a:rPr lang="en-US" dirty="0" err="1" smtClean="0"/>
              <a:t>Servlet</a:t>
            </a:r>
            <a:endParaRPr lang="en-US" dirty="0" smtClean="0"/>
          </a:p>
          <a:p>
            <a:r>
              <a:rPr lang="en-US" dirty="0" smtClean="0"/>
              <a:t>Request Forwarding</a:t>
            </a:r>
          </a:p>
          <a:p>
            <a:r>
              <a:rPr lang="en-US" dirty="0" smtClean="0"/>
              <a:t>Cookies</a:t>
            </a:r>
          </a:p>
          <a:p>
            <a:r>
              <a:rPr lang="en-US" dirty="0" smtClean="0"/>
              <a:t>Session Handling</a:t>
            </a:r>
          </a:p>
          <a:p>
            <a:endParaRPr lang="en-US" dirty="0"/>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152400"/>
            <a:ext cx="7772400" cy="1143000"/>
          </a:xfrm>
        </p:spPr>
        <p:txBody>
          <a:bodyPr/>
          <a:lstStyle/>
          <a:p>
            <a:pPr eaLnBrk="1" hangingPunct="1"/>
            <a:r>
              <a:rPr lang="en-US" smtClean="0"/>
              <a:t>Request Parameters</a:t>
            </a:r>
          </a:p>
        </p:txBody>
      </p:sp>
      <p:sp>
        <p:nvSpPr>
          <p:cNvPr id="20483" name="Text Box 4"/>
          <p:cNvSpPr txBox="1">
            <a:spLocks noChangeArrowheads="1"/>
          </p:cNvSpPr>
          <p:nvPr/>
        </p:nvSpPr>
        <p:spPr bwMode="auto">
          <a:xfrm>
            <a:off x="685800" y="990600"/>
            <a:ext cx="7772400" cy="1735138"/>
          </a:xfrm>
          <a:prstGeom prst="rect">
            <a:avLst/>
          </a:prstGeom>
          <a:noFill/>
          <a:ln w="9525">
            <a:noFill/>
            <a:miter lim="800000"/>
            <a:headEnd/>
            <a:tailEnd/>
          </a:ln>
        </p:spPr>
        <p:txBody>
          <a:bodyPr>
            <a:spAutoFit/>
          </a:bodyPr>
          <a:lstStyle/>
          <a:p>
            <a:pPr>
              <a:spcBef>
                <a:spcPct val="50000"/>
              </a:spcBef>
            </a:pPr>
            <a:r>
              <a:rPr lang="en-US" dirty="0"/>
              <a:t>Suppose a user wants to see result of sum of two numbers as a web page displayed in his/her browser. User will supply numbers through browser.</a:t>
            </a:r>
          </a:p>
          <a:p>
            <a:pPr>
              <a:spcBef>
                <a:spcPct val="50000"/>
              </a:spcBef>
            </a:pPr>
            <a:endParaRPr lang="en-US" dirty="0"/>
          </a:p>
        </p:txBody>
      </p:sp>
      <p:sp>
        <p:nvSpPr>
          <p:cNvPr id="20484" name="Text Box 5"/>
          <p:cNvSpPr txBox="1">
            <a:spLocks noChangeArrowheads="1"/>
          </p:cNvSpPr>
          <p:nvPr/>
        </p:nvSpPr>
        <p:spPr bwMode="auto">
          <a:xfrm>
            <a:off x="685800" y="2209800"/>
            <a:ext cx="8077200" cy="4291013"/>
          </a:xfrm>
          <a:prstGeom prst="rect">
            <a:avLst/>
          </a:prstGeom>
          <a:noFill/>
          <a:ln w="9525">
            <a:noFill/>
            <a:miter lim="800000"/>
            <a:headEnd/>
            <a:tailEnd/>
          </a:ln>
        </p:spPr>
        <p:txBody>
          <a:bodyPr>
            <a:spAutoFit/>
          </a:bodyPr>
          <a:lstStyle/>
          <a:p>
            <a:pPr>
              <a:spcBef>
                <a:spcPct val="50000"/>
              </a:spcBef>
              <a:buFont typeface="Wingdings" pitchFamily="2" charset="2"/>
              <a:buChar char="§"/>
            </a:pPr>
            <a:r>
              <a:rPr lang="en-US" dirty="0"/>
              <a:t>A program must be executed on the web server , which will receive two numbers , process them , generate a HTML page, send that page as response back to browser.</a:t>
            </a:r>
          </a:p>
          <a:p>
            <a:pPr>
              <a:spcBef>
                <a:spcPct val="50000"/>
              </a:spcBef>
              <a:buFont typeface="Wingdings" pitchFamily="2" charset="2"/>
              <a:buChar char="§"/>
            </a:pPr>
            <a:r>
              <a:rPr lang="en-US" dirty="0"/>
              <a:t>User request execution of this program , by writing URL of this program.</a:t>
            </a:r>
          </a:p>
          <a:p>
            <a:pPr>
              <a:spcBef>
                <a:spcPct val="50000"/>
              </a:spcBef>
              <a:buFont typeface="Wingdings" pitchFamily="2" charset="2"/>
              <a:buChar char="§"/>
            </a:pPr>
            <a:r>
              <a:rPr lang="en-US" dirty="0"/>
              <a:t>How user sends two numbers i.e. data to be processed by this program. </a:t>
            </a:r>
          </a:p>
          <a:p>
            <a:pPr>
              <a:spcBef>
                <a:spcPct val="50000"/>
              </a:spcBef>
              <a:buFont typeface="Wingdings" pitchFamily="2" charset="2"/>
              <a:buChar char="§"/>
            </a:pPr>
            <a:r>
              <a:rPr lang="en-US" dirty="0"/>
              <a:t>In HTTP terminology data , that are passed from browser for processing by server side program , is known as “</a:t>
            </a:r>
            <a:r>
              <a:rPr lang="en-US" b="1" u="sng" dirty="0"/>
              <a:t>Request Parameter”</a:t>
            </a:r>
          </a:p>
        </p:txBody>
      </p:sp>
    </p:spTree>
  </p:cSld>
  <p:clrMapOvr>
    <a:masterClrMapping/>
  </p:clrMapOvr>
  <p:transition spd="slow">
    <p:fade/>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en-US" dirty="0"/>
              <a:t>The </a:t>
            </a:r>
            <a:r>
              <a:rPr lang="en-US" dirty="0">
                <a:solidFill>
                  <a:schemeClr val="tx1"/>
                </a:solidFill>
                <a:latin typeface="Trebuchet MS" pitchFamily="34" charset="0"/>
              </a:rPr>
              <a:t>include</a:t>
            </a:r>
            <a:r>
              <a:rPr lang="en-US" dirty="0"/>
              <a:t> </a:t>
            </a:r>
            <a:r>
              <a:rPr lang="en-US" dirty="0" smtClean="0"/>
              <a:t>Directive</a:t>
            </a:r>
            <a:endParaRPr lang="en-US" dirty="0"/>
          </a:p>
        </p:txBody>
      </p:sp>
      <p:sp>
        <p:nvSpPr>
          <p:cNvPr id="581635" name="Rectangle 3"/>
          <p:cNvSpPr>
            <a:spLocks noGrp="1" noChangeArrowheads="1"/>
          </p:cNvSpPr>
          <p:nvPr>
            <p:ph idx="1"/>
          </p:nvPr>
        </p:nvSpPr>
        <p:spPr/>
        <p:txBody>
          <a:bodyPr/>
          <a:lstStyle/>
          <a:p>
            <a:pPr marL="342900" indent="-342900">
              <a:lnSpc>
                <a:spcPct val="90000"/>
              </a:lnSpc>
            </a:pPr>
            <a:r>
              <a:rPr lang="en-US" sz="2800" dirty="0"/>
              <a:t>The</a:t>
            </a:r>
            <a:r>
              <a:rPr lang="en-US" sz="2800" dirty="0">
                <a:solidFill>
                  <a:srgbClr val="A50021"/>
                </a:solidFill>
              </a:rPr>
              <a:t> </a:t>
            </a:r>
            <a:r>
              <a:rPr lang="en-US" sz="2800" dirty="0">
                <a:latin typeface="Trebuchet MS" pitchFamily="34" charset="0"/>
              </a:rPr>
              <a:t>include</a:t>
            </a:r>
            <a:r>
              <a:rPr lang="en-US" sz="2800" dirty="0"/>
              <a:t> directive inserts another file into </a:t>
            </a:r>
            <a:r>
              <a:rPr lang="en-US" sz="2800" dirty="0" smtClean="0"/>
              <a:t>JSP page .</a:t>
            </a:r>
            <a:endParaRPr lang="en-US" sz="2800" dirty="0"/>
          </a:p>
          <a:p>
            <a:pPr marL="742950" lvl="1" indent="-285750">
              <a:lnSpc>
                <a:spcPct val="90000"/>
              </a:lnSpc>
            </a:pPr>
            <a:r>
              <a:rPr lang="en-US" sz="2400" dirty="0"/>
              <a:t>The included file </a:t>
            </a:r>
            <a:r>
              <a:rPr lang="en-US" sz="2400" dirty="0" smtClean="0"/>
              <a:t>must a text file .</a:t>
            </a:r>
            <a:endParaRPr lang="en-US" sz="2400" dirty="0"/>
          </a:p>
          <a:p>
            <a:pPr marL="342900" indent="-342900">
              <a:lnSpc>
                <a:spcPct val="90000"/>
              </a:lnSpc>
            </a:pPr>
            <a:r>
              <a:rPr lang="en-US" sz="2800" dirty="0"/>
              <a:t>Syntax:  </a:t>
            </a:r>
            <a:r>
              <a:rPr lang="en-US" sz="2800" dirty="0">
                <a:latin typeface="Trebuchet MS" pitchFamily="34" charset="0"/>
              </a:rPr>
              <a:t>&lt;%@ include file</a:t>
            </a:r>
            <a:r>
              <a:rPr lang="en-US" sz="2800" dirty="0" smtClean="0">
                <a:latin typeface="Trebuchet MS" pitchFamily="34" charset="0"/>
              </a:rPr>
              <a:t>=“filename" </a:t>
            </a:r>
            <a:r>
              <a:rPr lang="en-US" sz="2800" dirty="0">
                <a:latin typeface="Trebuchet MS" pitchFamily="34" charset="0"/>
              </a:rPr>
              <a:t>%&gt;</a:t>
            </a:r>
          </a:p>
          <a:p>
            <a:pPr marL="742950" lvl="1" indent="-285750">
              <a:lnSpc>
                <a:spcPct val="90000"/>
              </a:lnSpc>
            </a:pPr>
            <a:r>
              <a:rPr lang="en-US" sz="2400" dirty="0"/>
              <a:t>The</a:t>
            </a:r>
            <a:r>
              <a:rPr lang="en-US" dirty="0">
                <a:solidFill>
                  <a:srgbClr val="A50021"/>
                </a:solidFill>
                <a:latin typeface="Trebuchet MS" pitchFamily="34" charset="0"/>
              </a:rPr>
              <a:t> </a:t>
            </a:r>
            <a:r>
              <a:rPr lang="en-US" sz="2400" dirty="0" smtClean="0">
                <a:latin typeface="Trebuchet MS" pitchFamily="34" charset="0"/>
              </a:rPr>
              <a:t>filename</a:t>
            </a:r>
            <a:r>
              <a:rPr lang="en-US" sz="2400" dirty="0" smtClean="0"/>
              <a:t> </a:t>
            </a:r>
            <a:r>
              <a:rPr lang="en-US" sz="2400" dirty="0"/>
              <a:t>is treated as relative to the JSP </a:t>
            </a:r>
            <a:r>
              <a:rPr lang="en-US" sz="2400" dirty="0" smtClean="0"/>
              <a:t>page</a:t>
            </a:r>
            <a:endParaRPr lang="en-US" sz="2400" dirty="0"/>
          </a:p>
          <a:p>
            <a:pPr marL="342900" indent="-342900">
              <a:lnSpc>
                <a:spcPct val="90000"/>
              </a:lnSpc>
            </a:pPr>
            <a:r>
              <a:rPr lang="en-US" sz="2800" dirty="0"/>
              <a:t>If you change an included JSP file, you must update the modification dates of all JSP files that use it.</a:t>
            </a:r>
          </a:p>
          <a:p>
            <a:pPr marL="342900" indent="-342900">
              <a:lnSpc>
                <a:spcPct val="90000"/>
              </a:lnSpc>
            </a:pPr>
            <a:endParaRPr lang="en-US" sz="2800" dirty="0"/>
          </a:p>
        </p:txBody>
      </p:sp>
    </p:spTree>
  </p:cSld>
  <p:clrMapOvr>
    <a:masterClrMapping/>
  </p:clrMapOvr>
  <p:transition spd="slow">
    <p:fade/>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Tags</a:t>
            </a:r>
            <a:endParaRPr lang="en-US" dirty="0"/>
          </a:p>
        </p:txBody>
      </p:sp>
      <p:sp>
        <p:nvSpPr>
          <p:cNvPr id="3" name="Content Placeholder 2"/>
          <p:cNvSpPr>
            <a:spLocks noGrp="1"/>
          </p:cNvSpPr>
          <p:nvPr>
            <p:ph idx="1"/>
          </p:nvPr>
        </p:nvSpPr>
        <p:spPr/>
        <p:txBody>
          <a:bodyPr/>
          <a:lstStyle/>
          <a:p>
            <a:r>
              <a:rPr lang="en-US" dirty="0" smtClean="0"/>
              <a:t>Action tags never become part of generated servlet of a JSP page.</a:t>
            </a:r>
          </a:p>
          <a:p>
            <a:pPr lvl="1"/>
            <a:r>
              <a:rPr lang="en-US" dirty="0" smtClean="0"/>
              <a:t>JSP tags(we have discussed earlier) always become part of generated servlet.</a:t>
            </a:r>
          </a:p>
          <a:p>
            <a:r>
              <a:rPr lang="en-US" dirty="0" smtClean="0"/>
              <a:t>Business logic can be coded in action tags and it becomes reusable.</a:t>
            </a:r>
          </a:p>
          <a:p>
            <a:r>
              <a:rPr lang="en-US" dirty="0" smtClean="0"/>
              <a:t>JSP predefines some action tags : Standard Action Tags.</a:t>
            </a:r>
          </a:p>
          <a:p>
            <a:r>
              <a:rPr lang="en-US" dirty="0" smtClean="0"/>
              <a:t>Action tags can be developed for specific use : Custom Action Tags.</a:t>
            </a:r>
            <a:endParaRPr lang="en-US" dirty="0"/>
          </a:p>
        </p:txBody>
      </p:sp>
    </p:spTree>
    <p:extLst>
      <p:ext uri="{BB962C8B-B14F-4D97-AF65-F5344CB8AC3E}">
        <p14:creationId xmlns:p14="http://schemas.microsoft.com/office/powerpoint/2010/main" val="1916003188"/>
      </p:ext>
    </p:extLst>
  </p:cSld>
  <p:clrMapOvr>
    <a:masterClrMapping/>
  </p:clrMapOvr>
  <p:transition spd="slow">
    <p:fade/>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Action Tags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0829694"/>
              </p:ext>
            </p:extLst>
          </p:nvPr>
        </p:nvGraphicFramePr>
        <p:xfrm>
          <a:off x="685800" y="990600"/>
          <a:ext cx="8229600" cy="1579880"/>
        </p:xfrm>
        <a:graphic>
          <a:graphicData uri="http://schemas.openxmlformats.org/drawingml/2006/table">
            <a:tbl>
              <a:tblPr firstRow="1" bandRow="1">
                <a:tableStyleId>{5C22544A-7EE6-4342-B048-85BDC9FD1C3A}</a:tableStyleId>
              </a:tblPr>
              <a:tblGrid>
                <a:gridCol w="2438400"/>
                <a:gridCol w="5791200"/>
              </a:tblGrid>
              <a:tr h="370840">
                <a:tc>
                  <a:txBody>
                    <a:bodyPr/>
                    <a:lstStyle/>
                    <a:p>
                      <a:endParaRPr lang="en-US" dirty="0"/>
                    </a:p>
                  </a:txBody>
                  <a:tcPr/>
                </a:tc>
                <a:tc>
                  <a:txBody>
                    <a:bodyPr/>
                    <a:lstStyle/>
                    <a:p>
                      <a:endParaRPr lang="en-US" dirty="0"/>
                    </a:p>
                  </a:txBody>
                  <a:tcPr/>
                </a:tc>
              </a:tr>
              <a:tr h="467360">
                <a:tc>
                  <a:txBody>
                    <a:bodyPr/>
                    <a:lstStyle/>
                    <a:p>
                      <a:r>
                        <a:rPr lang="en-US" dirty="0" smtClean="0"/>
                        <a:t>&lt;</a:t>
                      </a:r>
                      <a:r>
                        <a:rPr lang="en-US" dirty="0" err="1" smtClean="0"/>
                        <a:t>jsp:useBean</a:t>
                      </a:r>
                      <a:r>
                        <a:rPr lang="en-US" dirty="0" smtClean="0"/>
                        <a:t>&gt;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Finds or instantiate a </a:t>
                      </a:r>
                      <a:r>
                        <a:rPr lang="en-US" dirty="0" err="1" smtClean="0"/>
                        <a:t>javabean</a:t>
                      </a:r>
                      <a:endParaRPr lang="en-US" dirty="0" smtClean="0"/>
                    </a:p>
                  </a:txBody>
                  <a:tcPr/>
                </a:tc>
              </a:tr>
              <a:tr h="370840">
                <a:tc>
                  <a:txBody>
                    <a:bodyPr/>
                    <a:lstStyle/>
                    <a:p>
                      <a:r>
                        <a:rPr lang="en-US" dirty="0" smtClean="0"/>
                        <a:t>&lt;</a:t>
                      </a:r>
                      <a:r>
                        <a:rPr lang="en-US" dirty="0" err="1" smtClean="0"/>
                        <a:t>jsp:setProperty</a:t>
                      </a:r>
                      <a:r>
                        <a:rPr lang="en-US" dirty="0" smtClean="0"/>
                        <a:t>&gt;</a:t>
                      </a:r>
                      <a:endParaRPr lang="en-US" dirty="0"/>
                    </a:p>
                  </a:txBody>
                  <a:tcPr/>
                </a:tc>
                <a:tc>
                  <a:txBody>
                    <a:bodyPr/>
                    <a:lstStyle/>
                    <a:p>
                      <a:r>
                        <a:rPr lang="en-US" dirty="0" smtClean="0"/>
                        <a:t>Sets property of </a:t>
                      </a:r>
                      <a:r>
                        <a:rPr lang="en-US" dirty="0" err="1" smtClean="0"/>
                        <a:t>javabean</a:t>
                      </a:r>
                      <a:endParaRPr lang="en-US" dirty="0"/>
                    </a:p>
                  </a:txBody>
                  <a:tcPr/>
                </a:tc>
              </a:tr>
              <a:tr h="370840">
                <a:tc>
                  <a:txBody>
                    <a:bodyPr/>
                    <a:lstStyle/>
                    <a:p>
                      <a:r>
                        <a:rPr lang="en-US" dirty="0" smtClean="0"/>
                        <a:t>&lt;</a:t>
                      </a:r>
                      <a:r>
                        <a:rPr lang="en-US" dirty="0" err="1" smtClean="0"/>
                        <a:t>jsp:getProperty</a:t>
                      </a:r>
                      <a:r>
                        <a:rPr lang="en-US" dirty="0" smtClean="0"/>
                        <a:t>&gt;</a:t>
                      </a:r>
                      <a:endParaRPr lang="en-US" dirty="0"/>
                    </a:p>
                  </a:txBody>
                  <a:tcPr/>
                </a:tc>
                <a:tc>
                  <a:txBody>
                    <a:bodyPr/>
                    <a:lstStyle/>
                    <a:p>
                      <a:r>
                        <a:rPr lang="en-US" dirty="0" smtClean="0"/>
                        <a:t>Prints</a:t>
                      </a:r>
                      <a:r>
                        <a:rPr lang="en-US" baseline="0" dirty="0" smtClean="0"/>
                        <a:t> </a:t>
                      </a:r>
                      <a:r>
                        <a:rPr lang="en-US" dirty="0" smtClean="0"/>
                        <a:t>property of a JavaBean into the output</a:t>
                      </a:r>
                      <a:endParaRPr lang="en-US" dirty="0"/>
                    </a:p>
                  </a:txBody>
                  <a:tcPr/>
                </a:tc>
              </a:tr>
            </a:tbl>
          </a:graphicData>
        </a:graphic>
      </p:graphicFrame>
    </p:spTree>
    <p:extLst>
      <p:ext uri="{BB962C8B-B14F-4D97-AF65-F5344CB8AC3E}">
        <p14:creationId xmlns:p14="http://schemas.microsoft.com/office/powerpoint/2010/main" val="2579807888"/>
      </p:ext>
    </p:extLst>
  </p:cSld>
  <p:clrMapOvr>
    <a:masterClrMapping/>
  </p:clrMapOvr>
  <p:transition spd="slow">
    <p:fade/>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Box 2"/>
          <p:cNvSpPr txBox="1"/>
          <p:nvPr/>
        </p:nvSpPr>
        <p:spPr>
          <a:xfrm>
            <a:off x="762000" y="1143000"/>
            <a:ext cx="8077200" cy="2308324"/>
          </a:xfrm>
          <a:prstGeom prst="rect">
            <a:avLst/>
          </a:prstGeom>
          <a:noFill/>
        </p:spPr>
        <p:txBody>
          <a:bodyPr wrap="square" rtlCol="0">
            <a:spAutoFit/>
          </a:bodyPr>
          <a:lstStyle/>
          <a:p>
            <a:r>
              <a:rPr lang="en-US" dirty="0" smtClean="0"/>
              <a:t>Modify “search customer data” application . Use a JSP to display customer data .(Servlet which was retrieving data from table must not be replaced).</a:t>
            </a:r>
          </a:p>
          <a:p>
            <a:endParaRPr lang="en-US" dirty="0"/>
          </a:p>
          <a:p>
            <a:r>
              <a:rPr lang="en-US" dirty="0" smtClean="0"/>
              <a:t>N.B. Problem should be solved using “</a:t>
            </a:r>
            <a:r>
              <a:rPr lang="en-US" dirty="0" err="1" smtClean="0"/>
              <a:t>useBean</a:t>
            </a:r>
            <a:r>
              <a:rPr lang="en-US" dirty="0" smtClean="0"/>
              <a:t>” and “</a:t>
            </a:r>
            <a:r>
              <a:rPr lang="en-US" dirty="0" err="1" smtClean="0"/>
              <a:t>setProperty</a:t>
            </a:r>
            <a:r>
              <a:rPr lang="en-US" dirty="0" smtClean="0"/>
              <a:t>/</a:t>
            </a:r>
            <a:r>
              <a:rPr lang="en-US" dirty="0" err="1" smtClean="0"/>
              <a:t>getProperty</a:t>
            </a:r>
            <a:r>
              <a:rPr lang="en-US" smtClean="0"/>
              <a:t>”</a:t>
            </a:r>
            <a:endParaRPr lang="en-US" dirty="0"/>
          </a:p>
        </p:txBody>
      </p:sp>
    </p:spTree>
    <p:extLst>
      <p:ext uri="{BB962C8B-B14F-4D97-AF65-F5344CB8AC3E}">
        <p14:creationId xmlns:p14="http://schemas.microsoft.com/office/powerpoint/2010/main" val="2838487392"/>
      </p:ext>
    </p:extLst>
  </p:cSld>
  <p:clrMapOvr>
    <a:masterClrMapping/>
  </p:clrMapOvr>
  <p:transition spd="slow">
    <p:fade/>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914400" y="152400"/>
            <a:ext cx="8077200" cy="838200"/>
          </a:xfrm>
        </p:spPr>
        <p:txBody>
          <a:bodyPr/>
          <a:lstStyle/>
          <a:p>
            <a:r>
              <a:rPr lang="en-US" sz="4000"/>
              <a:t>Model-View-Controller Architecture </a:t>
            </a:r>
          </a:p>
        </p:txBody>
      </p:sp>
      <p:pic>
        <p:nvPicPr>
          <p:cNvPr id="614403" name="Picture 3" descr="app-archa2"/>
          <p:cNvPicPr>
            <a:picLocks noGrp="1" noChangeAspect="1" noChangeArrowheads="1"/>
          </p:cNvPicPr>
          <p:nvPr>
            <p:ph idx="1"/>
          </p:nvPr>
        </p:nvPicPr>
        <p:blipFill>
          <a:blip r:embed="rId3"/>
          <a:stretch>
            <a:fillRect/>
          </a:stretch>
        </p:blipFill>
        <p:spPr>
          <a:xfrm>
            <a:off x="2343150" y="1991519"/>
            <a:ext cx="4914900" cy="3438525"/>
          </a:xfrm>
          <a:noFill/>
          <a:ln/>
        </p:spPr>
      </p:pic>
    </p:spTree>
  </p:cSld>
  <p:clrMapOvr>
    <a:masterClrMapping/>
  </p:clrMapOvr>
  <p:transition spd="slow">
    <p:fade/>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normAutofit fontScale="90000"/>
          </a:bodyPr>
          <a:lstStyle/>
          <a:p>
            <a:r>
              <a:rPr lang="en-US" sz="4000" dirty="0">
                <a:latin typeface="Arial Unicode MS" pitchFamily="34" charset="-128"/>
                <a:cs typeface="Arial" pitchFamily="34" charset="0"/>
              </a:rPr>
              <a:t>Model-view-controller (MVC</a:t>
            </a:r>
            <a:r>
              <a:rPr lang="en-US" sz="4000" dirty="0" smtClean="0">
                <a:latin typeface="Arial Unicode MS" pitchFamily="34" charset="-128"/>
                <a:cs typeface="Arial" pitchFamily="34" charset="0"/>
              </a:rPr>
              <a:t>)</a:t>
            </a:r>
            <a:endParaRPr lang="en-US" sz="4000" dirty="0">
              <a:latin typeface="Arial Unicode MS" pitchFamily="34" charset="-128"/>
              <a:cs typeface="Arial" pitchFamily="34" charset="0"/>
            </a:endParaRPr>
          </a:p>
        </p:txBody>
      </p:sp>
      <p:sp>
        <p:nvSpPr>
          <p:cNvPr id="615427" name="Rectangle 3"/>
          <p:cNvSpPr>
            <a:spLocks noGrp="1" noChangeArrowheads="1"/>
          </p:cNvSpPr>
          <p:nvPr>
            <p:ph idx="1"/>
          </p:nvPr>
        </p:nvSpPr>
        <p:spPr>
          <a:xfrm>
            <a:off x="685800" y="1066800"/>
            <a:ext cx="7958138" cy="4414837"/>
          </a:xfrm>
        </p:spPr>
        <p:txBody>
          <a:bodyPr/>
          <a:lstStyle/>
          <a:p>
            <a:pPr marL="342900" indent="-342900"/>
            <a:r>
              <a:rPr lang="en-US" sz="2000" dirty="0">
                <a:latin typeface="Arial Unicode MS" pitchFamily="34" charset="-128"/>
                <a:cs typeface="Arial" pitchFamily="34" charset="0"/>
              </a:rPr>
              <a:t>MVC helps resolve some of the issues with the single module approach by dividing the problem into three categories:</a:t>
            </a:r>
          </a:p>
          <a:p>
            <a:pPr marL="742950" lvl="1" indent="-285750"/>
            <a:r>
              <a:rPr lang="en-US" sz="1800" dirty="0">
                <a:latin typeface="Arial Unicode MS" pitchFamily="34" charset="-128"/>
                <a:cs typeface="Arial" pitchFamily="34" charset="0"/>
              </a:rPr>
              <a:t>Model.</a:t>
            </a:r>
          </a:p>
          <a:p>
            <a:pPr marL="1085850" lvl="2"/>
            <a:r>
              <a:rPr lang="en-US" sz="1600" dirty="0">
                <a:latin typeface="Arial Unicode MS" pitchFamily="34" charset="-128"/>
                <a:cs typeface="Arial" pitchFamily="34" charset="0"/>
              </a:rPr>
              <a:t>The model contains the core of the application's functionality. The model encapsulates the state of the application. Sometimes the only functionality it contains is state. It knows nothing about the view or controller.</a:t>
            </a:r>
          </a:p>
          <a:p>
            <a:pPr marL="742950" lvl="1" indent="-285750"/>
            <a:r>
              <a:rPr lang="en-US" sz="1800" dirty="0">
                <a:latin typeface="Arial Unicode MS" pitchFamily="34" charset="-128"/>
                <a:cs typeface="Arial" pitchFamily="34" charset="0"/>
              </a:rPr>
              <a:t>View.</a:t>
            </a:r>
          </a:p>
          <a:p>
            <a:pPr marL="1085850" lvl="2"/>
            <a:r>
              <a:rPr lang="en-US" sz="1600" dirty="0">
                <a:latin typeface="Arial Unicode MS" pitchFamily="34" charset="-128"/>
                <a:cs typeface="Arial" pitchFamily="34" charset="0"/>
              </a:rPr>
              <a:t>The view provides the presentation of the model. It is the </a:t>
            </a:r>
            <a:r>
              <a:rPr lang="en-US" sz="1600" i="1" dirty="0">
                <a:latin typeface="Arial Unicode MS" pitchFamily="34" charset="-128"/>
                <a:cs typeface="Arial" pitchFamily="34" charset="0"/>
              </a:rPr>
              <a:t>look</a:t>
            </a:r>
            <a:r>
              <a:rPr lang="en-US" sz="1600" dirty="0">
                <a:latin typeface="Arial Unicode MS" pitchFamily="34" charset="-128"/>
                <a:cs typeface="Arial" pitchFamily="34" charset="0"/>
              </a:rPr>
              <a:t> of the application. The view can access the model getters, but it has no knowledge of the setters. In addition, it knows nothing about the controller. The view should be notified when changes to the model occur.</a:t>
            </a:r>
          </a:p>
          <a:p>
            <a:pPr marL="742950" lvl="1" indent="-285750"/>
            <a:r>
              <a:rPr lang="en-US" sz="1800" dirty="0">
                <a:latin typeface="Arial Unicode MS" pitchFamily="34" charset="-128"/>
                <a:cs typeface="Arial" pitchFamily="34" charset="0"/>
              </a:rPr>
              <a:t>Controller.</a:t>
            </a:r>
          </a:p>
          <a:p>
            <a:pPr marL="1085850" lvl="2"/>
            <a:r>
              <a:rPr lang="en-US" sz="1600" dirty="0">
                <a:latin typeface="Arial Unicode MS" pitchFamily="34" charset="-128"/>
                <a:cs typeface="Arial" pitchFamily="34" charset="0"/>
              </a:rPr>
              <a:t>The controller reacts to the user input. It creates and sets the model.</a:t>
            </a:r>
          </a:p>
        </p:txBody>
      </p:sp>
    </p:spTree>
  </p:cSld>
  <p:clrMapOvr>
    <a:masterClrMapping/>
  </p:clrMapOvr>
  <p:transition spd="slow">
    <p:fade/>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a:latin typeface="Arial Unicode MS" pitchFamily="34" charset="-128"/>
                <a:cs typeface="Arial" pitchFamily="34" charset="0"/>
              </a:rPr>
              <a:t>Two Different Models</a:t>
            </a:r>
          </a:p>
        </p:txBody>
      </p:sp>
      <p:sp>
        <p:nvSpPr>
          <p:cNvPr id="617475" name="Rectangle 3"/>
          <p:cNvSpPr>
            <a:spLocks noGrp="1" noChangeArrowheads="1"/>
          </p:cNvSpPr>
          <p:nvPr>
            <p:ph idx="1"/>
          </p:nvPr>
        </p:nvSpPr>
        <p:spPr>
          <a:xfrm>
            <a:off x="762000" y="990600"/>
            <a:ext cx="7772400" cy="1368425"/>
          </a:xfrm>
        </p:spPr>
        <p:txBody>
          <a:bodyPr/>
          <a:lstStyle/>
          <a:p>
            <a:r>
              <a:rPr lang="en-US" sz="2400" dirty="0">
                <a:latin typeface="Arial Unicode MS" pitchFamily="34" charset="-128"/>
                <a:cs typeface="Arial" pitchFamily="34" charset="0"/>
              </a:rPr>
              <a:t>MVC or JSP Model 1 and Model 2 differ essentially in the location at which the bulk of the request processing is performed.</a:t>
            </a:r>
          </a:p>
        </p:txBody>
      </p:sp>
      <p:pic>
        <p:nvPicPr>
          <p:cNvPr id="617476" name="Picture 4" descr="MODEL1_sml"/>
          <p:cNvPicPr>
            <a:picLocks noChangeAspect="1" noChangeArrowheads="1"/>
          </p:cNvPicPr>
          <p:nvPr/>
        </p:nvPicPr>
        <p:blipFill>
          <a:blip r:embed="rId3"/>
          <a:srcRect/>
          <a:stretch>
            <a:fillRect/>
          </a:stretch>
        </p:blipFill>
        <p:spPr bwMode="auto">
          <a:xfrm>
            <a:off x="762000" y="3735388"/>
            <a:ext cx="4038600" cy="1978025"/>
          </a:xfrm>
          <a:prstGeom prst="rect">
            <a:avLst/>
          </a:prstGeom>
          <a:noFill/>
          <a:ln w="9525">
            <a:solidFill>
              <a:srgbClr val="000000"/>
            </a:solidFill>
            <a:miter lim="800000"/>
            <a:headEnd/>
            <a:tailEnd/>
          </a:ln>
        </p:spPr>
      </p:pic>
      <p:pic>
        <p:nvPicPr>
          <p:cNvPr id="617477" name="Picture 5" descr="MODEL2_sml"/>
          <p:cNvPicPr>
            <a:picLocks noChangeAspect="1" noChangeArrowheads="1"/>
          </p:cNvPicPr>
          <p:nvPr/>
        </p:nvPicPr>
        <p:blipFill>
          <a:blip r:embed="rId4"/>
          <a:srcRect/>
          <a:stretch>
            <a:fillRect/>
          </a:stretch>
        </p:blipFill>
        <p:spPr bwMode="auto">
          <a:xfrm>
            <a:off x="4953000" y="3735388"/>
            <a:ext cx="4014788" cy="1965325"/>
          </a:xfrm>
          <a:prstGeom prst="rect">
            <a:avLst/>
          </a:prstGeom>
          <a:noFill/>
          <a:ln w="9525">
            <a:solidFill>
              <a:srgbClr val="000000"/>
            </a:solidFill>
            <a:miter lim="800000"/>
            <a:headEnd/>
            <a:tailEnd/>
          </a:ln>
        </p:spPr>
      </p:pic>
      <p:sp>
        <p:nvSpPr>
          <p:cNvPr id="617478" name="Text Box 6"/>
          <p:cNvSpPr txBox="1">
            <a:spLocks noChangeArrowheads="1"/>
          </p:cNvSpPr>
          <p:nvPr/>
        </p:nvSpPr>
        <p:spPr bwMode="auto">
          <a:xfrm>
            <a:off x="914400" y="5791200"/>
            <a:ext cx="3886200" cy="420688"/>
          </a:xfrm>
          <a:prstGeom prst="rect">
            <a:avLst/>
          </a:prstGeom>
          <a:noFill/>
          <a:ln w="9525">
            <a:noFill/>
            <a:miter lim="800000"/>
            <a:headEnd/>
            <a:tailEnd/>
          </a:ln>
          <a:effectLst/>
        </p:spPr>
        <p:txBody>
          <a:bodyPr>
            <a:spAutoFit/>
          </a:bodyPr>
          <a:lstStyle/>
          <a:p>
            <a:pPr algn="ctr">
              <a:lnSpc>
                <a:spcPct val="90000"/>
              </a:lnSpc>
              <a:spcBef>
                <a:spcPct val="50000"/>
              </a:spcBef>
              <a:buClr>
                <a:schemeClr val="accent2"/>
              </a:buClr>
              <a:buFont typeface="Wingdings" pitchFamily="2" charset="2"/>
              <a:buNone/>
            </a:pPr>
            <a:r>
              <a:rPr lang="en-US">
                <a:solidFill>
                  <a:srgbClr val="000000"/>
                </a:solidFill>
              </a:rPr>
              <a:t>Model 1</a:t>
            </a:r>
          </a:p>
        </p:txBody>
      </p:sp>
      <p:sp>
        <p:nvSpPr>
          <p:cNvPr id="617479" name="Text Box 7"/>
          <p:cNvSpPr txBox="1">
            <a:spLocks noChangeArrowheads="1"/>
          </p:cNvSpPr>
          <p:nvPr/>
        </p:nvSpPr>
        <p:spPr bwMode="auto">
          <a:xfrm>
            <a:off x="5105400" y="5791200"/>
            <a:ext cx="3886200" cy="420688"/>
          </a:xfrm>
          <a:prstGeom prst="rect">
            <a:avLst/>
          </a:prstGeom>
          <a:noFill/>
          <a:ln w="9525">
            <a:noFill/>
            <a:miter lim="800000"/>
            <a:headEnd/>
            <a:tailEnd/>
          </a:ln>
          <a:effectLst/>
        </p:spPr>
        <p:txBody>
          <a:bodyPr>
            <a:spAutoFit/>
          </a:bodyPr>
          <a:lstStyle/>
          <a:p>
            <a:pPr algn="ctr">
              <a:lnSpc>
                <a:spcPct val="90000"/>
              </a:lnSpc>
              <a:spcBef>
                <a:spcPct val="50000"/>
              </a:spcBef>
              <a:buClr>
                <a:schemeClr val="accent2"/>
              </a:buClr>
              <a:buFont typeface="Wingdings" pitchFamily="2" charset="2"/>
              <a:buNone/>
            </a:pPr>
            <a:r>
              <a:rPr lang="en-US">
                <a:solidFill>
                  <a:srgbClr val="000000"/>
                </a:solidFill>
              </a:rPr>
              <a:t>Model 2</a:t>
            </a:r>
          </a:p>
        </p:txBody>
      </p:sp>
    </p:spTree>
  </p:cSld>
  <p:clrMapOvr>
    <a:masterClrMapping/>
  </p:clrMapOvr>
  <p:transition spd="slow">
    <p:fade/>
  </p:transition>
</p:sld>
</file>

<file path=ppt/slides/slide2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a:latin typeface="Arial Unicode MS" pitchFamily="34" charset="-128"/>
                <a:cs typeface="Arial" pitchFamily="34" charset="0"/>
              </a:rPr>
              <a:t>Model 1</a:t>
            </a:r>
          </a:p>
        </p:txBody>
      </p:sp>
      <p:sp>
        <p:nvSpPr>
          <p:cNvPr id="618499" name="Rectangle 3"/>
          <p:cNvSpPr>
            <a:spLocks noGrp="1" noChangeArrowheads="1"/>
          </p:cNvSpPr>
          <p:nvPr>
            <p:ph idx="1"/>
          </p:nvPr>
        </p:nvSpPr>
        <p:spPr>
          <a:xfrm>
            <a:off x="685800" y="990600"/>
            <a:ext cx="7772400" cy="1206500"/>
          </a:xfrm>
        </p:spPr>
        <p:txBody>
          <a:bodyPr/>
          <a:lstStyle/>
          <a:p>
            <a:pPr marL="742950" lvl="1" indent="-285750"/>
            <a:r>
              <a:rPr lang="en-US" sz="2400" dirty="0">
                <a:latin typeface="Arial Unicode MS" pitchFamily="34" charset="-128"/>
              </a:rPr>
              <a:t>In the Model 1 architecture the JSP page alone is responsible for processing the incoming request and replying back to the client. </a:t>
            </a:r>
          </a:p>
        </p:txBody>
      </p:sp>
      <p:pic>
        <p:nvPicPr>
          <p:cNvPr id="618500" name="Picture 4" descr="MODEL1_sml"/>
          <p:cNvPicPr>
            <a:picLocks noChangeAspect="1" noChangeArrowheads="1"/>
          </p:cNvPicPr>
          <p:nvPr/>
        </p:nvPicPr>
        <p:blipFill>
          <a:blip r:embed="rId3"/>
          <a:srcRect/>
          <a:stretch>
            <a:fillRect/>
          </a:stretch>
        </p:blipFill>
        <p:spPr bwMode="auto">
          <a:xfrm>
            <a:off x="1676400" y="3352800"/>
            <a:ext cx="6477000" cy="3171825"/>
          </a:xfrm>
          <a:prstGeom prst="rect">
            <a:avLst/>
          </a:prstGeom>
          <a:noFill/>
          <a:ln w="9525">
            <a:noFill/>
            <a:miter lim="800000"/>
            <a:headEnd/>
            <a:tailEnd/>
          </a:ln>
        </p:spPr>
      </p:pic>
    </p:spTree>
  </p:cSld>
  <p:clrMapOvr>
    <a:masterClrMapping/>
  </p:clrMapOvr>
  <p:transition spd="slow">
    <p:fade/>
  </p:transition>
</p:sld>
</file>

<file path=ppt/slides/slide2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a:latin typeface="Arial Unicode MS" pitchFamily="34" charset="-128"/>
                <a:cs typeface="Arial" pitchFamily="34" charset="0"/>
              </a:rPr>
              <a:t>Model 2</a:t>
            </a:r>
          </a:p>
        </p:txBody>
      </p:sp>
      <p:sp>
        <p:nvSpPr>
          <p:cNvPr id="620547" name="Rectangle 3"/>
          <p:cNvSpPr>
            <a:spLocks noGrp="1" noChangeArrowheads="1"/>
          </p:cNvSpPr>
          <p:nvPr>
            <p:ph idx="1"/>
          </p:nvPr>
        </p:nvSpPr>
        <p:spPr>
          <a:xfrm>
            <a:off x="1066800" y="2101850"/>
            <a:ext cx="7772400" cy="884238"/>
          </a:xfrm>
        </p:spPr>
        <p:txBody>
          <a:bodyPr/>
          <a:lstStyle/>
          <a:p>
            <a:pPr marL="342900" indent="-342900">
              <a:lnSpc>
                <a:spcPct val="90000"/>
              </a:lnSpc>
            </a:pPr>
            <a:r>
              <a:rPr lang="en-US" sz="2400">
                <a:latin typeface="Arial Unicode MS" pitchFamily="34" charset="-128"/>
              </a:rPr>
              <a:t>A hybrid approach for serving dynamic content.</a:t>
            </a:r>
          </a:p>
          <a:p>
            <a:pPr marL="342900" indent="-342900">
              <a:lnSpc>
                <a:spcPct val="90000"/>
              </a:lnSpc>
            </a:pPr>
            <a:r>
              <a:rPr lang="en-US" sz="2400">
                <a:latin typeface="Arial Unicode MS" pitchFamily="34" charset="-128"/>
              </a:rPr>
              <a:t>It combines the use of both servlets and JSP.</a:t>
            </a:r>
          </a:p>
        </p:txBody>
      </p:sp>
      <p:pic>
        <p:nvPicPr>
          <p:cNvPr id="620548" name="Picture 4" descr="MODEL2_sml"/>
          <p:cNvPicPr>
            <a:picLocks noChangeAspect="1" noChangeArrowheads="1"/>
          </p:cNvPicPr>
          <p:nvPr/>
        </p:nvPicPr>
        <p:blipFill>
          <a:blip r:embed="rId3"/>
          <a:srcRect/>
          <a:stretch>
            <a:fillRect/>
          </a:stretch>
        </p:blipFill>
        <p:spPr bwMode="auto">
          <a:xfrm>
            <a:off x="1219200" y="3124200"/>
            <a:ext cx="6986588" cy="3419475"/>
          </a:xfrm>
          <a:prstGeom prst="rect">
            <a:avLst/>
          </a:prstGeom>
          <a:noFill/>
          <a:ln w="9525">
            <a:noFill/>
            <a:miter lim="800000"/>
            <a:headEnd/>
            <a:tailEnd/>
          </a:ln>
        </p:spPr>
      </p:pic>
    </p:spTree>
  </p:cSld>
  <p:clrMapOvr>
    <a:masterClrMapping/>
  </p:clrMapOvr>
  <p:transition spd="slow">
    <p:fade/>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a:t>JSP and JavaBeans</a:t>
            </a:r>
          </a:p>
        </p:txBody>
      </p:sp>
      <p:sp>
        <p:nvSpPr>
          <p:cNvPr id="623619" name="Rectangle 3"/>
          <p:cNvSpPr>
            <a:spLocks noGrp="1" noChangeArrowheads="1"/>
          </p:cNvSpPr>
          <p:nvPr>
            <p:ph idx="1"/>
          </p:nvPr>
        </p:nvSpPr>
        <p:spPr/>
        <p:txBody>
          <a:bodyPr/>
          <a:lstStyle/>
          <a:p>
            <a:r>
              <a:rPr lang="en-US"/>
              <a:t>A JavaBean is a Java Class file that creates an object</a:t>
            </a:r>
          </a:p>
          <a:p>
            <a:r>
              <a:rPr lang="en-US"/>
              <a:t>Defines how to create an Object, retrieve and set properties of the Object</a:t>
            </a:r>
          </a:p>
        </p:txBody>
      </p:sp>
      <p:sp>
        <p:nvSpPr>
          <p:cNvPr id="623620" name="Rectangle 4"/>
          <p:cNvSpPr>
            <a:spLocks noChangeArrowheads="1"/>
          </p:cNvSpPr>
          <p:nvPr/>
        </p:nvSpPr>
        <p:spPr bwMode="auto">
          <a:xfrm>
            <a:off x="6248400" y="4800600"/>
            <a:ext cx="1676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solidFill>
                  <a:srgbClr val="000000"/>
                </a:solidFill>
              </a:rPr>
              <a:t>JSP</a:t>
            </a:r>
          </a:p>
        </p:txBody>
      </p:sp>
      <p:sp>
        <p:nvSpPr>
          <p:cNvPr id="623621" name="Oval 5"/>
          <p:cNvSpPr>
            <a:spLocks noChangeArrowheads="1"/>
          </p:cNvSpPr>
          <p:nvPr/>
        </p:nvSpPr>
        <p:spPr bwMode="auto">
          <a:xfrm>
            <a:off x="1981200" y="4724400"/>
            <a:ext cx="1600200" cy="1143000"/>
          </a:xfrm>
          <a:prstGeom prst="ellipse">
            <a:avLst/>
          </a:prstGeom>
          <a:solidFill>
            <a:schemeClr val="accent1"/>
          </a:solidFill>
          <a:ln w="9525">
            <a:solidFill>
              <a:schemeClr val="tx1"/>
            </a:solidFill>
            <a:round/>
            <a:headEnd/>
            <a:tailEnd/>
          </a:ln>
          <a:effectLst/>
        </p:spPr>
        <p:txBody>
          <a:bodyPr wrap="none" anchor="ctr"/>
          <a:lstStyle/>
          <a:p>
            <a:pPr algn="ctr"/>
            <a:r>
              <a:rPr lang="en-US" b="1">
                <a:solidFill>
                  <a:srgbClr val="000000"/>
                </a:solidFill>
              </a:rPr>
              <a:t>JavaBeans</a:t>
            </a:r>
          </a:p>
        </p:txBody>
      </p:sp>
      <p:sp>
        <p:nvSpPr>
          <p:cNvPr id="623622" name="AutoShape 6"/>
          <p:cNvSpPr>
            <a:spLocks noChangeArrowheads="1"/>
          </p:cNvSpPr>
          <p:nvPr/>
        </p:nvSpPr>
        <p:spPr bwMode="auto">
          <a:xfrm>
            <a:off x="3733800" y="5257800"/>
            <a:ext cx="2362200" cy="762000"/>
          </a:xfrm>
          <a:prstGeom prst="rightArrow">
            <a:avLst>
              <a:gd name="adj1" fmla="val 50000"/>
              <a:gd name="adj2" fmla="val 77500"/>
            </a:avLst>
          </a:prstGeom>
          <a:solidFill>
            <a:schemeClr val="accent1"/>
          </a:solidFill>
          <a:ln w="9525">
            <a:solidFill>
              <a:schemeClr val="tx1"/>
            </a:solidFill>
            <a:miter lim="800000"/>
            <a:headEnd/>
            <a:tailEnd/>
          </a:ln>
          <a:effectLst/>
        </p:spPr>
        <p:txBody>
          <a:bodyPr wrap="none" anchor="ctr"/>
          <a:lstStyle/>
          <a:p>
            <a:pPr algn="ctr"/>
            <a:r>
              <a:rPr lang="en-US" sz="2000" b="1">
                <a:solidFill>
                  <a:srgbClr val="000000"/>
                </a:solidFill>
              </a:rPr>
              <a:t>Get Bean Value</a:t>
            </a:r>
          </a:p>
        </p:txBody>
      </p:sp>
      <p:sp>
        <p:nvSpPr>
          <p:cNvPr id="623623" name="AutoShape 7"/>
          <p:cNvSpPr>
            <a:spLocks noChangeArrowheads="1"/>
          </p:cNvSpPr>
          <p:nvPr/>
        </p:nvSpPr>
        <p:spPr bwMode="auto">
          <a:xfrm>
            <a:off x="3733800" y="4495800"/>
            <a:ext cx="2362200" cy="838200"/>
          </a:xfrm>
          <a:prstGeom prst="leftArrow">
            <a:avLst>
              <a:gd name="adj1" fmla="val 50000"/>
              <a:gd name="adj2" fmla="val 70455"/>
            </a:avLst>
          </a:prstGeom>
          <a:solidFill>
            <a:schemeClr val="accent1"/>
          </a:solidFill>
          <a:ln w="9525">
            <a:solidFill>
              <a:schemeClr val="tx1"/>
            </a:solidFill>
            <a:miter lim="800000"/>
            <a:headEnd/>
            <a:tailEnd/>
          </a:ln>
          <a:effectLst/>
        </p:spPr>
        <p:txBody>
          <a:bodyPr wrap="none" anchor="ctr"/>
          <a:lstStyle/>
          <a:p>
            <a:pPr algn="ctr"/>
            <a:r>
              <a:rPr lang="en-US" sz="2000" b="1">
                <a:solidFill>
                  <a:srgbClr val="000000"/>
                </a:solidFill>
              </a:rPr>
              <a:t>Set Bean Value</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p:nvPr>
        </p:nvSpPr>
        <p:spPr/>
        <p:txBody>
          <a:bodyPr/>
          <a:lstStyle/>
          <a:p>
            <a:r>
              <a:rPr lang="en-US" smtClean="0"/>
              <a:t>Request Parameters</a:t>
            </a:r>
          </a:p>
        </p:txBody>
      </p:sp>
      <p:sp>
        <p:nvSpPr>
          <p:cNvPr id="4" name="Content Placeholder 3"/>
          <p:cNvSpPr>
            <a:spLocks noGrp="1"/>
          </p:cNvSpPr>
          <p:nvPr>
            <p:ph idx="1"/>
          </p:nvPr>
        </p:nvSpPr>
        <p:spPr>
          <a:xfrm>
            <a:off x="685800" y="990600"/>
            <a:ext cx="8229600" cy="4525963"/>
          </a:xfrm>
        </p:spPr>
        <p:txBody>
          <a:bodyPr>
            <a:normAutofit/>
          </a:bodyPr>
          <a:lstStyle/>
          <a:p>
            <a:pPr>
              <a:defRPr/>
            </a:pPr>
            <a:r>
              <a:rPr lang="en-US" dirty="0" smtClean="0"/>
              <a:t>Request parameters are name , value pair</a:t>
            </a:r>
          </a:p>
          <a:p>
            <a:pPr lvl="1">
              <a:defRPr/>
            </a:pPr>
            <a:r>
              <a:rPr lang="en-US" dirty="0" smtClean="0"/>
              <a:t>i.e. every data , that is passed to the server side program for processing , </a:t>
            </a:r>
            <a:r>
              <a:rPr lang="en-US" i="1" u="sng" dirty="0" smtClean="0"/>
              <a:t>must have a name part.</a:t>
            </a:r>
          </a:p>
          <a:p>
            <a:pPr lvl="1">
              <a:defRPr/>
            </a:pPr>
            <a:r>
              <a:rPr lang="en-US" dirty="0" smtClean="0"/>
              <a:t>Ex :  first=12   ,   second=25</a:t>
            </a:r>
          </a:p>
          <a:p>
            <a:pPr>
              <a:defRPr/>
            </a:pPr>
            <a:r>
              <a:rPr lang="en-US" dirty="0" smtClean="0"/>
              <a:t>If more than one request parameter are there ,i.e. server side program needs more than one data as input , then all the request parameters are concatenated using “&amp;” symbol</a:t>
            </a:r>
          </a:p>
          <a:p>
            <a:pPr lvl="1">
              <a:defRPr/>
            </a:pPr>
            <a:r>
              <a:rPr lang="en-US" dirty="0" smtClean="0"/>
              <a:t>first=12</a:t>
            </a:r>
            <a:r>
              <a:rPr lang="en-US" b="1" dirty="0" smtClean="0"/>
              <a:t>&amp;</a:t>
            </a:r>
            <a:r>
              <a:rPr lang="en-US" dirty="0" smtClean="0"/>
              <a:t>passwd=25</a:t>
            </a:r>
          </a:p>
          <a:p>
            <a:pPr lvl="1">
              <a:defRPr/>
            </a:pPr>
            <a:r>
              <a:rPr lang="en-US" dirty="0" smtClean="0"/>
              <a:t>This string is passed from the browser to the web server</a:t>
            </a:r>
          </a:p>
          <a:p>
            <a:pPr lvl="1">
              <a:defRPr/>
            </a:pPr>
            <a:r>
              <a:rPr lang="en-US" dirty="0" smtClean="0"/>
              <a:t>As query string , in case of  “GET” request</a:t>
            </a:r>
          </a:p>
          <a:p>
            <a:pPr lvl="1">
              <a:defRPr/>
            </a:pPr>
            <a:r>
              <a:rPr lang="en-US" dirty="0" smtClean="0"/>
              <a:t>As payload , in case of  “POST” request</a:t>
            </a:r>
            <a:endParaRPr lang="en-US" dirty="0"/>
          </a:p>
        </p:txBody>
      </p:sp>
    </p:spTree>
  </p:cSld>
  <p:clrMapOvr>
    <a:masterClrMapping/>
  </p:clrMapOvr>
  <p:transition spd="slow">
    <p:fade/>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en-US"/>
              <a:t>JSP and JavaBeans (Cont’d)</a:t>
            </a:r>
          </a:p>
        </p:txBody>
      </p:sp>
      <p:sp>
        <p:nvSpPr>
          <p:cNvPr id="624643" name="Rectangle 3"/>
          <p:cNvSpPr>
            <a:spLocks noGrp="1" noChangeArrowheads="1"/>
          </p:cNvSpPr>
          <p:nvPr>
            <p:ph idx="1"/>
          </p:nvPr>
        </p:nvSpPr>
        <p:spPr/>
        <p:txBody>
          <a:bodyPr/>
          <a:lstStyle/>
          <a:p>
            <a:pPr marL="342900" indent="-342900">
              <a:lnSpc>
                <a:spcPct val="90000"/>
              </a:lnSpc>
            </a:pPr>
            <a:r>
              <a:rPr lang="en-US" sz="2800"/>
              <a:t>JavaBeans can store data</a:t>
            </a:r>
          </a:p>
          <a:p>
            <a:pPr marL="342900" indent="-342900">
              <a:lnSpc>
                <a:spcPct val="90000"/>
              </a:lnSpc>
            </a:pPr>
            <a:r>
              <a:rPr lang="en-US" sz="2800"/>
              <a:t>JavaBeans can perform complex calculations</a:t>
            </a:r>
          </a:p>
          <a:p>
            <a:pPr marL="342900" indent="-342900">
              <a:lnSpc>
                <a:spcPct val="90000"/>
              </a:lnSpc>
            </a:pPr>
            <a:r>
              <a:rPr lang="en-US" sz="2800"/>
              <a:t>JavaBeans can hold business logic</a:t>
            </a:r>
          </a:p>
          <a:p>
            <a:pPr marL="342900" indent="-342900">
              <a:lnSpc>
                <a:spcPct val="90000"/>
              </a:lnSpc>
            </a:pPr>
            <a:r>
              <a:rPr lang="en-US" sz="2800"/>
              <a:t>JavaBeans can handle Database Connectivity and store data retrieved from them</a:t>
            </a:r>
          </a:p>
          <a:p>
            <a:pPr marL="342900" indent="-342900">
              <a:lnSpc>
                <a:spcPct val="90000"/>
              </a:lnSpc>
            </a:pPr>
            <a:r>
              <a:rPr lang="en-US" sz="2800"/>
              <a:t>JavaBeans facilitate</a:t>
            </a:r>
          </a:p>
          <a:p>
            <a:pPr marL="742950" lvl="1" indent="-285750">
              <a:lnSpc>
                <a:spcPct val="90000"/>
              </a:lnSpc>
            </a:pPr>
            <a:r>
              <a:rPr lang="en-US" sz="2400"/>
              <a:t>Reuse of code</a:t>
            </a:r>
          </a:p>
          <a:p>
            <a:pPr marL="742950" lvl="1" indent="-285750">
              <a:lnSpc>
                <a:spcPct val="90000"/>
              </a:lnSpc>
            </a:pPr>
            <a:r>
              <a:rPr lang="en-US" sz="2400"/>
              <a:t>Debugging process</a:t>
            </a:r>
          </a:p>
          <a:p>
            <a:pPr marL="742950" lvl="1" indent="-285750">
              <a:lnSpc>
                <a:spcPct val="90000"/>
              </a:lnSpc>
            </a:pPr>
            <a:r>
              <a:rPr lang="en-US" sz="2400"/>
              <a:t>Separating code from content</a:t>
            </a:r>
          </a:p>
          <a:p>
            <a:pPr marL="342900" indent="-342900">
              <a:lnSpc>
                <a:spcPct val="90000"/>
              </a:lnSpc>
            </a:pPr>
            <a:r>
              <a:rPr lang="en-US" sz="2800"/>
              <a:t>Beans are not for user interfaces</a:t>
            </a:r>
          </a:p>
          <a:p>
            <a:pPr marL="342900" indent="-342900">
              <a:lnSpc>
                <a:spcPct val="90000"/>
              </a:lnSpc>
            </a:pPr>
            <a:endParaRPr lang="en-US" sz="2800"/>
          </a:p>
          <a:p>
            <a:pPr marL="342900" indent="-342900">
              <a:lnSpc>
                <a:spcPct val="90000"/>
              </a:lnSpc>
            </a:pPr>
            <a:endParaRPr lang="en-US" sz="2800"/>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smtClean="0"/>
              <a:t>Request Parameters for GET request</a:t>
            </a:r>
          </a:p>
        </p:txBody>
      </p:sp>
      <p:sp>
        <p:nvSpPr>
          <p:cNvPr id="21507" name="Rectangle 3"/>
          <p:cNvSpPr>
            <a:spLocks noGrp="1" noChangeArrowheads="1"/>
          </p:cNvSpPr>
          <p:nvPr>
            <p:ph idx="1"/>
          </p:nvPr>
        </p:nvSpPr>
        <p:spPr>
          <a:xfrm>
            <a:off x="762000" y="990600"/>
            <a:ext cx="8229600" cy="4525963"/>
          </a:xfrm>
        </p:spPr>
        <p:txBody>
          <a:bodyPr>
            <a:normAutofit/>
          </a:bodyPr>
          <a:lstStyle/>
          <a:p>
            <a:pPr eaLnBrk="1" hangingPunct="1">
              <a:defRPr/>
            </a:pPr>
            <a:r>
              <a:rPr lang="en-US" dirty="0" smtClean="0"/>
              <a:t>Consider the URL bellow.</a:t>
            </a:r>
          </a:p>
          <a:p>
            <a:pPr lvl="1" eaLnBrk="1" hangingPunct="1">
              <a:defRPr/>
            </a:pPr>
            <a:r>
              <a:rPr lang="en-US" dirty="0" smtClean="0"/>
              <a:t>http://www.abc.com/calc/addnumbers?</a:t>
            </a:r>
            <a:r>
              <a:rPr lang="en-US" dirty="0" smtClean="0">
                <a:solidFill>
                  <a:schemeClr val="accent2"/>
                </a:solidFill>
              </a:rPr>
              <a:t>first=1&amp;second=2</a:t>
            </a:r>
          </a:p>
          <a:p>
            <a:pPr eaLnBrk="1" hangingPunct="1">
              <a:defRPr/>
            </a:pPr>
            <a:r>
              <a:rPr lang="en-US" dirty="0" smtClean="0"/>
              <a:t>“first=1” is a request parameter</a:t>
            </a:r>
          </a:p>
          <a:p>
            <a:pPr lvl="1" eaLnBrk="1" hangingPunct="1">
              <a:defRPr/>
            </a:pPr>
            <a:r>
              <a:rPr kumimoji="1" lang="en-US" kern="1200" dirty="0" smtClean="0">
                <a:ea typeface="+mn-ea"/>
                <a:cs typeface="+mn-cs"/>
              </a:rPr>
              <a:t>Name=value </a:t>
            </a:r>
          </a:p>
          <a:p>
            <a:pPr eaLnBrk="1" hangingPunct="1">
              <a:defRPr/>
            </a:pPr>
            <a:r>
              <a:t>Query String == “first=1&amp;second=2”</a:t>
            </a:r>
          </a:p>
          <a:p>
            <a:pPr eaLnBrk="1" hangingPunct="1">
              <a:defRPr/>
            </a:pPr>
            <a:r>
              <a:t>For GET request , concatenated request parameters are passed as query string along with the URL </a:t>
            </a: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normAutofit/>
          </a:bodyPr>
          <a:lstStyle/>
          <a:p>
            <a:r>
              <a:rPr lang="en-US" smtClean="0"/>
              <a:t>Request Parameters for POST request</a:t>
            </a:r>
          </a:p>
        </p:txBody>
      </p:sp>
      <p:sp>
        <p:nvSpPr>
          <p:cNvPr id="23555" name="Rectangle 4"/>
          <p:cNvSpPr>
            <a:spLocks noChangeArrowheads="1"/>
          </p:cNvSpPr>
          <p:nvPr/>
        </p:nvSpPr>
        <p:spPr bwMode="auto">
          <a:xfrm>
            <a:off x="1828800" y="1981200"/>
            <a:ext cx="5791200" cy="2862263"/>
          </a:xfrm>
          <a:prstGeom prst="rect">
            <a:avLst/>
          </a:prstGeom>
          <a:noFill/>
          <a:ln w="9525">
            <a:noFill/>
            <a:miter lim="800000"/>
            <a:headEnd/>
            <a:tailEnd/>
          </a:ln>
        </p:spPr>
        <p:txBody>
          <a:bodyPr>
            <a:spAutoFit/>
          </a:bodyPr>
          <a:lstStyle/>
          <a:p>
            <a:pPr>
              <a:lnSpc>
                <a:spcPct val="50000"/>
              </a:lnSpc>
              <a:spcBef>
                <a:spcPct val="50000"/>
              </a:spcBef>
            </a:pPr>
            <a:r>
              <a:rPr lang="en-US" dirty="0"/>
              <a:t>POST /calc/</a:t>
            </a:r>
            <a:r>
              <a:rPr lang="en-US" dirty="0" err="1"/>
              <a:t>addnumbers</a:t>
            </a:r>
            <a:r>
              <a:rPr lang="en-US" dirty="0"/>
              <a:t> HTTP/1.1</a:t>
            </a:r>
          </a:p>
          <a:p>
            <a:pPr>
              <a:lnSpc>
                <a:spcPct val="50000"/>
              </a:lnSpc>
              <a:spcBef>
                <a:spcPct val="50000"/>
              </a:spcBef>
            </a:pPr>
            <a:r>
              <a:rPr lang="en-US" dirty="0"/>
              <a:t>Host: www.abc.com</a:t>
            </a:r>
          </a:p>
          <a:p>
            <a:pPr>
              <a:lnSpc>
                <a:spcPct val="50000"/>
              </a:lnSpc>
              <a:spcBef>
                <a:spcPct val="50000"/>
              </a:spcBef>
            </a:pPr>
            <a:r>
              <a:rPr lang="en-US" dirty="0"/>
              <a:t>User-Agent : Mozilla/5.0</a:t>
            </a:r>
          </a:p>
          <a:p>
            <a:pPr>
              <a:lnSpc>
                <a:spcPct val="50000"/>
              </a:lnSpc>
              <a:spcBef>
                <a:spcPct val="50000"/>
              </a:spcBef>
            </a:pPr>
            <a:r>
              <a:rPr lang="en-US" dirty="0"/>
              <a:t>Accept: image/gif, image/jpeg</a:t>
            </a:r>
          </a:p>
          <a:p>
            <a:pPr>
              <a:lnSpc>
                <a:spcPct val="50000"/>
              </a:lnSpc>
              <a:spcBef>
                <a:spcPct val="50000"/>
              </a:spcBef>
            </a:pPr>
            <a:r>
              <a:rPr lang="en-US" dirty="0"/>
              <a:t>Accept-Language: en</a:t>
            </a:r>
          </a:p>
          <a:p>
            <a:pPr>
              <a:lnSpc>
                <a:spcPct val="50000"/>
              </a:lnSpc>
              <a:spcBef>
                <a:spcPct val="50000"/>
              </a:spcBef>
            </a:pPr>
            <a:r>
              <a:rPr lang="en-US" dirty="0"/>
              <a:t>Accept-</a:t>
            </a:r>
            <a:r>
              <a:rPr lang="en-US" dirty="0" err="1"/>
              <a:t>Charset</a:t>
            </a:r>
            <a:r>
              <a:rPr lang="en-US" dirty="0"/>
              <a:t>: iso-8859-1,*,utf-8</a:t>
            </a:r>
          </a:p>
          <a:p>
            <a:pPr>
              <a:lnSpc>
                <a:spcPct val="50000"/>
              </a:lnSpc>
              <a:spcBef>
                <a:spcPct val="50000"/>
              </a:spcBef>
            </a:pPr>
            <a:endParaRPr lang="en-US" dirty="0"/>
          </a:p>
          <a:p>
            <a:pPr>
              <a:lnSpc>
                <a:spcPct val="50000"/>
              </a:lnSpc>
              <a:spcBef>
                <a:spcPct val="50000"/>
              </a:spcBef>
            </a:pPr>
            <a:r>
              <a:rPr lang="en-US" dirty="0"/>
              <a:t>first=1&amp;second=2</a:t>
            </a:r>
          </a:p>
        </p:txBody>
      </p:sp>
      <p:sp>
        <p:nvSpPr>
          <p:cNvPr id="23556" name="TextBox 5"/>
          <p:cNvSpPr txBox="1">
            <a:spLocks noChangeArrowheads="1"/>
          </p:cNvSpPr>
          <p:nvPr/>
        </p:nvSpPr>
        <p:spPr bwMode="auto">
          <a:xfrm>
            <a:off x="685800" y="1066800"/>
            <a:ext cx="8001000" cy="461963"/>
          </a:xfrm>
          <a:prstGeom prst="rect">
            <a:avLst/>
          </a:prstGeom>
          <a:noFill/>
          <a:ln w="9525">
            <a:noFill/>
            <a:miter lim="800000"/>
            <a:headEnd/>
            <a:tailEnd/>
          </a:ln>
        </p:spPr>
        <p:txBody>
          <a:bodyPr>
            <a:spAutoFit/>
          </a:bodyPr>
          <a:lstStyle/>
          <a:p>
            <a:r>
              <a:rPr lang="en-US" dirty="0"/>
              <a:t>For the POST request data goes as payload of request message</a:t>
            </a:r>
          </a:p>
        </p:txBody>
      </p:sp>
      <p:sp>
        <p:nvSpPr>
          <p:cNvPr id="5" name="Oval 4"/>
          <p:cNvSpPr/>
          <p:nvPr/>
        </p:nvSpPr>
        <p:spPr>
          <a:xfrm>
            <a:off x="1524000" y="4267200"/>
            <a:ext cx="2819400" cy="6858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cap="none" dirty="0" smtClean="0"/>
              <a:t>JEE Application Architecture</a:t>
            </a:r>
            <a:endParaRPr lang="en-US" cap="none" dirty="0"/>
          </a:p>
        </p:txBody>
      </p:sp>
      <p:sp>
        <p:nvSpPr>
          <p:cNvPr id="5" name="Subtitle 4"/>
          <p:cNvSpPr>
            <a:spLocks noGrp="1"/>
          </p:cNvSpPr>
          <p:nvPr>
            <p:ph type="subTitle" idx="1"/>
          </p:nvPr>
        </p:nvSpPr>
        <p:spPr/>
        <p:txBody>
          <a:bodyPr/>
          <a:lstStyle/>
          <a:p>
            <a:endParaRPr lang="en-US"/>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and Component</a:t>
            </a:r>
            <a:endParaRPr lang="en-US" dirty="0"/>
          </a:p>
        </p:txBody>
      </p:sp>
      <p:sp>
        <p:nvSpPr>
          <p:cNvPr id="5" name="Content Placeholder 4"/>
          <p:cNvSpPr>
            <a:spLocks noGrp="1"/>
          </p:cNvSpPr>
          <p:nvPr>
            <p:ph idx="1"/>
          </p:nvPr>
        </p:nvSpPr>
        <p:spPr/>
        <p:txBody>
          <a:bodyPr>
            <a:normAutofit/>
          </a:bodyPr>
          <a:lstStyle/>
          <a:p>
            <a:r>
              <a:rPr lang="en-US" dirty="0" smtClean="0"/>
              <a:t>In  JEE , we code algorithms as component.</a:t>
            </a:r>
          </a:p>
          <a:p>
            <a:r>
              <a:rPr lang="en-US" dirty="0" smtClean="0"/>
              <a:t>These components resides into module</a:t>
            </a:r>
          </a:p>
          <a:p>
            <a:pPr lvl="1"/>
            <a:r>
              <a:rPr lang="en-US" dirty="0" smtClean="0"/>
              <a:t>For different types of component different modules are created. i.e. for web component web module is created etc.</a:t>
            </a:r>
          </a:p>
          <a:p>
            <a:r>
              <a:rPr lang="en-US" dirty="0" smtClean="0"/>
              <a:t>Modules are OS file and they are of </a:t>
            </a:r>
            <a:r>
              <a:rPr lang="en-US" u="sng" dirty="0" smtClean="0"/>
              <a:t>Java archive</a:t>
            </a:r>
            <a:r>
              <a:rPr lang="en-US" dirty="0" smtClean="0"/>
              <a:t> format</a:t>
            </a:r>
          </a:p>
          <a:p>
            <a:pPr lvl="1"/>
            <a:r>
              <a:rPr lang="en-US" dirty="0" smtClean="0"/>
              <a:t>Created using  ‘jar’ utility .</a:t>
            </a:r>
          </a:p>
          <a:p>
            <a:r>
              <a:rPr lang="en-US" dirty="0" smtClean="0"/>
              <a:t>In JEE , module are equivalent to application.</a:t>
            </a:r>
          </a:p>
          <a:p>
            <a:pPr lvl="1">
              <a:buNone/>
            </a:pPr>
            <a:endParaRPr lang="en-US" dirty="0"/>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Modules </a:t>
            </a:r>
            <a:endParaRPr lang="en-US" dirty="0"/>
          </a:p>
        </p:txBody>
      </p:sp>
      <p:sp>
        <p:nvSpPr>
          <p:cNvPr id="3" name="Content Placeholder 2"/>
          <p:cNvSpPr>
            <a:spLocks noGrp="1"/>
          </p:cNvSpPr>
          <p:nvPr>
            <p:ph idx="1"/>
          </p:nvPr>
        </p:nvSpPr>
        <p:spPr/>
        <p:txBody>
          <a:bodyPr>
            <a:normAutofit/>
          </a:bodyPr>
          <a:lstStyle/>
          <a:p>
            <a:r>
              <a:rPr lang="en-US" dirty="0" smtClean="0"/>
              <a:t>Web Module</a:t>
            </a:r>
          </a:p>
          <a:p>
            <a:pPr lvl="1"/>
            <a:r>
              <a:rPr lang="en-US" dirty="0" smtClean="0"/>
              <a:t>Contains web components </a:t>
            </a:r>
          </a:p>
          <a:p>
            <a:r>
              <a:rPr lang="en-US" dirty="0" smtClean="0"/>
              <a:t>EJB Module</a:t>
            </a:r>
          </a:p>
          <a:p>
            <a:pPr lvl="1"/>
            <a:r>
              <a:rPr lang="en-US" dirty="0" smtClean="0"/>
              <a:t>Contains EJB components </a:t>
            </a:r>
          </a:p>
          <a:p>
            <a:r>
              <a:rPr lang="en-US" dirty="0" smtClean="0"/>
              <a:t>Resource Adapter Module</a:t>
            </a:r>
          </a:p>
          <a:p>
            <a:pPr lvl="1"/>
            <a:r>
              <a:rPr lang="en-US" dirty="0" smtClean="0"/>
              <a:t>For connecting to external system</a:t>
            </a:r>
          </a:p>
          <a:p>
            <a:r>
              <a:rPr lang="en-US" dirty="0" smtClean="0"/>
              <a:t>Application Client Module</a:t>
            </a:r>
          </a:p>
          <a:p>
            <a:r>
              <a:rPr lang="en-US" dirty="0" smtClean="0"/>
              <a:t>Utility Module</a:t>
            </a:r>
          </a:p>
          <a:p>
            <a:r>
              <a:rPr lang="en-US" i="1" dirty="0" smtClean="0"/>
              <a:t>Enterprise application module</a:t>
            </a:r>
            <a:endParaRPr lang="en-US" i="1" dirty="0"/>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JEE Application Architecture</a:t>
            </a:r>
            <a:endParaRPr lang="en-US" dirty="0"/>
          </a:p>
        </p:txBody>
      </p:sp>
      <p:sp>
        <p:nvSpPr>
          <p:cNvPr id="5" name="Content Placeholder 4"/>
          <p:cNvSpPr>
            <a:spLocks noGrp="1"/>
          </p:cNvSpPr>
          <p:nvPr>
            <p:ph idx="1"/>
          </p:nvPr>
        </p:nvSpPr>
        <p:spPr/>
        <p:txBody>
          <a:bodyPr>
            <a:normAutofit/>
          </a:bodyPr>
          <a:lstStyle/>
          <a:p>
            <a:r>
              <a:rPr lang="en-US" dirty="0" smtClean="0"/>
              <a:t>JEE application is packaged into Enterprise </a:t>
            </a:r>
            <a:r>
              <a:rPr lang="en-US" dirty="0" err="1" smtClean="0"/>
              <a:t>Appilcation</a:t>
            </a:r>
            <a:r>
              <a:rPr lang="en-US" dirty="0" smtClean="0"/>
              <a:t> module having extension “ear”.</a:t>
            </a:r>
          </a:p>
          <a:p>
            <a:pPr lvl="1"/>
            <a:r>
              <a:rPr lang="en-US" dirty="0" smtClean="0"/>
              <a:t>This is also known as EAR file</a:t>
            </a:r>
          </a:p>
          <a:p>
            <a:r>
              <a:rPr lang="en-US" dirty="0" smtClean="0"/>
              <a:t>This EAR file contains Web Modules , EJB Modules</a:t>
            </a:r>
          </a:p>
          <a:p>
            <a:r>
              <a:rPr lang="en-US" dirty="0" smtClean="0"/>
              <a:t>All web components are packaged into Web Module</a:t>
            </a:r>
          </a:p>
          <a:p>
            <a:pPr lvl="1"/>
            <a:r>
              <a:rPr lang="en-US" dirty="0" smtClean="0"/>
              <a:t>Extension of Web Module is “war”</a:t>
            </a:r>
          </a:p>
          <a:p>
            <a:r>
              <a:rPr lang="en-US" dirty="0" smtClean="0"/>
              <a:t>All EJB components are packaged into EJB module 	-Extension of EJB module is “jar”</a:t>
            </a:r>
            <a:endParaRPr lang="en-US" dirty="0"/>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JEE Application</a:t>
            </a:r>
            <a:endParaRPr lang="en-US" dirty="0"/>
          </a:p>
        </p:txBody>
      </p:sp>
      <p:sp>
        <p:nvSpPr>
          <p:cNvPr id="6" name="TextBox 5"/>
          <p:cNvSpPr txBox="1"/>
          <p:nvPr/>
        </p:nvSpPr>
        <p:spPr>
          <a:xfrm>
            <a:off x="762000" y="1600200"/>
            <a:ext cx="1752600" cy="461665"/>
          </a:xfrm>
          <a:prstGeom prst="rect">
            <a:avLst/>
          </a:prstGeom>
          <a:noFill/>
        </p:spPr>
        <p:txBody>
          <a:bodyPr wrap="square" rtlCol="0">
            <a:spAutoFit/>
          </a:bodyPr>
          <a:lstStyle/>
          <a:p>
            <a:r>
              <a:rPr lang="en-US" dirty="0" smtClean="0"/>
              <a:t>Components</a:t>
            </a:r>
            <a:endParaRPr lang="en-US" dirty="0"/>
          </a:p>
        </p:txBody>
      </p:sp>
      <p:sp>
        <p:nvSpPr>
          <p:cNvPr id="7" name="TextBox 6"/>
          <p:cNvSpPr txBox="1"/>
          <p:nvPr/>
        </p:nvSpPr>
        <p:spPr>
          <a:xfrm>
            <a:off x="2743200" y="1600200"/>
            <a:ext cx="2667000" cy="461665"/>
          </a:xfrm>
          <a:prstGeom prst="rect">
            <a:avLst/>
          </a:prstGeom>
          <a:noFill/>
        </p:spPr>
        <p:txBody>
          <a:bodyPr wrap="square" rtlCol="0">
            <a:spAutoFit/>
          </a:bodyPr>
          <a:lstStyle/>
          <a:p>
            <a:r>
              <a:rPr lang="en-US" dirty="0" smtClean="0"/>
              <a:t>Java EE Modules</a:t>
            </a:r>
            <a:endParaRPr lang="en-US" dirty="0"/>
          </a:p>
        </p:txBody>
      </p:sp>
      <p:sp>
        <p:nvSpPr>
          <p:cNvPr id="8" name="Oval 7"/>
          <p:cNvSpPr/>
          <p:nvPr/>
        </p:nvSpPr>
        <p:spPr>
          <a:xfrm>
            <a:off x="1219200" y="2286000"/>
            <a:ext cx="304800" cy="304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19200" y="2819400"/>
            <a:ext cx="304800" cy="304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971800" y="2209800"/>
            <a:ext cx="1600200" cy="914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19200" y="3581400"/>
            <a:ext cx="304800" cy="3048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219200" y="4114800"/>
            <a:ext cx="304800" cy="3048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971800" y="3657600"/>
            <a:ext cx="160020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ded Corner 13"/>
          <p:cNvSpPr/>
          <p:nvPr/>
        </p:nvSpPr>
        <p:spPr>
          <a:xfrm>
            <a:off x="3657600" y="2743200"/>
            <a:ext cx="685800" cy="3810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57600" y="2743200"/>
            <a:ext cx="685800" cy="338554"/>
          </a:xfrm>
          <a:prstGeom prst="rect">
            <a:avLst/>
          </a:prstGeom>
          <a:noFill/>
        </p:spPr>
        <p:txBody>
          <a:bodyPr wrap="square" rtlCol="0">
            <a:spAutoFit/>
          </a:bodyPr>
          <a:lstStyle/>
          <a:p>
            <a:r>
              <a:rPr lang="en-US" sz="1600" dirty="0" smtClean="0"/>
              <a:t>DD</a:t>
            </a:r>
            <a:endParaRPr lang="en-US" sz="1600" dirty="0"/>
          </a:p>
        </p:txBody>
      </p:sp>
      <p:sp>
        <p:nvSpPr>
          <p:cNvPr id="16" name="Folded Corner 15"/>
          <p:cNvSpPr/>
          <p:nvPr/>
        </p:nvSpPr>
        <p:spPr>
          <a:xfrm>
            <a:off x="3733800" y="4038600"/>
            <a:ext cx="685800" cy="3810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810000" y="4038600"/>
            <a:ext cx="838200" cy="338554"/>
          </a:xfrm>
          <a:prstGeom prst="rect">
            <a:avLst/>
          </a:prstGeom>
          <a:noFill/>
        </p:spPr>
        <p:txBody>
          <a:bodyPr wrap="square" rtlCol="0">
            <a:spAutoFit/>
          </a:bodyPr>
          <a:lstStyle/>
          <a:p>
            <a:r>
              <a:rPr lang="en-US" sz="1600" dirty="0" smtClean="0"/>
              <a:t>DD</a:t>
            </a:r>
            <a:endParaRPr lang="en-US" sz="1600" dirty="0"/>
          </a:p>
        </p:txBody>
      </p:sp>
      <p:sp>
        <p:nvSpPr>
          <p:cNvPr id="20" name="TextBox 19"/>
          <p:cNvSpPr txBox="1"/>
          <p:nvPr/>
        </p:nvSpPr>
        <p:spPr>
          <a:xfrm>
            <a:off x="5638800" y="1600200"/>
            <a:ext cx="2438400" cy="461665"/>
          </a:xfrm>
          <a:prstGeom prst="rect">
            <a:avLst/>
          </a:prstGeom>
          <a:noFill/>
        </p:spPr>
        <p:txBody>
          <a:bodyPr wrap="square" rtlCol="0">
            <a:spAutoFit/>
          </a:bodyPr>
          <a:lstStyle/>
          <a:p>
            <a:r>
              <a:rPr lang="en-US" dirty="0" smtClean="0"/>
              <a:t>JEE Application</a:t>
            </a:r>
            <a:endParaRPr lang="en-US" dirty="0"/>
          </a:p>
        </p:txBody>
      </p:sp>
      <p:sp>
        <p:nvSpPr>
          <p:cNvPr id="21" name="Rounded Rectangle 20"/>
          <p:cNvSpPr/>
          <p:nvPr/>
        </p:nvSpPr>
        <p:spPr>
          <a:xfrm>
            <a:off x="5791200" y="2209800"/>
            <a:ext cx="1905000" cy="23622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124200" y="2286000"/>
            <a:ext cx="1295400" cy="338554"/>
          </a:xfrm>
          <a:prstGeom prst="rect">
            <a:avLst/>
          </a:prstGeom>
          <a:noFill/>
        </p:spPr>
        <p:txBody>
          <a:bodyPr wrap="square" rtlCol="0">
            <a:spAutoFit/>
          </a:bodyPr>
          <a:lstStyle/>
          <a:p>
            <a:r>
              <a:rPr lang="en-US" sz="1600" dirty="0" smtClean="0"/>
              <a:t>Web Module</a:t>
            </a:r>
            <a:endParaRPr lang="en-US" sz="1600" dirty="0"/>
          </a:p>
        </p:txBody>
      </p:sp>
      <p:sp>
        <p:nvSpPr>
          <p:cNvPr id="23" name="TextBox 22"/>
          <p:cNvSpPr txBox="1"/>
          <p:nvPr/>
        </p:nvSpPr>
        <p:spPr>
          <a:xfrm>
            <a:off x="3124200" y="3657600"/>
            <a:ext cx="1295400" cy="338554"/>
          </a:xfrm>
          <a:prstGeom prst="rect">
            <a:avLst/>
          </a:prstGeom>
          <a:noFill/>
        </p:spPr>
        <p:txBody>
          <a:bodyPr wrap="square" rtlCol="0">
            <a:spAutoFit/>
          </a:bodyPr>
          <a:lstStyle/>
          <a:p>
            <a:r>
              <a:rPr lang="en-US" sz="1600" dirty="0" smtClean="0"/>
              <a:t>EJB Module</a:t>
            </a:r>
            <a:endParaRPr lang="en-US" sz="1600" dirty="0"/>
          </a:p>
        </p:txBody>
      </p:sp>
      <p:sp>
        <p:nvSpPr>
          <p:cNvPr id="24" name="Rounded Rectangle 23"/>
          <p:cNvSpPr/>
          <p:nvPr/>
        </p:nvSpPr>
        <p:spPr>
          <a:xfrm>
            <a:off x="6019800" y="3200400"/>
            <a:ext cx="12954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olded Corner 24"/>
          <p:cNvSpPr/>
          <p:nvPr/>
        </p:nvSpPr>
        <p:spPr>
          <a:xfrm>
            <a:off x="6629400" y="3505200"/>
            <a:ext cx="555172" cy="27305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629400" y="3505200"/>
            <a:ext cx="555172" cy="307777"/>
          </a:xfrm>
          <a:prstGeom prst="rect">
            <a:avLst/>
          </a:prstGeom>
          <a:noFill/>
        </p:spPr>
        <p:txBody>
          <a:bodyPr wrap="square" rtlCol="0">
            <a:spAutoFit/>
          </a:bodyPr>
          <a:lstStyle/>
          <a:p>
            <a:r>
              <a:rPr lang="en-US" sz="1400" dirty="0" smtClean="0"/>
              <a:t>DD</a:t>
            </a:r>
            <a:endParaRPr lang="en-US" sz="1400" dirty="0"/>
          </a:p>
        </p:txBody>
      </p:sp>
      <p:sp>
        <p:nvSpPr>
          <p:cNvPr id="27" name="TextBox 26"/>
          <p:cNvSpPr txBox="1"/>
          <p:nvPr/>
        </p:nvSpPr>
        <p:spPr>
          <a:xfrm>
            <a:off x="6096000" y="3200400"/>
            <a:ext cx="1048657" cy="276999"/>
          </a:xfrm>
          <a:prstGeom prst="rect">
            <a:avLst/>
          </a:prstGeom>
          <a:noFill/>
        </p:spPr>
        <p:txBody>
          <a:bodyPr wrap="square" rtlCol="0">
            <a:spAutoFit/>
          </a:bodyPr>
          <a:lstStyle/>
          <a:p>
            <a:r>
              <a:rPr lang="en-US" sz="1200" dirty="0" smtClean="0"/>
              <a:t>Web Module</a:t>
            </a:r>
            <a:endParaRPr lang="en-US" sz="1200" dirty="0"/>
          </a:p>
        </p:txBody>
      </p:sp>
      <p:sp>
        <p:nvSpPr>
          <p:cNvPr id="28" name="Rounded Rectangle 27"/>
          <p:cNvSpPr/>
          <p:nvPr/>
        </p:nvSpPr>
        <p:spPr>
          <a:xfrm>
            <a:off x="6019800" y="3962400"/>
            <a:ext cx="1371600" cy="609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olded Corner 28"/>
          <p:cNvSpPr/>
          <p:nvPr/>
        </p:nvSpPr>
        <p:spPr>
          <a:xfrm>
            <a:off x="6651170" y="4218708"/>
            <a:ext cx="587829" cy="277091"/>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749142" y="4207132"/>
            <a:ext cx="718457" cy="307777"/>
          </a:xfrm>
          <a:prstGeom prst="rect">
            <a:avLst/>
          </a:prstGeom>
          <a:noFill/>
        </p:spPr>
        <p:txBody>
          <a:bodyPr wrap="square" rtlCol="0">
            <a:spAutoFit/>
          </a:bodyPr>
          <a:lstStyle/>
          <a:p>
            <a:r>
              <a:rPr lang="en-US" sz="1400" dirty="0" smtClean="0"/>
              <a:t>DD</a:t>
            </a:r>
            <a:endParaRPr lang="en-US" sz="1400" dirty="0"/>
          </a:p>
        </p:txBody>
      </p:sp>
      <p:sp>
        <p:nvSpPr>
          <p:cNvPr id="31" name="TextBox 30"/>
          <p:cNvSpPr txBox="1"/>
          <p:nvPr/>
        </p:nvSpPr>
        <p:spPr>
          <a:xfrm>
            <a:off x="6172200" y="3962400"/>
            <a:ext cx="1110343" cy="276999"/>
          </a:xfrm>
          <a:prstGeom prst="rect">
            <a:avLst/>
          </a:prstGeom>
          <a:noFill/>
        </p:spPr>
        <p:txBody>
          <a:bodyPr wrap="square" rtlCol="0">
            <a:spAutoFit/>
          </a:bodyPr>
          <a:lstStyle/>
          <a:p>
            <a:r>
              <a:rPr lang="en-US" sz="1200" dirty="0" smtClean="0"/>
              <a:t>EJB Module</a:t>
            </a:r>
            <a:endParaRPr lang="en-US" sz="1200" dirty="0"/>
          </a:p>
        </p:txBody>
      </p:sp>
      <p:sp>
        <p:nvSpPr>
          <p:cNvPr id="32" name="Folded Corner 31"/>
          <p:cNvSpPr/>
          <p:nvPr/>
        </p:nvSpPr>
        <p:spPr>
          <a:xfrm>
            <a:off x="6781800" y="2286000"/>
            <a:ext cx="685800" cy="381000"/>
          </a:xfrm>
          <a:prstGeom prst="foldedCorne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858000" y="2286000"/>
            <a:ext cx="685800" cy="338554"/>
          </a:xfrm>
          <a:prstGeom prst="rect">
            <a:avLst/>
          </a:prstGeom>
          <a:noFill/>
        </p:spPr>
        <p:txBody>
          <a:bodyPr wrap="square" rtlCol="0">
            <a:spAutoFit/>
          </a:bodyPr>
          <a:lstStyle/>
          <a:p>
            <a:r>
              <a:rPr lang="en-US" sz="1600" dirty="0" smtClean="0"/>
              <a:t>DD</a:t>
            </a:r>
            <a:endParaRPr lang="en-US" sz="1600" dirty="0"/>
          </a:p>
        </p:txBody>
      </p:sp>
      <p:cxnSp>
        <p:nvCxnSpPr>
          <p:cNvPr id="35" name="Straight Arrow Connector 34"/>
          <p:cNvCxnSpPr>
            <a:endCxn id="10" idx="1"/>
          </p:cNvCxnSpPr>
          <p:nvPr/>
        </p:nvCxnSpPr>
        <p:spPr>
          <a:xfrm>
            <a:off x="1600200" y="2438400"/>
            <a:ext cx="1371600" cy="22860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1600200" y="2743200"/>
            <a:ext cx="1371600" cy="22860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600200" y="3733800"/>
            <a:ext cx="1295400" cy="228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600200" y="4114800"/>
            <a:ext cx="1219200" cy="228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648200" y="2590800"/>
            <a:ext cx="1371600" cy="68580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572000" y="4038600"/>
            <a:ext cx="1447800"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14400" y="5029200"/>
            <a:ext cx="4343400" cy="461665"/>
          </a:xfrm>
          <a:prstGeom prst="rect">
            <a:avLst/>
          </a:prstGeom>
          <a:noFill/>
        </p:spPr>
        <p:txBody>
          <a:bodyPr wrap="square" rtlCol="0">
            <a:spAutoFit/>
          </a:bodyPr>
          <a:lstStyle/>
          <a:p>
            <a:r>
              <a:rPr lang="en-US" dirty="0" smtClean="0"/>
              <a:t>DD = Deployment Descriptor</a:t>
            </a:r>
            <a:endParaRPr lang="en-US" dirty="0"/>
          </a:p>
        </p:txBody>
      </p:sp>
      <p:sp>
        <p:nvSpPr>
          <p:cNvPr id="36" name="TextBox 35"/>
          <p:cNvSpPr txBox="1"/>
          <p:nvPr/>
        </p:nvSpPr>
        <p:spPr>
          <a:xfrm>
            <a:off x="6019800" y="2667000"/>
            <a:ext cx="1600200" cy="338554"/>
          </a:xfrm>
          <a:prstGeom prst="rect">
            <a:avLst/>
          </a:prstGeom>
          <a:noFill/>
        </p:spPr>
        <p:txBody>
          <a:bodyPr wrap="square" rtlCol="0">
            <a:spAutoFit/>
          </a:bodyPr>
          <a:lstStyle/>
          <a:p>
            <a:r>
              <a:rPr lang="en-US" sz="1600" dirty="0" err="1" smtClean="0"/>
              <a:t>Ent</a:t>
            </a:r>
            <a:r>
              <a:rPr lang="en-US" sz="1600" dirty="0" smtClean="0"/>
              <a:t>  App Module</a:t>
            </a:r>
            <a:endParaRPr lang="en-US" sz="1600" dirty="0"/>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Descriptor</a:t>
            </a:r>
            <a:endParaRPr lang="en-US" dirty="0"/>
          </a:p>
        </p:txBody>
      </p:sp>
      <p:sp>
        <p:nvSpPr>
          <p:cNvPr id="4" name="Content Placeholder 3"/>
          <p:cNvSpPr>
            <a:spLocks noGrp="1"/>
          </p:cNvSpPr>
          <p:nvPr>
            <p:ph idx="1"/>
          </p:nvPr>
        </p:nvSpPr>
        <p:spPr/>
        <p:txBody>
          <a:bodyPr>
            <a:normAutofit/>
          </a:bodyPr>
          <a:lstStyle/>
          <a:p>
            <a:r>
              <a:rPr lang="en-US" dirty="0" smtClean="0"/>
              <a:t>Every JEE module has </a:t>
            </a:r>
            <a:r>
              <a:rPr lang="en-US" u="sng" dirty="0" smtClean="0"/>
              <a:t>one and only one </a:t>
            </a:r>
            <a:r>
              <a:rPr lang="en-US" dirty="0" smtClean="0"/>
              <a:t>Deployment Descriptor(DD)</a:t>
            </a:r>
          </a:p>
          <a:p>
            <a:r>
              <a:rPr lang="en-US" dirty="0" smtClean="0"/>
              <a:t>DD contains information about all components in that  module</a:t>
            </a:r>
          </a:p>
          <a:p>
            <a:r>
              <a:rPr lang="en-US" dirty="0" smtClean="0"/>
              <a:t>DD is XML file</a:t>
            </a:r>
          </a:p>
          <a:p>
            <a:pPr lvl="1"/>
            <a:r>
              <a:rPr lang="en-US" dirty="0" smtClean="0"/>
              <a:t>Name of this XML file is different for different module</a:t>
            </a:r>
          </a:p>
          <a:p>
            <a:pPr lvl="1"/>
            <a:r>
              <a:rPr lang="en-US" dirty="0" smtClean="0"/>
              <a:t>For web module name is web.xml</a:t>
            </a:r>
          </a:p>
          <a:p>
            <a:pPr lvl="1"/>
            <a:r>
              <a:rPr lang="en-US" dirty="0" smtClean="0"/>
              <a:t>For EJB module name is ejb-jar.xml</a:t>
            </a:r>
          </a:p>
          <a:p>
            <a:pPr lvl="1"/>
            <a:r>
              <a:rPr lang="en-US" dirty="0" smtClean="0"/>
              <a:t>For </a:t>
            </a:r>
            <a:r>
              <a:rPr lang="en-US" dirty="0" err="1" smtClean="0"/>
              <a:t>Ent</a:t>
            </a:r>
            <a:r>
              <a:rPr lang="en-US" dirty="0" smtClean="0"/>
              <a:t> App module name is application.xml</a:t>
            </a:r>
            <a:endParaRPr lang="en-US" dirty="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50"/>
          <p:cNvSpPr>
            <a:spLocks noGrp="1" noChangeArrowheads="1"/>
          </p:cNvSpPr>
          <p:nvPr>
            <p:ph type="title"/>
          </p:nvPr>
        </p:nvSpPr>
        <p:spPr/>
        <p:txBody>
          <a:bodyPr/>
          <a:lstStyle/>
          <a:p>
            <a:pPr eaLnBrk="1" hangingPunct="1"/>
            <a:r>
              <a:rPr lang="en-US" smtClean="0"/>
              <a:t>Presentation component</a:t>
            </a:r>
          </a:p>
        </p:txBody>
      </p:sp>
      <p:sp>
        <p:nvSpPr>
          <p:cNvPr id="3075" name="Rectangle 2051"/>
          <p:cNvSpPr>
            <a:spLocks noGrp="1" noChangeArrowheads="1"/>
          </p:cNvSpPr>
          <p:nvPr>
            <p:ph idx="1"/>
          </p:nvPr>
        </p:nvSpPr>
        <p:spPr>
          <a:xfrm>
            <a:off x="685800" y="1600200"/>
            <a:ext cx="7772400" cy="4114800"/>
          </a:xfrm>
        </p:spPr>
        <p:txBody>
          <a:bodyPr>
            <a:normAutofit fontScale="92500" lnSpcReduction="10000"/>
          </a:bodyPr>
          <a:lstStyle/>
          <a:p>
            <a:pPr eaLnBrk="1" hangingPunct="1">
              <a:lnSpc>
                <a:spcPct val="90000"/>
              </a:lnSpc>
            </a:pPr>
            <a:r>
              <a:rPr lang="en-US" sz="2800" smtClean="0"/>
              <a:t>For web based enterprise application , UI is displayed through browser .</a:t>
            </a:r>
          </a:p>
          <a:p>
            <a:pPr eaLnBrk="1" hangingPunct="1">
              <a:lnSpc>
                <a:spcPct val="90000"/>
              </a:lnSpc>
            </a:pPr>
            <a:r>
              <a:rPr lang="en-US" sz="2800" smtClean="0"/>
              <a:t>UI is rendered through web page.</a:t>
            </a:r>
          </a:p>
          <a:p>
            <a:pPr eaLnBrk="1" hangingPunct="1">
              <a:lnSpc>
                <a:spcPct val="90000"/>
              </a:lnSpc>
            </a:pPr>
            <a:r>
              <a:rPr lang="en-US" sz="2800" smtClean="0"/>
              <a:t>Web pages are required to be generated dynamically by executing algorithm.</a:t>
            </a:r>
          </a:p>
          <a:p>
            <a:pPr eaLnBrk="1" hangingPunct="1">
              <a:lnSpc>
                <a:spcPct val="90000"/>
              </a:lnSpc>
            </a:pPr>
            <a:r>
              <a:rPr lang="en-US" sz="2800" smtClean="0"/>
              <a:t>This algorithm is known as presentation logic and written as presentation component.</a:t>
            </a:r>
          </a:p>
          <a:p>
            <a:pPr eaLnBrk="1" hangingPunct="1">
              <a:lnSpc>
                <a:spcPct val="90000"/>
              </a:lnSpc>
            </a:pPr>
            <a:r>
              <a:rPr lang="en-US" sz="2800" smtClean="0"/>
              <a:t>Presentation component is written as </a:t>
            </a:r>
            <a:r>
              <a:rPr lang="en-US" sz="2800" b="1" smtClean="0"/>
              <a:t>servlet</a:t>
            </a:r>
            <a:r>
              <a:rPr lang="en-US" sz="2800" smtClean="0"/>
              <a:t> and </a:t>
            </a:r>
            <a:r>
              <a:rPr lang="en-US" sz="2800" b="1" smtClean="0"/>
              <a:t>JSP</a:t>
            </a:r>
            <a:r>
              <a:rPr lang="en-US" sz="2800" smtClean="0"/>
              <a:t>.</a:t>
            </a:r>
          </a:p>
          <a:p>
            <a:pPr eaLnBrk="1" hangingPunct="1">
              <a:lnSpc>
                <a:spcPct val="90000"/>
              </a:lnSpc>
            </a:pPr>
            <a:r>
              <a:rPr lang="en-US" sz="2800" smtClean="0"/>
              <a:t>Communication protocol -- HTTP</a:t>
            </a:r>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cap="none" dirty="0" smtClean="0"/>
              <a:t>Developing JEE Web Module</a:t>
            </a:r>
            <a:endParaRPr lang="en-US" cap="none" dirty="0"/>
          </a:p>
        </p:txBody>
      </p:sp>
      <p:sp>
        <p:nvSpPr>
          <p:cNvPr id="5" name="Subtitle 4"/>
          <p:cNvSpPr>
            <a:spLocks noGrp="1"/>
          </p:cNvSpPr>
          <p:nvPr>
            <p:ph type="subTitle" idx="1"/>
          </p:nvPr>
        </p:nvSpPr>
        <p:spPr/>
        <p:txBody>
          <a:bodyPr/>
          <a:lstStyle/>
          <a:p>
            <a:endParaRPr lang="en-US"/>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smtClean="0"/>
              <a:t>Different Phases of Developing Web Module</a:t>
            </a:r>
          </a:p>
        </p:txBody>
      </p:sp>
      <p:sp>
        <p:nvSpPr>
          <p:cNvPr id="25603" name="Rectangle 3"/>
          <p:cNvSpPr>
            <a:spLocks noGrp="1" noChangeArrowheads="1"/>
          </p:cNvSpPr>
          <p:nvPr>
            <p:ph idx="1"/>
          </p:nvPr>
        </p:nvSpPr>
        <p:spPr>
          <a:xfrm>
            <a:off x="685800" y="990600"/>
            <a:ext cx="8229600" cy="4525963"/>
          </a:xfrm>
        </p:spPr>
        <p:txBody>
          <a:bodyPr/>
          <a:lstStyle/>
          <a:p>
            <a:pPr eaLnBrk="1" hangingPunct="1"/>
            <a:r>
              <a:rPr lang="en-US" dirty="0" smtClean="0"/>
              <a:t>Coding/developing web components using </a:t>
            </a:r>
            <a:r>
              <a:rPr lang="en-US" dirty="0" err="1" smtClean="0"/>
              <a:t>servlet</a:t>
            </a:r>
            <a:r>
              <a:rPr lang="en-US" dirty="0" smtClean="0"/>
              <a:t> / JSP technology</a:t>
            </a:r>
          </a:p>
          <a:p>
            <a:pPr eaLnBrk="1" hangingPunct="1"/>
            <a:r>
              <a:rPr lang="en-US" dirty="0" smtClean="0"/>
              <a:t>Packaging components into module</a:t>
            </a:r>
          </a:p>
          <a:p>
            <a:pPr lvl="1" eaLnBrk="1" hangingPunct="1"/>
            <a:r>
              <a:rPr lang="en-US" dirty="0" smtClean="0"/>
              <a:t>Modules are OS file in Java Archive Format(JAR)</a:t>
            </a:r>
          </a:p>
          <a:p>
            <a:pPr lvl="1" eaLnBrk="1" hangingPunct="1"/>
            <a:r>
              <a:rPr lang="en-US" dirty="0" smtClean="0"/>
              <a:t>Web modules are OS file having extension “war”</a:t>
            </a:r>
          </a:p>
          <a:p>
            <a:pPr lvl="1" eaLnBrk="1" hangingPunct="1"/>
            <a:r>
              <a:rPr lang="en-US" dirty="0" smtClean="0"/>
              <a:t>All web modules are added to enterprise application module (OS file ,extension “ear”)</a:t>
            </a:r>
          </a:p>
          <a:p>
            <a:pPr eaLnBrk="1" hangingPunct="1"/>
            <a:r>
              <a:rPr lang="en-US" dirty="0" smtClean="0"/>
              <a:t>Deploying into App Server</a:t>
            </a:r>
          </a:p>
          <a:p>
            <a:pPr lvl="1" eaLnBrk="1" hangingPunct="1"/>
            <a:r>
              <a:rPr lang="en-US" dirty="0" smtClean="0"/>
              <a:t>Enterprise App Modules gets deployed into App Server</a:t>
            </a:r>
          </a:p>
          <a:p>
            <a:pPr lvl="1" eaLnBrk="1" hangingPunct="1">
              <a:buFontTx/>
              <a:buNone/>
            </a:pPr>
            <a:endParaRPr lang="en-US" sz="2400" dirty="0" smtClean="0"/>
          </a:p>
          <a:p>
            <a:pPr lvl="1" eaLnBrk="1" hangingPunct="1">
              <a:buFontTx/>
              <a:buNone/>
            </a:pPr>
            <a:endParaRPr lang="en-US" sz="2400" dirty="0" smtClean="0"/>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Web Module (WAR)</a:t>
            </a:r>
          </a:p>
        </p:txBody>
      </p:sp>
      <p:sp>
        <p:nvSpPr>
          <p:cNvPr id="34819" name="Text Box 3"/>
          <p:cNvSpPr txBox="1">
            <a:spLocks noChangeArrowheads="1"/>
          </p:cNvSpPr>
          <p:nvPr/>
        </p:nvSpPr>
        <p:spPr bwMode="auto">
          <a:xfrm>
            <a:off x="2819400" y="1143000"/>
            <a:ext cx="1828800" cy="457200"/>
          </a:xfrm>
          <a:prstGeom prst="rect">
            <a:avLst/>
          </a:prstGeom>
          <a:noFill/>
          <a:ln w="9525">
            <a:noFill/>
            <a:miter lim="800000"/>
            <a:headEnd/>
            <a:tailEnd/>
          </a:ln>
        </p:spPr>
        <p:txBody>
          <a:bodyPr>
            <a:spAutoFit/>
          </a:bodyPr>
          <a:lstStyle/>
          <a:p>
            <a:pPr>
              <a:spcBef>
                <a:spcPct val="50000"/>
              </a:spcBef>
            </a:pPr>
            <a:r>
              <a:rPr lang="en-US" dirty="0"/>
              <a:t>folder</a:t>
            </a:r>
          </a:p>
        </p:txBody>
      </p:sp>
      <p:sp>
        <p:nvSpPr>
          <p:cNvPr id="34820" name="Line 4"/>
          <p:cNvSpPr>
            <a:spLocks noChangeShapeType="1"/>
          </p:cNvSpPr>
          <p:nvPr/>
        </p:nvSpPr>
        <p:spPr bwMode="auto">
          <a:xfrm>
            <a:off x="3352800" y="1752600"/>
            <a:ext cx="0" cy="990600"/>
          </a:xfrm>
          <a:prstGeom prst="line">
            <a:avLst/>
          </a:prstGeom>
          <a:noFill/>
          <a:ln w="9525">
            <a:solidFill>
              <a:schemeClr val="tx1"/>
            </a:solidFill>
            <a:round/>
            <a:headEnd/>
            <a:tailEnd/>
          </a:ln>
        </p:spPr>
        <p:txBody>
          <a:bodyPr/>
          <a:lstStyle/>
          <a:p>
            <a:endParaRPr lang="en-US"/>
          </a:p>
        </p:txBody>
      </p:sp>
      <p:sp>
        <p:nvSpPr>
          <p:cNvPr id="34821" name="Text Box 5"/>
          <p:cNvSpPr txBox="1">
            <a:spLocks noChangeArrowheads="1"/>
          </p:cNvSpPr>
          <p:nvPr/>
        </p:nvSpPr>
        <p:spPr bwMode="auto">
          <a:xfrm>
            <a:off x="2514600" y="2743200"/>
            <a:ext cx="2133600" cy="457200"/>
          </a:xfrm>
          <a:prstGeom prst="rect">
            <a:avLst/>
          </a:prstGeom>
          <a:noFill/>
          <a:ln w="9525">
            <a:noFill/>
            <a:miter lim="800000"/>
            <a:headEnd/>
            <a:tailEnd/>
          </a:ln>
        </p:spPr>
        <p:txBody>
          <a:bodyPr>
            <a:spAutoFit/>
          </a:bodyPr>
          <a:lstStyle/>
          <a:p>
            <a:pPr algn="ctr">
              <a:spcBef>
                <a:spcPct val="50000"/>
              </a:spcBef>
            </a:pPr>
            <a:r>
              <a:rPr lang="en-US"/>
              <a:t>WEB-INF</a:t>
            </a:r>
          </a:p>
        </p:txBody>
      </p:sp>
      <p:sp>
        <p:nvSpPr>
          <p:cNvPr id="34822" name="Line 6"/>
          <p:cNvSpPr>
            <a:spLocks noChangeShapeType="1"/>
          </p:cNvSpPr>
          <p:nvPr/>
        </p:nvSpPr>
        <p:spPr bwMode="auto">
          <a:xfrm>
            <a:off x="3429000" y="3124200"/>
            <a:ext cx="0" cy="914400"/>
          </a:xfrm>
          <a:prstGeom prst="line">
            <a:avLst/>
          </a:prstGeom>
          <a:noFill/>
          <a:ln w="9525">
            <a:solidFill>
              <a:schemeClr val="tx1"/>
            </a:solidFill>
            <a:round/>
            <a:headEnd/>
            <a:tailEnd/>
          </a:ln>
        </p:spPr>
        <p:txBody>
          <a:bodyPr/>
          <a:lstStyle/>
          <a:p>
            <a:endParaRPr lang="en-US"/>
          </a:p>
        </p:txBody>
      </p:sp>
      <p:sp>
        <p:nvSpPr>
          <p:cNvPr id="34823" name="Line 7"/>
          <p:cNvSpPr>
            <a:spLocks noChangeShapeType="1"/>
          </p:cNvSpPr>
          <p:nvPr/>
        </p:nvSpPr>
        <p:spPr bwMode="auto">
          <a:xfrm flipV="1">
            <a:off x="2133600" y="4038600"/>
            <a:ext cx="2743200" cy="46038"/>
          </a:xfrm>
          <a:prstGeom prst="line">
            <a:avLst/>
          </a:prstGeom>
          <a:noFill/>
          <a:ln w="9525">
            <a:solidFill>
              <a:schemeClr val="tx1"/>
            </a:solidFill>
            <a:round/>
            <a:headEnd/>
            <a:tailEnd/>
          </a:ln>
        </p:spPr>
        <p:txBody>
          <a:bodyPr/>
          <a:lstStyle/>
          <a:p>
            <a:endParaRPr lang="en-US"/>
          </a:p>
        </p:txBody>
      </p:sp>
      <p:sp>
        <p:nvSpPr>
          <p:cNvPr id="34824" name="Line 8"/>
          <p:cNvSpPr>
            <a:spLocks noChangeShapeType="1"/>
          </p:cNvSpPr>
          <p:nvPr/>
        </p:nvSpPr>
        <p:spPr bwMode="auto">
          <a:xfrm>
            <a:off x="2133600" y="4114800"/>
            <a:ext cx="0" cy="838200"/>
          </a:xfrm>
          <a:prstGeom prst="line">
            <a:avLst/>
          </a:prstGeom>
          <a:noFill/>
          <a:ln w="9525">
            <a:solidFill>
              <a:schemeClr val="tx1"/>
            </a:solidFill>
            <a:round/>
            <a:headEnd/>
            <a:tailEnd/>
          </a:ln>
        </p:spPr>
        <p:txBody>
          <a:bodyPr/>
          <a:lstStyle/>
          <a:p>
            <a:endParaRPr lang="en-US"/>
          </a:p>
        </p:txBody>
      </p:sp>
      <p:sp>
        <p:nvSpPr>
          <p:cNvPr id="34825" name="Line 9"/>
          <p:cNvSpPr>
            <a:spLocks noChangeShapeType="1"/>
          </p:cNvSpPr>
          <p:nvPr/>
        </p:nvSpPr>
        <p:spPr bwMode="auto">
          <a:xfrm>
            <a:off x="4876800" y="4038600"/>
            <a:ext cx="0" cy="838200"/>
          </a:xfrm>
          <a:prstGeom prst="line">
            <a:avLst/>
          </a:prstGeom>
          <a:noFill/>
          <a:ln w="9525">
            <a:solidFill>
              <a:schemeClr val="tx1"/>
            </a:solidFill>
            <a:round/>
            <a:headEnd/>
            <a:tailEnd/>
          </a:ln>
        </p:spPr>
        <p:txBody>
          <a:bodyPr/>
          <a:lstStyle/>
          <a:p>
            <a:endParaRPr lang="en-US"/>
          </a:p>
        </p:txBody>
      </p:sp>
      <p:sp>
        <p:nvSpPr>
          <p:cNvPr id="34826" name="Text Box 10"/>
          <p:cNvSpPr txBox="1">
            <a:spLocks noChangeArrowheads="1"/>
          </p:cNvSpPr>
          <p:nvPr/>
        </p:nvSpPr>
        <p:spPr bwMode="auto">
          <a:xfrm>
            <a:off x="1676400" y="4876800"/>
            <a:ext cx="1030288" cy="457200"/>
          </a:xfrm>
          <a:prstGeom prst="rect">
            <a:avLst/>
          </a:prstGeom>
          <a:noFill/>
          <a:ln w="9525">
            <a:noFill/>
            <a:miter lim="800000"/>
            <a:headEnd/>
            <a:tailEnd/>
          </a:ln>
        </p:spPr>
        <p:txBody>
          <a:bodyPr wrap="none">
            <a:spAutoFit/>
          </a:bodyPr>
          <a:lstStyle/>
          <a:p>
            <a:r>
              <a:rPr lang="en-US"/>
              <a:t>classes</a:t>
            </a:r>
          </a:p>
        </p:txBody>
      </p:sp>
      <p:sp>
        <p:nvSpPr>
          <p:cNvPr id="34827" name="Text Box 11"/>
          <p:cNvSpPr txBox="1">
            <a:spLocks noChangeArrowheads="1"/>
          </p:cNvSpPr>
          <p:nvPr/>
        </p:nvSpPr>
        <p:spPr bwMode="auto">
          <a:xfrm>
            <a:off x="4343400" y="4876800"/>
            <a:ext cx="1219200" cy="457200"/>
          </a:xfrm>
          <a:prstGeom prst="rect">
            <a:avLst/>
          </a:prstGeom>
          <a:noFill/>
          <a:ln w="9525">
            <a:noFill/>
            <a:miter lim="800000"/>
            <a:headEnd/>
            <a:tailEnd/>
          </a:ln>
        </p:spPr>
        <p:txBody>
          <a:bodyPr>
            <a:spAutoFit/>
          </a:bodyPr>
          <a:lstStyle/>
          <a:p>
            <a:pPr algn="ctr">
              <a:spcBef>
                <a:spcPct val="50000"/>
              </a:spcBef>
            </a:pPr>
            <a:r>
              <a:rPr lang="en-US"/>
              <a:t>lib</a:t>
            </a:r>
          </a:p>
        </p:txBody>
      </p:sp>
      <p:sp>
        <p:nvSpPr>
          <p:cNvPr id="34828" name="Text Box 12"/>
          <p:cNvSpPr txBox="1">
            <a:spLocks noChangeArrowheads="1"/>
          </p:cNvSpPr>
          <p:nvPr/>
        </p:nvSpPr>
        <p:spPr bwMode="auto">
          <a:xfrm>
            <a:off x="3276600" y="1905000"/>
            <a:ext cx="2819400" cy="457200"/>
          </a:xfrm>
          <a:prstGeom prst="rect">
            <a:avLst/>
          </a:prstGeom>
          <a:noFill/>
          <a:ln w="9525">
            <a:noFill/>
            <a:miter lim="800000"/>
            <a:headEnd/>
            <a:tailEnd/>
          </a:ln>
        </p:spPr>
        <p:txBody>
          <a:bodyPr>
            <a:spAutoFit/>
          </a:bodyPr>
          <a:lstStyle/>
          <a:p>
            <a:pPr>
              <a:spcBef>
                <a:spcPct val="50000"/>
              </a:spcBef>
            </a:pPr>
            <a:r>
              <a:rPr lang="en-US"/>
              <a:t>(Html,jsp,gif files)</a:t>
            </a:r>
          </a:p>
        </p:txBody>
      </p:sp>
      <p:sp>
        <p:nvSpPr>
          <p:cNvPr id="34829" name="Text Box 13"/>
          <p:cNvSpPr txBox="1">
            <a:spLocks noChangeArrowheads="1"/>
          </p:cNvSpPr>
          <p:nvPr/>
        </p:nvSpPr>
        <p:spPr bwMode="auto">
          <a:xfrm>
            <a:off x="3581400" y="3352800"/>
            <a:ext cx="2514600" cy="457200"/>
          </a:xfrm>
          <a:prstGeom prst="rect">
            <a:avLst/>
          </a:prstGeom>
          <a:noFill/>
          <a:ln w="9525">
            <a:noFill/>
            <a:miter lim="800000"/>
            <a:headEnd/>
            <a:tailEnd/>
          </a:ln>
        </p:spPr>
        <p:txBody>
          <a:bodyPr>
            <a:spAutoFit/>
          </a:bodyPr>
          <a:lstStyle/>
          <a:p>
            <a:pPr>
              <a:spcBef>
                <a:spcPct val="50000"/>
              </a:spcBef>
            </a:pPr>
            <a:r>
              <a:rPr lang="en-US"/>
              <a:t>( web.xml )</a:t>
            </a:r>
          </a:p>
        </p:txBody>
      </p:sp>
      <p:sp>
        <p:nvSpPr>
          <p:cNvPr id="34830" name="Text Box 14"/>
          <p:cNvSpPr txBox="1">
            <a:spLocks noChangeArrowheads="1"/>
          </p:cNvSpPr>
          <p:nvPr/>
        </p:nvSpPr>
        <p:spPr bwMode="auto">
          <a:xfrm>
            <a:off x="1066800" y="5257800"/>
            <a:ext cx="3048000" cy="457200"/>
          </a:xfrm>
          <a:prstGeom prst="rect">
            <a:avLst/>
          </a:prstGeom>
          <a:noFill/>
          <a:ln w="9525">
            <a:noFill/>
            <a:miter lim="800000"/>
            <a:headEnd/>
            <a:tailEnd/>
          </a:ln>
        </p:spPr>
        <p:txBody>
          <a:bodyPr>
            <a:spAutoFit/>
          </a:bodyPr>
          <a:lstStyle/>
          <a:p>
            <a:pPr>
              <a:spcBef>
                <a:spcPct val="50000"/>
              </a:spcBef>
            </a:pPr>
            <a:r>
              <a:rPr lang="en-US"/>
              <a:t>( .class files )</a:t>
            </a:r>
          </a:p>
        </p:txBody>
      </p:sp>
      <p:sp>
        <p:nvSpPr>
          <p:cNvPr id="34831" name="Text Box 15"/>
          <p:cNvSpPr txBox="1">
            <a:spLocks noChangeArrowheads="1"/>
          </p:cNvSpPr>
          <p:nvPr/>
        </p:nvSpPr>
        <p:spPr bwMode="auto">
          <a:xfrm>
            <a:off x="4038600" y="5257800"/>
            <a:ext cx="3505200" cy="457200"/>
          </a:xfrm>
          <a:prstGeom prst="rect">
            <a:avLst/>
          </a:prstGeom>
          <a:noFill/>
          <a:ln w="9525">
            <a:noFill/>
            <a:miter lim="800000"/>
            <a:headEnd/>
            <a:tailEnd/>
          </a:ln>
        </p:spPr>
        <p:txBody>
          <a:bodyPr>
            <a:spAutoFit/>
          </a:bodyPr>
          <a:lstStyle/>
          <a:p>
            <a:pPr>
              <a:spcBef>
                <a:spcPct val="50000"/>
              </a:spcBef>
            </a:pPr>
            <a:r>
              <a:rPr lang="en-US"/>
              <a:t>( Library files(.jar,.zip) )</a:t>
            </a:r>
          </a:p>
        </p:txBody>
      </p:sp>
      <p:sp>
        <p:nvSpPr>
          <p:cNvPr id="16" name="Oval 15"/>
          <p:cNvSpPr/>
          <p:nvPr/>
        </p:nvSpPr>
        <p:spPr>
          <a:xfrm>
            <a:off x="1219200" y="1600200"/>
            <a:ext cx="4724400" cy="4343400"/>
          </a:xfrm>
          <a:prstGeom prst="ellipse">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Box 16"/>
          <p:cNvSpPr txBox="1">
            <a:spLocks noChangeArrowheads="1"/>
          </p:cNvSpPr>
          <p:nvPr/>
        </p:nvSpPr>
        <p:spPr bwMode="auto">
          <a:xfrm>
            <a:off x="6781800" y="2209800"/>
            <a:ext cx="1752600" cy="1938338"/>
          </a:xfrm>
          <a:prstGeom prst="rect">
            <a:avLst/>
          </a:prstGeom>
          <a:noFill/>
          <a:ln w="9525">
            <a:solidFill>
              <a:schemeClr val="tx1"/>
            </a:solidFill>
            <a:miter lim="800000"/>
            <a:headEnd/>
            <a:tailEnd/>
          </a:ln>
        </p:spPr>
        <p:txBody>
          <a:bodyPr>
            <a:spAutoFit/>
          </a:bodyPr>
          <a:lstStyle/>
          <a:p>
            <a:r>
              <a:rPr lang="en-US"/>
              <a:t>Compressed into a file having extension </a:t>
            </a:r>
            <a:r>
              <a:rPr lang="en-US" b="1"/>
              <a:t>war</a:t>
            </a:r>
          </a:p>
        </p:txBody>
      </p:sp>
      <p:sp>
        <p:nvSpPr>
          <p:cNvPr id="19" name="Right Arrow 18"/>
          <p:cNvSpPr/>
          <p:nvPr/>
        </p:nvSpPr>
        <p:spPr>
          <a:xfrm>
            <a:off x="5943600" y="3200400"/>
            <a:ext cx="762000" cy="2286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bg/>
                                          </p:spTgt>
                                        </p:tgtEl>
                                        <p:attrNameLst>
                                          <p:attrName>style.visibility</p:attrName>
                                        </p:attrNameLst>
                                      </p:cBhvr>
                                      <p:to>
                                        <p:strVal val="visible"/>
                                      </p:to>
                                    </p:set>
                                    <p:animEffect transition="in" filter="fade">
                                      <p:cBhvr>
                                        <p:cTn id="17" dur="2000"/>
                                        <p:tgtEl>
                                          <p:spTgt spid="1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20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allAtOnce"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Deployment Descriptor	</a:t>
            </a:r>
          </a:p>
        </p:txBody>
      </p:sp>
      <p:sp>
        <p:nvSpPr>
          <p:cNvPr id="27651" name="Rectangle 3"/>
          <p:cNvSpPr>
            <a:spLocks noGrp="1" noChangeArrowheads="1"/>
          </p:cNvSpPr>
          <p:nvPr>
            <p:ph idx="1"/>
          </p:nvPr>
        </p:nvSpPr>
        <p:spPr/>
        <p:txBody>
          <a:bodyPr/>
          <a:lstStyle/>
          <a:p>
            <a:pPr eaLnBrk="1" hangingPunct="1"/>
            <a:r>
              <a:rPr lang="en-US" smtClean="0"/>
              <a:t>A xml file, containing configuration information of a particular module</a:t>
            </a:r>
          </a:p>
          <a:p>
            <a:pPr eaLnBrk="1" hangingPunct="1"/>
            <a:r>
              <a:rPr lang="en-US" smtClean="0"/>
              <a:t>For web module this is named as web.xml</a:t>
            </a:r>
          </a:p>
          <a:p>
            <a:pPr eaLnBrk="1" hangingPunct="1"/>
            <a:r>
              <a:rPr lang="en-US" smtClean="0"/>
              <a:t>Every J2EE web module must have one (and only one) web.xml</a:t>
            </a:r>
          </a:p>
          <a:p>
            <a:pPr eaLnBrk="1" hangingPunct="1"/>
            <a:r>
              <a:rPr lang="en-US" smtClean="0"/>
              <a:t>All servlets, listeners,filters are registered in web.xml</a:t>
            </a: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cap="none" dirty="0" err="1" smtClean="0"/>
              <a:t>Servlet</a:t>
            </a:r>
            <a:endParaRPr lang="en-US" cap="none" dirty="0"/>
          </a:p>
        </p:txBody>
      </p:sp>
      <p:sp>
        <p:nvSpPr>
          <p:cNvPr id="6" name="Subtitle 5"/>
          <p:cNvSpPr>
            <a:spLocks noGrp="1"/>
          </p:cNvSpPr>
          <p:nvPr>
            <p:ph type="subTitle" idx="1"/>
          </p:nvPr>
        </p:nvSpPr>
        <p:spPr/>
        <p:txBody>
          <a:bodyPr/>
          <a:lstStyle/>
          <a:p>
            <a:endParaRPr lang="en-US"/>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Servlet</a:t>
            </a:r>
          </a:p>
        </p:txBody>
      </p:sp>
      <p:sp>
        <p:nvSpPr>
          <p:cNvPr id="28675" name="Rectangle 3"/>
          <p:cNvSpPr>
            <a:spLocks noGrp="1" noChangeArrowheads="1"/>
          </p:cNvSpPr>
          <p:nvPr>
            <p:ph idx="1"/>
          </p:nvPr>
        </p:nvSpPr>
        <p:spPr/>
        <p:txBody>
          <a:bodyPr/>
          <a:lstStyle/>
          <a:p>
            <a:pPr eaLnBrk="1" hangingPunct="1">
              <a:lnSpc>
                <a:spcPct val="90000"/>
              </a:lnSpc>
            </a:pPr>
            <a:r>
              <a:rPr lang="en-US" smtClean="0"/>
              <a:t>J2EE web component to generate HTML dynamically</a:t>
            </a:r>
          </a:p>
          <a:p>
            <a:pPr eaLnBrk="1" hangingPunct="1">
              <a:lnSpc>
                <a:spcPct val="90000"/>
              </a:lnSpc>
            </a:pPr>
            <a:r>
              <a:rPr lang="en-US" smtClean="0"/>
              <a:t>A java class which implements an interface – “Servlet” of  package javax.servlet and defines all methods declared</a:t>
            </a:r>
          </a:p>
          <a:p>
            <a:pPr eaLnBrk="1" hangingPunct="1">
              <a:lnSpc>
                <a:spcPct val="90000"/>
              </a:lnSpc>
            </a:pPr>
            <a:r>
              <a:rPr lang="en-US" smtClean="0"/>
              <a:t>Method “service(ServletRequest , ServletResponse)” contains algorithm to generate html programmatically . </a:t>
            </a:r>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Interface </a:t>
            </a:r>
            <a:r>
              <a:rPr lang="en-US" dirty="0" err="1" smtClean="0"/>
              <a:t>Servlet</a:t>
            </a:r>
            <a:endParaRPr lang="en-US" dirty="0" smtClean="0"/>
          </a:p>
        </p:txBody>
      </p:sp>
      <p:sp>
        <p:nvSpPr>
          <p:cNvPr id="29699" name="Text Box 3"/>
          <p:cNvSpPr txBox="1">
            <a:spLocks noChangeArrowheads="1"/>
          </p:cNvSpPr>
          <p:nvPr/>
        </p:nvSpPr>
        <p:spPr bwMode="auto">
          <a:xfrm>
            <a:off x="762000" y="990600"/>
            <a:ext cx="8001000" cy="4524315"/>
          </a:xfrm>
          <a:prstGeom prst="rect">
            <a:avLst/>
          </a:prstGeom>
          <a:noFill/>
          <a:ln w="9525">
            <a:noFill/>
            <a:miter lim="800000"/>
            <a:headEnd/>
            <a:tailEnd/>
          </a:ln>
        </p:spPr>
        <p:txBody>
          <a:bodyPr>
            <a:spAutoFit/>
          </a:bodyPr>
          <a:lstStyle/>
          <a:p>
            <a:pPr>
              <a:spcBef>
                <a:spcPct val="50000"/>
              </a:spcBef>
            </a:pPr>
            <a:r>
              <a:rPr lang="en-US" dirty="0"/>
              <a:t>interface </a:t>
            </a:r>
            <a:r>
              <a:rPr lang="en-US" dirty="0" err="1"/>
              <a:t>Servlet</a:t>
            </a:r>
            <a:r>
              <a:rPr lang="en-US" dirty="0"/>
              <a:t> {</a:t>
            </a:r>
          </a:p>
          <a:p>
            <a:pPr>
              <a:spcBef>
                <a:spcPct val="50000"/>
              </a:spcBef>
            </a:pPr>
            <a:r>
              <a:rPr lang="en-US" dirty="0"/>
              <a:t>	void service(</a:t>
            </a:r>
            <a:r>
              <a:rPr lang="en-US" dirty="0" err="1"/>
              <a:t>ServletRequest</a:t>
            </a:r>
            <a:r>
              <a:rPr lang="en-US" dirty="0"/>
              <a:t> </a:t>
            </a:r>
            <a:r>
              <a:rPr lang="en-US" dirty="0" err="1"/>
              <a:t>req,ServletResponse</a:t>
            </a:r>
            <a:r>
              <a:rPr lang="en-US" dirty="0"/>
              <a:t> res) 	throws </a:t>
            </a:r>
            <a:r>
              <a:rPr lang="en-US" dirty="0" err="1"/>
              <a:t>ServletException,IOException</a:t>
            </a:r>
            <a:r>
              <a:rPr lang="en-US" dirty="0"/>
              <a:t>;</a:t>
            </a:r>
          </a:p>
          <a:p>
            <a:pPr>
              <a:spcBef>
                <a:spcPct val="50000"/>
              </a:spcBef>
            </a:pPr>
            <a:r>
              <a:rPr lang="en-US" dirty="0"/>
              <a:t>	void  init(</a:t>
            </a:r>
            <a:r>
              <a:rPr lang="en-US" dirty="0" err="1"/>
              <a:t>ServletConfig</a:t>
            </a:r>
            <a:r>
              <a:rPr lang="en-US" dirty="0"/>
              <a:t> </a:t>
            </a:r>
            <a:r>
              <a:rPr lang="en-US" dirty="0" err="1"/>
              <a:t>config</a:t>
            </a:r>
            <a:r>
              <a:rPr lang="en-US" dirty="0"/>
              <a:t>) throws 	</a:t>
            </a:r>
            <a:r>
              <a:rPr lang="en-US" dirty="0" err="1"/>
              <a:t>ServletException</a:t>
            </a:r>
            <a:r>
              <a:rPr lang="en-US" dirty="0"/>
              <a:t>;</a:t>
            </a:r>
          </a:p>
          <a:p>
            <a:pPr>
              <a:spcBef>
                <a:spcPct val="50000"/>
              </a:spcBef>
            </a:pPr>
            <a:r>
              <a:rPr lang="en-US" b="1" dirty="0">
                <a:latin typeface="Arial Unicode MS" pitchFamily="34" charset="-128"/>
              </a:rPr>
              <a:t> 	</a:t>
            </a:r>
            <a:r>
              <a:rPr lang="en-US" dirty="0" err="1">
                <a:latin typeface="Arial Unicode MS" pitchFamily="34" charset="-128"/>
              </a:rPr>
              <a:t>ServletConfig</a:t>
            </a:r>
            <a:r>
              <a:rPr lang="en-US" dirty="0">
                <a:latin typeface="Arial Unicode MS" pitchFamily="34" charset="-128"/>
              </a:rPr>
              <a:t> </a:t>
            </a:r>
            <a:r>
              <a:rPr lang="en-US" dirty="0" err="1"/>
              <a:t>getServletConfig</a:t>
            </a:r>
            <a:r>
              <a:rPr lang="en-US" dirty="0"/>
              <a:t>() ;</a:t>
            </a:r>
          </a:p>
          <a:p>
            <a:pPr>
              <a:spcBef>
                <a:spcPct val="50000"/>
              </a:spcBef>
            </a:pPr>
            <a:r>
              <a:rPr lang="en-US" dirty="0">
                <a:latin typeface="Arial Unicode MS" pitchFamily="34" charset="-128"/>
              </a:rPr>
              <a:t>	String </a:t>
            </a:r>
            <a:r>
              <a:rPr lang="en-US" dirty="0" err="1">
                <a:latin typeface="Arial Unicode MS" pitchFamily="34" charset="-128"/>
              </a:rPr>
              <a:t>getServletInfo</a:t>
            </a:r>
            <a:r>
              <a:rPr lang="en-US" dirty="0">
                <a:latin typeface="Arial Unicode MS" pitchFamily="34" charset="-128"/>
              </a:rPr>
              <a:t>()</a:t>
            </a:r>
            <a:r>
              <a:rPr lang="en-US" dirty="0"/>
              <a:t> ;</a:t>
            </a:r>
          </a:p>
          <a:p>
            <a:pPr>
              <a:spcBef>
                <a:spcPct val="50000"/>
              </a:spcBef>
            </a:pPr>
            <a:r>
              <a:rPr lang="en-US" dirty="0">
                <a:latin typeface="Arial Unicode MS" pitchFamily="34" charset="-128"/>
              </a:rPr>
              <a:t>	void destroy()</a:t>
            </a:r>
            <a:r>
              <a:rPr lang="en-US" dirty="0"/>
              <a:t> ;</a:t>
            </a:r>
          </a:p>
          <a:p>
            <a:pPr>
              <a:spcBef>
                <a:spcPct val="50000"/>
              </a:spcBef>
            </a:pPr>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Steps to develop simple </a:t>
            </a:r>
            <a:r>
              <a:rPr lang="en-US" dirty="0" err="1" smtClean="0"/>
              <a:t>servlet</a:t>
            </a:r>
            <a:endParaRPr lang="en-US" dirty="0"/>
          </a:p>
        </p:txBody>
      </p:sp>
      <p:sp>
        <p:nvSpPr>
          <p:cNvPr id="4" name="Content Placeholder 3"/>
          <p:cNvSpPr>
            <a:spLocks noGrp="1"/>
          </p:cNvSpPr>
          <p:nvPr>
            <p:ph idx="1"/>
          </p:nvPr>
        </p:nvSpPr>
        <p:spPr/>
        <p:txBody>
          <a:bodyPr>
            <a:normAutofit/>
          </a:bodyPr>
          <a:lstStyle/>
          <a:p>
            <a:r>
              <a:rPr lang="en-US" dirty="0" smtClean="0"/>
              <a:t>Write a java class by implementing </a:t>
            </a:r>
            <a:r>
              <a:rPr lang="en-US" dirty="0" err="1" smtClean="0"/>
              <a:t>Servlet</a:t>
            </a:r>
            <a:r>
              <a:rPr lang="en-US" dirty="0" smtClean="0"/>
              <a:t> interface</a:t>
            </a:r>
          </a:p>
          <a:p>
            <a:pPr lvl="1"/>
            <a:r>
              <a:rPr lang="en-US" dirty="0" smtClean="0"/>
              <a:t>interface </a:t>
            </a:r>
            <a:r>
              <a:rPr lang="en-US" dirty="0" err="1" smtClean="0"/>
              <a:t>Servlet</a:t>
            </a:r>
            <a:r>
              <a:rPr lang="en-US" dirty="0" smtClean="0"/>
              <a:t> belongs to the package : </a:t>
            </a:r>
            <a:r>
              <a:rPr lang="en-US" dirty="0" err="1" smtClean="0"/>
              <a:t>javax.servlet</a:t>
            </a:r>
            <a:endParaRPr lang="en-US" dirty="0" smtClean="0"/>
          </a:p>
          <a:p>
            <a:r>
              <a:rPr lang="en-US" dirty="0" smtClean="0"/>
              <a:t>Write algorithm to generate web page dynamically in “service” method.</a:t>
            </a:r>
          </a:p>
          <a:p>
            <a:r>
              <a:rPr lang="en-US" dirty="0" smtClean="0"/>
              <a:t>Compile and copy “.class” file to the “classes” folder</a:t>
            </a:r>
          </a:p>
          <a:p>
            <a:pPr lvl="1"/>
            <a:r>
              <a:rPr lang="en-US" dirty="0" smtClean="0"/>
              <a:t>This step will be done by eclipse </a:t>
            </a:r>
          </a:p>
          <a:p>
            <a:r>
              <a:rPr lang="en-US" dirty="0" smtClean="0"/>
              <a:t>Declare URI of the servlet : </a:t>
            </a:r>
          </a:p>
          <a:p>
            <a:pPr lvl="1"/>
            <a:r>
              <a:rPr lang="en-US" dirty="0" smtClean="0"/>
              <a:t>Using </a:t>
            </a:r>
            <a:r>
              <a:rPr lang="en-US" i="1" dirty="0" smtClean="0"/>
              <a:t>annotation</a:t>
            </a:r>
          </a:p>
          <a:p>
            <a:pPr lvl="1"/>
            <a:r>
              <a:rPr lang="en-US" dirty="0" smtClean="0"/>
              <a:t>Using </a:t>
            </a:r>
            <a:r>
              <a:rPr lang="en-US" i="1" dirty="0" smtClean="0"/>
              <a:t>XML in web.xml</a:t>
            </a:r>
            <a:endParaRPr lang="en-US" i="1" dirty="0"/>
          </a:p>
        </p:txBody>
      </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Servlet</a:t>
            </a:r>
            <a:r>
              <a:rPr lang="en-US" dirty="0" smtClean="0"/>
              <a:t> Code</a:t>
            </a:r>
            <a:endParaRPr lang="en-US" dirty="0"/>
          </a:p>
        </p:txBody>
      </p:sp>
      <p:sp>
        <p:nvSpPr>
          <p:cNvPr id="4" name="Rectangle 3"/>
          <p:cNvSpPr/>
          <p:nvPr/>
        </p:nvSpPr>
        <p:spPr>
          <a:xfrm>
            <a:off x="685800" y="914400"/>
            <a:ext cx="8305800" cy="5262979"/>
          </a:xfrm>
          <a:prstGeom prst="rect">
            <a:avLst/>
          </a:prstGeom>
        </p:spPr>
        <p:txBody>
          <a:bodyPr wrap="square">
            <a:spAutoFit/>
          </a:bodyPr>
          <a:lstStyle/>
          <a:p>
            <a:r>
              <a:rPr lang="en-US" sz="1600" dirty="0" smtClean="0"/>
              <a:t>package </a:t>
            </a:r>
            <a:r>
              <a:rPr lang="en-US" sz="1600" dirty="0" err="1" smtClean="0"/>
              <a:t>org.servlet</a:t>
            </a:r>
            <a:r>
              <a:rPr lang="en-US" sz="1600" dirty="0" smtClean="0"/>
              <a:t>;</a:t>
            </a:r>
          </a:p>
          <a:p>
            <a:endParaRPr lang="en-US" sz="1600" dirty="0" smtClean="0"/>
          </a:p>
          <a:p>
            <a:r>
              <a:rPr lang="en-US" sz="1600" dirty="0" smtClean="0"/>
              <a:t>import java.io.*;</a:t>
            </a:r>
          </a:p>
          <a:p>
            <a:r>
              <a:rPr lang="en-US" sz="1600" dirty="0" smtClean="0"/>
              <a:t>import </a:t>
            </a:r>
            <a:r>
              <a:rPr lang="en-US" sz="1600" dirty="0" err="1" smtClean="0"/>
              <a:t>javax.servlet</a:t>
            </a:r>
            <a:r>
              <a:rPr lang="en-US" sz="1600" dirty="0" smtClean="0"/>
              <a:t>.*;</a:t>
            </a:r>
          </a:p>
          <a:p>
            <a:endParaRPr lang="en-US" sz="1600" dirty="0" smtClean="0"/>
          </a:p>
          <a:p>
            <a:r>
              <a:rPr lang="en-US" sz="1600" dirty="0" smtClean="0"/>
              <a:t>public class </a:t>
            </a:r>
            <a:r>
              <a:rPr lang="en-US" sz="1600" dirty="0" err="1" smtClean="0"/>
              <a:t>FirstServlet</a:t>
            </a:r>
            <a:r>
              <a:rPr lang="en-US" sz="1600" dirty="0" smtClean="0"/>
              <a:t> implements </a:t>
            </a:r>
            <a:r>
              <a:rPr lang="en-US" sz="1600" dirty="0" err="1" smtClean="0"/>
              <a:t>Servlet</a:t>
            </a:r>
            <a:r>
              <a:rPr lang="en-US" sz="1600" dirty="0" smtClean="0"/>
              <a:t> {</a:t>
            </a:r>
          </a:p>
          <a:p>
            <a:r>
              <a:rPr lang="en-US" sz="1600" dirty="0" smtClean="0"/>
              <a:t>	public void destroy() {}</a:t>
            </a:r>
          </a:p>
          <a:p>
            <a:r>
              <a:rPr lang="en-US" sz="1600" dirty="0" smtClean="0"/>
              <a:t>	public </a:t>
            </a:r>
            <a:r>
              <a:rPr lang="en-US" sz="1600" dirty="0" err="1" smtClean="0"/>
              <a:t>ServletConfig</a:t>
            </a:r>
            <a:r>
              <a:rPr lang="en-US" sz="1600" dirty="0" smtClean="0"/>
              <a:t> </a:t>
            </a:r>
            <a:r>
              <a:rPr lang="en-US" sz="1600" dirty="0" err="1" smtClean="0"/>
              <a:t>getServletConfig</a:t>
            </a:r>
            <a:r>
              <a:rPr lang="en-US" sz="1600" dirty="0" smtClean="0"/>
              <a:t>() {</a:t>
            </a:r>
          </a:p>
          <a:p>
            <a:r>
              <a:rPr lang="en-US" sz="1600" dirty="0" smtClean="0"/>
              <a:t>		return null;</a:t>
            </a:r>
          </a:p>
          <a:p>
            <a:r>
              <a:rPr lang="en-US" sz="1600" dirty="0" smtClean="0"/>
              <a:t>	}</a:t>
            </a:r>
          </a:p>
          <a:p>
            <a:r>
              <a:rPr lang="en-US" sz="1600" dirty="0" smtClean="0"/>
              <a:t>	public String </a:t>
            </a:r>
            <a:r>
              <a:rPr lang="en-US" sz="1600" dirty="0" err="1" smtClean="0"/>
              <a:t>getServletInfo</a:t>
            </a:r>
            <a:r>
              <a:rPr lang="en-US" sz="1600" dirty="0" smtClean="0"/>
              <a:t>() {</a:t>
            </a:r>
          </a:p>
          <a:p>
            <a:r>
              <a:rPr lang="en-US" sz="1600" dirty="0" smtClean="0"/>
              <a:t>		return null;</a:t>
            </a:r>
          </a:p>
          <a:p>
            <a:r>
              <a:rPr lang="en-US" sz="1600" dirty="0" smtClean="0"/>
              <a:t>	}</a:t>
            </a:r>
          </a:p>
          <a:p>
            <a:r>
              <a:rPr lang="en-US" sz="1600" dirty="0" smtClean="0"/>
              <a:t>	public void init(</a:t>
            </a:r>
            <a:r>
              <a:rPr lang="en-US" sz="1600" dirty="0" err="1" smtClean="0"/>
              <a:t>ServletConfig</a:t>
            </a:r>
            <a:r>
              <a:rPr lang="en-US" sz="1600" dirty="0" smtClean="0"/>
              <a:t> arg0) throws </a:t>
            </a:r>
            <a:r>
              <a:rPr lang="en-US" sz="1600" dirty="0" err="1" smtClean="0"/>
              <a:t>ServletException</a:t>
            </a:r>
            <a:r>
              <a:rPr lang="en-US" sz="1600" dirty="0" smtClean="0"/>
              <a:t> {	}</a:t>
            </a:r>
          </a:p>
          <a:p>
            <a:endParaRPr lang="en-US" sz="1600" dirty="0" smtClean="0"/>
          </a:p>
          <a:p>
            <a:r>
              <a:rPr lang="en-US" sz="1600" dirty="0" smtClean="0"/>
              <a:t>	public void service(</a:t>
            </a:r>
            <a:r>
              <a:rPr lang="en-US" sz="1600" dirty="0" err="1" smtClean="0"/>
              <a:t>ServletRequest</a:t>
            </a:r>
            <a:r>
              <a:rPr lang="en-US" sz="1600" dirty="0" smtClean="0"/>
              <a:t> </a:t>
            </a:r>
            <a:r>
              <a:rPr lang="en-US" sz="1600" dirty="0" err="1" smtClean="0"/>
              <a:t>req</a:t>
            </a:r>
            <a:r>
              <a:rPr lang="en-US" sz="1600" dirty="0" smtClean="0"/>
              <a:t>, </a:t>
            </a:r>
            <a:r>
              <a:rPr lang="en-US" sz="1600" dirty="0" err="1" smtClean="0"/>
              <a:t>ServletResponse</a:t>
            </a:r>
            <a:r>
              <a:rPr lang="en-US" sz="1600" dirty="0" smtClean="0"/>
              <a:t> res)</a:t>
            </a:r>
          </a:p>
          <a:p>
            <a:r>
              <a:rPr lang="en-US" sz="1600" dirty="0" smtClean="0"/>
              <a:t>			throws </a:t>
            </a:r>
            <a:r>
              <a:rPr lang="en-US" sz="1600" dirty="0" err="1" smtClean="0"/>
              <a:t>ServletException</a:t>
            </a:r>
            <a:r>
              <a:rPr lang="en-US" sz="1600" dirty="0" smtClean="0"/>
              <a:t>, </a:t>
            </a:r>
            <a:r>
              <a:rPr lang="en-US" sz="1600" dirty="0" err="1" smtClean="0"/>
              <a:t>IOException</a:t>
            </a:r>
            <a:r>
              <a:rPr lang="en-US" sz="1600" dirty="0" smtClean="0"/>
              <a:t> {</a:t>
            </a:r>
          </a:p>
          <a:p>
            <a:r>
              <a:rPr lang="en-US" sz="1600" dirty="0" smtClean="0"/>
              <a:t>		// Here we write page generation code</a:t>
            </a:r>
          </a:p>
          <a:p>
            <a:r>
              <a:rPr lang="en-US" sz="1600" dirty="0" smtClean="0"/>
              <a:t>	}</a:t>
            </a:r>
          </a:p>
          <a:p>
            <a:endParaRPr lang="en-US" sz="1600" dirty="0" smtClean="0"/>
          </a:p>
          <a:p>
            <a:r>
              <a:rPr lang="en-US" sz="1600" dirty="0" smtClean="0"/>
              <a:t>}</a:t>
            </a:r>
            <a:endParaRPr lang="en-US" sz="1600" dirty="0"/>
          </a:p>
        </p:txBody>
      </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 Service</a:t>
            </a:r>
            <a:endParaRPr lang="en-US" dirty="0"/>
          </a:p>
        </p:txBody>
      </p:sp>
      <p:sp>
        <p:nvSpPr>
          <p:cNvPr id="4" name="Rectangle 3"/>
          <p:cNvSpPr/>
          <p:nvPr/>
        </p:nvSpPr>
        <p:spPr>
          <a:xfrm>
            <a:off x="685800" y="856357"/>
            <a:ext cx="8763000" cy="5632311"/>
          </a:xfrm>
          <a:prstGeom prst="rect">
            <a:avLst/>
          </a:prstGeom>
        </p:spPr>
        <p:txBody>
          <a:bodyPr wrap="square">
            <a:spAutoFit/>
          </a:bodyPr>
          <a:lstStyle/>
          <a:p>
            <a:r>
              <a:rPr lang="fr-FR" dirty="0" smtClean="0"/>
              <a:t>public </a:t>
            </a:r>
            <a:r>
              <a:rPr lang="fr-FR" dirty="0" err="1" smtClean="0"/>
              <a:t>void</a:t>
            </a:r>
            <a:r>
              <a:rPr lang="fr-FR" dirty="0" smtClean="0"/>
              <a:t> service(</a:t>
            </a:r>
            <a:r>
              <a:rPr lang="fr-FR" dirty="0" err="1" smtClean="0"/>
              <a:t>ServletRequest</a:t>
            </a:r>
            <a:r>
              <a:rPr lang="fr-FR" dirty="0" smtClean="0"/>
              <a:t> </a:t>
            </a:r>
            <a:r>
              <a:rPr lang="fr-FR" dirty="0" err="1" smtClean="0"/>
              <a:t>req</a:t>
            </a:r>
            <a:r>
              <a:rPr lang="fr-FR" dirty="0" smtClean="0"/>
              <a:t>, </a:t>
            </a:r>
            <a:r>
              <a:rPr lang="fr-FR" dirty="0" err="1" smtClean="0"/>
              <a:t>ServletResponse</a:t>
            </a:r>
            <a:r>
              <a:rPr lang="fr-FR" dirty="0" smtClean="0"/>
              <a:t> </a:t>
            </a:r>
            <a:r>
              <a:rPr lang="fr-FR" dirty="0" err="1" smtClean="0"/>
              <a:t>res</a:t>
            </a:r>
            <a:r>
              <a:rPr lang="fr-FR" dirty="0" smtClean="0"/>
              <a:t>)</a:t>
            </a:r>
          </a:p>
          <a:p>
            <a:r>
              <a:rPr lang="en-US" dirty="0" smtClean="0"/>
              <a:t>			throws </a:t>
            </a:r>
            <a:r>
              <a:rPr lang="en-US" dirty="0" err="1" smtClean="0"/>
              <a:t>ServletException</a:t>
            </a:r>
            <a:r>
              <a:rPr lang="en-US" dirty="0" smtClean="0"/>
              <a:t>, </a:t>
            </a:r>
            <a:r>
              <a:rPr lang="en-US" dirty="0" err="1" smtClean="0"/>
              <a:t>IOException</a:t>
            </a:r>
            <a:r>
              <a:rPr lang="en-US" dirty="0" smtClean="0"/>
              <a:t> </a:t>
            </a:r>
          </a:p>
          <a:p>
            <a:r>
              <a:rPr lang="en-US" dirty="0" smtClean="0"/>
              <a:t>{</a:t>
            </a:r>
          </a:p>
          <a:p>
            <a:r>
              <a:rPr lang="en-US" dirty="0" smtClean="0"/>
              <a:t>	</a:t>
            </a:r>
            <a:r>
              <a:rPr lang="en-US" dirty="0" err="1" smtClean="0"/>
              <a:t>res.setContentType</a:t>
            </a:r>
            <a:r>
              <a:rPr lang="en-US" dirty="0" smtClean="0"/>
              <a:t>("text/html");</a:t>
            </a:r>
          </a:p>
          <a:p>
            <a:r>
              <a:rPr lang="en-US" dirty="0" smtClean="0"/>
              <a:t>	</a:t>
            </a:r>
            <a:r>
              <a:rPr lang="en-US" dirty="0" err="1" smtClean="0"/>
              <a:t>PrintWriter</a:t>
            </a:r>
            <a:r>
              <a:rPr lang="en-US" dirty="0" smtClean="0"/>
              <a:t> out=</a:t>
            </a:r>
            <a:r>
              <a:rPr lang="en-US" dirty="0" err="1" smtClean="0"/>
              <a:t>res.getWriter</a:t>
            </a:r>
            <a:r>
              <a:rPr lang="en-US" dirty="0" smtClean="0"/>
              <a:t>();</a:t>
            </a:r>
          </a:p>
          <a:p>
            <a:r>
              <a:rPr lang="en-US" dirty="0" smtClean="0"/>
              <a:t>	</a:t>
            </a:r>
            <a:r>
              <a:rPr lang="en-US" dirty="0" err="1" smtClean="0"/>
              <a:t>DateFormat</a:t>
            </a:r>
            <a:r>
              <a:rPr lang="en-US" dirty="0" smtClean="0"/>
              <a:t> </a:t>
            </a:r>
            <a:r>
              <a:rPr lang="en-US" dirty="0" err="1" smtClean="0"/>
              <a:t>df</a:t>
            </a:r>
            <a:r>
              <a:rPr lang="en-US" dirty="0" smtClean="0"/>
              <a:t>=</a:t>
            </a:r>
            <a:r>
              <a:rPr lang="en-US" dirty="0" err="1" smtClean="0"/>
              <a:t>DateFormat.</a:t>
            </a:r>
            <a:r>
              <a:rPr lang="en-US" i="1" dirty="0" err="1" smtClean="0"/>
              <a:t>getTimeInstance</a:t>
            </a:r>
            <a:r>
              <a:rPr lang="en-US" i="1" dirty="0" smtClean="0"/>
              <a:t>();</a:t>
            </a:r>
          </a:p>
          <a:p>
            <a:r>
              <a:rPr lang="en-US" dirty="0" smtClean="0"/>
              <a:t>	Date d=new Date();</a:t>
            </a:r>
          </a:p>
          <a:p>
            <a:r>
              <a:rPr lang="en-US" dirty="0" smtClean="0"/>
              <a:t>	String time=</a:t>
            </a:r>
            <a:r>
              <a:rPr lang="en-US" dirty="0" err="1" smtClean="0"/>
              <a:t>df.format</a:t>
            </a:r>
            <a:r>
              <a:rPr lang="en-US" dirty="0" smtClean="0"/>
              <a:t>(d);</a:t>
            </a:r>
          </a:p>
          <a:p>
            <a:endParaRPr lang="en-US" dirty="0" smtClean="0"/>
          </a:p>
          <a:p>
            <a:r>
              <a:rPr lang="en-US" dirty="0" smtClean="0"/>
              <a:t>	</a:t>
            </a:r>
            <a:r>
              <a:rPr lang="en-US" dirty="0" err="1" smtClean="0"/>
              <a:t>out.println</a:t>
            </a:r>
            <a:r>
              <a:rPr lang="en-US" dirty="0" smtClean="0"/>
              <a:t>("&lt;html&gt;&lt;body&gt;");</a:t>
            </a:r>
          </a:p>
          <a:p>
            <a:r>
              <a:rPr lang="en-US" dirty="0" smtClean="0"/>
              <a:t>	</a:t>
            </a:r>
            <a:r>
              <a:rPr lang="en-US" dirty="0" err="1" smtClean="0"/>
              <a:t>out.println</a:t>
            </a:r>
            <a:r>
              <a:rPr lang="en-US" dirty="0" smtClean="0"/>
              <a:t>("&lt;h2&gt;"+time+"&lt;/h2&gt;");</a:t>
            </a:r>
          </a:p>
          <a:p>
            <a:r>
              <a:rPr lang="en-US" dirty="0" smtClean="0"/>
              <a:t>	</a:t>
            </a:r>
            <a:r>
              <a:rPr lang="en-US" dirty="0" err="1" smtClean="0"/>
              <a:t>out.println</a:t>
            </a:r>
            <a:r>
              <a:rPr lang="en-US" dirty="0" smtClean="0"/>
              <a:t>("&lt;/body&gt;&lt;/html&gt;");</a:t>
            </a:r>
          </a:p>
          <a:p>
            <a:endParaRPr lang="en-US" dirty="0" smtClean="0"/>
          </a:p>
          <a:p>
            <a:r>
              <a:rPr lang="en-US" dirty="0" smtClean="0"/>
              <a:t>	</a:t>
            </a:r>
            <a:r>
              <a:rPr lang="en-US" dirty="0" err="1" smtClean="0"/>
              <a:t>out.close</a:t>
            </a:r>
            <a:r>
              <a:rPr lang="en-US" dirty="0" smtClean="0"/>
              <a:t>();</a:t>
            </a:r>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cap="none" dirty="0" smtClean="0"/>
              <a:t>Introduction to </a:t>
            </a:r>
            <a:r>
              <a:rPr lang="en-US" dirty="0" smtClean="0"/>
              <a:t>http</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Declare URI of Servlet -- Annotation</a:t>
            </a:r>
            <a:endParaRPr lang="en-US" dirty="0"/>
          </a:p>
        </p:txBody>
      </p:sp>
      <p:sp>
        <p:nvSpPr>
          <p:cNvPr id="3" name="Content Placeholder 2"/>
          <p:cNvSpPr>
            <a:spLocks noGrp="1"/>
          </p:cNvSpPr>
          <p:nvPr>
            <p:ph idx="1"/>
          </p:nvPr>
        </p:nvSpPr>
        <p:spPr/>
        <p:txBody>
          <a:bodyPr/>
          <a:lstStyle/>
          <a:p>
            <a:r>
              <a:rPr lang="en-US" dirty="0" smtClean="0"/>
              <a:t>Annotations are used for :</a:t>
            </a:r>
          </a:p>
          <a:p>
            <a:pPr lvl="1"/>
            <a:r>
              <a:rPr lang="en-US" dirty="0" smtClean="0"/>
              <a:t>Providing the data about the program which is not part of the program.</a:t>
            </a:r>
          </a:p>
          <a:p>
            <a:pPr lvl="2"/>
            <a:r>
              <a:rPr lang="en-US" dirty="0" smtClean="0"/>
              <a:t>Ex : Developer’ name and date of coding is not part of the code.</a:t>
            </a:r>
          </a:p>
          <a:p>
            <a:endParaRPr lang="en-US" dirty="0" smtClean="0"/>
          </a:p>
          <a:p>
            <a:pPr lvl="1"/>
            <a:r>
              <a:rPr lang="en-US" dirty="0" smtClean="0"/>
              <a:t>To provide information to compiler , to detect error.</a:t>
            </a:r>
          </a:p>
          <a:p>
            <a:pPr lvl="1"/>
            <a:r>
              <a:rPr lang="en-US" dirty="0" smtClean="0"/>
              <a:t>For runtime processing .</a:t>
            </a:r>
          </a:p>
          <a:p>
            <a:r>
              <a:rPr lang="en-US" dirty="0" smtClean="0"/>
              <a:t>Annotations are part of java since Java5.</a:t>
            </a:r>
            <a:endParaRPr lang="en-US" dirty="0"/>
          </a:p>
        </p:txBody>
      </p:sp>
    </p:spTree>
    <p:extLst>
      <p:ext uri="{BB962C8B-B14F-4D97-AF65-F5344CB8AC3E}">
        <p14:creationId xmlns:p14="http://schemas.microsoft.com/office/powerpoint/2010/main" val="2947435449"/>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Annotation</a:t>
            </a:r>
            <a:endParaRPr lang="en-US" dirty="0"/>
          </a:p>
        </p:txBody>
      </p:sp>
      <p:sp>
        <p:nvSpPr>
          <p:cNvPr id="3" name="TextBox 2"/>
          <p:cNvSpPr txBox="1"/>
          <p:nvPr/>
        </p:nvSpPr>
        <p:spPr>
          <a:xfrm>
            <a:off x="838200" y="990600"/>
            <a:ext cx="7848600" cy="1938992"/>
          </a:xfrm>
          <a:prstGeom prst="rect">
            <a:avLst/>
          </a:prstGeom>
          <a:noFill/>
        </p:spPr>
        <p:txBody>
          <a:bodyPr wrap="square" rtlCol="0">
            <a:spAutoFit/>
          </a:bodyPr>
          <a:lstStyle/>
          <a:p>
            <a:r>
              <a:rPr lang="en-US" dirty="0" smtClean="0"/>
              <a:t>class </a:t>
            </a:r>
            <a:r>
              <a:rPr lang="en-US" dirty="0"/>
              <a:t>A {</a:t>
            </a:r>
          </a:p>
          <a:p>
            <a:r>
              <a:rPr lang="en-US" dirty="0" smtClean="0"/>
              <a:t>	public </a:t>
            </a:r>
            <a:r>
              <a:rPr lang="en-US" dirty="0"/>
              <a:t>void f(){</a:t>
            </a:r>
          </a:p>
          <a:p>
            <a:r>
              <a:rPr lang="en-US" dirty="0" smtClean="0"/>
              <a:t>		//some code</a:t>
            </a:r>
            <a:endParaRPr lang="en-US" dirty="0"/>
          </a:p>
          <a:p>
            <a:r>
              <a:rPr lang="en-US" dirty="0" smtClean="0"/>
              <a:t>	}</a:t>
            </a:r>
            <a:endParaRPr lang="en-US" dirty="0"/>
          </a:p>
          <a:p>
            <a:r>
              <a:rPr lang="en-US" dirty="0"/>
              <a:t>}</a:t>
            </a:r>
          </a:p>
        </p:txBody>
      </p:sp>
      <p:sp>
        <p:nvSpPr>
          <p:cNvPr id="4" name="TextBox 3"/>
          <p:cNvSpPr txBox="1"/>
          <p:nvPr/>
        </p:nvSpPr>
        <p:spPr>
          <a:xfrm>
            <a:off x="685800" y="3048000"/>
            <a:ext cx="7848600" cy="2677656"/>
          </a:xfrm>
          <a:prstGeom prst="rect">
            <a:avLst/>
          </a:prstGeom>
          <a:noFill/>
        </p:spPr>
        <p:txBody>
          <a:bodyPr wrap="square" rtlCol="0">
            <a:spAutoFit/>
          </a:bodyPr>
          <a:lstStyle/>
          <a:p>
            <a:r>
              <a:rPr lang="en-US" dirty="0" smtClean="0"/>
              <a:t>class </a:t>
            </a:r>
            <a:r>
              <a:rPr lang="en-US" dirty="0"/>
              <a:t>B extends A</a:t>
            </a:r>
            <a:r>
              <a:rPr lang="en-US" dirty="0" smtClean="0"/>
              <a:t>{</a:t>
            </a:r>
            <a:endParaRPr lang="en-US" dirty="0"/>
          </a:p>
          <a:p>
            <a:r>
              <a:rPr lang="en-US" dirty="0" smtClean="0"/>
              <a:t>	</a:t>
            </a:r>
            <a:r>
              <a:rPr lang="en-US" dirty="0" smtClean="0">
                <a:solidFill>
                  <a:srgbClr val="FF0000"/>
                </a:solidFill>
              </a:rPr>
              <a:t>@</a:t>
            </a:r>
            <a:r>
              <a:rPr lang="en-US" dirty="0">
                <a:solidFill>
                  <a:srgbClr val="FF0000"/>
                </a:solidFill>
              </a:rPr>
              <a:t>Override</a:t>
            </a:r>
          </a:p>
          <a:p>
            <a:r>
              <a:rPr lang="en-US" dirty="0" smtClean="0"/>
              <a:t>	public </a:t>
            </a:r>
            <a:r>
              <a:rPr lang="en-US" dirty="0"/>
              <a:t>void f(){</a:t>
            </a:r>
          </a:p>
          <a:p>
            <a:r>
              <a:rPr lang="en-US" dirty="0" smtClean="0"/>
              <a:t>		//some code</a:t>
            </a:r>
            <a:endParaRPr lang="en-US" dirty="0"/>
          </a:p>
          <a:p>
            <a:r>
              <a:rPr lang="en-US" dirty="0" smtClean="0"/>
              <a:t>	}</a:t>
            </a:r>
            <a:endParaRPr lang="en-US" dirty="0"/>
          </a:p>
          <a:p>
            <a:r>
              <a:rPr lang="en-US" dirty="0"/>
              <a:t>}</a:t>
            </a:r>
          </a:p>
          <a:p>
            <a:endParaRPr lang="en-US" dirty="0"/>
          </a:p>
        </p:txBody>
      </p:sp>
    </p:spTree>
    <p:extLst>
      <p:ext uri="{BB962C8B-B14F-4D97-AF65-F5344CB8AC3E}">
        <p14:creationId xmlns:p14="http://schemas.microsoft.com/office/powerpoint/2010/main" val="1537816097"/>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a:t>
            </a:r>
            <a:endParaRPr lang="en-US" dirty="0"/>
          </a:p>
        </p:txBody>
      </p:sp>
      <p:sp>
        <p:nvSpPr>
          <p:cNvPr id="3" name="Content Placeholder 2"/>
          <p:cNvSpPr>
            <a:spLocks noGrp="1"/>
          </p:cNvSpPr>
          <p:nvPr>
            <p:ph idx="1"/>
          </p:nvPr>
        </p:nvSpPr>
        <p:spPr/>
        <p:txBody>
          <a:bodyPr/>
          <a:lstStyle/>
          <a:p>
            <a:r>
              <a:rPr lang="en-US" dirty="0" smtClean="0"/>
              <a:t>“@Override” annotation describes the fact that method “f()” in class B is actually overriding method “f()” of class A.</a:t>
            </a:r>
          </a:p>
          <a:p>
            <a:pPr lvl="1"/>
            <a:r>
              <a:rPr lang="en-US" dirty="0" smtClean="0"/>
              <a:t>If mistakenly method “f()” is coded as method “</a:t>
            </a:r>
            <a:r>
              <a:rPr lang="en-US" dirty="0" err="1" smtClean="0"/>
              <a:t>ff</a:t>
            </a:r>
            <a:r>
              <a:rPr lang="en-US" dirty="0" smtClean="0"/>
              <a:t>()” , then without annotation there is no way to detect the error. </a:t>
            </a:r>
            <a:endParaRPr lang="en-US" dirty="0"/>
          </a:p>
        </p:txBody>
      </p:sp>
    </p:spTree>
    <p:extLst>
      <p:ext uri="{BB962C8B-B14F-4D97-AF65-F5344CB8AC3E}">
        <p14:creationId xmlns:p14="http://schemas.microsoft.com/office/powerpoint/2010/main" val="1267640105"/>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Declare URI of Servlet </a:t>
            </a:r>
            <a:r>
              <a:rPr lang="en-US" dirty="0" smtClean="0"/>
              <a:t>– Using Annotation</a:t>
            </a:r>
            <a:endParaRPr lang="en-US" dirty="0"/>
          </a:p>
        </p:txBody>
      </p:sp>
      <p:sp>
        <p:nvSpPr>
          <p:cNvPr id="3" name="Content Placeholder 2"/>
          <p:cNvSpPr>
            <a:spLocks noGrp="1"/>
          </p:cNvSpPr>
          <p:nvPr>
            <p:ph idx="1"/>
          </p:nvPr>
        </p:nvSpPr>
        <p:spPr>
          <a:xfrm>
            <a:off x="685800" y="990601"/>
            <a:ext cx="8229600" cy="457200"/>
          </a:xfrm>
        </p:spPr>
        <p:txBody>
          <a:bodyPr/>
          <a:lstStyle/>
          <a:p>
            <a:r>
              <a:rPr lang="en-US" dirty="0" smtClean="0"/>
              <a:t>Servlet class is annotated with : @</a:t>
            </a:r>
            <a:r>
              <a:rPr lang="en-US" dirty="0" err="1" smtClean="0"/>
              <a:t>WebServlet</a:t>
            </a:r>
            <a:endParaRPr lang="en-US" dirty="0"/>
          </a:p>
        </p:txBody>
      </p:sp>
      <p:sp>
        <p:nvSpPr>
          <p:cNvPr id="4" name="TextBox 3"/>
          <p:cNvSpPr txBox="1"/>
          <p:nvPr/>
        </p:nvSpPr>
        <p:spPr>
          <a:xfrm>
            <a:off x="838200" y="1676400"/>
            <a:ext cx="7010400" cy="1569660"/>
          </a:xfrm>
          <a:prstGeom prst="rect">
            <a:avLst/>
          </a:prstGeom>
          <a:noFill/>
        </p:spPr>
        <p:txBody>
          <a:bodyPr wrap="square" rtlCol="0">
            <a:spAutoFit/>
          </a:bodyPr>
          <a:lstStyle/>
          <a:p>
            <a:r>
              <a:rPr lang="en-US" dirty="0">
                <a:solidFill>
                  <a:srgbClr val="FF0000"/>
                </a:solidFill>
              </a:rPr>
              <a:t>@</a:t>
            </a:r>
            <a:r>
              <a:rPr lang="en-US" dirty="0" err="1" smtClean="0">
                <a:solidFill>
                  <a:srgbClr val="FF0000"/>
                </a:solidFill>
              </a:rPr>
              <a:t>WebServlet</a:t>
            </a:r>
            <a:r>
              <a:rPr lang="en-US" dirty="0" smtClean="0">
                <a:solidFill>
                  <a:srgbClr val="FF0000"/>
                </a:solidFill>
              </a:rPr>
              <a:t> (“/</a:t>
            </a:r>
            <a:r>
              <a:rPr lang="en-US" dirty="0" err="1" smtClean="0">
                <a:solidFill>
                  <a:srgbClr val="FF0000"/>
                </a:solidFill>
              </a:rPr>
              <a:t>FirstServlet</a:t>
            </a:r>
            <a:r>
              <a:rPr lang="en-US" dirty="0">
                <a:solidFill>
                  <a:srgbClr val="FF0000"/>
                </a:solidFill>
              </a:rPr>
              <a:t>")</a:t>
            </a:r>
          </a:p>
          <a:p>
            <a:r>
              <a:rPr lang="en-US" dirty="0"/>
              <a:t>public class </a:t>
            </a:r>
            <a:r>
              <a:rPr lang="en-US" dirty="0" err="1"/>
              <a:t>FirstServlet</a:t>
            </a:r>
            <a:r>
              <a:rPr lang="en-US" dirty="0"/>
              <a:t> extends </a:t>
            </a:r>
            <a:r>
              <a:rPr lang="en-US" dirty="0" err="1"/>
              <a:t>HttpServlet</a:t>
            </a:r>
            <a:r>
              <a:rPr lang="en-US" dirty="0"/>
              <a:t> </a:t>
            </a:r>
            <a:r>
              <a:rPr lang="en-US" b="1" dirty="0" smtClean="0"/>
              <a:t>{</a:t>
            </a:r>
          </a:p>
          <a:p>
            <a:r>
              <a:rPr lang="en-US" b="1" dirty="0" smtClean="0"/>
              <a:t>	-----------</a:t>
            </a:r>
            <a:endParaRPr lang="en-US" b="1" dirty="0"/>
          </a:p>
          <a:p>
            <a:r>
              <a:rPr lang="en-US" dirty="0" smtClean="0"/>
              <a:t>}</a:t>
            </a:r>
            <a:endParaRPr lang="en-US" dirty="0"/>
          </a:p>
        </p:txBody>
      </p:sp>
      <p:sp>
        <p:nvSpPr>
          <p:cNvPr id="5" name="TextBox 4"/>
          <p:cNvSpPr txBox="1"/>
          <p:nvPr/>
        </p:nvSpPr>
        <p:spPr>
          <a:xfrm>
            <a:off x="787400" y="3797300"/>
            <a:ext cx="7315200" cy="880241"/>
          </a:xfrm>
          <a:prstGeom prst="rect">
            <a:avLst/>
          </a:prstGeom>
          <a:noFill/>
        </p:spPr>
        <p:txBody>
          <a:bodyPr wrap="square" rtlCol="0">
            <a:spAutoFit/>
          </a:bodyPr>
          <a:lstStyle/>
          <a:p>
            <a:pPr marL="457200" indent="-457200" algn="just">
              <a:spcAft>
                <a:spcPct val="30000"/>
              </a:spcAft>
              <a:buClr>
                <a:srgbClr val="DA2A00"/>
              </a:buClr>
              <a:buFont typeface="Wingdings" pitchFamily="2" charset="2"/>
              <a:buChar char="ü"/>
            </a:pPr>
            <a:r>
              <a:rPr lang="en-US" dirty="0" smtClean="0"/>
              <a:t>“</a:t>
            </a:r>
            <a:r>
              <a:rPr kumimoji="1" lang="en-US" sz="2000" dirty="0" err="1">
                <a:latin typeface="+mn-lt"/>
              </a:rPr>
              <a:t>FirstServlet</a:t>
            </a:r>
            <a:r>
              <a:rPr kumimoji="1" lang="en-US" sz="2000" dirty="0">
                <a:latin typeface="+mn-lt"/>
              </a:rPr>
              <a:t>” becomes the URI of this servlet.</a:t>
            </a:r>
          </a:p>
          <a:p>
            <a:pPr marL="457200" indent="-457200" algn="just">
              <a:spcAft>
                <a:spcPct val="30000"/>
              </a:spcAft>
              <a:buClr>
                <a:srgbClr val="DA2A00"/>
              </a:buClr>
              <a:buFont typeface="Wingdings" pitchFamily="2" charset="2"/>
              <a:buChar char="ü"/>
            </a:pPr>
            <a:r>
              <a:rPr kumimoji="1" lang="en-US" sz="2000" dirty="0">
                <a:latin typeface="+mn-lt"/>
              </a:rPr>
              <a:t>URI must begin with “/” </a:t>
            </a:r>
            <a:r>
              <a:rPr kumimoji="1" lang="en-US" sz="2000" dirty="0" smtClean="0">
                <a:latin typeface="+mn-lt"/>
              </a:rPr>
              <a:t>symbol.</a:t>
            </a:r>
            <a:endParaRPr kumimoji="1" lang="en-US" sz="2000" dirty="0">
              <a:latin typeface="+mn-lt"/>
            </a:endParaRPr>
          </a:p>
        </p:txBody>
      </p:sp>
    </p:spTree>
    <p:extLst>
      <p:ext uri="{BB962C8B-B14F-4D97-AF65-F5344CB8AC3E}">
        <p14:creationId xmlns:p14="http://schemas.microsoft.com/office/powerpoint/2010/main" val="639050672"/>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030"/>
          <p:cNvSpPr>
            <a:spLocks noGrp="1" noChangeArrowheads="1"/>
          </p:cNvSpPr>
          <p:nvPr>
            <p:ph type="title"/>
          </p:nvPr>
        </p:nvSpPr>
        <p:spPr>
          <a:xfrm>
            <a:off x="762000" y="1905000"/>
            <a:ext cx="7772400" cy="1143000"/>
          </a:xfrm>
        </p:spPr>
        <p:txBody>
          <a:bodyPr>
            <a:noAutofit/>
          </a:bodyPr>
          <a:lstStyle/>
          <a:p>
            <a:pPr algn="l" eaLnBrk="1" hangingPunct="1">
              <a:spcBef>
                <a:spcPct val="50000"/>
              </a:spcBef>
            </a:pPr>
            <a:r>
              <a:rPr lang="en-US" sz="2000" dirty="0" smtClean="0">
                <a:solidFill>
                  <a:schemeClr val="tx1"/>
                </a:solidFill>
              </a:rPr>
              <a:t>&lt;web-app&gt;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-name&gt;</a:t>
            </a:r>
            <a:r>
              <a:rPr lang="en-US" sz="2000" dirty="0" err="1" smtClean="0">
                <a:solidFill>
                  <a:schemeClr val="tx1"/>
                </a:solidFill>
              </a:rPr>
              <a:t>firstservlet</a:t>
            </a:r>
            <a:r>
              <a:rPr lang="en-US" sz="2000" dirty="0" smtClean="0">
                <a:solidFill>
                  <a:schemeClr val="tx1"/>
                </a:solidFill>
              </a:rPr>
              <a:t>&lt;/</a:t>
            </a:r>
            <a:r>
              <a:rPr lang="en-US" sz="2000" dirty="0" err="1" smtClean="0">
                <a:solidFill>
                  <a:schemeClr val="tx1"/>
                </a:solidFill>
              </a:rPr>
              <a:t>servlet</a:t>
            </a:r>
            <a:r>
              <a:rPr lang="en-US" sz="2000" dirty="0" smtClean="0">
                <a:solidFill>
                  <a:schemeClr val="tx1"/>
                </a:solidFill>
              </a:rPr>
              <a:t>-name&gt;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-class&gt;</a:t>
            </a:r>
            <a:r>
              <a:rPr lang="en-US" sz="2000" dirty="0" err="1" smtClean="0">
                <a:solidFill>
                  <a:schemeClr val="tx1"/>
                </a:solidFill>
              </a:rPr>
              <a:t>org.servlet.FirstServlet</a:t>
            </a:r>
            <a:r>
              <a:rPr lang="en-US" sz="2000" dirty="0" smtClean="0">
                <a:solidFill>
                  <a:schemeClr val="tx1"/>
                </a:solidFill>
              </a:rPr>
              <a:t>&lt;/</a:t>
            </a:r>
            <a:r>
              <a:rPr lang="en-US" sz="2000" dirty="0" err="1" smtClean="0">
                <a:solidFill>
                  <a:schemeClr val="tx1"/>
                </a:solidFill>
              </a:rPr>
              <a:t>servlet</a:t>
            </a:r>
            <a:r>
              <a:rPr lang="en-US" sz="2000" dirty="0" smtClean="0">
                <a:solidFill>
                  <a:schemeClr val="tx1"/>
                </a:solidFill>
              </a:rPr>
              <a:t>-class&gt;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-mapping&gt;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-name&gt;</a:t>
            </a:r>
            <a:r>
              <a:rPr lang="en-US" sz="2000" dirty="0" err="1" smtClean="0">
                <a:solidFill>
                  <a:schemeClr val="tx1"/>
                </a:solidFill>
              </a:rPr>
              <a:t>firstservlet</a:t>
            </a:r>
            <a:r>
              <a:rPr lang="en-US" sz="2000" dirty="0" smtClean="0">
                <a:solidFill>
                  <a:schemeClr val="tx1"/>
                </a:solidFill>
              </a:rPr>
              <a:t>&lt;/</a:t>
            </a:r>
            <a:r>
              <a:rPr lang="en-US" sz="2000" dirty="0" err="1" smtClean="0">
                <a:solidFill>
                  <a:schemeClr val="tx1"/>
                </a:solidFill>
              </a:rPr>
              <a:t>servlet</a:t>
            </a:r>
            <a:r>
              <a:rPr lang="en-US" sz="2000" dirty="0" smtClean="0">
                <a:solidFill>
                  <a:schemeClr val="tx1"/>
                </a:solidFill>
              </a:rPr>
              <a:t>-name&gt;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url</a:t>
            </a:r>
            <a:r>
              <a:rPr lang="en-US" sz="2000" dirty="0" smtClean="0">
                <a:solidFill>
                  <a:schemeClr val="tx1"/>
                </a:solidFill>
              </a:rPr>
              <a:t>-pattern&gt;/first&lt;/</a:t>
            </a:r>
            <a:r>
              <a:rPr lang="en-US" sz="2000" dirty="0" err="1" smtClean="0">
                <a:solidFill>
                  <a:schemeClr val="tx1"/>
                </a:solidFill>
              </a:rPr>
              <a:t>url</a:t>
            </a:r>
            <a:r>
              <a:rPr lang="en-US" sz="2000" dirty="0" smtClean="0">
                <a:solidFill>
                  <a:schemeClr val="tx1"/>
                </a:solidFill>
              </a:rPr>
              <a:t>-pattern&gt;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-mapping&gt;</a:t>
            </a:r>
            <a:br>
              <a:rPr lang="en-US" sz="2000" dirty="0" smtClean="0">
                <a:solidFill>
                  <a:schemeClr val="tx1"/>
                </a:solidFill>
              </a:rPr>
            </a:br>
            <a:r>
              <a:rPr lang="en-US" sz="2000" dirty="0" smtClean="0">
                <a:solidFill>
                  <a:schemeClr val="tx1"/>
                </a:solidFill>
              </a:rPr>
              <a:t>            -------------------</a:t>
            </a:r>
            <a:br>
              <a:rPr lang="en-US" sz="2000" dirty="0" smtClean="0">
                <a:solidFill>
                  <a:schemeClr val="tx1"/>
                </a:solidFill>
              </a:rPr>
            </a:br>
            <a:r>
              <a:rPr lang="en-US" sz="2000" dirty="0" smtClean="0">
                <a:solidFill>
                  <a:schemeClr val="tx1"/>
                </a:solidFill>
              </a:rPr>
              <a:t>&lt;/web-app&gt;</a:t>
            </a:r>
          </a:p>
        </p:txBody>
      </p:sp>
      <p:sp>
        <p:nvSpPr>
          <p:cNvPr id="3" name="TextBox 2"/>
          <p:cNvSpPr txBox="1"/>
          <p:nvPr/>
        </p:nvSpPr>
        <p:spPr>
          <a:xfrm>
            <a:off x="609600" y="4267200"/>
            <a:ext cx="7924800" cy="1938992"/>
          </a:xfrm>
          <a:prstGeom prst="rect">
            <a:avLst/>
          </a:prstGeom>
          <a:noFill/>
          <a:ln>
            <a:solidFill>
              <a:schemeClr val="tx1"/>
            </a:solidFill>
          </a:ln>
        </p:spPr>
        <p:txBody>
          <a:bodyPr wrap="square" rtlCol="0">
            <a:spAutoFit/>
          </a:bodyPr>
          <a:lstStyle/>
          <a:p>
            <a:pPr>
              <a:buFont typeface="Wingdings" pitchFamily="2" charset="2"/>
              <a:buChar char="§"/>
            </a:pPr>
            <a:r>
              <a:rPr lang="en-US" dirty="0" smtClean="0"/>
              <a:t>Value of &lt;</a:t>
            </a:r>
            <a:r>
              <a:rPr lang="en-US" dirty="0" err="1" smtClean="0"/>
              <a:t>url</a:t>
            </a:r>
            <a:r>
              <a:rPr lang="en-US" dirty="0" smtClean="0"/>
              <a:t>-pattern&gt; must begin with “/”</a:t>
            </a:r>
          </a:p>
          <a:p>
            <a:pPr>
              <a:buFont typeface="Wingdings" pitchFamily="2" charset="2"/>
              <a:buChar char="§"/>
            </a:pPr>
            <a:r>
              <a:rPr lang="en-US" dirty="0" smtClean="0"/>
              <a:t>Value can be anything after “/” . This not related to class name. Same is true for &lt;</a:t>
            </a:r>
            <a:r>
              <a:rPr lang="en-US" dirty="0" err="1" smtClean="0"/>
              <a:t>servlet</a:t>
            </a:r>
            <a:r>
              <a:rPr lang="en-US" dirty="0" smtClean="0"/>
              <a:t>-name&gt;</a:t>
            </a:r>
          </a:p>
          <a:p>
            <a:pPr>
              <a:buFont typeface="Wingdings" pitchFamily="2" charset="2"/>
              <a:buChar char="§"/>
            </a:pPr>
            <a:r>
              <a:rPr lang="en-US" dirty="0" smtClean="0"/>
              <a:t>Value of &lt;</a:t>
            </a:r>
            <a:r>
              <a:rPr lang="en-US" dirty="0" err="1" smtClean="0"/>
              <a:t>servlet</a:t>
            </a:r>
            <a:r>
              <a:rPr lang="en-US" dirty="0" smtClean="0"/>
              <a:t>-name&gt; in both &lt;</a:t>
            </a:r>
            <a:r>
              <a:rPr lang="en-US" dirty="0" err="1" smtClean="0"/>
              <a:t>servlet</a:t>
            </a:r>
            <a:r>
              <a:rPr lang="en-US" dirty="0" smtClean="0"/>
              <a:t>-mapping&gt; and &lt;</a:t>
            </a:r>
            <a:r>
              <a:rPr lang="en-US" dirty="0" err="1" smtClean="0"/>
              <a:t>servlet</a:t>
            </a:r>
            <a:r>
              <a:rPr lang="en-US" dirty="0" smtClean="0"/>
              <a:t>&gt; must be same</a:t>
            </a:r>
            <a:endParaRPr lang="en-US" dirty="0"/>
          </a:p>
        </p:txBody>
      </p:sp>
      <p:sp>
        <p:nvSpPr>
          <p:cNvPr id="5" name="Title 2"/>
          <p:cNvSpPr txBox="1">
            <a:spLocks/>
          </p:cNvSpPr>
          <p:nvPr/>
        </p:nvSpPr>
        <p:spPr>
          <a:xfrm>
            <a:off x="762000" y="0"/>
            <a:ext cx="8229600" cy="838200"/>
          </a:xfrm>
          <a:prstGeom prst="rect">
            <a:avLst/>
          </a:prstGeom>
        </p:spPr>
        <p:txBody>
          <a:bodyPr anchor="ctr" anchorCtr="0"/>
          <a:lstStyle/>
          <a:p>
            <a:pPr lvl="0">
              <a:defRPr/>
            </a:pPr>
            <a:r>
              <a:rPr lang="en-US" sz="2800" dirty="0"/>
              <a:t>Declare URI of Servlet – Using </a:t>
            </a:r>
            <a:r>
              <a:rPr lang="en-US" sz="2800" dirty="0" smtClean="0"/>
              <a:t>web.xml</a:t>
            </a:r>
            <a:endParaRPr kumimoji="0" lang="en-US" sz="2800" b="0" i="0" u="none" strike="noStrike" kern="0" cap="none" spc="0" normalizeH="0" baseline="0" noProof="0" dirty="0">
              <a:ln>
                <a:noFill/>
              </a:ln>
              <a:solidFill>
                <a:srgbClr val="421000"/>
              </a:solidFill>
              <a:effectLst/>
              <a:uLnTx/>
              <a:uFillTx/>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Box 2"/>
          <p:cNvSpPr txBox="1"/>
          <p:nvPr/>
        </p:nvSpPr>
        <p:spPr>
          <a:xfrm>
            <a:off x="762000" y="1219200"/>
            <a:ext cx="8077200" cy="1569660"/>
          </a:xfrm>
          <a:prstGeom prst="rect">
            <a:avLst/>
          </a:prstGeom>
          <a:noFill/>
        </p:spPr>
        <p:txBody>
          <a:bodyPr wrap="square" rtlCol="0">
            <a:spAutoFit/>
          </a:bodyPr>
          <a:lstStyle/>
          <a:p>
            <a:r>
              <a:rPr lang="en-US" dirty="0" smtClean="0"/>
              <a:t>Develop a web application (WAR) containing a servlet .Servlet generates 5 random number . </a:t>
            </a:r>
          </a:p>
          <a:p>
            <a:endParaRPr lang="en-US" dirty="0"/>
          </a:p>
          <a:p>
            <a:r>
              <a:rPr lang="en-US" dirty="0" smtClean="0"/>
              <a:t>(Web application must be part of an EAR)</a:t>
            </a:r>
            <a:endParaRPr lang="en-US" dirty="0"/>
          </a:p>
        </p:txBody>
      </p:sp>
    </p:spTree>
    <p:extLst>
      <p:ext uri="{BB962C8B-B14F-4D97-AF65-F5344CB8AC3E}">
        <p14:creationId xmlns:p14="http://schemas.microsoft.com/office/powerpoint/2010/main" val="1932639573"/>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676400" y="1219200"/>
            <a:ext cx="5029200" cy="2590800"/>
          </a:xfrm>
          <a:prstGeom prst="rect">
            <a:avLst/>
          </a:prstGeom>
          <a:noFill/>
          <a:ln w="9525">
            <a:solidFill>
              <a:schemeClr val="tx1"/>
            </a:solidFill>
            <a:miter lim="800000"/>
            <a:headEnd/>
            <a:tailEnd/>
          </a:ln>
        </p:spPr>
        <p:txBody>
          <a:bodyPr wrap="none" anchor="ctr"/>
          <a:lstStyle/>
          <a:p>
            <a:endParaRPr lang="en-US"/>
          </a:p>
        </p:txBody>
      </p:sp>
      <p:sp>
        <p:nvSpPr>
          <p:cNvPr id="31747" name="Line 3"/>
          <p:cNvSpPr>
            <a:spLocks noChangeShapeType="1"/>
          </p:cNvSpPr>
          <p:nvPr/>
        </p:nvSpPr>
        <p:spPr bwMode="auto">
          <a:xfrm>
            <a:off x="1828800" y="1676400"/>
            <a:ext cx="838200" cy="0"/>
          </a:xfrm>
          <a:prstGeom prst="line">
            <a:avLst/>
          </a:prstGeom>
          <a:noFill/>
          <a:ln w="9525">
            <a:solidFill>
              <a:schemeClr val="tx1"/>
            </a:solidFill>
            <a:round/>
            <a:headEnd/>
            <a:tailEnd/>
          </a:ln>
        </p:spPr>
        <p:txBody>
          <a:bodyPr/>
          <a:lstStyle/>
          <a:p>
            <a:endParaRPr lang="en-US"/>
          </a:p>
        </p:txBody>
      </p:sp>
      <p:sp>
        <p:nvSpPr>
          <p:cNvPr id="31748" name="Line 4"/>
          <p:cNvSpPr>
            <a:spLocks noChangeShapeType="1"/>
          </p:cNvSpPr>
          <p:nvPr/>
        </p:nvSpPr>
        <p:spPr bwMode="auto">
          <a:xfrm>
            <a:off x="2667000" y="1676400"/>
            <a:ext cx="0" cy="762000"/>
          </a:xfrm>
          <a:prstGeom prst="line">
            <a:avLst/>
          </a:prstGeom>
          <a:noFill/>
          <a:ln w="9525">
            <a:solidFill>
              <a:schemeClr val="tx1"/>
            </a:solidFill>
            <a:round/>
            <a:headEnd/>
            <a:tailEnd/>
          </a:ln>
        </p:spPr>
        <p:txBody>
          <a:bodyPr/>
          <a:lstStyle/>
          <a:p>
            <a:endParaRPr lang="en-US"/>
          </a:p>
        </p:txBody>
      </p:sp>
      <p:sp>
        <p:nvSpPr>
          <p:cNvPr id="31749" name="Line 5"/>
          <p:cNvSpPr>
            <a:spLocks noChangeShapeType="1"/>
          </p:cNvSpPr>
          <p:nvPr/>
        </p:nvSpPr>
        <p:spPr bwMode="auto">
          <a:xfrm flipH="1">
            <a:off x="1828800" y="2438400"/>
            <a:ext cx="838200" cy="0"/>
          </a:xfrm>
          <a:prstGeom prst="line">
            <a:avLst/>
          </a:prstGeom>
          <a:noFill/>
          <a:ln w="9525">
            <a:solidFill>
              <a:schemeClr val="tx1"/>
            </a:solidFill>
            <a:round/>
            <a:headEnd/>
            <a:tailEnd/>
          </a:ln>
        </p:spPr>
        <p:txBody>
          <a:bodyPr/>
          <a:lstStyle/>
          <a:p>
            <a:endParaRPr lang="en-US"/>
          </a:p>
        </p:txBody>
      </p:sp>
      <p:sp>
        <p:nvSpPr>
          <p:cNvPr id="31750" name="Line 6"/>
          <p:cNvSpPr>
            <a:spLocks noChangeShapeType="1"/>
          </p:cNvSpPr>
          <p:nvPr/>
        </p:nvSpPr>
        <p:spPr bwMode="auto">
          <a:xfrm>
            <a:off x="1828800" y="1676400"/>
            <a:ext cx="0" cy="152400"/>
          </a:xfrm>
          <a:prstGeom prst="line">
            <a:avLst/>
          </a:prstGeom>
          <a:noFill/>
          <a:ln w="9525">
            <a:solidFill>
              <a:schemeClr val="tx1"/>
            </a:solidFill>
            <a:round/>
            <a:headEnd/>
            <a:tailEnd/>
          </a:ln>
        </p:spPr>
        <p:txBody>
          <a:bodyPr/>
          <a:lstStyle/>
          <a:p>
            <a:endParaRPr lang="en-US"/>
          </a:p>
        </p:txBody>
      </p:sp>
      <p:sp>
        <p:nvSpPr>
          <p:cNvPr id="31751" name="Rectangle 7"/>
          <p:cNvSpPr>
            <a:spLocks noChangeArrowheads="1"/>
          </p:cNvSpPr>
          <p:nvPr/>
        </p:nvSpPr>
        <p:spPr bwMode="auto">
          <a:xfrm>
            <a:off x="1752600" y="1828800"/>
            <a:ext cx="228600" cy="76200"/>
          </a:xfrm>
          <a:prstGeom prst="rect">
            <a:avLst/>
          </a:prstGeom>
          <a:noFill/>
          <a:ln w="9525">
            <a:solidFill>
              <a:schemeClr val="tx1"/>
            </a:solidFill>
            <a:miter lim="800000"/>
            <a:headEnd/>
            <a:tailEnd/>
          </a:ln>
        </p:spPr>
        <p:txBody>
          <a:bodyPr wrap="none" anchor="ctr"/>
          <a:lstStyle/>
          <a:p>
            <a:endParaRPr lang="en-US"/>
          </a:p>
        </p:txBody>
      </p:sp>
      <p:sp>
        <p:nvSpPr>
          <p:cNvPr id="31752" name="Rectangle 8"/>
          <p:cNvSpPr>
            <a:spLocks noChangeArrowheads="1"/>
          </p:cNvSpPr>
          <p:nvPr/>
        </p:nvSpPr>
        <p:spPr bwMode="auto">
          <a:xfrm>
            <a:off x="1752600" y="2057400"/>
            <a:ext cx="228600" cy="76200"/>
          </a:xfrm>
          <a:prstGeom prst="rect">
            <a:avLst/>
          </a:prstGeom>
          <a:noFill/>
          <a:ln w="9525">
            <a:solidFill>
              <a:schemeClr val="tx1"/>
            </a:solidFill>
            <a:miter lim="800000"/>
            <a:headEnd/>
            <a:tailEnd/>
          </a:ln>
        </p:spPr>
        <p:txBody>
          <a:bodyPr wrap="none" anchor="ctr"/>
          <a:lstStyle/>
          <a:p>
            <a:endParaRPr lang="en-US"/>
          </a:p>
        </p:txBody>
      </p:sp>
      <p:sp>
        <p:nvSpPr>
          <p:cNvPr id="31753" name="Line 9"/>
          <p:cNvSpPr>
            <a:spLocks noChangeShapeType="1"/>
          </p:cNvSpPr>
          <p:nvPr/>
        </p:nvSpPr>
        <p:spPr bwMode="auto">
          <a:xfrm flipV="1">
            <a:off x="1828800" y="2133600"/>
            <a:ext cx="0" cy="304800"/>
          </a:xfrm>
          <a:prstGeom prst="line">
            <a:avLst/>
          </a:prstGeom>
          <a:noFill/>
          <a:ln w="9525">
            <a:solidFill>
              <a:schemeClr val="tx1"/>
            </a:solidFill>
            <a:round/>
            <a:headEnd/>
            <a:tailEnd/>
          </a:ln>
        </p:spPr>
        <p:txBody>
          <a:bodyPr/>
          <a:lstStyle/>
          <a:p>
            <a:endParaRPr lang="en-US"/>
          </a:p>
        </p:txBody>
      </p:sp>
      <p:sp>
        <p:nvSpPr>
          <p:cNvPr id="31754" name="Line 10"/>
          <p:cNvSpPr>
            <a:spLocks noChangeShapeType="1"/>
          </p:cNvSpPr>
          <p:nvPr/>
        </p:nvSpPr>
        <p:spPr bwMode="auto">
          <a:xfrm>
            <a:off x="1828800" y="1905000"/>
            <a:ext cx="0" cy="152400"/>
          </a:xfrm>
          <a:prstGeom prst="line">
            <a:avLst/>
          </a:prstGeom>
          <a:noFill/>
          <a:ln w="9525">
            <a:solidFill>
              <a:schemeClr val="tx1"/>
            </a:solidFill>
            <a:round/>
            <a:headEnd/>
            <a:tailEnd/>
          </a:ln>
        </p:spPr>
        <p:txBody>
          <a:bodyPr/>
          <a:lstStyle/>
          <a:p>
            <a:endParaRPr lang="en-US"/>
          </a:p>
        </p:txBody>
      </p:sp>
      <p:sp>
        <p:nvSpPr>
          <p:cNvPr id="31755" name="Text Box 11"/>
          <p:cNvSpPr txBox="1">
            <a:spLocks noChangeArrowheads="1"/>
          </p:cNvSpPr>
          <p:nvPr/>
        </p:nvSpPr>
        <p:spPr bwMode="auto">
          <a:xfrm>
            <a:off x="1752600" y="2438400"/>
            <a:ext cx="1295400" cy="336550"/>
          </a:xfrm>
          <a:prstGeom prst="rect">
            <a:avLst/>
          </a:prstGeom>
          <a:noFill/>
          <a:ln w="9525">
            <a:noFill/>
            <a:miter lim="800000"/>
            <a:headEnd/>
            <a:tailEnd/>
          </a:ln>
        </p:spPr>
        <p:txBody>
          <a:bodyPr>
            <a:spAutoFit/>
          </a:bodyPr>
          <a:lstStyle/>
          <a:p>
            <a:pPr>
              <a:spcBef>
                <a:spcPct val="50000"/>
              </a:spcBef>
            </a:pPr>
            <a:r>
              <a:rPr lang="en-US" sz="1600"/>
              <a:t>HTTPD</a:t>
            </a:r>
          </a:p>
        </p:txBody>
      </p:sp>
      <p:sp>
        <p:nvSpPr>
          <p:cNvPr id="31756" name="Rectangle 12"/>
          <p:cNvSpPr>
            <a:spLocks noChangeArrowheads="1"/>
          </p:cNvSpPr>
          <p:nvPr/>
        </p:nvSpPr>
        <p:spPr bwMode="auto">
          <a:xfrm>
            <a:off x="3048000" y="1524000"/>
            <a:ext cx="1524000" cy="1600200"/>
          </a:xfrm>
          <a:prstGeom prst="rect">
            <a:avLst/>
          </a:prstGeom>
          <a:noFill/>
          <a:ln w="9525">
            <a:solidFill>
              <a:schemeClr val="tx1"/>
            </a:solidFill>
            <a:miter lim="800000"/>
            <a:headEnd/>
            <a:tailEnd/>
          </a:ln>
        </p:spPr>
        <p:txBody>
          <a:bodyPr wrap="none" anchor="ctr"/>
          <a:lstStyle/>
          <a:p>
            <a:endParaRPr lang="en-US"/>
          </a:p>
        </p:txBody>
      </p:sp>
      <p:sp>
        <p:nvSpPr>
          <p:cNvPr id="31757" name="Text Box 13"/>
          <p:cNvSpPr txBox="1">
            <a:spLocks noChangeArrowheads="1"/>
          </p:cNvSpPr>
          <p:nvPr/>
        </p:nvSpPr>
        <p:spPr bwMode="auto">
          <a:xfrm>
            <a:off x="2362200" y="3200400"/>
            <a:ext cx="2438400" cy="366713"/>
          </a:xfrm>
          <a:prstGeom prst="rect">
            <a:avLst/>
          </a:prstGeom>
          <a:noFill/>
          <a:ln w="9525">
            <a:noFill/>
            <a:miter lim="800000"/>
            <a:headEnd/>
            <a:tailEnd/>
          </a:ln>
        </p:spPr>
        <p:txBody>
          <a:bodyPr>
            <a:spAutoFit/>
          </a:bodyPr>
          <a:lstStyle/>
          <a:p>
            <a:pPr algn="ctr">
              <a:spcBef>
                <a:spcPct val="50000"/>
              </a:spcBef>
            </a:pPr>
            <a:r>
              <a:rPr lang="en-US" sz="1800"/>
              <a:t>Web Container</a:t>
            </a:r>
          </a:p>
        </p:txBody>
      </p:sp>
      <p:sp>
        <p:nvSpPr>
          <p:cNvPr id="31758" name="Rectangle 20"/>
          <p:cNvSpPr>
            <a:spLocks noChangeArrowheads="1"/>
          </p:cNvSpPr>
          <p:nvPr/>
        </p:nvSpPr>
        <p:spPr bwMode="auto">
          <a:xfrm>
            <a:off x="5029200" y="1524000"/>
            <a:ext cx="1524000" cy="1600200"/>
          </a:xfrm>
          <a:prstGeom prst="rect">
            <a:avLst/>
          </a:prstGeom>
          <a:noFill/>
          <a:ln w="9525">
            <a:solidFill>
              <a:schemeClr val="tx1"/>
            </a:solidFill>
            <a:miter lim="800000"/>
            <a:headEnd/>
            <a:tailEnd/>
          </a:ln>
        </p:spPr>
        <p:txBody>
          <a:bodyPr wrap="none" anchor="ctr"/>
          <a:lstStyle/>
          <a:p>
            <a:endParaRPr lang="en-US"/>
          </a:p>
        </p:txBody>
      </p:sp>
      <p:sp>
        <p:nvSpPr>
          <p:cNvPr id="31759" name="Text Box 21"/>
          <p:cNvSpPr txBox="1">
            <a:spLocks noChangeArrowheads="1"/>
          </p:cNvSpPr>
          <p:nvPr/>
        </p:nvSpPr>
        <p:spPr bwMode="auto">
          <a:xfrm>
            <a:off x="4953000" y="3200400"/>
            <a:ext cx="1676400" cy="366713"/>
          </a:xfrm>
          <a:prstGeom prst="rect">
            <a:avLst/>
          </a:prstGeom>
          <a:noFill/>
          <a:ln w="9525">
            <a:noFill/>
            <a:miter lim="800000"/>
            <a:headEnd/>
            <a:tailEnd/>
          </a:ln>
        </p:spPr>
        <p:txBody>
          <a:bodyPr>
            <a:spAutoFit/>
          </a:bodyPr>
          <a:lstStyle/>
          <a:p>
            <a:pPr>
              <a:spcBef>
                <a:spcPct val="50000"/>
              </a:spcBef>
            </a:pPr>
            <a:r>
              <a:rPr lang="en-US" sz="1800"/>
              <a:t>EJB Container</a:t>
            </a:r>
          </a:p>
        </p:txBody>
      </p:sp>
      <p:sp>
        <p:nvSpPr>
          <p:cNvPr id="31760" name="Text Box 22"/>
          <p:cNvSpPr txBox="1">
            <a:spLocks noChangeArrowheads="1"/>
          </p:cNvSpPr>
          <p:nvPr/>
        </p:nvSpPr>
        <p:spPr bwMode="auto">
          <a:xfrm>
            <a:off x="1447800" y="3962400"/>
            <a:ext cx="5867400" cy="2282825"/>
          </a:xfrm>
          <a:prstGeom prst="rect">
            <a:avLst/>
          </a:prstGeom>
          <a:noFill/>
          <a:ln w="9525">
            <a:noFill/>
            <a:miter lim="800000"/>
            <a:headEnd/>
            <a:tailEnd/>
          </a:ln>
        </p:spPr>
        <p:txBody>
          <a:bodyPr>
            <a:spAutoFit/>
          </a:bodyPr>
          <a:lstStyle/>
          <a:p>
            <a:pPr>
              <a:spcBef>
                <a:spcPct val="50000"/>
              </a:spcBef>
              <a:buFontTx/>
              <a:buChar char="•"/>
            </a:pPr>
            <a:r>
              <a:rPr lang="en-US" dirty="0"/>
              <a:t>J2EE Application server contains HTTPD</a:t>
            </a:r>
          </a:p>
          <a:p>
            <a:pPr>
              <a:spcBef>
                <a:spcPct val="50000"/>
              </a:spcBef>
              <a:buFontTx/>
              <a:buChar char="•"/>
            </a:pPr>
            <a:r>
              <a:rPr lang="en-US" dirty="0"/>
              <a:t>So J2EE app server can listen to incoming web request.</a:t>
            </a:r>
          </a:p>
          <a:p>
            <a:pPr>
              <a:spcBef>
                <a:spcPct val="50000"/>
              </a:spcBef>
              <a:buFontTx/>
              <a:buChar char="•"/>
            </a:pPr>
            <a:r>
              <a:rPr lang="en-US" dirty="0"/>
              <a:t>OR , we can say J2EE app server contains , one web server built into it .</a:t>
            </a:r>
          </a:p>
        </p:txBody>
      </p:sp>
      <p:sp>
        <p:nvSpPr>
          <p:cNvPr id="17" name="Title 2"/>
          <p:cNvSpPr txBox="1">
            <a:spLocks/>
          </p:cNvSpPr>
          <p:nvPr/>
        </p:nvSpPr>
        <p:spPr>
          <a:xfrm>
            <a:off x="762000" y="0"/>
            <a:ext cx="8229600" cy="838200"/>
          </a:xfrm>
          <a:prstGeom prst="rect">
            <a:avLst/>
          </a:prstGeom>
        </p:spPr>
        <p:txBody>
          <a:bodyPr anchor="ctr"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421000"/>
                </a:solidFill>
                <a:effectLst/>
                <a:uLnTx/>
                <a:uFillTx/>
                <a:latin typeface="+mj-lt"/>
                <a:ea typeface="+mj-ea"/>
                <a:cs typeface="+mj-cs"/>
              </a:rPr>
              <a:t>Handling</a:t>
            </a:r>
            <a:r>
              <a:rPr kumimoji="0" lang="en-US" sz="2800" b="0" i="0" u="none" strike="noStrike" kern="0" cap="none" spc="0" normalizeH="0" noProof="0" dirty="0" smtClean="0">
                <a:ln>
                  <a:noFill/>
                </a:ln>
                <a:solidFill>
                  <a:srgbClr val="421000"/>
                </a:solidFill>
                <a:effectLst/>
                <a:uLnTx/>
                <a:uFillTx/>
                <a:latin typeface="+mj-lt"/>
                <a:ea typeface="+mj-ea"/>
                <a:cs typeface="+mj-cs"/>
              </a:rPr>
              <a:t> a Request</a:t>
            </a:r>
            <a:endParaRPr kumimoji="0" lang="en-US" sz="2800" b="0" i="0" u="none" strike="noStrike" kern="0" cap="none" spc="0" normalizeH="0" baseline="0" noProof="0" dirty="0">
              <a:ln>
                <a:noFill/>
              </a:ln>
              <a:solidFill>
                <a:srgbClr val="421000"/>
              </a:solidFill>
              <a:effectLst/>
              <a:uLnTx/>
              <a:uFillTx/>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ChangeArrowheads="1"/>
          </p:cNvSpPr>
          <p:nvPr/>
        </p:nvSpPr>
        <p:spPr bwMode="auto">
          <a:xfrm>
            <a:off x="3505200" y="1295400"/>
            <a:ext cx="5029200" cy="4038600"/>
          </a:xfrm>
          <a:prstGeom prst="rect">
            <a:avLst/>
          </a:prstGeom>
          <a:noFill/>
          <a:ln w="9525">
            <a:solidFill>
              <a:schemeClr val="tx1"/>
            </a:solidFill>
            <a:miter lim="800000"/>
            <a:headEnd/>
            <a:tailEnd/>
          </a:ln>
        </p:spPr>
        <p:txBody>
          <a:bodyPr wrap="none" anchor="ctr"/>
          <a:lstStyle/>
          <a:p>
            <a:endParaRPr lang="en-US"/>
          </a:p>
        </p:txBody>
      </p:sp>
      <p:sp>
        <p:nvSpPr>
          <p:cNvPr id="32771" name="Line 1027"/>
          <p:cNvSpPr>
            <a:spLocks noChangeShapeType="1"/>
          </p:cNvSpPr>
          <p:nvPr/>
        </p:nvSpPr>
        <p:spPr bwMode="auto">
          <a:xfrm>
            <a:off x="3657600" y="1752600"/>
            <a:ext cx="838200" cy="0"/>
          </a:xfrm>
          <a:prstGeom prst="line">
            <a:avLst/>
          </a:prstGeom>
          <a:noFill/>
          <a:ln w="9525">
            <a:solidFill>
              <a:schemeClr val="tx1"/>
            </a:solidFill>
            <a:round/>
            <a:headEnd/>
            <a:tailEnd/>
          </a:ln>
        </p:spPr>
        <p:txBody>
          <a:bodyPr/>
          <a:lstStyle/>
          <a:p>
            <a:endParaRPr lang="en-US"/>
          </a:p>
        </p:txBody>
      </p:sp>
      <p:sp>
        <p:nvSpPr>
          <p:cNvPr id="32772" name="Line 1028"/>
          <p:cNvSpPr>
            <a:spLocks noChangeShapeType="1"/>
          </p:cNvSpPr>
          <p:nvPr/>
        </p:nvSpPr>
        <p:spPr bwMode="auto">
          <a:xfrm>
            <a:off x="4495800" y="1752600"/>
            <a:ext cx="0" cy="762000"/>
          </a:xfrm>
          <a:prstGeom prst="line">
            <a:avLst/>
          </a:prstGeom>
          <a:noFill/>
          <a:ln w="9525">
            <a:solidFill>
              <a:schemeClr val="tx1"/>
            </a:solidFill>
            <a:round/>
            <a:headEnd/>
            <a:tailEnd/>
          </a:ln>
        </p:spPr>
        <p:txBody>
          <a:bodyPr/>
          <a:lstStyle/>
          <a:p>
            <a:endParaRPr lang="en-US"/>
          </a:p>
        </p:txBody>
      </p:sp>
      <p:sp>
        <p:nvSpPr>
          <p:cNvPr id="32773" name="Line 1029"/>
          <p:cNvSpPr>
            <a:spLocks noChangeShapeType="1"/>
          </p:cNvSpPr>
          <p:nvPr/>
        </p:nvSpPr>
        <p:spPr bwMode="auto">
          <a:xfrm flipH="1">
            <a:off x="3657600" y="2514600"/>
            <a:ext cx="838200" cy="0"/>
          </a:xfrm>
          <a:prstGeom prst="line">
            <a:avLst/>
          </a:prstGeom>
          <a:noFill/>
          <a:ln w="9525">
            <a:solidFill>
              <a:schemeClr val="tx1"/>
            </a:solidFill>
            <a:round/>
            <a:headEnd/>
            <a:tailEnd/>
          </a:ln>
        </p:spPr>
        <p:txBody>
          <a:bodyPr/>
          <a:lstStyle/>
          <a:p>
            <a:endParaRPr lang="en-US"/>
          </a:p>
        </p:txBody>
      </p:sp>
      <p:sp>
        <p:nvSpPr>
          <p:cNvPr id="32774" name="Line 1030"/>
          <p:cNvSpPr>
            <a:spLocks noChangeShapeType="1"/>
          </p:cNvSpPr>
          <p:nvPr/>
        </p:nvSpPr>
        <p:spPr bwMode="auto">
          <a:xfrm>
            <a:off x="3657600" y="1752600"/>
            <a:ext cx="0" cy="152400"/>
          </a:xfrm>
          <a:prstGeom prst="line">
            <a:avLst/>
          </a:prstGeom>
          <a:noFill/>
          <a:ln w="9525">
            <a:solidFill>
              <a:schemeClr val="tx1"/>
            </a:solidFill>
            <a:round/>
            <a:headEnd/>
            <a:tailEnd/>
          </a:ln>
        </p:spPr>
        <p:txBody>
          <a:bodyPr/>
          <a:lstStyle/>
          <a:p>
            <a:endParaRPr lang="en-US"/>
          </a:p>
        </p:txBody>
      </p:sp>
      <p:sp>
        <p:nvSpPr>
          <p:cNvPr id="32775" name="Rectangle 1031"/>
          <p:cNvSpPr>
            <a:spLocks noChangeArrowheads="1"/>
          </p:cNvSpPr>
          <p:nvPr/>
        </p:nvSpPr>
        <p:spPr bwMode="auto">
          <a:xfrm>
            <a:off x="3581400" y="1905000"/>
            <a:ext cx="228600" cy="76200"/>
          </a:xfrm>
          <a:prstGeom prst="rect">
            <a:avLst/>
          </a:prstGeom>
          <a:noFill/>
          <a:ln w="9525">
            <a:solidFill>
              <a:schemeClr val="tx1"/>
            </a:solidFill>
            <a:miter lim="800000"/>
            <a:headEnd/>
            <a:tailEnd/>
          </a:ln>
        </p:spPr>
        <p:txBody>
          <a:bodyPr wrap="none" anchor="ctr"/>
          <a:lstStyle/>
          <a:p>
            <a:endParaRPr lang="en-US"/>
          </a:p>
        </p:txBody>
      </p:sp>
      <p:sp>
        <p:nvSpPr>
          <p:cNvPr id="32776" name="Rectangle 1032"/>
          <p:cNvSpPr>
            <a:spLocks noChangeArrowheads="1"/>
          </p:cNvSpPr>
          <p:nvPr/>
        </p:nvSpPr>
        <p:spPr bwMode="auto">
          <a:xfrm>
            <a:off x="3581400" y="2133600"/>
            <a:ext cx="228600" cy="76200"/>
          </a:xfrm>
          <a:prstGeom prst="rect">
            <a:avLst/>
          </a:prstGeom>
          <a:noFill/>
          <a:ln w="9525">
            <a:solidFill>
              <a:schemeClr val="tx1"/>
            </a:solidFill>
            <a:miter lim="800000"/>
            <a:headEnd/>
            <a:tailEnd/>
          </a:ln>
        </p:spPr>
        <p:txBody>
          <a:bodyPr wrap="none" anchor="ctr"/>
          <a:lstStyle/>
          <a:p>
            <a:endParaRPr lang="en-US"/>
          </a:p>
        </p:txBody>
      </p:sp>
      <p:sp>
        <p:nvSpPr>
          <p:cNvPr id="32777" name="Line 1033"/>
          <p:cNvSpPr>
            <a:spLocks noChangeShapeType="1"/>
          </p:cNvSpPr>
          <p:nvPr/>
        </p:nvSpPr>
        <p:spPr bwMode="auto">
          <a:xfrm flipV="1">
            <a:off x="3657600" y="2209800"/>
            <a:ext cx="0" cy="304800"/>
          </a:xfrm>
          <a:prstGeom prst="line">
            <a:avLst/>
          </a:prstGeom>
          <a:noFill/>
          <a:ln w="9525">
            <a:solidFill>
              <a:schemeClr val="tx1"/>
            </a:solidFill>
            <a:round/>
            <a:headEnd/>
            <a:tailEnd/>
          </a:ln>
        </p:spPr>
        <p:txBody>
          <a:bodyPr/>
          <a:lstStyle/>
          <a:p>
            <a:endParaRPr lang="en-US"/>
          </a:p>
        </p:txBody>
      </p:sp>
      <p:sp>
        <p:nvSpPr>
          <p:cNvPr id="32778" name="Line 1034"/>
          <p:cNvSpPr>
            <a:spLocks noChangeShapeType="1"/>
          </p:cNvSpPr>
          <p:nvPr/>
        </p:nvSpPr>
        <p:spPr bwMode="auto">
          <a:xfrm>
            <a:off x="3657600" y="1981200"/>
            <a:ext cx="0" cy="152400"/>
          </a:xfrm>
          <a:prstGeom prst="line">
            <a:avLst/>
          </a:prstGeom>
          <a:noFill/>
          <a:ln w="9525">
            <a:solidFill>
              <a:schemeClr val="tx1"/>
            </a:solidFill>
            <a:round/>
            <a:headEnd/>
            <a:tailEnd/>
          </a:ln>
        </p:spPr>
        <p:txBody>
          <a:bodyPr/>
          <a:lstStyle/>
          <a:p>
            <a:endParaRPr lang="en-US"/>
          </a:p>
        </p:txBody>
      </p:sp>
      <p:sp>
        <p:nvSpPr>
          <p:cNvPr id="32779" name="Text Box 1035"/>
          <p:cNvSpPr txBox="1">
            <a:spLocks noChangeArrowheads="1"/>
          </p:cNvSpPr>
          <p:nvPr/>
        </p:nvSpPr>
        <p:spPr bwMode="auto">
          <a:xfrm>
            <a:off x="3581400" y="2438400"/>
            <a:ext cx="1295400" cy="336550"/>
          </a:xfrm>
          <a:prstGeom prst="rect">
            <a:avLst/>
          </a:prstGeom>
          <a:noFill/>
          <a:ln w="9525">
            <a:noFill/>
            <a:miter lim="800000"/>
            <a:headEnd/>
            <a:tailEnd/>
          </a:ln>
        </p:spPr>
        <p:txBody>
          <a:bodyPr>
            <a:spAutoFit/>
          </a:bodyPr>
          <a:lstStyle/>
          <a:p>
            <a:pPr>
              <a:spcBef>
                <a:spcPct val="50000"/>
              </a:spcBef>
            </a:pPr>
            <a:r>
              <a:rPr lang="en-US" sz="1600"/>
              <a:t>HTTPD</a:t>
            </a:r>
          </a:p>
        </p:txBody>
      </p:sp>
      <p:sp>
        <p:nvSpPr>
          <p:cNvPr id="32780" name="Rectangle 1036"/>
          <p:cNvSpPr>
            <a:spLocks noChangeArrowheads="1"/>
          </p:cNvSpPr>
          <p:nvPr/>
        </p:nvSpPr>
        <p:spPr bwMode="auto">
          <a:xfrm>
            <a:off x="5257800" y="1600200"/>
            <a:ext cx="2667000" cy="2971800"/>
          </a:xfrm>
          <a:prstGeom prst="rect">
            <a:avLst/>
          </a:prstGeom>
          <a:noFill/>
          <a:ln w="9525">
            <a:solidFill>
              <a:schemeClr val="tx1"/>
            </a:solidFill>
            <a:miter lim="800000"/>
            <a:headEnd/>
            <a:tailEnd/>
          </a:ln>
        </p:spPr>
        <p:txBody>
          <a:bodyPr wrap="none" anchor="ctr"/>
          <a:lstStyle/>
          <a:p>
            <a:endParaRPr lang="en-US"/>
          </a:p>
        </p:txBody>
      </p:sp>
      <p:sp>
        <p:nvSpPr>
          <p:cNvPr id="32781" name="Text Box 1037"/>
          <p:cNvSpPr txBox="1">
            <a:spLocks noChangeArrowheads="1"/>
          </p:cNvSpPr>
          <p:nvPr/>
        </p:nvSpPr>
        <p:spPr bwMode="auto">
          <a:xfrm>
            <a:off x="5334000" y="4724400"/>
            <a:ext cx="2438400" cy="457200"/>
          </a:xfrm>
          <a:prstGeom prst="rect">
            <a:avLst/>
          </a:prstGeom>
          <a:noFill/>
          <a:ln w="9525">
            <a:noFill/>
            <a:miter lim="800000"/>
            <a:headEnd/>
            <a:tailEnd/>
          </a:ln>
        </p:spPr>
        <p:txBody>
          <a:bodyPr>
            <a:spAutoFit/>
          </a:bodyPr>
          <a:lstStyle/>
          <a:p>
            <a:pPr>
              <a:spcBef>
                <a:spcPct val="50000"/>
              </a:spcBef>
            </a:pPr>
            <a:r>
              <a:rPr lang="en-US"/>
              <a:t>Web Container</a:t>
            </a:r>
          </a:p>
        </p:txBody>
      </p:sp>
      <p:sp>
        <p:nvSpPr>
          <p:cNvPr id="32782" name="Line 1038"/>
          <p:cNvSpPr>
            <a:spLocks noChangeShapeType="1"/>
          </p:cNvSpPr>
          <p:nvPr/>
        </p:nvSpPr>
        <p:spPr bwMode="auto">
          <a:xfrm>
            <a:off x="1295400" y="2057400"/>
            <a:ext cx="2362200" cy="0"/>
          </a:xfrm>
          <a:prstGeom prst="line">
            <a:avLst/>
          </a:prstGeom>
          <a:noFill/>
          <a:ln w="9525">
            <a:solidFill>
              <a:schemeClr val="tx1"/>
            </a:solidFill>
            <a:round/>
            <a:headEnd/>
            <a:tailEnd type="triangle" w="med" len="med"/>
          </a:ln>
        </p:spPr>
        <p:txBody>
          <a:bodyPr/>
          <a:lstStyle/>
          <a:p>
            <a:endParaRPr lang="en-US"/>
          </a:p>
        </p:txBody>
      </p:sp>
      <p:sp>
        <p:nvSpPr>
          <p:cNvPr id="32783" name="Rectangle 1039"/>
          <p:cNvSpPr>
            <a:spLocks noChangeArrowheads="1"/>
          </p:cNvSpPr>
          <p:nvPr/>
        </p:nvSpPr>
        <p:spPr bwMode="auto">
          <a:xfrm>
            <a:off x="1600200" y="2133600"/>
            <a:ext cx="609600" cy="762000"/>
          </a:xfrm>
          <a:prstGeom prst="rect">
            <a:avLst/>
          </a:prstGeom>
          <a:noFill/>
          <a:ln w="9525">
            <a:solidFill>
              <a:schemeClr val="tx1"/>
            </a:solidFill>
            <a:prstDash val="dash"/>
            <a:miter lim="800000"/>
            <a:headEnd/>
            <a:tailEnd/>
          </a:ln>
        </p:spPr>
        <p:txBody>
          <a:bodyPr wrap="none" anchor="ctr"/>
          <a:lstStyle/>
          <a:p>
            <a:endParaRPr lang="en-US"/>
          </a:p>
        </p:txBody>
      </p:sp>
      <p:sp>
        <p:nvSpPr>
          <p:cNvPr id="32784" name="Text Box 1040"/>
          <p:cNvSpPr txBox="1">
            <a:spLocks noChangeArrowheads="1"/>
          </p:cNvSpPr>
          <p:nvPr/>
        </p:nvSpPr>
        <p:spPr bwMode="auto">
          <a:xfrm>
            <a:off x="990600" y="2971800"/>
            <a:ext cx="1828800" cy="336550"/>
          </a:xfrm>
          <a:prstGeom prst="rect">
            <a:avLst/>
          </a:prstGeom>
          <a:noFill/>
          <a:ln w="9525">
            <a:noFill/>
            <a:miter lim="800000"/>
            <a:headEnd/>
            <a:tailEnd/>
          </a:ln>
        </p:spPr>
        <p:txBody>
          <a:bodyPr>
            <a:spAutoFit/>
          </a:bodyPr>
          <a:lstStyle/>
          <a:p>
            <a:pPr>
              <a:spcBef>
                <a:spcPct val="50000"/>
              </a:spcBef>
            </a:pPr>
            <a:r>
              <a:rPr lang="en-US" sz="1600"/>
              <a:t>Req Message</a:t>
            </a:r>
          </a:p>
        </p:txBody>
      </p:sp>
      <p:sp>
        <p:nvSpPr>
          <p:cNvPr id="32785" name="Oval 1041"/>
          <p:cNvSpPr>
            <a:spLocks noChangeArrowheads="1"/>
          </p:cNvSpPr>
          <p:nvPr/>
        </p:nvSpPr>
        <p:spPr bwMode="auto">
          <a:xfrm>
            <a:off x="5715000" y="4114800"/>
            <a:ext cx="914400" cy="304800"/>
          </a:xfrm>
          <a:prstGeom prst="ellipse">
            <a:avLst/>
          </a:prstGeom>
          <a:noFill/>
          <a:ln w="9525">
            <a:solidFill>
              <a:schemeClr val="tx1"/>
            </a:solidFill>
            <a:prstDash val="dash"/>
            <a:round/>
            <a:headEnd/>
            <a:tailEnd/>
          </a:ln>
        </p:spPr>
        <p:txBody>
          <a:bodyPr wrap="none" anchor="ctr"/>
          <a:lstStyle/>
          <a:p>
            <a:endParaRPr lang="en-US"/>
          </a:p>
        </p:txBody>
      </p:sp>
      <p:sp>
        <p:nvSpPr>
          <p:cNvPr id="32786" name="Text Box 1042"/>
          <p:cNvSpPr txBox="1">
            <a:spLocks noChangeArrowheads="1"/>
          </p:cNvSpPr>
          <p:nvPr/>
        </p:nvSpPr>
        <p:spPr bwMode="auto">
          <a:xfrm>
            <a:off x="3581400" y="4191000"/>
            <a:ext cx="1447800" cy="581025"/>
          </a:xfrm>
          <a:prstGeom prst="rect">
            <a:avLst/>
          </a:prstGeom>
          <a:noFill/>
          <a:ln w="9525">
            <a:noFill/>
            <a:miter lim="800000"/>
            <a:headEnd/>
            <a:tailEnd/>
          </a:ln>
        </p:spPr>
        <p:txBody>
          <a:bodyPr>
            <a:spAutoFit/>
          </a:bodyPr>
          <a:lstStyle/>
          <a:p>
            <a:pPr>
              <a:spcBef>
                <a:spcPct val="50000"/>
              </a:spcBef>
            </a:pPr>
            <a:r>
              <a:rPr lang="en-US" sz="1600"/>
              <a:t>Servlet class file</a:t>
            </a:r>
          </a:p>
        </p:txBody>
      </p:sp>
      <p:sp>
        <p:nvSpPr>
          <p:cNvPr id="32787" name="Line 1043"/>
          <p:cNvSpPr>
            <a:spLocks noChangeShapeType="1"/>
          </p:cNvSpPr>
          <p:nvPr/>
        </p:nvSpPr>
        <p:spPr bwMode="auto">
          <a:xfrm flipV="1">
            <a:off x="4800600" y="4267200"/>
            <a:ext cx="914400" cy="76200"/>
          </a:xfrm>
          <a:prstGeom prst="line">
            <a:avLst/>
          </a:prstGeom>
          <a:noFill/>
          <a:ln w="9525">
            <a:solidFill>
              <a:schemeClr val="tx1"/>
            </a:solidFill>
            <a:prstDash val="dashDot"/>
            <a:round/>
            <a:headEnd/>
            <a:tailEnd type="triangle" w="med" len="med"/>
          </a:ln>
        </p:spPr>
        <p:txBody>
          <a:bodyPr/>
          <a:lstStyle/>
          <a:p>
            <a:endParaRPr lang="en-US"/>
          </a:p>
        </p:txBody>
      </p:sp>
      <p:sp>
        <p:nvSpPr>
          <p:cNvPr id="20" name="Title 2"/>
          <p:cNvSpPr txBox="1">
            <a:spLocks/>
          </p:cNvSpPr>
          <p:nvPr/>
        </p:nvSpPr>
        <p:spPr>
          <a:xfrm>
            <a:off x="762000" y="0"/>
            <a:ext cx="8229600" cy="838200"/>
          </a:xfrm>
          <a:prstGeom prst="rect">
            <a:avLst/>
          </a:prstGeom>
        </p:spPr>
        <p:txBody>
          <a:bodyPr anchor="ctr"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421000"/>
                </a:solidFill>
                <a:effectLst/>
                <a:uLnTx/>
                <a:uFillTx/>
                <a:latin typeface="+mj-lt"/>
                <a:ea typeface="+mj-ea"/>
                <a:cs typeface="+mj-cs"/>
              </a:rPr>
              <a:t>Handling</a:t>
            </a:r>
            <a:r>
              <a:rPr kumimoji="0" lang="en-US" sz="2800" b="0" i="0" u="none" strike="noStrike" kern="0" cap="none" spc="0" normalizeH="0" noProof="0" dirty="0" smtClean="0">
                <a:ln>
                  <a:noFill/>
                </a:ln>
                <a:solidFill>
                  <a:srgbClr val="421000"/>
                </a:solidFill>
                <a:effectLst/>
                <a:uLnTx/>
                <a:uFillTx/>
                <a:latin typeface="+mj-lt"/>
                <a:ea typeface="+mj-ea"/>
                <a:cs typeface="+mj-cs"/>
              </a:rPr>
              <a:t> a Request</a:t>
            </a:r>
            <a:endParaRPr kumimoji="0" lang="en-US" sz="2800" b="0" i="0" u="none" strike="noStrike" kern="0" cap="none" spc="0" normalizeH="0" baseline="0" noProof="0" dirty="0">
              <a:ln>
                <a:noFill/>
              </a:ln>
              <a:solidFill>
                <a:srgbClr val="421000"/>
              </a:solidFill>
              <a:effectLst/>
              <a:uLnTx/>
              <a:uFillTx/>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905000" y="1524000"/>
            <a:ext cx="5791200" cy="4038600"/>
          </a:xfrm>
          <a:prstGeom prst="rect">
            <a:avLst/>
          </a:prstGeom>
          <a:noFill/>
          <a:ln w="9525">
            <a:solidFill>
              <a:schemeClr val="tx1"/>
            </a:solidFill>
            <a:miter lim="800000"/>
            <a:headEnd/>
            <a:tailEnd/>
          </a:ln>
        </p:spPr>
        <p:txBody>
          <a:bodyPr wrap="none" anchor="ctr"/>
          <a:lstStyle/>
          <a:p>
            <a:endParaRPr lang="en-US"/>
          </a:p>
        </p:txBody>
      </p:sp>
      <p:sp>
        <p:nvSpPr>
          <p:cNvPr id="33795" name="Line 3"/>
          <p:cNvSpPr>
            <a:spLocks noChangeShapeType="1"/>
          </p:cNvSpPr>
          <p:nvPr/>
        </p:nvSpPr>
        <p:spPr bwMode="auto">
          <a:xfrm>
            <a:off x="2286000" y="1981200"/>
            <a:ext cx="838200" cy="0"/>
          </a:xfrm>
          <a:prstGeom prst="line">
            <a:avLst/>
          </a:prstGeom>
          <a:noFill/>
          <a:ln w="9525">
            <a:solidFill>
              <a:schemeClr val="tx1"/>
            </a:solidFill>
            <a:round/>
            <a:headEnd/>
            <a:tailEnd/>
          </a:ln>
        </p:spPr>
        <p:txBody>
          <a:bodyPr/>
          <a:lstStyle/>
          <a:p>
            <a:endParaRPr lang="en-US"/>
          </a:p>
        </p:txBody>
      </p:sp>
      <p:sp>
        <p:nvSpPr>
          <p:cNvPr id="33796" name="Line 4"/>
          <p:cNvSpPr>
            <a:spLocks noChangeShapeType="1"/>
          </p:cNvSpPr>
          <p:nvPr/>
        </p:nvSpPr>
        <p:spPr bwMode="auto">
          <a:xfrm>
            <a:off x="3124200" y="1981200"/>
            <a:ext cx="0" cy="762000"/>
          </a:xfrm>
          <a:prstGeom prst="line">
            <a:avLst/>
          </a:prstGeom>
          <a:noFill/>
          <a:ln w="9525">
            <a:solidFill>
              <a:schemeClr val="tx1"/>
            </a:solidFill>
            <a:round/>
            <a:headEnd/>
            <a:tailEnd/>
          </a:ln>
        </p:spPr>
        <p:txBody>
          <a:bodyPr/>
          <a:lstStyle/>
          <a:p>
            <a:endParaRPr lang="en-US"/>
          </a:p>
        </p:txBody>
      </p:sp>
      <p:sp>
        <p:nvSpPr>
          <p:cNvPr id="33797" name="Line 5"/>
          <p:cNvSpPr>
            <a:spLocks noChangeShapeType="1"/>
          </p:cNvSpPr>
          <p:nvPr/>
        </p:nvSpPr>
        <p:spPr bwMode="auto">
          <a:xfrm flipH="1">
            <a:off x="2286000" y="2743200"/>
            <a:ext cx="838200" cy="0"/>
          </a:xfrm>
          <a:prstGeom prst="line">
            <a:avLst/>
          </a:prstGeom>
          <a:noFill/>
          <a:ln w="9525">
            <a:solidFill>
              <a:schemeClr val="tx1"/>
            </a:solidFill>
            <a:round/>
            <a:headEnd/>
            <a:tailEnd/>
          </a:ln>
        </p:spPr>
        <p:txBody>
          <a:bodyPr/>
          <a:lstStyle/>
          <a:p>
            <a:endParaRPr lang="en-US"/>
          </a:p>
        </p:txBody>
      </p:sp>
      <p:sp>
        <p:nvSpPr>
          <p:cNvPr id="33798" name="Line 6"/>
          <p:cNvSpPr>
            <a:spLocks noChangeShapeType="1"/>
          </p:cNvSpPr>
          <p:nvPr/>
        </p:nvSpPr>
        <p:spPr bwMode="auto">
          <a:xfrm>
            <a:off x="2286000" y="1981200"/>
            <a:ext cx="0" cy="152400"/>
          </a:xfrm>
          <a:prstGeom prst="line">
            <a:avLst/>
          </a:prstGeom>
          <a:noFill/>
          <a:ln w="9525">
            <a:solidFill>
              <a:schemeClr val="tx1"/>
            </a:solidFill>
            <a:round/>
            <a:headEnd/>
            <a:tailEnd/>
          </a:ln>
        </p:spPr>
        <p:txBody>
          <a:bodyPr/>
          <a:lstStyle/>
          <a:p>
            <a:endParaRPr lang="en-US"/>
          </a:p>
        </p:txBody>
      </p:sp>
      <p:sp>
        <p:nvSpPr>
          <p:cNvPr id="33799" name="Rectangle 7"/>
          <p:cNvSpPr>
            <a:spLocks noChangeArrowheads="1"/>
          </p:cNvSpPr>
          <p:nvPr/>
        </p:nvSpPr>
        <p:spPr bwMode="auto">
          <a:xfrm>
            <a:off x="2209800" y="2133600"/>
            <a:ext cx="228600" cy="76200"/>
          </a:xfrm>
          <a:prstGeom prst="rect">
            <a:avLst/>
          </a:prstGeom>
          <a:noFill/>
          <a:ln w="9525">
            <a:solidFill>
              <a:schemeClr val="tx1"/>
            </a:solidFill>
            <a:miter lim="800000"/>
            <a:headEnd/>
            <a:tailEnd/>
          </a:ln>
        </p:spPr>
        <p:txBody>
          <a:bodyPr wrap="none" anchor="ctr"/>
          <a:lstStyle/>
          <a:p>
            <a:endParaRPr lang="en-US"/>
          </a:p>
        </p:txBody>
      </p:sp>
      <p:sp>
        <p:nvSpPr>
          <p:cNvPr id="33800" name="Rectangle 8"/>
          <p:cNvSpPr>
            <a:spLocks noChangeArrowheads="1"/>
          </p:cNvSpPr>
          <p:nvPr/>
        </p:nvSpPr>
        <p:spPr bwMode="auto">
          <a:xfrm>
            <a:off x="2209800" y="2362200"/>
            <a:ext cx="228600" cy="76200"/>
          </a:xfrm>
          <a:prstGeom prst="rect">
            <a:avLst/>
          </a:prstGeom>
          <a:noFill/>
          <a:ln w="9525">
            <a:solidFill>
              <a:schemeClr val="tx1"/>
            </a:solidFill>
            <a:miter lim="800000"/>
            <a:headEnd/>
            <a:tailEnd/>
          </a:ln>
        </p:spPr>
        <p:txBody>
          <a:bodyPr wrap="none" anchor="ctr"/>
          <a:lstStyle/>
          <a:p>
            <a:endParaRPr lang="en-US"/>
          </a:p>
        </p:txBody>
      </p:sp>
      <p:sp>
        <p:nvSpPr>
          <p:cNvPr id="33801" name="Line 9"/>
          <p:cNvSpPr>
            <a:spLocks noChangeShapeType="1"/>
          </p:cNvSpPr>
          <p:nvPr/>
        </p:nvSpPr>
        <p:spPr bwMode="auto">
          <a:xfrm flipV="1">
            <a:off x="2286000" y="2438400"/>
            <a:ext cx="0" cy="304800"/>
          </a:xfrm>
          <a:prstGeom prst="line">
            <a:avLst/>
          </a:prstGeom>
          <a:noFill/>
          <a:ln w="9525">
            <a:solidFill>
              <a:schemeClr val="tx1"/>
            </a:solidFill>
            <a:round/>
            <a:headEnd/>
            <a:tailEnd/>
          </a:ln>
        </p:spPr>
        <p:txBody>
          <a:bodyPr/>
          <a:lstStyle/>
          <a:p>
            <a:endParaRPr lang="en-US"/>
          </a:p>
        </p:txBody>
      </p:sp>
      <p:sp>
        <p:nvSpPr>
          <p:cNvPr id="33802" name="Line 10"/>
          <p:cNvSpPr>
            <a:spLocks noChangeShapeType="1"/>
          </p:cNvSpPr>
          <p:nvPr/>
        </p:nvSpPr>
        <p:spPr bwMode="auto">
          <a:xfrm>
            <a:off x="2286000" y="2209800"/>
            <a:ext cx="0" cy="152400"/>
          </a:xfrm>
          <a:prstGeom prst="line">
            <a:avLst/>
          </a:prstGeom>
          <a:noFill/>
          <a:ln w="9525">
            <a:solidFill>
              <a:schemeClr val="tx1"/>
            </a:solidFill>
            <a:round/>
            <a:headEnd/>
            <a:tailEnd/>
          </a:ln>
        </p:spPr>
        <p:txBody>
          <a:bodyPr/>
          <a:lstStyle/>
          <a:p>
            <a:endParaRPr lang="en-US"/>
          </a:p>
        </p:txBody>
      </p:sp>
      <p:sp>
        <p:nvSpPr>
          <p:cNvPr id="33803" name="Text Box 11"/>
          <p:cNvSpPr txBox="1">
            <a:spLocks noChangeArrowheads="1"/>
          </p:cNvSpPr>
          <p:nvPr/>
        </p:nvSpPr>
        <p:spPr bwMode="auto">
          <a:xfrm>
            <a:off x="2133600" y="2819400"/>
            <a:ext cx="1295400" cy="336550"/>
          </a:xfrm>
          <a:prstGeom prst="rect">
            <a:avLst/>
          </a:prstGeom>
          <a:noFill/>
          <a:ln w="9525">
            <a:noFill/>
            <a:miter lim="800000"/>
            <a:headEnd/>
            <a:tailEnd/>
          </a:ln>
        </p:spPr>
        <p:txBody>
          <a:bodyPr>
            <a:spAutoFit/>
          </a:bodyPr>
          <a:lstStyle/>
          <a:p>
            <a:pPr>
              <a:spcBef>
                <a:spcPct val="50000"/>
              </a:spcBef>
            </a:pPr>
            <a:r>
              <a:rPr lang="en-US" sz="1600"/>
              <a:t>HTTPD</a:t>
            </a:r>
          </a:p>
        </p:txBody>
      </p:sp>
      <p:sp>
        <p:nvSpPr>
          <p:cNvPr id="33804" name="Rectangle 12"/>
          <p:cNvSpPr>
            <a:spLocks noChangeArrowheads="1"/>
          </p:cNvSpPr>
          <p:nvPr/>
        </p:nvSpPr>
        <p:spPr bwMode="auto">
          <a:xfrm>
            <a:off x="4419600" y="1828800"/>
            <a:ext cx="2667000" cy="2438400"/>
          </a:xfrm>
          <a:prstGeom prst="rect">
            <a:avLst/>
          </a:prstGeom>
          <a:noFill/>
          <a:ln w="9525">
            <a:solidFill>
              <a:schemeClr val="tx1"/>
            </a:solidFill>
            <a:miter lim="800000"/>
            <a:headEnd/>
            <a:tailEnd/>
          </a:ln>
        </p:spPr>
        <p:txBody>
          <a:bodyPr wrap="none" anchor="ctr"/>
          <a:lstStyle/>
          <a:p>
            <a:endParaRPr lang="en-US"/>
          </a:p>
        </p:txBody>
      </p:sp>
      <p:sp>
        <p:nvSpPr>
          <p:cNvPr id="33805" name="Text Box 13"/>
          <p:cNvSpPr txBox="1">
            <a:spLocks noChangeArrowheads="1"/>
          </p:cNvSpPr>
          <p:nvPr/>
        </p:nvSpPr>
        <p:spPr bwMode="auto">
          <a:xfrm>
            <a:off x="4495800" y="4343400"/>
            <a:ext cx="2438400" cy="457200"/>
          </a:xfrm>
          <a:prstGeom prst="rect">
            <a:avLst/>
          </a:prstGeom>
          <a:noFill/>
          <a:ln w="9525">
            <a:noFill/>
            <a:miter lim="800000"/>
            <a:headEnd/>
            <a:tailEnd/>
          </a:ln>
        </p:spPr>
        <p:txBody>
          <a:bodyPr>
            <a:spAutoFit/>
          </a:bodyPr>
          <a:lstStyle/>
          <a:p>
            <a:pPr>
              <a:spcBef>
                <a:spcPct val="50000"/>
              </a:spcBef>
            </a:pPr>
            <a:r>
              <a:rPr lang="en-US"/>
              <a:t>Web Container</a:t>
            </a:r>
          </a:p>
        </p:txBody>
      </p:sp>
      <p:sp>
        <p:nvSpPr>
          <p:cNvPr id="33806" name="Line 14"/>
          <p:cNvSpPr>
            <a:spLocks noChangeShapeType="1"/>
          </p:cNvSpPr>
          <p:nvPr/>
        </p:nvSpPr>
        <p:spPr bwMode="auto">
          <a:xfrm>
            <a:off x="3124200" y="2209800"/>
            <a:ext cx="1295400" cy="0"/>
          </a:xfrm>
          <a:prstGeom prst="line">
            <a:avLst/>
          </a:prstGeom>
          <a:noFill/>
          <a:ln w="9525">
            <a:solidFill>
              <a:schemeClr val="tx1"/>
            </a:solidFill>
            <a:round/>
            <a:headEnd/>
            <a:tailEnd type="triangle" w="med" len="med"/>
          </a:ln>
        </p:spPr>
        <p:txBody>
          <a:bodyPr/>
          <a:lstStyle/>
          <a:p>
            <a:endParaRPr lang="en-US"/>
          </a:p>
        </p:txBody>
      </p:sp>
      <p:sp>
        <p:nvSpPr>
          <p:cNvPr id="33807" name="Rectangle 15"/>
          <p:cNvSpPr>
            <a:spLocks noChangeArrowheads="1"/>
          </p:cNvSpPr>
          <p:nvPr/>
        </p:nvSpPr>
        <p:spPr bwMode="auto">
          <a:xfrm>
            <a:off x="3505200" y="2286000"/>
            <a:ext cx="609600" cy="533400"/>
          </a:xfrm>
          <a:prstGeom prst="rect">
            <a:avLst/>
          </a:prstGeom>
          <a:noFill/>
          <a:ln w="9525">
            <a:solidFill>
              <a:schemeClr val="tx1"/>
            </a:solidFill>
            <a:prstDash val="dash"/>
            <a:miter lim="800000"/>
            <a:headEnd/>
            <a:tailEnd/>
          </a:ln>
        </p:spPr>
        <p:txBody>
          <a:bodyPr wrap="none" anchor="ctr"/>
          <a:lstStyle/>
          <a:p>
            <a:endParaRPr lang="en-US"/>
          </a:p>
        </p:txBody>
      </p:sp>
      <p:sp>
        <p:nvSpPr>
          <p:cNvPr id="33808" name="Oval 16"/>
          <p:cNvSpPr>
            <a:spLocks noChangeArrowheads="1"/>
          </p:cNvSpPr>
          <p:nvPr/>
        </p:nvSpPr>
        <p:spPr bwMode="auto">
          <a:xfrm>
            <a:off x="4724400" y="3886200"/>
            <a:ext cx="914400" cy="304800"/>
          </a:xfrm>
          <a:prstGeom prst="ellipse">
            <a:avLst/>
          </a:prstGeom>
          <a:noFill/>
          <a:ln w="9525">
            <a:solidFill>
              <a:schemeClr val="tx1"/>
            </a:solidFill>
            <a:prstDash val="dash"/>
            <a:round/>
            <a:headEnd/>
            <a:tailEnd/>
          </a:ln>
        </p:spPr>
        <p:txBody>
          <a:bodyPr wrap="none" anchor="ctr"/>
          <a:lstStyle/>
          <a:p>
            <a:endParaRPr lang="en-US"/>
          </a:p>
        </p:txBody>
      </p:sp>
      <p:sp>
        <p:nvSpPr>
          <p:cNvPr id="33809" name="Text Box 17"/>
          <p:cNvSpPr txBox="1">
            <a:spLocks noChangeArrowheads="1"/>
          </p:cNvSpPr>
          <p:nvPr/>
        </p:nvSpPr>
        <p:spPr bwMode="auto">
          <a:xfrm>
            <a:off x="2590800" y="3962400"/>
            <a:ext cx="1447800" cy="581025"/>
          </a:xfrm>
          <a:prstGeom prst="rect">
            <a:avLst/>
          </a:prstGeom>
          <a:noFill/>
          <a:ln w="9525">
            <a:noFill/>
            <a:miter lim="800000"/>
            <a:headEnd/>
            <a:tailEnd/>
          </a:ln>
        </p:spPr>
        <p:txBody>
          <a:bodyPr>
            <a:spAutoFit/>
          </a:bodyPr>
          <a:lstStyle/>
          <a:p>
            <a:pPr>
              <a:spcBef>
                <a:spcPct val="50000"/>
              </a:spcBef>
            </a:pPr>
            <a:r>
              <a:rPr lang="en-US" sz="1600"/>
              <a:t>Servlet class file</a:t>
            </a:r>
          </a:p>
        </p:txBody>
      </p:sp>
      <p:sp>
        <p:nvSpPr>
          <p:cNvPr id="33810" name="Line 18"/>
          <p:cNvSpPr>
            <a:spLocks noChangeShapeType="1"/>
          </p:cNvSpPr>
          <p:nvPr/>
        </p:nvSpPr>
        <p:spPr bwMode="auto">
          <a:xfrm flipV="1">
            <a:off x="3810000" y="4038600"/>
            <a:ext cx="914400" cy="76200"/>
          </a:xfrm>
          <a:prstGeom prst="line">
            <a:avLst/>
          </a:prstGeom>
          <a:noFill/>
          <a:ln w="9525">
            <a:solidFill>
              <a:schemeClr val="tx1"/>
            </a:solidFill>
            <a:prstDash val="dashDot"/>
            <a:round/>
            <a:headEnd/>
            <a:tailEnd type="triangle" w="med" len="med"/>
          </a:ln>
        </p:spPr>
        <p:txBody>
          <a:bodyPr/>
          <a:lstStyle/>
          <a:p>
            <a:endParaRPr lang="en-US"/>
          </a:p>
        </p:txBody>
      </p:sp>
      <p:sp>
        <p:nvSpPr>
          <p:cNvPr id="19" name="Title 2"/>
          <p:cNvSpPr txBox="1">
            <a:spLocks/>
          </p:cNvSpPr>
          <p:nvPr/>
        </p:nvSpPr>
        <p:spPr>
          <a:xfrm>
            <a:off x="762000" y="0"/>
            <a:ext cx="8229600" cy="838200"/>
          </a:xfrm>
          <a:prstGeom prst="rect">
            <a:avLst/>
          </a:prstGeom>
        </p:spPr>
        <p:txBody>
          <a:bodyPr anchor="ctr"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421000"/>
                </a:solidFill>
                <a:effectLst/>
                <a:uLnTx/>
                <a:uFillTx/>
                <a:latin typeface="+mj-lt"/>
                <a:ea typeface="+mj-ea"/>
                <a:cs typeface="+mj-cs"/>
              </a:rPr>
              <a:t>Handling</a:t>
            </a:r>
            <a:r>
              <a:rPr kumimoji="0" lang="en-US" sz="2800" b="0" i="0" u="none" strike="noStrike" kern="0" cap="none" spc="0" normalizeH="0" noProof="0" dirty="0" smtClean="0">
                <a:ln>
                  <a:noFill/>
                </a:ln>
                <a:solidFill>
                  <a:srgbClr val="421000"/>
                </a:solidFill>
                <a:effectLst/>
                <a:uLnTx/>
                <a:uFillTx/>
                <a:latin typeface="+mj-lt"/>
                <a:ea typeface="+mj-ea"/>
                <a:cs typeface="+mj-cs"/>
              </a:rPr>
              <a:t> a Request</a:t>
            </a:r>
            <a:endParaRPr kumimoji="0" lang="en-US" sz="2800" b="0" i="0" u="none" strike="noStrike" kern="0" cap="none" spc="0" normalizeH="0" baseline="0" noProof="0" dirty="0">
              <a:ln>
                <a:noFill/>
              </a:ln>
              <a:solidFill>
                <a:srgbClr val="421000"/>
              </a:solidFill>
              <a:effectLst/>
              <a:uLnTx/>
              <a:uFillTx/>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133600" y="1295400"/>
            <a:ext cx="5791200" cy="4038600"/>
          </a:xfrm>
          <a:prstGeom prst="rect">
            <a:avLst/>
          </a:prstGeom>
          <a:noFill/>
          <a:ln w="9525">
            <a:solidFill>
              <a:schemeClr val="tx1"/>
            </a:solidFill>
            <a:miter lim="800000"/>
            <a:headEnd/>
            <a:tailEnd/>
          </a:ln>
        </p:spPr>
        <p:txBody>
          <a:bodyPr wrap="none" anchor="ctr"/>
          <a:lstStyle/>
          <a:p>
            <a:endParaRPr lang="en-US"/>
          </a:p>
        </p:txBody>
      </p:sp>
      <p:sp>
        <p:nvSpPr>
          <p:cNvPr id="34819" name="Line 3"/>
          <p:cNvSpPr>
            <a:spLocks noChangeShapeType="1"/>
          </p:cNvSpPr>
          <p:nvPr/>
        </p:nvSpPr>
        <p:spPr bwMode="auto">
          <a:xfrm>
            <a:off x="2514600" y="1752600"/>
            <a:ext cx="838200" cy="0"/>
          </a:xfrm>
          <a:prstGeom prst="line">
            <a:avLst/>
          </a:prstGeom>
          <a:noFill/>
          <a:ln w="9525">
            <a:solidFill>
              <a:schemeClr val="tx1"/>
            </a:solidFill>
            <a:round/>
            <a:headEnd/>
            <a:tailEnd/>
          </a:ln>
        </p:spPr>
        <p:txBody>
          <a:bodyPr/>
          <a:lstStyle/>
          <a:p>
            <a:endParaRPr lang="en-US"/>
          </a:p>
        </p:txBody>
      </p:sp>
      <p:sp>
        <p:nvSpPr>
          <p:cNvPr id="34820" name="Line 4"/>
          <p:cNvSpPr>
            <a:spLocks noChangeShapeType="1"/>
          </p:cNvSpPr>
          <p:nvPr/>
        </p:nvSpPr>
        <p:spPr bwMode="auto">
          <a:xfrm>
            <a:off x="3352800" y="1752600"/>
            <a:ext cx="0" cy="762000"/>
          </a:xfrm>
          <a:prstGeom prst="line">
            <a:avLst/>
          </a:prstGeom>
          <a:noFill/>
          <a:ln w="9525">
            <a:solidFill>
              <a:schemeClr val="tx1"/>
            </a:solidFill>
            <a:round/>
            <a:headEnd/>
            <a:tailEnd/>
          </a:ln>
        </p:spPr>
        <p:txBody>
          <a:bodyPr/>
          <a:lstStyle/>
          <a:p>
            <a:endParaRPr lang="en-US"/>
          </a:p>
        </p:txBody>
      </p:sp>
      <p:sp>
        <p:nvSpPr>
          <p:cNvPr id="34821" name="Line 5"/>
          <p:cNvSpPr>
            <a:spLocks noChangeShapeType="1"/>
          </p:cNvSpPr>
          <p:nvPr/>
        </p:nvSpPr>
        <p:spPr bwMode="auto">
          <a:xfrm flipH="1">
            <a:off x="2514600" y="2514600"/>
            <a:ext cx="838200" cy="0"/>
          </a:xfrm>
          <a:prstGeom prst="line">
            <a:avLst/>
          </a:prstGeom>
          <a:noFill/>
          <a:ln w="9525">
            <a:solidFill>
              <a:schemeClr val="tx1"/>
            </a:solidFill>
            <a:round/>
            <a:headEnd/>
            <a:tailEnd/>
          </a:ln>
        </p:spPr>
        <p:txBody>
          <a:bodyPr/>
          <a:lstStyle/>
          <a:p>
            <a:endParaRPr lang="en-US"/>
          </a:p>
        </p:txBody>
      </p:sp>
      <p:sp>
        <p:nvSpPr>
          <p:cNvPr id="34822" name="Line 6"/>
          <p:cNvSpPr>
            <a:spLocks noChangeShapeType="1"/>
          </p:cNvSpPr>
          <p:nvPr/>
        </p:nvSpPr>
        <p:spPr bwMode="auto">
          <a:xfrm>
            <a:off x="2514600" y="1752600"/>
            <a:ext cx="0" cy="152400"/>
          </a:xfrm>
          <a:prstGeom prst="line">
            <a:avLst/>
          </a:prstGeom>
          <a:noFill/>
          <a:ln w="9525">
            <a:solidFill>
              <a:schemeClr val="tx1"/>
            </a:solidFill>
            <a:round/>
            <a:headEnd/>
            <a:tailEnd/>
          </a:ln>
        </p:spPr>
        <p:txBody>
          <a:bodyPr/>
          <a:lstStyle/>
          <a:p>
            <a:endParaRPr lang="en-US"/>
          </a:p>
        </p:txBody>
      </p:sp>
      <p:sp>
        <p:nvSpPr>
          <p:cNvPr id="34823" name="Rectangle 7"/>
          <p:cNvSpPr>
            <a:spLocks noChangeArrowheads="1"/>
          </p:cNvSpPr>
          <p:nvPr/>
        </p:nvSpPr>
        <p:spPr bwMode="auto">
          <a:xfrm>
            <a:off x="2438400" y="1905000"/>
            <a:ext cx="228600" cy="76200"/>
          </a:xfrm>
          <a:prstGeom prst="rect">
            <a:avLst/>
          </a:prstGeom>
          <a:noFill/>
          <a:ln w="9525">
            <a:solidFill>
              <a:schemeClr val="tx1"/>
            </a:solidFill>
            <a:miter lim="800000"/>
            <a:headEnd/>
            <a:tailEnd/>
          </a:ln>
        </p:spPr>
        <p:txBody>
          <a:bodyPr wrap="none" anchor="ctr"/>
          <a:lstStyle/>
          <a:p>
            <a:endParaRPr lang="en-US"/>
          </a:p>
        </p:txBody>
      </p:sp>
      <p:sp>
        <p:nvSpPr>
          <p:cNvPr id="34824" name="Rectangle 8"/>
          <p:cNvSpPr>
            <a:spLocks noChangeArrowheads="1"/>
          </p:cNvSpPr>
          <p:nvPr/>
        </p:nvSpPr>
        <p:spPr bwMode="auto">
          <a:xfrm>
            <a:off x="2438400" y="2133600"/>
            <a:ext cx="228600" cy="76200"/>
          </a:xfrm>
          <a:prstGeom prst="rect">
            <a:avLst/>
          </a:prstGeom>
          <a:noFill/>
          <a:ln w="9525">
            <a:solidFill>
              <a:schemeClr val="tx1"/>
            </a:solidFill>
            <a:miter lim="800000"/>
            <a:headEnd/>
            <a:tailEnd/>
          </a:ln>
        </p:spPr>
        <p:txBody>
          <a:bodyPr wrap="none" anchor="ctr"/>
          <a:lstStyle/>
          <a:p>
            <a:endParaRPr lang="en-US"/>
          </a:p>
        </p:txBody>
      </p:sp>
      <p:sp>
        <p:nvSpPr>
          <p:cNvPr id="34825" name="Line 9"/>
          <p:cNvSpPr>
            <a:spLocks noChangeShapeType="1"/>
          </p:cNvSpPr>
          <p:nvPr/>
        </p:nvSpPr>
        <p:spPr bwMode="auto">
          <a:xfrm flipV="1">
            <a:off x="2514600" y="2209800"/>
            <a:ext cx="0" cy="304800"/>
          </a:xfrm>
          <a:prstGeom prst="line">
            <a:avLst/>
          </a:prstGeom>
          <a:noFill/>
          <a:ln w="9525">
            <a:solidFill>
              <a:schemeClr val="tx1"/>
            </a:solidFill>
            <a:round/>
            <a:headEnd/>
            <a:tailEnd/>
          </a:ln>
        </p:spPr>
        <p:txBody>
          <a:bodyPr/>
          <a:lstStyle/>
          <a:p>
            <a:endParaRPr lang="en-US"/>
          </a:p>
        </p:txBody>
      </p:sp>
      <p:sp>
        <p:nvSpPr>
          <p:cNvPr id="34826" name="Line 10"/>
          <p:cNvSpPr>
            <a:spLocks noChangeShapeType="1"/>
          </p:cNvSpPr>
          <p:nvPr/>
        </p:nvSpPr>
        <p:spPr bwMode="auto">
          <a:xfrm>
            <a:off x="2514600" y="1981200"/>
            <a:ext cx="0" cy="152400"/>
          </a:xfrm>
          <a:prstGeom prst="line">
            <a:avLst/>
          </a:prstGeom>
          <a:noFill/>
          <a:ln w="9525">
            <a:solidFill>
              <a:schemeClr val="tx1"/>
            </a:solidFill>
            <a:round/>
            <a:headEnd/>
            <a:tailEnd/>
          </a:ln>
        </p:spPr>
        <p:txBody>
          <a:bodyPr/>
          <a:lstStyle/>
          <a:p>
            <a:endParaRPr lang="en-US"/>
          </a:p>
        </p:txBody>
      </p:sp>
      <p:sp>
        <p:nvSpPr>
          <p:cNvPr id="34827" name="Text Box 11"/>
          <p:cNvSpPr txBox="1">
            <a:spLocks noChangeArrowheads="1"/>
          </p:cNvSpPr>
          <p:nvPr/>
        </p:nvSpPr>
        <p:spPr bwMode="auto">
          <a:xfrm>
            <a:off x="2362200" y="2590800"/>
            <a:ext cx="1295400" cy="336550"/>
          </a:xfrm>
          <a:prstGeom prst="rect">
            <a:avLst/>
          </a:prstGeom>
          <a:noFill/>
          <a:ln w="9525">
            <a:noFill/>
            <a:miter lim="800000"/>
            <a:headEnd/>
            <a:tailEnd/>
          </a:ln>
        </p:spPr>
        <p:txBody>
          <a:bodyPr>
            <a:spAutoFit/>
          </a:bodyPr>
          <a:lstStyle/>
          <a:p>
            <a:pPr>
              <a:spcBef>
                <a:spcPct val="50000"/>
              </a:spcBef>
            </a:pPr>
            <a:r>
              <a:rPr lang="en-US" sz="1600"/>
              <a:t>HTTPD</a:t>
            </a:r>
          </a:p>
        </p:txBody>
      </p:sp>
      <p:sp>
        <p:nvSpPr>
          <p:cNvPr id="34828" name="Rectangle 12"/>
          <p:cNvSpPr>
            <a:spLocks noChangeArrowheads="1"/>
          </p:cNvSpPr>
          <p:nvPr/>
        </p:nvSpPr>
        <p:spPr bwMode="auto">
          <a:xfrm>
            <a:off x="4648200" y="1600200"/>
            <a:ext cx="2667000" cy="2971800"/>
          </a:xfrm>
          <a:prstGeom prst="rect">
            <a:avLst/>
          </a:prstGeom>
          <a:noFill/>
          <a:ln w="9525">
            <a:solidFill>
              <a:schemeClr val="tx1"/>
            </a:solidFill>
            <a:miter lim="800000"/>
            <a:headEnd/>
            <a:tailEnd/>
          </a:ln>
        </p:spPr>
        <p:txBody>
          <a:bodyPr wrap="none" anchor="ctr"/>
          <a:lstStyle/>
          <a:p>
            <a:endParaRPr lang="en-US"/>
          </a:p>
        </p:txBody>
      </p:sp>
      <p:sp>
        <p:nvSpPr>
          <p:cNvPr id="34829" name="Text Box 13"/>
          <p:cNvSpPr txBox="1">
            <a:spLocks noChangeArrowheads="1"/>
          </p:cNvSpPr>
          <p:nvPr/>
        </p:nvSpPr>
        <p:spPr bwMode="auto">
          <a:xfrm>
            <a:off x="4724400" y="4724400"/>
            <a:ext cx="2438400" cy="457200"/>
          </a:xfrm>
          <a:prstGeom prst="rect">
            <a:avLst/>
          </a:prstGeom>
          <a:noFill/>
          <a:ln w="9525">
            <a:noFill/>
            <a:miter lim="800000"/>
            <a:headEnd/>
            <a:tailEnd/>
          </a:ln>
        </p:spPr>
        <p:txBody>
          <a:bodyPr>
            <a:spAutoFit/>
          </a:bodyPr>
          <a:lstStyle/>
          <a:p>
            <a:pPr>
              <a:spcBef>
                <a:spcPct val="50000"/>
              </a:spcBef>
            </a:pPr>
            <a:r>
              <a:rPr lang="en-US"/>
              <a:t>Web Container</a:t>
            </a:r>
          </a:p>
        </p:txBody>
      </p:sp>
      <p:sp>
        <p:nvSpPr>
          <p:cNvPr id="34830" name="Line 14"/>
          <p:cNvSpPr>
            <a:spLocks noChangeShapeType="1"/>
          </p:cNvSpPr>
          <p:nvPr/>
        </p:nvSpPr>
        <p:spPr bwMode="auto">
          <a:xfrm>
            <a:off x="3352800" y="1981200"/>
            <a:ext cx="1295400" cy="0"/>
          </a:xfrm>
          <a:prstGeom prst="line">
            <a:avLst/>
          </a:prstGeom>
          <a:noFill/>
          <a:ln w="9525">
            <a:solidFill>
              <a:schemeClr val="tx1"/>
            </a:solidFill>
            <a:round/>
            <a:headEnd/>
            <a:tailEnd type="triangle" w="med" len="med"/>
          </a:ln>
        </p:spPr>
        <p:txBody>
          <a:bodyPr/>
          <a:lstStyle/>
          <a:p>
            <a:endParaRPr lang="en-US"/>
          </a:p>
        </p:txBody>
      </p:sp>
      <p:sp>
        <p:nvSpPr>
          <p:cNvPr id="34831" name="Rectangle 15"/>
          <p:cNvSpPr>
            <a:spLocks noChangeArrowheads="1"/>
          </p:cNvSpPr>
          <p:nvPr/>
        </p:nvSpPr>
        <p:spPr bwMode="auto">
          <a:xfrm>
            <a:off x="4800600" y="1981200"/>
            <a:ext cx="609600" cy="533400"/>
          </a:xfrm>
          <a:prstGeom prst="rect">
            <a:avLst/>
          </a:prstGeom>
          <a:noFill/>
          <a:ln w="9525">
            <a:solidFill>
              <a:schemeClr val="tx1"/>
            </a:solidFill>
            <a:prstDash val="dash"/>
            <a:miter lim="800000"/>
            <a:headEnd/>
            <a:tailEnd/>
          </a:ln>
        </p:spPr>
        <p:txBody>
          <a:bodyPr wrap="none" anchor="ctr"/>
          <a:lstStyle/>
          <a:p>
            <a:endParaRPr lang="en-US"/>
          </a:p>
        </p:txBody>
      </p:sp>
      <p:sp>
        <p:nvSpPr>
          <p:cNvPr id="34832" name="Oval 16"/>
          <p:cNvSpPr>
            <a:spLocks noChangeArrowheads="1"/>
          </p:cNvSpPr>
          <p:nvPr/>
        </p:nvSpPr>
        <p:spPr bwMode="auto">
          <a:xfrm>
            <a:off x="4724400" y="2590800"/>
            <a:ext cx="762000" cy="762000"/>
          </a:xfrm>
          <a:prstGeom prst="ellipse">
            <a:avLst/>
          </a:prstGeom>
          <a:noFill/>
          <a:ln w="9525">
            <a:solidFill>
              <a:schemeClr val="tx1"/>
            </a:solidFill>
            <a:round/>
            <a:headEnd/>
            <a:tailEnd/>
          </a:ln>
        </p:spPr>
        <p:txBody>
          <a:bodyPr wrap="none" anchor="ctr"/>
          <a:lstStyle/>
          <a:p>
            <a:endParaRPr lang="en-US"/>
          </a:p>
        </p:txBody>
      </p:sp>
      <p:sp>
        <p:nvSpPr>
          <p:cNvPr id="34833" name="Oval 17"/>
          <p:cNvSpPr>
            <a:spLocks noChangeArrowheads="1"/>
          </p:cNvSpPr>
          <p:nvPr/>
        </p:nvSpPr>
        <p:spPr bwMode="auto">
          <a:xfrm>
            <a:off x="5943600" y="2590800"/>
            <a:ext cx="762000" cy="762000"/>
          </a:xfrm>
          <a:prstGeom prst="ellipse">
            <a:avLst/>
          </a:prstGeom>
          <a:noFill/>
          <a:ln w="9525">
            <a:solidFill>
              <a:schemeClr val="tx1"/>
            </a:solidFill>
            <a:round/>
            <a:headEnd/>
            <a:tailEnd/>
          </a:ln>
        </p:spPr>
        <p:txBody>
          <a:bodyPr wrap="none" anchor="ctr"/>
          <a:lstStyle/>
          <a:p>
            <a:endParaRPr lang="en-US"/>
          </a:p>
        </p:txBody>
      </p:sp>
      <p:sp>
        <p:nvSpPr>
          <p:cNvPr id="34834" name="Text Box 18"/>
          <p:cNvSpPr txBox="1">
            <a:spLocks noChangeArrowheads="1"/>
          </p:cNvSpPr>
          <p:nvPr/>
        </p:nvSpPr>
        <p:spPr bwMode="auto">
          <a:xfrm>
            <a:off x="2133600" y="3124200"/>
            <a:ext cx="2209800" cy="336550"/>
          </a:xfrm>
          <a:prstGeom prst="rect">
            <a:avLst/>
          </a:prstGeom>
          <a:noFill/>
          <a:ln w="9525">
            <a:noFill/>
            <a:miter lim="800000"/>
            <a:headEnd/>
            <a:tailEnd/>
          </a:ln>
        </p:spPr>
        <p:txBody>
          <a:bodyPr>
            <a:spAutoFit/>
          </a:bodyPr>
          <a:lstStyle/>
          <a:p>
            <a:pPr>
              <a:spcBef>
                <a:spcPct val="50000"/>
              </a:spcBef>
            </a:pPr>
            <a:r>
              <a:rPr lang="en-US" sz="1600"/>
              <a:t>ServetRequest object</a:t>
            </a:r>
          </a:p>
        </p:txBody>
      </p:sp>
      <p:sp>
        <p:nvSpPr>
          <p:cNvPr id="34835" name="Line 19"/>
          <p:cNvSpPr>
            <a:spLocks noChangeShapeType="1"/>
          </p:cNvSpPr>
          <p:nvPr/>
        </p:nvSpPr>
        <p:spPr bwMode="auto">
          <a:xfrm flipV="1">
            <a:off x="3962400" y="2971800"/>
            <a:ext cx="838200" cy="304800"/>
          </a:xfrm>
          <a:prstGeom prst="line">
            <a:avLst/>
          </a:prstGeom>
          <a:noFill/>
          <a:ln w="9525">
            <a:solidFill>
              <a:schemeClr val="tx1"/>
            </a:solidFill>
            <a:prstDash val="dash"/>
            <a:round/>
            <a:headEnd/>
            <a:tailEnd type="triangle" w="med" len="med"/>
          </a:ln>
        </p:spPr>
        <p:txBody>
          <a:bodyPr/>
          <a:lstStyle/>
          <a:p>
            <a:endParaRPr lang="en-US"/>
          </a:p>
        </p:txBody>
      </p:sp>
      <p:sp>
        <p:nvSpPr>
          <p:cNvPr id="34836" name="Text Box 20"/>
          <p:cNvSpPr txBox="1">
            <a:spLocks noChangeArrowheads="1"/>
          </p:cNvSpPr>
          <p:nvPr/>
        </p:nvSpPr>
        <p:spPr bwMode="auto">
          <a:xfrm>
            <a:off x="2209800" y="3505200"/>
            <a:ext cx="2209800" cy="336550"/>
          </a:xfrm>
          <a:prstGeom prst="rect">
            <a:avLst/>
          </a:prstGeom>
          <a:noFill/>
          <a:ln w="9525">
            <a:noFill/>
            <a:miter lim="800000"/>
            <a:headEnd/>
            <a:tailEnd/>
          </a:ln>
        </p:spPr>
        <p:txBody>
          <a:bodyPr>
            <a:spAutoFit/>
          </a:bodyPr>
          <a:lstStyle/>
          <a:p>
            <a:pPr>
              <a:spcBef>
                <a:spcPct val="50000"/>
              </a:spcBef>
            </a:pPr>
            <a:r>
              <a:rPr lang="en-US" sz="1600"/>
              <a:t>ServetResponse object</a:t>
            </a:r>
          </a:p>
        </p:txBody>
      </p:sp>
      <p:sp>
        <p:nvSpPr>
          <p:cNvPr id="34837" name="Line 21"/>
          <p:cNvSpPr>
            <a:spLocks noChangeShapeType="1"/>
          </p:cNvSpPr>
          <p:nvPr/>
        </p:nvSpPr>
        <p:spPr bwMode="auto">
          <a:xfrm flipV="1">
            <a:off x="4191000" y="3200400"/>
            <a:ext cx="1828800" cy="457200"/>
          </a:xfrm>
          <a:prstGeom prst="line">
            <a:avLst/>
          </a:prstGeom>
          <a:noFill/>
          <a:ln w="9525">
            <a:solidFill>
              <a:schemeClr val="tx1"/>
            </a:solidFill>
            <a:prstDash val="dash"/>
            <a:round/>
            <a:headEnd/>
            <a:tailEnd type="triangle" w="med" len="med"/>
          </a:ln>
        </p:spPr>
        <p:txBody>
          <a:bodyPr/>
          <a:lstStyle/>
          <a:p>
            <a:endParaRPr lang="en-US"/>
          </a:p>
        </p:txBody>
      </p:sp>
      <p:sp>
        <p:nvSpPr>
          <p:cNvPr id="22" name="Title 2"/>
          <p:cNvSpPr txBox="1">
            <a:spLocks/>
          </p:cNvSpPr>
          <p:nvPr/>
        </p:nvSpPr>
        <p:spPr>
          <a:xfrm>
            <a:off x="762000" y="0"/>
            <a:ext cx="8229600" cy="838200"/>
          </a:xfrm>
          <a:prstGeom prst="rect">
            <a:avLst/>
          </a:prstGeom>
        </p:spPr>
        <p:txBody>
          <a:bodyPr anchor="ctr"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421000"/>
                </a:solidFill>
                <a:effectLst/>
                <a:uLnTx/>
                <a:uFillTx/>
                <a:latin typeface="+mj-lt"/>
                <a:ea typeface="+mj-ea"/>
                <a:cs typeface="+mj-cs"/>
              </a:rPr>
              <a:t>Handling</a:t>
            </a:r>
            <a:r>
              <a:rPr kumimoji="0" lang="en-US" sz="2800" b="0" i="0" u="none" strike="noStrike" kern="0" cap="none" spc="0" normalizeH="0" noProof="0" dirty="0" smtClean="0">
                <a:ln>
                  <a:noFill/>
                </a:ln>
                <a:solidFill>
                  <a:srgbClr val="421000"/>
                </a:solidFill>
                <a:effectLst/>
                <a:uLnTx/>
                <a:uFillTx/>
                <a:latin typeface="+mj-lt"/>
                <a:ea typeface="+mj-ea"/>
                <a:cs typeface="+mj-cs"/>
              </a:rPr>
              <a:t> a Request</a:t>
            </a:r>
            <a:endParaRPr kumimoji="0" lang="en-US" sz="2800" b="0" i="0" u="none" strike="noStrike" kern="0" cap="none" spc="0" normalizeH="0" baseline="0" noProof="0" dirty="0">
              <a:ln>
                <a:noFill/>
              </a:ln>
              <a:solidFill>
                <a:srgbClr val="421000"/>
              </a:solidFill>
              <a:effectLst/>
              <a:uLnTx/>
              <a:uFillTx/>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8"/>
          <p:cNvSpPr>
            <a:spLocks noGrp="1"/>
          </p:cNvSpPr>
          <p:nvPr>
            <p:ph type="title"/>
          </p:nvPr>
        </p:nvSpPr>
        <p:spPr/>
        <p:txBody>
          <a:bodyPr/>
          <a:lstStyle/>
          <a:p>
            <a:r>
              <a:rPr lang="en-US" smtClean="0"/>
              <a:t>HTTP Model</a:t>
            </a:r>
          </a:p>
        </p:txBody>
      </p:sp>
      <p:sp>
        <p:nvSpPr>
          <p:cNvPr id="4099" name="laptop"/>
          <p:cNvSpPr>
            <a:spLocks noEditPoints="1" noChangeArrowheads="1"/>
          </p:cNvSpPr>
          <p:nvPr/>
        </p:nvSpPr>
        <p:spPr bwMode="auto">
          <a:xfrm>
            <a:off x="381000" y="2971800"/>
            <a:ext cx="1295400" cy="1143000"/>
          </a:xfrm>
          <a:custGeom>
            <a:avLst/>
            <a:gdLst>
              <a:gd name="T0" fmla="*/ 725185048 w 21600"/>
              <a:gd name="T1" fmla="*/ 0 h 21600"/>
              <a:gd name="T2" fmla="*/ 725185048 w 21600"/>
              <a:gd name="T3" fmla="*/ 1062863886 h 21600"/>
              <a:gd name="T4" fmla="*/ 2147483647 w 21600"/>
              <a:gd name="T5" fmla="*/ 0 h 21600"/>
              <a:gd name="T6" fmla="*/ 2147483647 w 21600"/>
              <a:gd name="T7" fmla="*/ 1062863886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4100" name="server"/>
          <p:cNvSpPr>
            <a:spLocks noEditPoints="1" noChangeArrowheads="1"/>
          </p:cNvSpPr>
          <p:nvPr/>
        </p:nvSpPr>
        <p:spPr bwMode="auto">
          <a:xfrm>
            <a:off x="6477000" y="2209800"/>
            <a:ext cx="2514600" cy="28956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20" name="Right Arrow 19"/>
          <p:cNvSpPr/>
          <p:nvPr/>
        </p:nvSpPr>
        <p:spPr>
          <a:xfrm>
            <a:off x="1676400" y="3048000"/>
            <a:ext cx="4648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Left Arrow 20"/>
          <p:cNvSpPr/>
          <p:nvPr/>
        </p:nvSpPr>
        <p:spPr>
          <a:xfrm>
            <a:off x="1676400" y="3657600"/>
            <a:ext cx="45720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Box 22"/>
          <p:cNvSpPr txBox="1">
            <a:spLocks noChangeArrowheads="1"/>
          </p:cNvSpPr>
          <p:nvPr/>
        </p:nvSpPr>
        <p:spPr bwMode="auto">
          <a:xfrm>
            <a:off x="1676400" y="2667000"/>
            <a:ext cx="3886200" cy="461963"/>
          </a:xfrm>
          <a:prstGeom prst="rect">
            <a:avLst/>
          </a:prstGeom>
          <a:noFill/>
          <a:ln w="9525">
            <a:noFill/>
            <a:miter lim="800000"/>
            <a:headEnd/>
            <a:tailEnd/>
          </a:ln>
        </p:spPr>
        <p:txBody>
          <a:bodyPr>
            <a:spAutoFit/>
          </a:bodyPr>
          <a:lstStyle/>
          <a:p>
            <a:r>
              <a:rPr lang="en-US"/>
              <a:t>Request for web page/image</a:t>
            </a:r>
          </a:p>
        </p:txBody>
      </p:sp>
      <p:sp>
        <p:nvSpPr>
          <p:cNvPr id="24" name="TextBox 23"/>
          <p:cNvSpPr txBox="1">
            <a:spLocks noChangeArrowheads="1"/>
          </p:cNvSpPr>
          <p:nvPr/>
        </p:nvSpPr>
        <p:spPr bwMode="auto">
          <a:xfrm>
            <a:off x="1905000" y="3810000"/>
            <a:ext cx="4343400" cy="461963"/>
          </a:xfrm>
          <a:prstGeom prst="rect">
            <a:avLst/>
          </a:prstGeom>
          <a:noFill/>
          <a:ln w="9525">
            <a:noFill/>
            <a:miter lim="800000"/>
            <a:headEnd/>
            <a:tailEnd/>
          </a:ln>
        </p:spPr>
        <p:txBody>
          <a:bodyPr>
            <a:spAutoFit/>
          </a:bodyPr>
          <a:lstStyle/>
          <a:p>
            <a:r>
              <a:rPr lang="en-US"/>
              <a:t>Response from server</a:t>
            </a:r>
          </a:p>
        </p:txBody>
      </p:sp>
      <p:sp>
        <p:nvSpPr>
          <p:cNvPr id="4105" name="TextBox 24"/>
          <p:cNvSpPr txBox="1">
            <a:spLocks noChangeArrowheads="1"/>
          </p:cNvSpPr>
          <p:nvPr/>
        </p:nvSpPr>
        <p:spPr bwMode="auto">
          <a:xfrm>
            <a:off x="6400800" y="1828800"/>
            <a:ext cx="2743200" cy="461963"/>
          </a:xfrm>
          <a:prstGeom prst="rect">
            <a:avLst/>
          </a:prstGeom>
          <a:noFill/>
          <a:ln w="9525">
            <a:noFill/>
            <a:miter lim="800000"/>
            <a:headEnd/>
            <a:tailEnd/>
          </a:ln>
        </p:spPr>
        <p:txBody>
          <a:bodyPr>
            <a:spAutoFit/>
          </a:bodyPr>
          <a:lstStyle/>
          <a:p>
            <a:pPr algn="ctr"/>
            <a:r>
              <a:rPr lang="en-US"/>
              <a:t>Web Server</a:t>
            </a:r>
          </a:p>
        </p:txBody>
      </p:sp>
      <p:sp>
        <p:nvSpPr>
          <p:cNvPr id="26" name="TextBox 25"/>
          <p:cNvSpPr txBox="1">
            <a:spLocks noChangeArrowheads="1"/>
          </p:cNvSpPr>
          <p:nvPr/>
        </p:nvSpPr>
        <p:spPr bwMode="auto">
          <a:xfrm>
            <a:off x="1828800" y="5486400"/>
            <a:ext cx="5334000" cy="461963"/>
          </a:xfrm>
          <a:prstGeom prst="rect">
            <a:avLst/>
          </a:prstGeom>
          <a:noFill/>
          <a:ln w="9525">
            <a:noFill/>
            <a:miter lim="800000"/>
            <a:headEnd/>
            <a:tailEnd/>
          </a:ln>
        </p:spPr>
        <p:txBody>
          <a:bodyPr>
            <a:spAutoFit/>
          </a:bodyPr>
          <a:lstStyle/>
          <a:p>
            <a:r>
              <a:rPr lang="en-US"/>
              <a:t>Request is always made as a form of URL</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ppt_w*0.05"/>
                                          </p:val>
                                        </p:tav>
                                        <p:tav tm="100000">
                                          <p:val>
                                            <p:strVal val="#ppt_w"/>
                                          </p:val>
                                        </p:tav>
                                      </p:tavLst>
                                    </p:anim>
                                    <p:anim calcmode="lin" valueType="num">
                                      <p:cBhvr>
                                        <p:cTn id="8" dur="500" fill="hold"/>
                                        <p:tgtEl>
                                          <p:spTgt spid="23"/>
                                        </p:tgtEl>
                                        <p:attrNameLst>
                                          <p:attrName>ppt_h</p:attrName>
                                        </p:attrNameLst>
                                      </p:cBhvr>
                                      <p:tavLst>
                                        <p:tav tm="0">
                                          <p:val>
                                            <p:strVal val="#ppt_h"/>
                                          </p:val>
                                        </p:tav>
                                        <p:tav tm="100000">
                                          <p:val>
                                            <p:strVal val="#ppt_h"/>
                                          </p:val>
                                        </p:tav>
                                      </p:tavLst>
                                    </p:anim>
                                    <p:anim calcmode="lin" valueType="num">
                                      <p:cBhvr>
                                        <p:cTn id="9" dur="500" fill="hold"/>
                                        <p:tgtEl>
                                          <p:spTgt spid="23"/>
                                        </p:tgtEl>
                                        <p:attrNameLst>
                                          <p:attrName>ppt_x</p:attrName>
                                        </p:attrNameLst>
                                      </p:cBhvr>
                                      <p:tavLst>
                                        <p:tav tm="0">
                                          <p:val>
                                            <p:strVal val="#ppt_x-.2"/>
                                          </p:val>
                                        </p:tav>
                                        <p:tav tm="100000">
                                          <p:val>
                                            <p:strVal val="#ppt_x"/>
                                          </p:val>
                                        </p:tav>
                                      </p:tavLst>
                                    </p:anim>
                                    <p:anim calcmode="lin" valueType="num">
                                      <p:cBhvr>
                                        <p:cTn id="10" dur="500" fill="hold"/>
                                        <p:tgtEl>
                                          <p:spTgt spid="23"/>
                                        </p:tgtEl>
                                        <p:attrNameLst>
                                          <p:attrName>ppt_y</p:attrName>
                                        </p:attrNameLst>
                                      </p:cBhvr>
                                      <p:tavLst>
                                        <p:tav tm="0">
                                          <p:val>
                                            <p:strVal val="#ppt_y"/>
                                          </p:val>
                                        </p:tav>
                                        <p:tav tm="100000">
                                          <p:val>
                                            <p:strVal val="#ppt_y"/>
                                          </p:val>
                                        </p:tav>
                                      </p:tavLst>
                                    </p:anim>
                                    <p:animEffect transition="in" filter="fade">
                                      <p:cBhvr>
                                        <p:cTn id="11" dur="500"/>
                                        <p:tgtEl>
                                          <p:spTgt spid="23"/>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strVal val="#ppt_w*0.05"/>
                                          </p:val>
                                        </p:tav>
                                        <p:tav tm="100000">
                                          <p:val>
                                            <p:strVal val="#ppt_w"/>
                                          </p:val>
                                        </p:tav>
                                      </p:tavLst>
                                    </p:anim>
                                    <p:anim calcmode="lin" valueType="num">
                                      <p:cBhvr>
                                        <p:cTn id="15" dur="500" fill="hold"/>
                                        <p:tgtEl>
                                          <p:spTgt spid="20"/>
                                        </p:tgtEl>
                                        <p:attrNameLst>
                                          <p:attrName>ppt_h</p:attrName>
                                        </p:attrNameLst>
                                      </p:cBhvr>
                                      <p:tavLst>
                                        <p:tav tm="0">
                                          <p:val>
                                            <p:strVal val="#ppt_h"/>
                                          </p:val>
                                        </p:tav>
                                        <p:tav tm="100000">
                                          <p:val>
                                            <p:strVal val="#ppt_h"/>
                                          </p:val>
                                        </p:tav>
                                      </p:tavLst>
                                    </p:anim>
                                    <p:anim calcmode="lin" valueType="num">
                                      <p:cBhvr>
                                        <p:cTn id="16" dur="500" fill="hold"/>
                                        <p:tgtEl>
                                          <p:spTgt spid="20"/>
                                        </p:tgtEl>
                                        <p:attrNameLst>
                                          <p:attrName>ppt_x</p:attrName>
                                        </p:attrNameLst>
                                      </p:cBhvr>
                                      <p:tavLst>
                                        <p:tav tm="0">
                                          <p:val>
                                            <p:strVal val="#ppt_x-.2"/>
                                          </p:val>
                                        </p:tav>
                                        <p:tav tm="100000">
                                          <p:val>
                                            <p:strVal val="#ppt_x"/>
                                          </p:val>
                                        </p:tav>
                                      </p:tavLst>
                                    </p:anim>
                                    <p:anim calcmode="lin" valueType="num">
                                      <p:cBhvr>
                                        <p:cTn id="17" dur="500" fill="hold"/>
                                        <p:tgtEl>
                                          <p:spTgt spid="20"/>
                                        </p:tgtEl>
                                        <p:attrNameLst>
                                          <p:attrName>ppt_y</p:attrName>
                                        </p:attrNameLst>
                                      </p:cBhvr>
                                      <p:tavLst>
                                        <p:tav tm="0">
                                          <p:val>
                                            <p:strVal val="#ppt_y"/>
                                          </p:val>
                                        </p:tav>
                                        <p:tav tm="100000">
                                          <p:val>
                                            <p:strVal val="#ppt_y"/>
                                          </p:val>
                                        </p:tav>
                                      </p:tavLst>
                                    </p:anim>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26"/>
                                        </p:tgtEl>
                                        <p:attrNameLst>
                                          <p:attrName>style.visibility</p:attrName>
                                        </p:attrNameLst>
                                      </p:cBhvr>
                                      <p:to>
                                        <p:strVal val="visible"/>
                                      </p:to>
                                    </p:set>
                                    <p:anim calcmode="discrete" valueType="clr">
                                      <p:cBhvr override="childStyle">
                                        <p:cTn id="33" dur="8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26"/>
                                        </p:tgtEl>
                                        <p:attrNameLst>
                                          <p:attrName>fillcolor</p:attrName>
                                        </p:attrNameLst>
                                      </p:cBhvr>
                                      <p:tavLst>
                                        <p:tav tm="0">
                                          <p:val>
                                            <p:clrVal>
                                              <a:schemeClr val="accent2"/>
                                            </p:clrVal>
                                          </p:val>
                                        </p:tav>
                                        <p:tav tm="50000">
                                          <p:val>
                                            <p:clrVal>
                                              <a:schemeClr val="hlink"/>
                                            </p:clrVal>
                                          </p:val>
                                        </p:tav>
                                      </p:tavLst>
                                    </p:anim>
                                    <p:set>
                                      <p:cBhvr>
                                        <p:cTn id="35" dur="80"/>
                                        <p:tgtEl>
                                          <p:spTgt spid="2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p:bldP spid="24" grpId="0"/>
      <p:bldP spid="2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828800" y="1143000"/>
            <a:ext cx="5791200" cy="5029200"/>
          </a:xfrm>
          <a:prstGeom prst="rect">
            <a:avLst/>
          </a:prstGeom>
          <a:noFill/>
          <a:ln w="9525">
            <a:solidFill>
              <a:schemeClr val="tx1"/>
            </a:solidFill>
            <a:miter lim="800000"/>
            <a:headEnd/>
            <a:tailEnd/>
          </a:ln>
        </p:spPr>
        <p:txBody>
          <a:bodyPr wrap="none" anchor="ctr"/>
          <a:lstStyle/>
          <a:p>
            <a:endParaRPr lang="en-US"/>
          </a:p>
        </p:txBody>
      </p:sp>
      <p:sp>
        <p:nvSpPr>
          <p:cNvPr id="35843" name="Line 3"/>
          <p:cNvSpPr>
            <a:spLocks noChangeShapeType="1"/>
          </p:cNvSpPr>
          <p:nvPr/>
        </p:nvSpPr>
        <p:spPr bwMode="auto">
          <a:xfrm>
            <a:off x="2209800" y="1600200"/>
            <a:ext cx="838200" cy="0"/>
          </a:xfrm>
          <a:prstGeom prst="line">
            <a:avLst/>
          </a:prstGeom>
          <a:noFill/>
          <a:ln w="9525">
            <a:solidFill>
              <a:schemeClr val="tx1"/>
            </a:solidFill>
            <a:round/>
            <a:headEnd/>
            <a:tailEnd/>
          </a:ln>
        </p:spPr>
        <p:txBody>
          <a:bodyPr/>
          <a:lstStyle/>
          <a:p>
            <a:endParaRPr lang="en-US"/>
          </a:p>
        </p:txBody>
      </p:sp>
      <p:sp>
        <p:nvSpPr>
          <p:cNvPr id="35844" name="Line 4"/>
          <p:cNvSpPr>
            <a:spLocks noChangeShapeType="1"/>
          </p:cNvSpPr>
          <p:nvPr/>
        </p:nvSpPr>
        <p:spPr bwMode="auto">
          <a:xfrm>
            <a:off x="3048000" y="1600200"/>
            <a:ext cx="0" cy="762000"/>
          </a:xfrm>
          <a:prstGeom prst="line">
            <a:avLst/>
          </a:prstGeom>
          <a:noFill/>
          <a:ln w="9525">
            <a:solidFill>
              <a:schemeClr val="tx1"/>
            </a:solidFill>
            <a:round/>
            <a:headEnd/>
            <a:tailEnd/>
          </a:ln>
        </p:spPr>
        <p:txBody>
          <a:bodyPr/>
          <a:lstStyle/>
          <a:p>
            <a:endParaRPr lang="en-US"/>
          </a:p>
        </p:txBody>
      </p:sp>
      <p:sp>
        <p:nvSpPr>
          <p:cNvPr id="35845" name="Line 5"/>
          <p:cNvSpPr>
            <a:spLocks noChangeShapeType="1"/>
          </p:cNvSpPr>
          <p:nvPr/>
        </p:nvSpPr>
        <p:spPr bwMode="auto">
          <a:xfrm flipH="1">
            <a:off x="2209800" y="2362200"/>
            <a:ext cx="838200" cy="0"/>
          </a:xfrm>
          <a:prstGeom prst="line">
            <a:avLst/>
          </a:prstGeom>
          <a:noFill/>
          <a:ln w="9525">
            <a:solidFill>
              <a:schemeClr val="tx1"/>
            </a:solidFill>
            <a:round/>
            <a:headEnd/>
            <a:tailEnd/>
          </a:ln>
        </p:spPr>
        <p:txBody>
          <a:bodyPr/>
          <a:lstStyle/>
          <a:p>
            <a:endParaRPr lang="en-US"/>
          </a:p>
        </p:txBody>
      </p:sp>
      <p:sp>
        <p:nvSpPr>
          <p:cNvPr id="35846" name="Line 6"/>
          <p:cNvSpPr>
            <a:spLocks noChangeShapeType="1"/>
          </p:cNvSpPr>
          <p:nvPr/>
        </p:nvSpPr>
        <p:spPr bwMode="auto">
          <a:xfrm>
            <a:off x="2209800" y="1600200"/>
            <a:ext cx="0" cy="152400"/>
          </a:xfrm>
          <a:prstGeom prst="line">
            <a:avLst/>
          </a:prstGeom>
          <a:noFill/>
          <a:ln w="9525">
            <a:solidFill>
              <a:schemeClr val="tx1"/>
            </a:solidFill>
            <a:round/>
            <a:headEnd/>
            <a:tailEnd/>
          </a:ln>
        </p:spPr>
        <p:txBody>
          <a:bodyPr/>
          <a:lstStyle/>
          <a:p>
            <a:endParaRPr lang="en-US"/>
          </a:p>
        </p:txBody>
      </p:sp>
      <p:sp>
        <p:nvSpPr>
          <p:cNvPr id="35847" name="Rectangle 7"/>
          <p:cNvSpPr>
            <a:spLocks noChangeArrowheads="1"/>
          </p:cNvSpPr>
          <p:nvPr/>
        </p:nvSpPr>
        <p:spPr bwMode="auto">
          <a:xfrm>
            <a:off x="2133600" y="1752600"/>
            <a:ext cx="228600" cy="76200"/>
          </a:xfrm>
          <a:prstGeom prst="rect">
            <a:avLst/>
          </a:prstGeom>
          <a:noFill/>
          <a:ln w="9525">
            <a:solidFill>
              <a:schemeClr val="tx1"/>
            </a:solidFill>
            <a:miter lim="800000"/>
            <a:headEnd/>
            <a:tailEnd/>
          </a:ln>
        </p:spPr>
        <p:txBody>
          <a:bodyPr wrap="none" anchor="ctr"/>
          <a:lstStyle/>
          <a:p>
            <a:endParaRPr lang="en-US"/>
          </a:p>
        </p:txBody>
      </p:sp>
      <p:sp>
        <p:nvSpPr>
          <p:cNvPr id="35848" name="Rectangle 8"/>
          <p:cNvSpPr>
            <a:spLocks noChangeArrowheads="1"/>
          </p:cNvSpPr>
          <p:nvPr/>
        </p:nvSpPr>
        <p:spPr bwMode="auto">
          <a:xfrm>
            <a:off x="2133600" y="1981200"/>
            <a:ext cx="228600" cy="76200"/>
          </a:xfrm>
          <a:prstGeom prst="rect">
            <a:avLst/>
          </a:prstGeom>
          <a:noFill/>
          <a:ln w="9525">
            <a:solidFill>
              <a:schemeClr val="tx1"/>
            </a:solidFill>
            <a:miter lim="800000"/>
            <a:headEnd/>
            <a:tailEnd/>
          </a:ln>
        </p:spPr>
        <p:txBody>
          <a:bodyPr wrap="none" anchor="ctr"/>
          <a:lstStyle/>
          <a:p>
            <a:endParaRPr lang="en-US"/>
          </a:p>
        </p:txBody>
      </p:sp>
      <p:sp>
        <p:nvSpPr>
          <p:cNvPr id="35849" name="Line 9"/>
          <p:cNvSpPr>
            <a:spLocks noChangeShapeType="1"/>
          </p:cNvSpPr>
          <p:nvPr/>
        </p:nvSpPr>
        <p:spPr bwMode="auto">
          <a:xfrm flipV="1">
            <a:off x="2209800" y="2057400"/>
            <a:ext cx="0" cy="304800"/>
          </a:xfrm>
          <a:prstGeom prst="line">
            <a:avLst/>
          </a:prstGeom>
          <a:noFill/>
          <a:ln w="9525">
            <a:solidFill>
              <a:schemeClr val="tx1"/>
            </a:solidFill>
            <a:round/>
            <a:headEnd/>
            <a:tailEnd/>
          </a:ln>
        </p:spPr>
        <p:txBody>
          <a:bodyPr/>
          <a:lstStyle/>
          <a:p>
            <a:endParaRPr lang="en-US"/>
          </a:p>
        </p:txBody>
      </p:sp>
      <p:sp>
        <p:nvSpPr>
          <p:cNvPr id="35850" name="Line 10"/>
          <p:cNvSpPr>
            <a:spLocks noChangeShapeType="1"/>
          </p:cNvSpPr>
          <p:nvPr/>
        </p:nvSpPr>
        <p:spPr bwMode="auto">
          <a:xfrm>
            <a:off x="2209800" y="1828800"/>
            <a:ext cx="0" cy="152400"/>
          </a:xfrm>
          <a:prstGeom prst="line">
            <a:avLst/>
          </a:prstGeom>
          <a:noFill/>
          <a:ln w="9525">
            <a:solidFill>
              <a:schemeClr val="tx1"/>
            </a:solidFill>
            <a:round/>
            <a:headEnd/>
            <a:tailEnd/>
          </a:ln>
        </p:spPr>
        <p:txBody>
          <a:bodyPr/>
          <a:lstStyle/>
          <a:p>
            <a:endParaRPr lang="en-US"/>
          </a:p>
        </p:txBody>
      </p:sp>
      <p:sp>
        <p:nvSpPr>
          <p:cNvPr id="35851" name="Text Box 11"/>
          <p:cNvSpPr txBox="1">
            <a:spLocks noChangeArrowheads="1"/>
          </p:cNvSpPr>
          <p:nvPr/>
        </p:nvSpPr>
        <p:spPr bwMode="auto">
          <a:xfrm>
            <a:off x="2057400" y="2438400"/>
            <a:ext cx="1295400" cy="336550"/>
          </a:xfrm>
          <a:prstGeom prst="rect">
            <a:avLst/>
          </a:prstGeom>
          <a:noFill/>
          <a:ln w="9525">
            <a:noFill/>
            <a:miter lim="800000"/>
            <a:headEnd/>
            <a:tailEnd/>
          </a:ln>
        </p:spPr>
        <p:txBody>
          <a:bodyPr>
            <a:spAutoFit/>
          </a:bodyPr>
          <a:lstStyle/>
          <a:p>
            <a:pPr>
              <a:spcBef>
                <a:spcPct val="50000"/>
              </a:spcBef>
            </a:pPr>
            <a:r>
              <a:rPr lang="en-US" sz="1600"/>
              <a:t>HTTPD</a:t>
            </a:r>
          </a:p>
        </p:txBody>
      </p:sp>
      <p:sp>
        <p:nvSpPr>
          <p:cNvPr id="35852" name="Rectangle 12"/>
          <p:cNvSpPr>
            <a:spLocks noChangeArrowheads="1"/>
          </p:cNvSpPr>
          <p:nvPr/>
        </p:nvSpPr>
        <p:spPr bwMode="auto">
          <a:xfrm>
            <a:off x="4343400" y="1447800"/>
            <a:ext cx="2667000" cy="3962400"/>
          </a:xfrm>
          <a:prstGeom prst="rect">
            <a:avLst/>
          </a:prstGeom>
          <a:noFill/>
          <a:ln w="9525">
            <a:solidFill>
              <a:schemeClr val="tx1"/>
            </a:solidFill>
            <a:miter lim="800000"/>
            <a:headEnd/>
            <a:tailEnd/>
          </a:ln>
        </p:spPr>
        <p:txBody>
          <a:bodyPr wrap="none" anchor="ctr"/>
          <a:lstStyle/>
          <a:p>
            <a:endParaRPr lang="en-US"/>
          </a:p>
        </p:txBody>
      </p:sp>
      <p:sp>
        <p:nvSpPr>
          <p:cNvPr id="35853" name="Text Box 13"/>
          <p:cNvSpPr txBox="1">
            <a:spLocks noChangeArrowheads="1"/>
          </p:cNvSpPr>
          <p:nvPr/>
        </p:nvSpPr>
        <p:spPr bwMode="auto">
          <a:xfrm>
            <a:off x="4419600" y="5562600"/>
            <a:ext cx="2438400" cy="457200"/>
          </a:xfrm>
          <a:prstGeom prst="rect">
            <a:avLst/>
          </a:prstGeom>
          <a:noFill/>
          <a:ln w="9525">
            <a:noFill/>
            <a:miter lim="800000"/>
            <a:headEnd/>
            <a:tailEnd/>
          </a:ln>
        </p:spPr>
        <p:txBody>
          <a:bodyPr>
            <a:spAutoFit/>
          </a:bodyPr>
          <a:lstStyle/>
          <a:p>
            <a:pPr>
              <a:spcBef>
                <a:spcPct val="50000"/>
              </a:spcBef>
            </a:pPr>
            <a:r>
              <a:rPr lang="en-US"/>
              <a:t>Web Container</a:t>
            </a:r>
          </a:p>
        </p:txBody>
      </p:sp>
      <p:sp>
        <p:nvSpPr>
          <p:cNvPr id="35854" name="Line 14"/>
          <p:cNvSpPr>
            <a:spLocks noChangeShapeType="1"/>
          </p:cNvSpPr>
          <p:nvPr/>
        </p:nvSpPr>
        <p:spPr bwMode="auto">
          <a:xfrm>
            <a:off x="3048000" y="1828800"/>
            <a:ext cx="1295400" cy="0"/>
          </a:xfrm>
          <a:prstGeom prst="line">
            <a:avLst/>
          </a:prstGeom>
          <a:noFill/>
          <a:ln w="9525">
            <a:solidFill>
              <a:schemeClr val="tx1"/>
            </a:solidFill>
            <a:round/>
            <a:headEnd/>
            <a:tailEnd type="triangle" w="med" len="med"/>
          </a:ln>
        </p:spPr>
        <p:txBody>
          <a:bodyPr/>
          <a:lstStyle/>
          <a:p>
            <a:endParaRPr lang="en-US"/>
          </a:p>
        </p:txBody>
      </p:sp>
      <p:sp>
        <p:nvSpPr>
          <p:cNvPr id="35855" name="Rectangle 15"/>
          <p:cNvSpPr>
            <a:spLocks noChangeArrowheads="1"/>
          </p:cNvSpPr>
          <p:nvPr/>
        </p:nvSpPr>
        <p:spPr bwMode="auto">
          <a:xfrm>
            <a:off x="4495800" y="1828800"/>
            <a:ext cx="609600" cy="533400"/>
          </a:xfrm>
          <a:prstGeom prst="rect">
            <a:avLst/>
          </a:prstGeom>
          <a:noFill/>
          <a:ln w="9525">
            <a:solidFill>
              <a:schemeClr val="tx1"/>
            </a:solidFill>
            <a:prstDash val="dash"/>
            <a:miter lim="800000"/>
            <a:headEnd/>
            <a:tailEnd/>
          </a:ln>
        </p:spPr>
        <p:txBody>
          <a:bodyPr wrap="none" anchor="ctr"/>
          <a:lstStyle/>
          <a:p>
            <a:endParaRPr lang="en-US"/>
          </a:p>
        </p:txBody>
      </p:sp>
      <p:sp>
        <p:nvSpPr>
          <p:cNvPr id="35856" name="Oval 16"/>
          <p:cNvSpPr>
            <a:spLocks noChangeArrowheads="1"/>
          </p:cNvSpPr>
          <p:nvPr/>
        </p:nvSpPr>
        <p:spPr bwMode="auto">
          <a:xfrm>
            <a:off x="4419600" y="2438400"/>
            <a:ext cx="762000" cy="762000"/>
          </a:xfrm>
          <a:prstGeom prst="ellipse">
            <a:avLst/>
          </a:prstGeom>
          <a:noFill/>
          <a:ln w="9525">
            <a:solidFill>
              <a:schemeClr val="tx1"/>
            </a:solidFill>
            <a:round/>
            <a:headEnd/>
            <a:tailEnd/>
          </a:ln>
        </p:spPr>
        <p:txBody>
          <a:bodyPr wrap="none" anchor="ctr"/>
          <a:lstStyle/>
          <a:p>
            <a:endParaRPr lang="en-US"/>
          </a:p>
        </p:txBody>
      </p:sp>
      <p:sp>
        <p:nvSpPr>
          <p:cNvPr id="35857" name="Oval 17"/>
          <p:cNvSpPr>
            <a:spLocks noChangeArrowheads="1"/>
          </p:cNvSpPr>
          <p:nvPr/>
        </p:nvSpPr>
        <p:spPr bwMode="auto">
          <a:xfrm>
            <a:off x="5638800" y="2438400"/>
            <a:ext cx="762000" cy="762000"/>
          </a:xfrm>
          <a:prstGeom prst="ellipse">
            <a:avLst/>
          </a:prstGeom>
          <a:noFill/>
          <a:ln w="9525">
            <a:solidFill>
              <a:schemeClr val="tx1"/>
            </a:solidFill>
            <a:round/>
            <a:headEnd/>
            <a:tailEnd/>
          </a:ln>
        </p:spPr>
        <p:txBody>
          <a:bodyPr wrap="none" anchor="ctr"/>
          <a:lstStyle/>
          <a:p>
            <a:endParaRPr lang="en-US"/>
          </a:p>
        </p:txBody>
      </p:sp>
      <p:sp>
        <p:nvSpPr>
          <p:cNvPr id="35858" name="Text Box 18"/>
          <p:cNvSpPr txBox="1">
            <a:spLocks noChangeArrowheads="1"/>
          </p:cNvSpPr>
          <p:nvPr/>
        </p:nvSpPr>
        <p:spPr bwMode="auto">
          <a:xfrm>
            <a:off x="1828800" y="2971800"/>
            <a:ext cx="2209800" cy="336550"/>
          </a:xfrm>
          <a:prstGeom prst="rect">
            <a:avLst/>
          </a:prstGeom>
          <a:noFill/>
          <a:ln w="9525">
            <a:noFill/>
            <a:miter lim="800000"/>
            <a:headEnd/>
            <a:tailEnd/>
          </a:ln>
        </p:spPr>
        <p:txBody>
          <a:bodyPr>
            <a:spAutoFit/>
          </a:bodyPr>
          <a:lstStyle/>
          <a:p>
            <a:pPr>
              <a:spcBef>
                <a:spcPct val="50000"/>
              </a:spcBef>
            </a:pPr>
            <a:r>
              <a:rPr lang="en-US" sz="1600"/>
              <a:t>ServetRequest object</a:t>
            </a:r>
          </a:p>
        </p:txBody>
      </p:sp>
      <p:sp>
        <p:nvSpPr>
          <p:cNvPr id="35859" name="Line 19"/>
          <p:cNvSpPr>
            <a:spLocks noChangeShapeType="1"/>
          </p:cNvSpPr>
          <p:nvPr/>
        </p:nvSpPr>
        <p:spPr bwMode="auto">
          <a:xfrm flipV="1">
            <a:off x="3657600" y="2819400"/>
            <a:ext cx="838200" cy="304800"/>
          </a:xfrm>
          <a:prstGeom prst="line">
            <a:avLst/>
          </a:prstGeom>
          <a:noFill/>
          <a:ln w="9525">
            <a:solidFill>
              <a:schemeClr val="tx1"/>
            </a:solidFill>
            <a:prstDash val="dash"/>
            <a:round/>
            <a:headEnd/>
            <a:tailEnd type="triangle" w="med" len="med"/>
          </a:ln>
        </p:spPr>
        <p:txBody>
          <a:bodyPr/>
          <a:lstStyle/>
          <a:p>
            <a:endParaRPr lang="en-US"/>
          </a:p>
        </p:txBody>
      </p:sp>
      <p:sp>
        <p:nvSpPr>
          <p:cNvPr id="35860" name="Text Box 20"/>
          <p:cNvSpPr txBox="1">
            <a:spLocks noChangeArrowheads="1"/>
          </p:cNvSpPr>
          <p:nvPr/>
        </p:nvSpPr>
        <p:spPr bwMode="auto">
          <a:xfrm>
            <a:off x="1905000" y="3352800"/>
            <a:ext cx="2209800" cy="336550"/>
          </a:xfrm>
          <a:prstGeom prst="rect">
            <a:avLst/>
          </a:prstGeom>
          <a:noFill/>
          <a:ln w="9525">
            <a:noFill/>
            <a:miter lim="800000"/>
            <a:headEnd/>
            <a:tailEnd/>
          </a:ln>
        </p:spPr>
        <p:txBody>
          <a:bodyPr>
            <a:spAutoFit/>
          </a:bodyPr>
          <a:lstStyle/>
          <a:p>
            <a:pPr>
              <a:spcBef>
                <a:spcPct val="50000"/>
              </a:spcBef>
            </a:pPr>
            <a:r>
              <a:rPr lang="en-US" sz="1600"/>
              <a:t>ServetResponse object</a:t>
            </a:r>
          </a:p>
        </p:txBody>
      </p:sp>
      <p:sp>
        <p:nvSpPr>
          <p:cNvPr id="35861" name="Line 21"/>
          <p:cNvSpPr>
            <a:spLocks noChangeShapeType="1"/>
          </p:cNvSpPr>
          <p:nvPr/>
        </p:nvSpPr>
        <p:spPr bwMode="auto">
          <a:xfrm flipV="1">
            <a:off x="3886200" y="3048000"/>
            <a:ext cx="1828800" cy="457200"/>
          </a:xfrm>
          <a:prstGeom prst="line">
            <a:avLst/>
          </a:prstGeom>
          <a:noFill/>
          <a:ln w="9525">
            <a:solidFill>
              <a:schemeClr val="tx1"/>
            </a:solidFill>
            <a:prstDash val="dash"/>
            <a:round/>
            <a:headEnd/>
            <a:tailEnd type="triangle" w="med" len="med"/>
          </a:ln>
        </p:spPr>
        <p:txBody>
          <a:bodyPr/>
          <a:lstStyle/>
          <a:p>
            <a:endParaRPr lang="en-US"/>
          </a:p>
        </p:txBody>
      </p:sp>
      <p:sp>
        <p:nvSpPr>
          <p:cNvPr id="35862" name="Oval 22"/>
          <p:cNvSpPr>
            <a:spLocks noChangeArrowheads="1"/>
          </p:cNvSpPr>
          <p:nvPr/>
        </p:nvSpPr>
        <p:spPr bwMode="auto">
          <a:xfrm>
            <a:off x="5181600" y="3505200"/>
            <a:ext cx="762000" cy="762000"/>
          </a:xfrm>
          <a:prstGeom prst="ellipse">
            <a:avLst/>
          </a:prstGeom>
          <a:solidFill>
            <a:srgbClr val="99CCFF"/>
          </a:solidFill>
          <a:ln w="9525">
            <a:solidFill>
              <a:schemeClr val="tx1"/>
            </a:solidFill>
            <a:round/>
            <a:headEnd/>
            <a:tailEnd/>
          </a:ln>
        </p:spPr>
        <p:txBody>
          <a:bodyPr wrap="none" anchor="ctr"/>
          <a:lstStyle/>
          <a:p>
            <a:endParaRPr lang="en-US"/>
          </a:p>
        </p:txBody>
      </p:sp>
      <p:sp>
        <p:nvSpPr>
          <p:cNvPr id="35863" name="Text Box 23"/>
          <p:cNvSpPr txBox="1">
            <a:spLocks noChangeArrowheads="1"/>
          </p:cNvSpPr>
          <p:nvPr/>
        </p:nvSpPr>
        <p:spPr bwMode="auto">
          <a:xfrm>
            <a:off x="1905000" y="3810000"/>
            <a:ext cx="2057400" cy="336550"/>
          </a:xfrm>
          <a:prstGeom prst="rect">
            <a:avLst/>
          </a:prstGeom>
          <a:noFill/>
          <a:ln w="9525">
            <a:noFill/>
            <a:miter lim="800000"/>
            <a:headEnd/>
            <a:tailEnd/>
          </a:ln>
        </p:spPr>
        <p:txBody>
          <a:bodyPr>
            <a:spAutoFit/>
          </a:bodyPr>
          <a:lstStyle/>
          <a:p>
            <a:pPr>
              <a:spcBef>
                <a:spcPct val="50000"/>
              </a:spcBef>
            </a:pPr>
            <a:r>
              <a:rPr lang="en-US" sz="1600"/>
              <a:t>Servlet object</a:t>
            </a:r>
          </a:p>
        </p:txBody>
      </p:sp>
      <p:sp>
        <p:nvSpPr>
          <p:cNvPr id="35864" name="Line 24"/>
          <p:cNvSpPr>
            <a:spLocks noChangeShapeType="1"/>
          </p:cNvSpPr>
          <p:nvPr/>
        </p:nvSpPr>
        <p:spPr bwMode="auto">
          <a:xfrm>
            <a:off x="3200400" y="3962400"/>
            <a:ext cx="1981200" cy="0"/>
          </a:xfrm>
          <a:prstGeom prst="line">
            <a:avLst/>
          </a:prstGeom>
          <a:noFill/>
          <a:ln w="9525">
            <a:solidFill>
              <a:schemeClr val="tx1"/>
            </a:solidFill>
            <a:prstDash val="dash"/>
            <a:round/>
            <a:headEnd/>
            <a:tailEnd type="triangle" w="med" len="med"/>
          </a:ln>
        </p:spPr>
        <p:txBody>
          <a:bodyPr/>
          <a:lstStyle/>
          <a:p>
            <a:endParaRPr lang="en-US"/>
          </a:p>
        </p:txBody>
      </p:sp>
      <p:sp>
        <p:nvSpPr>
          <p:cNvPr id="35865" name="Oval 25"/>
          <p:cNvSpPr>
            <a:spLocks noChangeArrowheads="1"/>
          </p:cNvSpPr>
          <p:nvPr/>
        </p:nvSpPr>
        <p:spPr bwMode="auto">
          <a:xfrm>
            <a:off x="4648200" y="5029200"/>
            <a:ext cx="914400" cy="304800"/>
          </a:xfrm>
          <a:prstGeom prst="ellipse">
            <a:avLst/>
          </a:prstGeom>
          <a:noFill/>
          <a:ln w="9525">
            <a:solidFill>
              <a:schemeClr val="tx1"/>
            </a:solidFill>
            <a:prstDash val="dash"/>
            <a:round/>
            <a:headEnd/>
            <a:tailEnd/>
          </a:ln>
        </p:spPr>
        <p:txBody>
          <a:bodyPr wrap="none" anchor="ctr"/>
          <a:lstStyle/>
          <a:p>
            <a:endParaRPr lang="en-US"/>
          </a:p>
        </p:txBody>
      </p:sp>
      <p:sp>
        <p:nvSpPr>
          <p:cNvPr id="35866" name="Line 28"/>
          <p:cNvSpPr>
            <a:spLocks noChangeShapeType="1"/>
          </p:cNvSpPr>
          <p:nvPr/>
        </p:nvSpPr>
        <p:spPr bwMode="auto">
          <a:xfrm flipV="1">
            <a:off x="5105400" y="4191000"/>
            <a:ext cx="228600" cy="838200"/>
          </a:xfrm>
          <a:prstGeom prst="line">
            <a:avLst/>
          </a:prstGeom>
          <a:noFill/>
          <a:ln w="9525">
            <a:solidFill>
              <a:schemeClr val="tx1"/>
            </a:solidFill>
            <a:prstDash val="dash"/>
            <a:round/>
            <a:headEnd/>
            <a:tailEnd type="triangle" w="med" len="med"/>
          </a:ln>
        </p:spPr>
        <p:txBody>
          <a:bodyPr/>
          <a:lstStyle/>
          <a:p>
            <a:endParaRPr lang="en-US"/>
          </a:p>
        </p:txBody>
      </p:sp>
      <p:sp>
        <p:nvSpPr>
          <p:cNvPr id="27" name="Title 2"/>
          <p:cNvSpPr txBox="1">
            <a:spLocks/>
          </p:cNvSpPr>
          <p:nvPr/>
        </p:nvSpPr>
        <p:spPr>
          <a:xfrm>
            <a:off x="762000" y="0"/>
            <a:ext cx="8229600" cy="838200"/>
          </a:xfrm>
          <a:prstGeom prst="rect">
            <a:avLst/>
          </a:prstGeom>
        </p:spPr>
        <p:txBody>
          <a:bodyPr anchor="ctr"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421000"/>
                </a:solidFill>
                <a:effectLst/>
                <a:uLnTx/>
                <a:uFillTx/>
                <a:latin typeface="+mj-lt"/>
                <a:ea typeface="+mj-ea"/>
                <a:cs typeface="+mj-cs"/>
              </a:rPr>
              <a:t>Handling</a:t>
            </a:r>
            <a:r>
              <a:rPr kumimoji="0" lang="en-US" sz="2800" b="0" i="0" u="none" strike="noStrike" kern="0" cap="none" spc="0" normalizeH="0" noProof="0" dirty="0" smtClean="0">
                <a:ln>
                  <a:noFill/>
                </a:ln>
                <a:solidFill>
                  <a:srgbClr val="421000"/>
                </a:solidFill>
                <a:effectLst/>
                <a:uLnTx/>
                <a:uFillTx/>
                <a:latin typeface="+mj-lt"/>
                <a:ea typeface="+mj-ea"/>
                <a:cs typeface="+mj-cs"/>
              </a:rPr>
              <a:t> a Request</a:t>
            </a:r>
            <a:endParaRPr kumimoji="0" lang="en-US" sz="2800" b="0" i="0" u="none" strike="noStrike" kern="0" cap="none" spc="0" normalizeH="0" baseline="0" noProof="0" dirty="0">
              <a:ln>
                <a:noFill/>
              </a:ln>
              <a:solidFill>
                <a:srgbClr val="421000"/>
              </a:solidFill>
              <a:effectLst/>
              <a:uLnTx/>
              <a:uFillTx/>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ServletRequest</a:t>
            </a:r>
            <a:endParaRPr lang="en-US" dirty="0"/>
          </a:p>
        </p:txBody>
      </p:sp>
      <p:sp>
        <p:nvSpPr>
          <p:cNvPr id="4" name="Content Placeholder 3"/>
          <p:cNvSpPr>
            <a:spLocks noGrp="1"/>
          </p:cNvSpPr>
          <p:nvPr>
            <p:ph idx="1"/>
          </p:nvPr>
        </p:nvSpPr>
        <p:spPr/>
        <p:txBody>
          <a:bodyPr>
            <a:normAutofit/>
          </a:bodyPr>
          <a:lstStyle/>
          <a:p>
            <a:r>
              <a:rPr lang="en-US" dirty="0" smtClean="0"/>
              <a:t>When a client sends a request to application server , it sends few information along with the request.</a:t>
            </a:r>
          </a:p>
          <a:p>
            <a:r>
              <a:rPr lang="en-US" dirty="0" smtClean="0"/>
              <a:t>An object  of type </a:t>
            </a:r>
            <a:r>
              <a:rPr lang="en-US" dirty="0" err="1" smtClean="0"/>
              <a:t>ServletRequest</a:t>
            </a:r>
            <a:r>
              <a:rPr lang="en-US" dirty="0" smtClean="0"/>
              <a:t> is used to access those information.</a:t>
            </a:r>
          </a:p>
          <a:p>
            <a:r>
              <a:rPr lang="en-US" dirty="0" smtClean="0"/>
              <a:t>This object  provides </a:t>
            </a:r>
            <a:r>
              <a:rPr lang="en-US" dirty="0" err="1" smtClean="0"/>
              <a:t>informations</a:t>
            </a:r>
            <a:r>
              <a:rPr lang="en-US" dirty="0" smtClean="0"/>
              <a:t> like</a:t>
            </a:r>
          </a:p>
          <a:p>
            <a:pPr lvl="1"/>
            <a:r>
              <a:rPr lang="en-US" dirty="0" smtClean="0"/>
              <a:t>IP address of the client which sends the request .</a:t>
            </a:r>
          </a:p>
          <a:p>
            <a:pPr lvl="1"/>
            <a:r>
              <a:rPr lang="en-US" dirty="0" smtClean="0"/>
              <a:t>Protocol used by the client (HTTP , HTTPS , …).</a:t>
            </a:r>
          </a:p>
          <a:p>
            <a:pPr lvl="1"/>
            <a:r>
              <a:rPr lang="en-US" u="sng" dirty="0" smtClean="0"/>
              <a:t>Request parameters sent by the client are retrieved through this object</a:t>
            </a:r>
            <a:r>
              <a:rPr lang="en-US" dirty="0" smtClean="0"/>
              <a:t>.</a:t>
            </a:r>
          </a:p>
          <a:p>
            <a:r>
              <a:rPr lang="en-US" dirty="0" smtClean="0"/>
              <a:t>This object is created by web container and passed as a parameter to “service” method.</a:t>
            </a:r>
            <a:endParaRPr lang="en-US" dirty="0"/>
          </a:p>
        </p:txBody>
      </p:sp>
    </p:spTree>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r>
              <a:rPr lang="en-US" dirty="0" err="1" smtClean="0"/>
              <a:t>ServletResponse</a:t>
            </a:r>
            <a:endParaRPr lang="en-US" dirty="0"/>
          </a:p>
        </p:txBody>
      </p:sp>
      <p:sp>
        <p:nvSpPr>
          <p:cNvPr id="5" name="Content Placeholder 4"/>
          <p:cNvSpPr>
            <a:spLocks noGrp="1"/>
          </p:cNvSpPr>
          <p:nvPr>
            <p:ph idx="1"/>
          </p:nvPr>
        </p:nvSpPr>
        <p:spPr>
          <a:xfrm>
            <a:off x="685800" y="990600"/>
            <a:ext cx="8229600" cy="5105400"/>
          </a:xfrm>
        </p:spPr>
        <p:txBody>
          <a:bodyPr>
            <a:normAutofit fontScale="92500" lnSpcReduction="10000"/>
          </a:bodyPr>
          <a:lstStyle/>
          <a:p>
            <a:r>
              <a:rPr lang="en-US" dirty="0" err="1" smtClean="0"/>
              <a:t>Servlet</a:t>
            </a:r>
            <a:r>
              <a:rPr lang="en-US" dirty="0" smtClean="0"/>
              <a:t> generates HTML and this HTML must be displayed in client browser</a:t>
            </a:r>
          </a:p>
          <a:p>
            <a:r>
              <a:rPr lang="en-US" dirty="0" smtClean="0"/>
              <a:t>An object of type </a:t>
            </a:r>
            <a:r>
              <a:rPr lang="en-US" dirty="0" err="1" smtClean="0"/>
              <a:t>ServletResponse</a:t>
            </a:r>
            <a:r>
              <a:rPr lang="en-US" dirty="0" smtClean="0"/>
              <a:t> is used to send generated HTML to client browser.</a:t>
            </a:r>
          </a:p>
          <a:p>
            <a:pPr lvl="1"/>
            <a:r>
              <a:rPr lang="en-US" dirty="0" smtClean="0"/>
              <a:t>In </a:t>
            </a:r>
            <a:r>
              <a:rPr lang="en-US" dirty="0" err="1" smtClean="0"/>
              <a:t>servlet</a:t>
            </a:r>
            <a:r>
              <a:rPr lang="en-US" dirty="0" smtClean="0"/>
              <a:t> code ,</a:t>
            </a:r>
            <a:r>
              <a:rPr lang="en-US" dirty="0" err="1" smtClean="0"/>
              <a:t>ServletResponse</a:t>
            </a:r>
            <a:r>
              <a:rPr lang="en-US" dirty="0" smtClean="0"/>
              <a:t> object is used to gather generated contents into it.</a:t>
            </a:r>
          </a:p>
          <a:p>
            <a:pPr lvl="1"/>
            <a:r>
              <a:rPr lang="en-US" dirty="0" smtClean="0"/>
              <a:t>This is done by retrieving an object of </a:t>
            </a:r>
            <a:r>
              <a:rPr lang="en-US" dirty="0" err="1" smtClean="0"/>
              <a:t>PrintWriter</a:t>
            </a:r>
            <a:r>
              <a:rPr lang="en-US" dirty="0" smtClean="0"/>
              <a:t> from </a:t>
            </a:r>
            <a:r>
              <a:rPr lang="en-US" dirty="0" err="1" smtClean="0"/>
              <a:t>ServletRequest</a:t>
            </a:r>
            <a:endParaRPr lang="en-US" dirty="0" smtClean="0"/>
          </a:p>
          <a:p>
            <a:pPr lvl="1"/>
            <a:r>
              <a:rPr lang="en-US" i="1" dirty="0" err="1" smtClean="0"/>
              <a:t>PrintWriter</a:t>
            </a:r>
            <a:r>
              <a:rPr lang="en-US" i="1" dirty="0" smtClean="0"/>
              <a:t> out=</a:t>
            </a:r>
            <a:r>
              <a:rPr lang="en-US" i="1" dirty="0" err="1" smtClean="0"/>
              <a:t>res.getWriter</a:t>
            </a:r>
            <a:r>
              <a:rPr lang="en-US" i="1" dirty="0" smtClean="0"/>
              <a:t>();</a:t>
            </a:r>
          </a:p>
          <a:p>
            <a:r>
              <a:rPr lang="en-US" dirty="0" smtClean="0"/>
              <a:t>This object is also created by web container and passed as second parameter to “service” method </a:t>
            </a:r>
          </a:p>
          <a:p>
            <a:r>
              <a:rPr lang="en-US" dirty="0" err="1" smtClean="0"/>
              <a:t>Servlet</a:t>
            </a:r>
            <a:r>
              <a:rPr lang="en-US" dirty="0" smtClean="0"/>
              <a:t> can send data other than HTML too …like images</a:t>
            </a:r>
          </a:p>
          <a:p>
            <a:pPr lvl="1"/>
            <a:r>
              <a:rPr lang="en-US" dirty="0" smtClean="0"/>
              <a:t>Type of data that is being send must be specified at the beginning  and this is done using this object.</a:t>
            </a:r>
          </a:p>
          <a:p>
            <a:pPr lvl="1"/>
            <a:r>
              <a:rPr lang="en-US" dirty="0" smtClean="0"/>
              <a:t>Method that is required to be called</a:t>
            </a:r>
          </a:p>
          <a:p>
            <a:pPr lvl="2"/>
            <a:r>
              <a:rPr lang="en-US" dirty="0" err="1" smtClean="0"/>
              <a:t>setContentType</a:t>
            </a:r>
            <a:r>
              <a:rPr lang="en-US" dirty="0" smtClean="0"/>
              <a:t>(String  </a:t>
            </a:r>
            <a:r>
              <a:rPr lang="en-US" dirty="0" err="1" smtClean="0"/>
              <a:t>mimetype</a:t>
            </a:r>
            <a:r>
              <a:rPr lang="en-US" dirty="0" smtClean="0"/>
              <a:t>) </a:t>
            </a:r>
          </a:p>
          <a:p>
            <a:pPr lvl="2"/>
            <a:r>
              <a:rPr lang="en-US" u="sng" dirty="0" smtClean="0"/>
              <a:t>Above method must be called before </a:t>
            </a:r>
            <a:r>
              <a:rPr lang="en-US" u="sng" dirty="0" err="1" smtClean="0"/>
              <a:t>getWriter</a:t>
            </a:r>
            <a:r>
              <a:rPr lang="en-US" u="sng" dirty="0" smtClean="0"/>
              <a:t> is called</a:t>
            </a:r>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Box 3"/>
          <p:cNvSpPr txBox="1"/>
          <p:nvPr/>
        </p:nvSpPr>
        <p:spPr>
          <a:xfrm>
            <a:off x="838200" y="1219200"/>
            <a:ext cx="7924800" cy="1938992"/>
          </a:xfrm>
          <a:prstGeom prst="rect">
            <a:avLst/>
          </a:prstGeom>
          <a:noFill/>
        </p:spPr>
        <p:txBody>
          <a:bodyPr wrap="square" rtlCol="0">
            <a:spAutoFit/>
          </a:bodyPr>
          <a:lstStyle/>
          <a:p>
            <a:r>
              <a:rPr lang="en-US" dirty="0" smtClean="0"/>
              <a:t>Develop an web application to calculate simple interest . Application  has one html page and a servlet. HTML page accepts principle , term and rate using a form . Servlet will accept those data from HTML page , calculates simple interest and generates a page to display simple interest .   </a:t>
            </a:r>
            <a:endParaRPr lang="en-US" dirty="0"/>
          </a:p>
        </p:txBody>
      </p:sp>
    </p:spTree>
    <p:extLst>
      <p:ext uri="{BB962C8B-B14F-4D97-AF65-F5344CB8AC3E}">
        <p14:creationId xmlns:p14="http://schemas.microsoft.com/office/powerpoint/2010/main" val="3105484163"/>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 Root</a:t>
            </a:r>
            <a:endParaRPr lang="en-US" dirty="0"/>
          </a:p>
        </p:txBody>
      </p:sp>
      <p:sp>
        <p:nvSpPr>
          <p:cNvPr id="5" name="Content Placeholder 4"/>
          <p:cNvSpPr>
            <a:spLocks noGrp="1"/>
          </p:cNvSpPr>
          <p:nvPr>
            <p:ph idx="1"/>
          </p:nvPr>
        </p:nvSpPr>
        <p:spPr/>
        <p:txBody>
          <a:bodyPr/>
          <a:lstStyle/>
          <a:p>
            <a:r>
              <a:rPr lang="en-US" dirty="0" smtClean="0"/>
              <a:t>To create web portal for an enterprise , we need to develop more than one web module .</a:t>
            </a:r>
          </a:p>
          <a:p>
            <a:r>
              <a:rPr lang="en-US" dirty="0" smtClean="0"/>
              <a:t>Lets consider an example :</a:t>
            </a:r>
          </a:p>
          <a:p>
            <a:pPr lvl="1"/>
            <a:r>
              <a:rPr lang="en-US" dirty="0" smtClean="0"/>
              <a:t>Suppose a bank’s website has three sections , for accounts , loan and cards. Each section has many web pages to offer and these pages must be generated dynamically.</a:t>
            </a:r>
          </a:p>
          <a:p>
            <a:pPr lvl="1"/>
            <a:r>
              <a:rPr lang="en-US" dirty="0" smtClean="0"/>
              <a:t>For each section one web module is developed</a:t>
            </a:r>
            <a:endParaRPr lang="en-US" dirty="0"/>
          </a:p>
        </p:txBody>
      </p:sp>
    </p:spTree>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 Root</a:t>
            </a:r>
            <a:endParaRPr lang="en-US" dirty="0"/>
          </a:p>
        </p:txBody>
      </p:sp>
      <p:sp>
        <p:nvSpPr>
          <p:cNvPr id="5" name="TextBox 4"/>
          <p:cNvSpPr txBox="1"/>
          <p:nvPr/>
        </p:nvSpPr>
        <p:spPr>
          <a:xfrm>
            <a:off x="533400" y="1295400"/>
            <a:ext cx="8077200" cy="457200"/>
          </a:xfrm>
          <a:prstGeom prst="rect">
            <a:avLst/>
          </a:prstGeom>
          <a:noFill/>
        </p:spPr>
        <p:txBody>
          <a:bodyPr wrap="square" rtlCol="0">
            <a:spAutoFit/>
          </a:bodyPr>
          <a:lstStyle/>
          <a:p>
            <a:r>
              <a:rPr lang="en-US" dirty="0" smtClean="0"/>
              <a:t>……. Continuing from the previous example</a:t>
            </a:r>
            <a:endParaRPr lang="en-US" dirty="0"/>
          </a:p>
        </p:txBody>
      </p:sp>
      <p:sp>
        <p:nvSpPr>
          <p:cNvPr id="6" name="TextBox 5"/>
          <p:cNvSpPr txBox="1"/>
          <p:nvPr/>
        </p:nvSpPr>
        <p:spPr>
          <a:xfrm>
            <a:off x="685800" y="1828800"/>
            <a:ext cx="8686800" cy="2000548"/>
          </a:xfrm>
          <a:prstGeom prst="rect">
            <a:avLst/>
          </a:prstGeom>
          <a:noFill/>
        </p:spPr>
        <p:txBody>
          <a:bodyPr wrap="square" rtlCol="0">
            <a:spAutoFit/>
          </a:bodyPr>
          <a:lstStyle/>
          <a:p>
            <a:pPr>
              <a:buFont typeface="Arial" pitchFamily="34" charset="0"/>
              <a:buChar char="•"/>
            </a:pPr>
            <a:r>
              <a:rPr lang="en-US" dirty="0" smtClean="0"/>
              <a:t>  </a:t>
            </a:r>
            <a:r>
              <a:rPr kumimoji="1" lang="en-US" sz="2000" dirty="0" smtClean="0">
                <a:latin typeface="+mn-lt"/>
              </a:rPr>
              <a:t>From the browser user must enter appropriate URL to go to a particular section</a:t>
            </a:r>
          </a:p>
          <a:p>
            <a:pPr lvl="1">
              <a:buFont typeface="Times New Roman" pitchFamily="18" charset="0"/>
              <a:buChar char="–"/>
            </a:pPr>
            <a:r>
              <a:rPr kumimoji="1" lang="en-US" sz="2000" dirty="0" smtClean="0">
                <a:latin typeface="+mn-lt"/>
              </a:rPr>
              <a:t>  For example : http://www.smartbank.com/accounts/login.html -- for login  in accounts section</a:t>
            </a:r>
          </a:p>
          <a:p>
            <a:pPr lvl="1">
              <a:buFont typeface="Times New Roman" pitchFamily="18" charset="0"/>
              <a:buChar char="–"/>
            </a:pPr>
            <a:r>
              <a:rPr kumimoji="1" lang="en-US" sz="2000" dirty="0" smtClean="0">
                <a:latin typeface="+mn-lt"/>
              </a:rPr>
              <a:t>  http://www.smartbank.com/loan/apply -- applying for a loan</a:t>
            </a:r>
          </a:p>
          <a:p>
            <a:pPr lvl="1">
              <a:buFont typeface="Times New Roman" pitchFamily="18" charset="0"/>
              <a:buChar char="–"/>
            </a:pPr>
            <a:r>
              <a:rPr kumimoji="1" lang="en-US" sz="2000" dirty="0" smtClean="0">
                <a:latin typeface="+mn-lt"/>
              </a:rPr>
              <a:t>  http://www.smartbank.com/cards/listallcards.jsp -- to see list of all cards offered by the bank</a:t>
            </a:r>
          </a:p>
        </p:txBody>
      </p:sp>
    </p:spTree>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Context Root</a:t>
            </a:r>
            <a:endParaRPr lang="en-US" dirty="0"/>
          </a:p>
        </p:txBody>
      </p:sp>
      <p:sp>
        <p:nvSpPr>
          <p:cNvPr id="4" name="Content Placeholder 3"/>
          <p:cNvSpPr>
            <a:spLocks noGrp="1"/>
          </p:cNvSpPr>
          <p:nvPr>
            <p:ph idx="1"/>
          </p:nvPr>
        </p:nvSpPr>
        <p:spPr/>
        <p:txBody>
          <a:bodyPr/>
          <a:lstStyle/>
          <a:p>
            <a:r>
              <a:rPr lang="en-US" dirty="0" smtClean="0"/>
              <a:t>When request reaches to web container how web container find which URL is for what web module ?</a:t>
            </a:r>
          </a:p>
          <a:p>
            <a:pPr lvl="1"/>
            <a:r>
              <a:rPr lang="en-US" dirty="0" smtClean="0"/>
              <a:t>By inspecting context root</a:t>
            </a:r>
          </a:p>
          <a:p>
            <a:pPr lvl="1"/>
            <a:r>
              <a:rPr lang="en-US" dirty="0" smtClean="0"/>
              <a:t>In the URL , http://www.bank.com/</a:t>
            </a:r>
            <a:r>
              <a:rPr lang="en-US" u="sng" dirty="0" smtClean="0">
                <a:solidFill>
                  <a:srgbClr val="FF0000"/>
                </a:solidFill>
              </a:rPr>
              <a:t>loan</a:t>
            </a:r>
            <a:r>
              <a:rPr lang="en-US" dirty="0" smtClean="0"/>
              <a:t>/apply -- context root is “loan”</a:t>
            </a:r>
          </a:p>
          <a:p>
            <a:r>
              <a:rPr lang="en-US" u="sng" dirty="0" smtClean="0"/>
              <a:t>Context root identifies web module uniquely</a:t>
            </a:r>
            <a:endParaRPr lang="en-US" u="sng" dirty="0"/>
          </a:p>
        </p:txBody>
      </p:sp>
      <p:sp>
        <p:nvSpPr>
          <p:cNvPr id="5" name="TextBox 4"/>
          <p:cNvSpPr txBox="1"/>
          <p:nvPr/>
        </p:nvSpPr>
        <p:spPr>
          <a:xfrm>
            <a:off x="304800" y="1143000"/>
            <a:ext cx="8077200" cy="457200"/>
          </a:xfrm>
          <a:prstGeom prst="rect">
            <a:avLst/>
          </a:prstGeom>
          <a:noFill/>
        </p:spPr>
        <p:txBody>
          <a:bodyPr wrap="square" rtlCol="0">
            <a:spAutoFit/>
          </a:bodyPr>
          <a:lstStyle/>
          <a:p>
            <a:r>
              <a:rPr lang="en-US" dirty="0" smtClean="0"/>
              <a:t>……. Continuing from the previous example</a:t>
            </a:r>
            <a:endParaRPr lang="en-US" dirty="0"/>
          </a:p>
        </p:txBody>
      </p:sp>
    </p:spTree>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 Root</a:t>
            </a:r>
            <a:endParaRPr lang="en-US" dirty="0"/>
          </a:p>
        </p:txBody>
      </p:sp>
      <p:sp>
        <p:nvSpPr>
          <p:cNvPr id="5" name="Cube 4"/>
          <p:cNvSpPr/>
          <p:nvPr/>
        </p:nvSpPr>
        <p:spPr>
          <a:xfrm>
            <a:off x="3962400" y="1295400"/>
            <a:ext cx="5181600" cy="43434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ne 3"/>
          <p:cNvSpPr>
            <a:spLocks noChangeShapeType="1"/>
          </p:cNvSpPr>
          <p:nvPr/>
        </p:nvSpPr>
        <p:spPr bwMode="auto">
          <a:xfrm>
            <a:off x="4191000" y="2514600"/>
            <a:ext cx="838200" cy="0"/>
          </a:xfrm>
          <a:prstGeom prst="line">
            <a:avLst/>
          </a:prstGeom>
          <a:noFill/>
          <a:ln w="9525">
            <a:solidFill>
              <a:schemeClr val="tx1"/>
            </a:solidFill>
            <a:round/>
            <a:headEnd/>
            <a:tailEnd/>
          </a:ln>
        </p:spPr>
        <p:txBody>
          <a:bodyPr/>
          <a:lstStyle/>
          <a:p>
            <a:endParaRPr lang="en-US"/>
          </a:p>
        </p:txBody>
      </p:sp>
      <p:sp>
        <p:nvSpPr>
          <p:cNvPr id="7" name="Line 4"/>
          <p:cNvSpPr>
            <a:spLocks noChangeShapeType="1"/>
          </p:cNvSpPr>
          <p:nvPr/>
        </p:nvSpPr>
        <p:spPr bwMode="auto">
          <a:xfrm>
            <a:off x="5029200" y="2514600"/>
            <a:ext cx="0" cy="762000"/>
          </a:xfrm>
          <a:prstGeom prst="line">
            <a:avLst/>
          </a:prstGeom>
          <a:noFill/>
          <a:ln w="9525">
            <a:solidFill>
              <a:schemeClr val="tx1"/>
            </a:solidFill>
            <a:round/>
            <a:headEnd/>
            <a:tailEnd/>
          </a:ln>
        </p:spPr>
        <p:txBody>
          <a:bodyPr/>
          <a:lstStyle/>
          <a:p>
            <a:endParaRPr lang="en-US"/>
          </a:p>
        </p:txBody>
      </p:sp>
      <p:sp>
        <p:nvSpPr>
          <p:cNvPr id="8" name="Line 5"/>
          <p:cNvSpPr>
            <a:spLocks noChangeShapeType="1"/>
          </p:cNvSpPr>
          <p:nvPr/>
        </p:nvSpPr>
        <p:spPr bwMode="auto">
          <a:xfrm flipH="1">
            <a:off x="4191000" y="3276600"/>
            <a:ext cx="838200" cy="0"/>
          </a:xfrm>
          <a:prstGeom prst="line">
            <a:avLst/>
          </a:prstGeom>
          <a:noFill/>
          <a:ln w="9525">
            <a:solidFill>
              <a:schemeClr val="tx1"/>
            </a:solidFill>
            <a:round/>
            <a:headEnd/>
            <a:tailEnd/>
          </a:ln>
        </p:spPr>
        <p:txBody>
          <a:bodyPr/>
          <a:lstStyle/>
          <a:p>
            <a:endParaRPr lang="en-US"/>
          </a:p>
        </p:txBody>
      </p:sp>
      <p:sp>
        <p:nvSpPr>
          <p:cNvPr id="9" name="Line 6"/>
          <p:cNvSpPr>
            <a:spLocks noChangeShapeType="1"/>
          </p:cNvSpPr>
          <p:nvPr/>
        </p:nvSpPr>
        <p:spPr bwMode="auto">
          <a:xfrm>
            <a:off x="4191000" y="2514600"/>
            <a:ext cx="0" cy="152400"/>
          </a:xfrm>
          <a:prstGeom prst="line">
            <a:avLst/>
          </a:prstGeom>
          <a:noFill/>
          <a:ln w="9525">
            <a:solidFill>
              <a:schemeClr val="tx1"/>
            </a:solidFill>
            <a:round/>
            <a:headEnd/>
            <a:tailEnd/>
          </a:ln>
        </p:spPr>
        <p:txBody>
          <a:bodyPr/>
          <a:lstStyle/>
          <a:p>
            <a:endParaRPr lang="en-US"/>
          </a:p>
        </p:txBody>
      </p:sp>
      <p:sp>
        <p:nvSpPr>
          <p:cNvPr id="10" name="Rectangle 7"/>
          <p:cNvSpPr>
            <a:spLocks noChangeArrowheads="1"/>
          </p:cNvSpPr>
          <p:nvPr/>
        </p:nvSpPr>
        <p:spPr bwMode="auto">
          <a:xfrm>
            <a:off x="4114800" y="2667000"/>
            <a:ext cx="228600" cy="76200"/>
          </a:xfrm>
          <a:prstGeom prst="rect">
            <a:avLst/>
          </a:prstGeom>
          <a:no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114800" y="2895600"/>
            <a:ext cx="228600" cy="76200"/>
          </a:xfrm>
          <a:prstGeom prst="rect">
            <a:avLst/>
          </a:prstGeom>
          <a:noFill/>
          <a:ln w="9525">
            <a:solidFill>
              <a:schemeClr val="tx1"/>
            </a:solidFill>
            <a:miter lim="800000"/>
            <a:headEnd/>
            <a:tailEnd/>
          </a:ln>
        </p:spPr>
        <p:txBody>
          <a:bodyPr wrap="none" anchor="ctr"/>
          <a:lstStyle/>
          <a:p>
            <a:endParaRPr lang="en-US"/>
          </a:p>
        </p:txBody>
      </p:sp>
      <p:sp>
        <p:nvSpPr>
          <p:cNvPr id="12" name="Line 9"/>
          <p:cNvSpPr>
            <a:spLocks noChangeShapeType="1"/>
          </p:cNvSpPr>
          <p:nvPr/>
        </p:nvSpPr>
        <p:spPr bwMode="auto">
          <a:xfrm flipV="1">
            <a:off x="4191000" y="2971800"/>
            <a:ext cx="0" cy="304800"/>
          </a:xfrm>
          <a:prstGeom prst="line">
            <a:avLst/>
          </a:prstGeom>
          <a:noFill/>
          <a:ln w="9525">
            <a:solidFill>
              <a:schemeClr val="tx1"/>
            </a:solidFill>
            <a:round/>
            <a:headEnd/>
            <a:tailEnd/>
          </a:ln>
        </p:spPr>
        <p:txBody>
          <a:bodyPr/>
          <a:lstStyle/>
          <a:p>
            <a:endParaRPr lang="en-US"/>
          </a:p>
        </p:txBody>
      </p:sp>
      <p:sp>
        <p:nvSpPr>
          <p:cNvPr id="13" name="Line 10"/>
          <p:cNvSpPr>
            <a:spLocks noChangeShapeType="1"/>
          </p:cNvSpPr>
          <p:nvPr/>
        </p:nvSpPr>
        <p:spPr bwMode="auto">
          <a:xfrm>
            <a:off x="4191000" y="2743200"/>
            <a:ext cx="0" cy="152400"/>
          </a:xfrm>
          <a:prstGeom prst="line">
            <a:avLst/>
          </a:prstGeom>
          <a:noFill/>
          <a:ln w="9525">
            <a:solidFill>
              <a:schemeClr val="tx1"/>
            </a:solidFill>
            <a:round/>
            <a:headEnd/>
            <a:tailEnd/>
          </a:ln>
        </p:spPr>
        <p:txBody>
          <a:bodyPr/>
          <a:lstStyle/>
          <a:p>
            <a:endParaRPr lang="en-US"/>
          </a:p>
        </p:txBody>
      </p:sp>
      <p:sp>
        <p:nvSpPr>
          <p:cNvPr id="14" name="Rounded Rectangle 13"/>
          <p:cNvSpPr/>
          <p:nvPr/>
        </p:nvSpPr>
        <p:spPr>
          <a:xfrm>
            <a:off x="4191000" y="4114800"/>
            <a:ext cx="1600200" cy="914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172200" y="4114800"/>
            <a:ext cx="1676400" cy="914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228600" y="2971800"/>
            <a:ext cx="3810000" cy="1588"/>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400" y="2971800"/>
            <a:ext cx="3733800" cy="769441"/>
          </a:xfrm>
          <a:prstGeom prst="rect">
            <a:avLst/>
          </a:prstGeom>
          <a:noFill/>
        </p:spPr>
        <p:txBody>
          <a:bodyPr wrap="square" rtlCol="0">
            <a:spAutoFit/>
          </a:bodyPr>
          <a:lstStyle/>
          <a:p>
            <a:pPr algn="ctr"/>
            <a:r>
              <a:rPr lang="en-US" sz="2200" dirty="0" smtClean="0">
                <a:solidFill>
                  <a:schemeClr val="accent4"/>
                </a:solidFill>
              </a:rPr>
              <a:t>http://www.bank.com/accounts/login.html</a:t>
            </a:r>
            <a:endParaRPr lang="en-US" sz="2200" dirty="0">
              <a:solidFill>
                <a:schemeClr val="accent4"/>
              </a:solidFill>
            </a:endParaRPr>
          </a:p>
        </p:txBody>
      </p:sp>
      <p:cxnSp>
        <p:nvCxnSpPr>
          <p:cNvPr id="22" name="Straight Arrow Connector 21"/>
          <p:cNvCxnSpPr/>
          <p:nvPr/>
        </p:nvCxnSpPr>
        <p:spPr>
          <a:xfrm rot="16200000" flipH="1">
            <a:off x="4343400" y="3581400"/>
            <a:ext cx="685800" cy="22860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05400" y="3048000"/>
            <a:ext cx="1600200" cy="99060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0" y="2286000"/>
            <a:ext cx="3962400" cy="430887"/>
          </a:xfrm>
          <a:prstGeom prst="rect">
            <a:avLst/>
          </a:prstGeom>
          <a:noFill/>
        </p:spPr>
        <p:txBody>
          <a:bodyPr wrap="square" rtlCol="0">
            <a:spAutoFit/>
          </a:bodyPr>
          <a:lstStyle/>
          <a:p>
            <a:r>
              <a:rPr lang="en-US" sz="2200" dirty="0" smtClean="0">
                <a:solidFill>
                  <a:schemeClr val="accent2"/>
                </a:solidFill>
              </a:rPr>
              <a:t>http://www.bank.com/loan/apply</a:t>
            </a:r>
            <a:endParaRPr lang="en-US" sz="2200" dirty="0">
              <a:solidFill>
                <a:schemeClr val="accent2"/>
              </a:solidFill>
            </a:endParaRPr>
          </a:p>
        </p:txBody>
      </p:sp>
      <p:cxnSp>
        <p:nvCxnSpPr>
          <p:cNvPr id="27" name="Straight Arrow Connector 26"/>
          <p:cNvCxnSpPr/>
          <p:nvPr/>
        </p:nvCxnSpPr>
        <p:spPr>
          <a:xfrm>
            <a:off x="228600" y="2819400"/>
            <a:ext cx="3810000" cy="1588"/>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43400" y="5029200"/>
            <a:ext cx="1371600" cy="461665"/>
          </a:xfrm>
          <a:prstGeom prst="rect">
            <a:avLst/>
          </a:prstGeom>
          <a:noFill/>
        </p:spPr>
        <p:txBody>
          <a:bodyPr wrap="square" rtlCol="0">
            <a:spAutoFit/>
          </a:bodyPr>
          <a:lstStyle/>
          <a:p>
            <a:pPr algn="ctr"/>
            <a:r>
              <a:rPr lang="en-US" dirty="0" smtClean="0"/>
              <a:t>accounts</a:t>
            </a:r>
            <a:endParaRPr lang="en-US" dirty="0"/>
          </a:p>
        </p:txBody>
      </p:sp>
      <p:sp>
        <p:nvSpPr>
          <p:cNvPr id="29" name="TextBox 28"/>
          <p:cNvSpPr txBox="1"/>
          <p:nvPr/>
        </p:nvSpPr>
        <p:spPr>
          <a:xfrm>
            <a:off x="6248400" y="5029200"/>
            <a:ext cx="1371600" cy="461665"/>
          </a:xfrm>
          <a:prstGeom prst="rect">
            <a:avLst/>
          </a:prstGeom>
          <a:noFill/>
        </p:spPr>
        <p:txBody>
          <a:bodyPr wrap="square" rtlCol="0">
            <a:spAutoFit/>
          </a:bodyPr>
          <a:lstStyle/>
          <a:p>
            <a:pPr algn="ctr"/>
            <a:r>
              <a:rPr lang="en-US" dirty="0" smtClean="0"/>
              <a:t>loan</a:t>
            </a:r>
            <a:endParaRPr lang="en-US" dirty="0"/>
          </a:p>
        </p:txBody>
      </p:sp>
      <p:sp>
        <p:nvSpPr>
          <p:cNvPr id="30" name="TextBox 29"/>
          <p:cNvSpPr txBox="1"/>
          <p:nvPr/>
        </p:nvSpPr>
        <p:spPr>
          <a:xfrm>
            <a:off x="6781800" y="2743200"/>
            <a:ext cx="1905000" cy="461665"/>
          </a:xfrm>
          <a:prstGeom prst="rect">
            <a:avLst/>
          </a:prstGeom>
          <a:noFill/>
          <a:ln>
            <a:solidFill>
              <a:schemeClr val="tx1"/>
            </a:solidFill>
          </a:ln>
        </p:spPr>
        <p:txBody>
          <a:bodyPr wrap="square" rtlCol="0">
            <a:spAutoFit/>
          </a:bodyPr>
          <a:lstStyle/>
          <a:p>
            <a:r>
              <a:rPr lang="en-US" dirty="0" smtClean="0"/>
              <a:t>Web Modules</a:t>
            </a:r>
            <a:endParaRPr lang="en-US" dirty="0"/>
          </a:p>
        </p:txBody>
      </p:sp>
      <p:cxnSp>
        <p:nvCxnSpPr>
          <p:cNvPr id="36" name="Straight Arrow Connector 35"/>
          <p:cNvCxnSpPr/>
          <p:nvPr/>
        </p:nvCxnSpPr>
        <p:spPr>
          <a:xfrm rot="10800000" flipV="1">
            <a:off x="5410200" y="3200400"/>
            <a:ext cx="14478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6858000" y="36576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334000" y="5867400"/>
            <a:ext cx="2362200" cy="461665"/>
          </a:xfrm>
          <a:prstGeom prst="rect">
            <a:avLst/>
          </a:prstGeom>
          <a:noFill/>
          <a:ln>
            <a:solidFill>
              <a:schemeClr val="tx1"/>
            </a:solidFill>
          </a:ln>
        </p:spPr>
        <p:txBody>
          <a:bodyPr wrap="square" rtlCol="0">
            <a:spAutoFit/>
          </a:bodyPr>
          <a:lstStyle/>
          <a:p>
            <a:r>
              <a:rPr lang="en-US" dirty="0" smtClean="0"/>
              <a:t>Context Root</a:t>
            </a:r>
            <a:endParaRPr lang="en-US" dirty="0"/>
          </a:p>
        </p:txBody>
      </p:sp>
      <p:cxnSp>
        <p:nvCxnSpPr>
          <p:cNvPr id="41" name="Straight Arrow Connector 40"/>
          <p:cNvCxnSpPr/>
          <p:nvPr/>
        </p:nvCxnSpPr>
        <p:spPr>
          <a:xfrm rot="16200000" flipV="1">
            <a:off x="5334000" y="54102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943600" y="54102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Context Root</a:t>
            </a:r>
            <a:endParaRPr lang="en-US" dirty="0"/>
          </a:p>
        </p:txBody>
      </p:sp>
      <p:sp>
        <p:nvSpPr>
          <p:cNvPr id="4" name="Content Placeholder 3"/>
          <p:cNvSpPr>
            <a:spLocks noGrp="1"/>
          </p:cNvSpPr>
          <p:nvPr>
            <p:ph idx="1"/>
          </p:nvPr>
        </p:nvSpPr>
        <p:spPr/>
        <p:txBody>
          <a:bodyPr/>
          <a:lstStyle/>
          <a:p>
            <a:r>
              <a:rPr lang="en-US" dirty="0" smtClean="0"/>
              <a:t>Context root of a web module is specified in application.xml – Deployment Descriptor of Enterprise Application Module</a:t>
            </a:r>
            <a:endParaRPr lang="en-US" dirty="0"/>
          </a:p>
        </p:txBody>
      </p:sp>
    </p:spTree>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05000" y="1600200"/>
            <a:ext cx="3962400" cy="2286000"/>
          </a:xfrm>
          <a:prstGeom prst="rect">
            <a:avLst/>
          </a:prstGeom>
          <a:solidFill>
            <a:schemeClr val="accent1">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Activity- Developing A Web App</a:t>
            </a:r>
            <a:endParaRPr lang="en-US" dirty="0"/>
          </a:p>
        </p:txBody>
      </p:sp>
      <p:pic>
        <p:nvPicPr>
          <p:cNvPr id="6" name="Content Placeholder 5" descr="form.JPG"/>
          <p:cNvPicPr>
            <a:picLocks noGrp="1" noChangeAspect="1"/>
          </p:cNvPicPr>
          <p:nvPr>
            <p:ph idx="1"/>
          </p:nvPr>
        </p:nvPicPr>
        <p:blipFill>
          <a:blip r:embed="rId3"/>
          <a:stretch>
            <a:fillRect/>
          </a:stretch>
        </p:blipFill>
        <p:spPr>
          <a:xfrm>
            <a:off x="2133600" y="1905000"/>
            <a:ext cx="3505200" cy="1638300"/>
          </a:xfrm>
        </p:spPr>
      </p:pic>
      <p:sp>
        <p:nvSpPr>
          <p:cNvPr id="8" name="TextBox 7"/>
          <p:cNvSpPr txBox="1"/>
          <p:nvPr/>
        </p:nvSpPr>
        <p:spPr>
          <a:xfrm>
            <a:off x="762000" y="3962400"/>
            <a:ext cx="7772400" cy="1938992"/>
          </a:xfrm>
          <a:prstGeom prst="rect">
            <a:avLst/>
          </a:prstGeom>
          <a:noFill/>
        </p:spPr>
        <p:txBody>
          <a:bodyPr wrap="square" rtlCol="0">
            <a:spAutoFit/>
          </a:bodyPr>
          <a:lstStyle/>
          <a:p>
            <a:r>
              <a:rPr lang="en-US" dirty="0" smtClean="0"/>
              <a:t>&lt;form action=</a:t>
            </a:r>
            <a:r>
              <a:rPr lang="en-US" i="1" dirty="0" smtClean="0"/>
              <a:t>"</a:t>
            </a:r>
            <a:r>
              <a:rPr lang="en-US" i="1" dirty="0" err="1" smtClean="0"/>
              <a:t>AdderServlet</a:t>
            </a:r>
            <a:r>
              <a:rPr lang="en-US" i="1" dirty="0" smtClean="0"/>
              <a:t>" method="get"&gt;</a:t>
            </a:r>
          </a:p>
          <a:p>
            <a:r>
              <a:rPr lang="en-US" dirty="0" smtClean="0"/>
              <a:t>	First No &lt;input type=</a:t>
            </a:r>
            <a:r>
              <a:rPr lang="en-US" i="1" dirty="0" smtClean="0"/>
              <a:t>"text" name="first"/&gt;</a:t>
            </a:r>
            <a:endParaRPr lang="en-US" i="1" u="sng" dirty="0" smtClean="0"/>
          </a:p>
          <a:p>
            <a:r>
              <a:rPr lang="en-US" dirty="0" smtClean="0"/>
              <a:t>	Second No &lt;input type=</a:t>
            </a:r>
            <a:r>
              <a:rPr lang="en-US" i="1" dirty="0" smtClean="0"/>
              <a:t>"text" name="second"/&gt;</a:t>
            </a:r>
            <a:endParaRPr lang="en-US" i="1" u="sng" dirty="0" smtClean="0"/>
          </a:p>
          <a:p>
            <a:r>
              <a:rPr lang="en-US" dirty="0" smtClean="0"/>
              <a:t>	&lt;input type=</a:t>
            </a:r>
            <a:r>
              <a:rPr lang="en-US" i="1" dirty="0" smtClean="0"/>
              <a:t>"submit"/&gt;</a:t>
            </a:r>
          </a:p>
          <a:p>
            <a:r>
              <a:rPr lang="en-US" dirty="0" smtClean="0"/>
              <a:t>&lt;/form&gt;</a:t>
            </a:r>
            <a:endParaRPr lang="en-US" dirty="0"/>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Hypertext Transport Protocol</a:t>
            </a:r>
          </a:p>
        </p:txBody>
      </p:sp>
      <p:sp>
        <p:nvSpPr>
          <p:cNvPr id="5123" name="Rectangle 3"/>
          <p:cNvSpPr>
            <a:spLocks noGrp="1" noChangeArrowheads="1"/>
          </p:cNvSpPr>
          <p:nvPr>
            <p:ph idx="1"/>
          </p:nvPr>
        </p:nvSpPr>
        <p:spPr/>
        <p:txBody>
          <a:bodyPr/>
          <a:lstStyle/>
          <a:p>
            <a:pPr eaLnBrk="1" hangingPunct="1"/>
            <a:r>
              <a:rPr lang="en-US" smtClean="0"/>
              <a:t>When A URL is entered in the address bar of a browser , client(browser), sends a request for a resource to a server and server sends back response correspoding to resource</a:t>
            </a:r>
          </a:p>
          <a:p>
            <a:pPr eaLnBrk="1" hangingPunct="1"/>
            <a:r>
              <a:rPr lang="en-US" smtClean="0"/>
              <a:t>A resource can be HTML file, image or a program that generates the response dynamically</a:t>
            </a:r>
          </a:p>
        </p:txBody>
      </p:sp>
    </p:spTree>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066800"/>
            <a:ext cx="7162800" cy="1938992"/>
          </a:xfrm>
          <a:prstGeom prst="rect">
            <a:avLst/>
          </a:prstGeom>
          <a:noFill/>
        </p:spPr>
        <p:txBody>
          <a:bodyPr wrap="square" rtlCol="0">
            <a:spAutoFit/>
          </a:bodyPr>
          <a:lstStyle/>
          <a:p>
            <a:r>
              <a:rPr lang="en-US" dirty="0" smtClean="0"/>
              <a:t>&lt;form action=</a:t>
            </a:r>
            <a:r>
              <a:rPr lang="en-US" i="1" dirty="0" smtClean="0"/>
              <a:t>"</a:t>
            </a:r>
            <a:r>
              <a:rPr lang="en-US" i="1" dirty="0" err="1" smtClean="0"/>
              <a:t>AdderServlet</a:t>
            </a:r>
            <a:r>
              <a:rPr lang="en-US" i="1" dirty="0" smtClean="0"/>
              <a:t>" method="get"&gt;</a:t>
            </a:r>
          </a:p>
          <a:p>
            <a:r>
              <a:rPr lang="en-US" dirty="0" smtClean="0"/>
              <a:t>	First No &lt;input type=</a:t>
            </a:r>
            <a:r>
              <a:rPr lang="en-US" i="1" dirty="0" smtClean="0"/>
              <a:t>"text" name="first"/&gt;</a:t>
            </a:r>
            <a:endParaRPr lang="en-US" i="1" u="sng" dirty="0" smtClean="0"/>
          </a:p>
          <a:p>
            <a:r>
              <a:rPr lang="en-US" dirty="0" smtClean="0"/>
              <a:t>	Second No &lt;input type=</a:t>
            </a:r>
            <a:r>
              <a:rPr lang="en-US" i="1" dirty="0" smtClean="0"/>
              <a:t>"text" name="second"/&gt;</a:t>
            </a:r>
            <a:endParaRPr lang="en-US" i="1" u="sng" dirty="0" smtClean="0"/>
          </a:p>
          <a:p>
            <a:r>
              <a:rPr lang="en-US" dirty="0" smtClean="0"/>
              <a:t>	&lt;input type=</a:t>
            </a:r>
            <a:r>
              <a:rPr lang="en-US" i="1" dirty="0" smtClean="0"/>
              <a:t>"submit"/&gt;</a:t>
            </a:r>
          </a:p>
          <a:p>
            <a:r>
              <a:rPr lang="en-US" dirty="0" smtClean="0"/>
              <a:t>&lt;/form&gt;</a:t>
            </a:r>
            <a:endParaRPr lang="en-US" dirty="0"/>
          </a:p>
        </p:txBody>
      </p:sp>
      <p:sp>
        <p:nvSpPr>
          <p:cNvPr id="6" name="TextBox 5"/>
          <p:cNvSpPr txBox="1"/>
          <p:nvPr/>
        </p:nvSpPr>
        <p:spPr>
          <a:xfrm>
            <a:off x="304800" y="3200400"/>
            <a:ext cx="8763000" cy="3046988"/>
          </a:xfrm>
          <a:prstGeom prst="rect">
            <a:avLst/>
          </a:prstGeom>
          <a:noFill/>
        </p:spPr>
        <p:txBody>
          <a:bodyPr wrap="square" rtlCol="0">
            <a:spAutoFit/>
          </a:bodyPr>
          <a:lstStyle/>
          <a:p>
            <a:r>
              <a:rPr lang="fr-FR" dirty="0" smtClean="0"/>
              <a:t>public </a:t>
            </a:r>
            <a:r>
              <a:rPr lang="fr-FR" dirty="0" err="1" smtClean="0"/>
              <a:t>void</a:t>
            </a:r>
            <a:r>
              <a:rPr lang="fr-FR" dirty="0" smtClean="0"/>
              <a:t> service(</a:t>
            </a:r>
            <a:r>
              <a:rPr lang="fr-FR" dirty="0" err="1" smtClean="0"/>
              <a:t>ServletRequest</a:t>
            </a:r>
            <a:r>
              <a:rPr lang="fr-FR" dirty="0" smtClean="0"/>
              <a:t> </a:t>
            </a:r>
            <a:r>
              <a:rPr lang="fr-FR" dirty="0" err="1" smtClean="0"/>
              <a:t>req</a:t>
            </a:r>
            <a:r>
              <a:rPr lang="fr-FR" dirty="0" smtClean="0"/>
              <a:t>, </a:t>
            </a:r>
            <a:r>
              <a:rPr lang="fr-FR" dirty="0" err="1" smtClean="0"/>
              <a:t>ServletResponse</a:t>
            </a:r>
            <a:r>
              <a:rPr lang="fr-FR" dirty="0" smtClean="0"/>
              <a:t> </a:t>
            </a:r>
            <a:r>
              <a:rPr lang="fr-FR" dirty="0" err="1" smtClean="0"/>
              <a:t>res</a:t>
            </a:r>
            <a:r>
              <a:rPr lang="fr-FR" dirty="0" smtClean="0"/>
              <a:t>)</a:t>
            </a:r>
          </a:p>
          <a:p>
            <a:r>
              <a:rPr lang="en-US" dirty="0" smtClean="0"/>
              <a:t>			throws </a:t>
            </a:r>
            <a:r>
              <a:rPr lang="en-US" dirty="0" err="1" smtClean="0"/>
              <a:t>ServletException</a:t>
            </a:r>
            <a:r>
              <a:rPr lang="en-US" dirty="0" smtClean="0"/>
              <a:t>, </a:t>
            </a:r>
            <a:r>
              <a:rPr lang="en-US" dirty="0" err="1" smtClean="0"/>
              <a:t>IOException</a:t>
            </a:r>
            <a:r>
              <a:rPr lang="en-US" dirty="0" smtClean="0"/>
              <a:t> </a:t>
            </a:r>
          </a:p>
          <a:p>
            <a:r>
              <a:rPr lang="en-US" dirty="0" smtClean="0"/>
              <a:t>{</a:t>
            </a:r>
          </a:p>
          <a:p>
            <a:r>
              <a:rPr lang="en-US" dirty="0" smtClean="0"/>
              <a:t>	</a:t>
            </a:r>
            <a:r>
              <a:rPr lang="en-US" dirty="0" err="1" smtClean="0"/>
              <a:t>res.setContentType</a:t>
            </a:r>
            <a:r>
              <a:rPr lang="en-US" dirty="0" smtClean="0"/>
              <a:t>("text/html");</a:t>
            </a:r>
          </a:p>
          <a:p>
            <a:r>
              <a:rPr lang="en-US" dirty="0" smtClean="0"/>
              <a:t>	</a:t>
            </a:r>
            <a:r>
              <a:rPr lang="en-US" dirty="0" err="1" smtClean="0"/>
              <a:t>PrintWriter</a:t>
            </a:r>
            <a:r>
              <a:rPr lang="en-US" dirty="0" smtClean="0"/>
              <a:t> out=</a:t>
            </a:r>
            <a:r>
              <a:rPr lang="en-US" dirty="0" err="1" smtClean="0"/>
              <a:t>res.getWriter</a:t>
            </a:r>
            <a:r>
              <a:rPr lang="en-US" dirty="0" smtClean="0"/>
              <a:t>();</a:t>
            </a:r>
          </a:p>
          <a:p>
            <a:r>
              <a:rPr lang="en-US" dirty="0" smtClean="0"/>
              <a:t>	</a:t>
            </a:r>
            <a:r>
              <a:rPr lang="en-US" dirty="0" smtClean="0">
                <a:solidFill>
                  <a:srgbClr val="FF0000"/>
                </a:solidFill>
              </a:rPr>
              <a:t>String </a:t>
            </a:r>
            <a:r>
              <a:rPr lang="en-US" dirty="0" err="1" smtClean="0">
                <a:solidFill>
                  <a:srgbClr val="FF0000"/>
                </a:solidFill>
              </a:rPr>
              <a:t>strfirst</a:t>
            </a:r>
            <a:r>
              <a:rPr lang="en-US" dirty="0" smtClean="0">
                <a:solidFill>
                  <a:srgbClr val="FF0000"/>
                </a:solidFill>
              </a:rPr>
              <a:t>=</a:t>
            </a:r>
            <a:r>
              <a:rPr lang="en-US" dirty="0" err="1" smtClean="0">
                <a:solidFill>
                  <a:srgbClr val="FF0000"/>
                </a:solidFill>
              </a:rPr>
              <a:t>req.getParameter</a:t>
            </a:r>
            <a:r>
              <a:rPr lang="en-US" dirty="0" smtClean="0">
                <a:solidFill>
                  <a:srgbClr val="FF0000"/>
                </a:solidFill>
              </a:rPr>
              <a:t>(“first”);</a:t>
            </a:r>
          </a:p>
          <a:p>
            <a:r>
              <a:rPr lang="en-US" dirty="0" smtClean="0">
                <a:solidFill>
                  <a:srgbClr val="FF0000"/>
                </a:solidFill>
              </a:rPr>
              <a:t>	</a:t>
            </a:r>
            <a:r>
              <a:rPr lang="en-US" dirty="0" err="1" smtClean="0"/>
              <a:t>int</a:t>
            </a:r>
            <a:r>
              <a:rPr lang="en-US" dirty="0" smtClean="0"/>
              <a:t> first=</a:t>
            </a:r>
            <a:r>
              <a:rPr lang="en-US" dirty="0" err="1" smtClean="0"/>
              <a:t>Integer.parseInt</a:t>
            </a:r>
            <a:r>
              <a:rPr lang="en-US" dirty="0" smtClean="0"/>
              <a:t>(</a:t>
            </a:r>
            <a:r>
              <a:rPr lang="en-US" dirty="0" err="1" smtClean="0"/>
              <a:t>strfirst</a:t>
            </a:r>
            <a:r>
              <a:rPr lang="en-US" dirty="0" smtClean="0"/>
              <a:t>);</a:t>
            </a:r>
          </a:p>
          <a:p>
            <a:endParaRPr lang="en-US" dirty="0"/>
          </a:p>
        </p:txBody>
      </p:sp>
      <p:cxnSp>
        <p:nvCxnSpPr>
          <p:cNvPr id="8" name="Straight Connector 7"/>
          <p:cNvCxnSpPr/>
          <p:nvPr/>
        </p:nvCxnSpPr>
        <p:spPr>
          <a:xfrm>
            <a:off x="304800" y="3124200"/>
            <a:ext cx="8686800" cy="158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a:off x="4229100" y="3314700"/>
            <a:ext cx="3276600" cy="304800"/>
          </a:xfrm>
          <a:prstGeom prst="straightConnector1">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cxnSp>
      <p:sp>
        <p:nvSpPr>
          <p:cNvPr id="15" name="Line Callout 1 14"/>
          <p:cNvSpPr/>
          <p:nvPr/>
        </p:nvSpPr>
        <p:spPr>
          <a:xfrm>
            <a:off x="7696200" y="1447800"/>
            <a:ext cx="1600200" cy="1828800"/>
          </a:xfrm>
          <a:prstGeom prst="borderCallout1">
            <a:avLst>
              <a:gd name="adj1" fmla="val 18750"/>
              <a:gd name="adj2" fmla="val -8333"/>
              <a:gd name="adj3" fmla="val 83004"/>
              <a:gd name="adj4" fmla="val -103214"/>
            </a:avLst>
          </a:prstGeom>
          <a:solidFill>
            <a:schemeClr val="bg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Name  of input type field must be </a:t>
            </a:r>
            <a:r>
              <a:rPr lang="en-US" sz="2000" dirty="0" err="1" smtClean="0">
                <a:solidFill>
                  <a:schemeClr val="bg1"/>
                </a:solidFill>
              </a:rPr>
              <a:t>passd</a:t>
            </a:r>
            <a:r>
              <a:rPr lang="en-US" sz="2000" dirty="0" smtClean="0">
                <a:solidFill>
                  <a:schemeClr val="bg1"/>
                </a:solidFill>
              </a:rPr>
              <a:t> as parameter </a:t>
            </a:r>
            <a:endParaRPr lang="en-US" sz="2000" dirty="0">
              <a:solidFill>
                <a:schemeClr val="bg1"/>
              </a:solidFill>
            </a:endParaRPr>
          </a:p>
        </p:txBody>
      </p:sp>
      <p:sp>
        <p:nvSpPr>
          <p:cNvPr id="9" name="Title 3"/>
          <p:cNvSpPr>
            <a:spLocks noGrp="1"/>
          </p:cNvSpPr>
          <p:nvPr>
            <p:ph type="title"/>
          </p:nvPr>
        </p:nvSpPr>
        <p:spPr/>
        <p:txBody>
          <a:bodyPr/>
          <a:lstStyle/>
          <a:p>
            <a:r>
              <a:rPr lang="en-US" dirty="0" smtClean="0"/>
              <a:t>Activity- Developing A Web App</a:t>
            </a:r>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err="1" smtClean="0"/>
              <a:t>Servlet</a:t>
            </a:r>
            <a:r>
              <a:rPr lang="en-US" dirty="0" smtClean="0"/>
              <a:t> to which a form is submitted , follows a particular pattern :-</a:t>
            </a:r>
          </a:p>
          <a:p>
            <a:pPr lvl="1"/>
            <a:r>
              <a:rPr lang="en-US" dirty="0" smtClean="0"/>
              <a:t>All values that are submitted through the form are retrieved.</a:t>
            </a:r>
          </a:p>
          <a:p>
            <a:pPr lvl="2"/>
            <a:r>
              <a:rPr lang="en-US" dirty="0" smtClean="0"/>
              <a:t>By calling “</a:t>
            </a:r>
            <a:r>
              <a:rPr lang="en-US" dirty="0" err="1" smtClean="0"/>
              <a:t>getParameter</a:t>
            </a:r>
            <a:r>
              <a:rPr lang="en-US" dirty="0" smtClean="0"/>
              <a:t>” many times</a:t>
            </a:r>
          </a:p>
          <a:p>
            <a:pPr lvl="2"/>
            <a:r>
              <a:rPr lang="en-US" dirty="0" smtClean="0"/>
              <a:t>All these form values are of String type.</a:t>
            </a:r>
          </a:p>
          <a:p>
            <a:pPr lvl="1"/>
            <a:r>
              <a:rPr lang="en-US" dirty="0" smtClean="0"/>
              <a:t>They must be converted into appropriate type before processing them. </a:t>
            </a:r>
            <a:endParaRPr lang="en-US" dirty="0"/>
          </a:p>
        </p:txBody>
      </p:sp>
      <p:sp>
        <p:nvSpPr>
          <p:cNvPr id="5" name="Title 3"/>
          <p:cNvSpPr>
            <a:spLocks noGrp="1"/>
          </p:cNvSpPr>
          <p:nvPr>
            <p:ph type="title"/>
          </p:nvPr>
        </p:nvSpPr>
        <p:spPr/>
        <p:txBody>
          <a:bodyPr/>
          <a:lstStyle/>
          <a:p>
            <a:r>
              <a:rPr lang="en-US" dirty="0" smtClean="0"/>
              <a:t>Activity- Developing A Web App</a:t>
            </a:r>
            <a:endParaRPr lang="en-US" dirty="0"/>
          </a:p>
        </p:txBody>
      </p:sp>
    </p:spTree>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66800" y="1371600"/>
            <a:ext cx="7848600" cy="4893647"/>
          </a:xfrm>
          <a:prstGeom prst="rect">
            <a:avLst/>
          </a:prstGeom>
          <a:noFill/>
        </p:spPr>
        <p:txBody>
          <a:bodyPr wrap="square" rtlCol="0">
            <a:spAutoFit/>
          </a:bodyPr>
          <a:lstStyle/>
          <a:p>
            <a:r>
              <a:rPr lang="fr-FR" dirty="0" smtClean="0"/>
              <a:t>public </a:t>
            </a:r>
            <a:r>
              <a:rPr lang="fr-FR" dirty="0" err="1" smtClean="0"/>
              <a:t>void</a:t>
            </a:r>
            <a:r>
              <a:rPr lang="fr-FR" dirty="0" smtClean="0"/>
              <a:t> service(</a:t>
            </a:r>
            <a:r>
              <a:rPr lang="fr-FR" dirty="0" err="1" smtClean="0"/>
              <a:t>ServletRequest</a:t>
            </a:r>
            <a:r>
              <a:rPr lang="fr-FR" dirty="0" smtClean="0"/>
              <a:t> </a:t>
            </a:r>
            <a:r>
              <a:rPr lang="fr-FR" dirty="0" err="1" smtClean="0"/>
              <a:t>req</a:t>
            </a:r>
            <a:r>
              <a:rPr lang="fr-FR" dirty="0" smtClean="0"/>
              <a:t>, </a:t>
            </a:r>
            <a:r>
              <a:rPr lang="fr-FR" dirty="0" err="1" smtClean="0"/>
              <a:t>ServletResponse</a:t>
            </a:r>
            <a:r>
              <a:rPr lang="fr-FR" dirty="0" smtClean="0"/>
              <a:t> </a:t>
            </a:r>
            <a:r>
              <a:rPr lang="fr-FR" dirty="0" err="1" smtClean="0"/>
              <a:t>res</a:t>
            </a:r>
            <a:r>
              <a:rPr lang="fr-FR" dirty="0" smtClean="0"/>
              <a:t>)</a:t>
            </a:r>
          </a:p>
          <a:p>
            <a:r>
              <a:rPr lang="en-US" dirty="0" smtClean="0"/>
              <a:t>			throws </a:t>
            </a:r>
            <a:r>
              <a:rPr lang="en-US" dirty="0" err="1" smtClean="0"/>
              <a:t>ServletException</a:t>
            </a:r>
            <a:r>
              <a:rPr lang="en-US" dirty="0" smtClean="0"/>
              <a:t>, </a:t>
            </a:r>
            <a:r>
              <a:rPr lang="en-US" dirty="0" err="1" smtClean="0"/>
              <a:t>IOException</a:t>
            </a:r>
            <a:r>
              <a:rPr lang="en-US" dirty="0" smtClean="0"/>
              <a:t> </a:t>
            </a:r>
          </a:p>
          <a:p>
            <a:r>
              <a:rPr lang="en-US" dirty="0" smtClean="0"/>
              <a:t>{</a:t>
            </a:r>
          </a:p>
          <a:p>
            <a:r>
              <a:rPr lang="en-US" dirty="0" smtClean="0"/>
              <a:t>	----------------------------</a:t>
            </a:r>
          </a:p>
          <a:p>
            <a:r>
              <a:rPr lang="en-US" dirty="0" smtClean="0"/>
              <a:t>	----------------------------</a:t>
            </a:r>
          </a:p>
          <a:p>
            <a:r>
              <a:rPr lang="en-US" dirty="0" smtClean="0"/>
              <a:t>	String </a:t>
            </a:r>
            <a:r>
              <a:rPr lang="en-US" dirty="0" err="1" smtClean="0"/>
              <a:t>strfirst</a:t>
            </a:r>
            <a:r>
              <a:rPr lang="en-US" dirty="0" smtClean="0"/>
              <a:t>=</a:t>
            </a:r>
            <a:r>
              <a:rPr lang="en-US" dirty="0" err="1" smtClean="0"/>
              <a:t>req.getParameter</a:t>
            </a:r>
            <a:r>
              <a:rPr lang="en-US" dirty="0" smtClean="0"/>
              <a:t>(“first”);</a:t>
            </a:r>
          </a:p>
          <a:p>
            <a:r>
              <a:rPr lang="en-US" dirty="0" smtClean="0"/>
              <a:t>	String </a:t>
            </a:r>
            <a:r>
              <a:rPr lang="en-US" dirty="0" err="1" smtClean="0"/>
              <a:t>strsecond</a:t>
            </a:r>
            <a:r>
              <a:rPr lang="en-US" dirty="0" smtClean="0"/>
              <a:t>=</a:t>
            </a:r>
            <a:r>
              <a:rPr lang="en-US" dirty="0" err="1" smtClean="0"/>
              <a:t>req.getParameter</a:t>
            </a:r>
            <a:r>
              <a:rPr lang="en-US" dirty="0" smtClean="0"/>
              <a:t>(“second”);</a:t>
            </a:r>
          </a:p>
          <a:p>
            <a:endParaRPr lang="en-US" dirty="0" smtClean="0">
              <a:solidFill>
                <a:srgbClr val="FF0000"/>
              </a:solidFill>
            </a:endParaRPr>
          </a:p>
          <a:p>
            <a:r>
              <a:rPr lang="en-US" dirty="0" smtClean="0">
                <a:solidFill>
                  <a:srgbClr val="FF0000"/>
                </a:solidFill>
              </a:rPr>
              <a:t>	</a:t>
            </a:r>
            <a:r>
              <a:rPr lang="en-US" dirty="0" err="1" smtClean="0"/>
              <a:t>int</a:t>
            </a:r>
            <a:r>
              <a:rPr lang="en-US" dirty="0" smtClean="0"/>
              <a:t> first=</a:t>
            </a:r>
            <a:r>
              <a:rPr lang="en-US" dirty="0" err="1" smtClean="0"/>
              <a:t>Integer.parseInt</a:t>
            </a:r>
            <a:r>
              <a:rPr lang="en-US" dirty="0" smtClean="0"/>
              <a:t>(</a:t>
            </a:r>
            <a:r>
              <a:rPr lang="en-US" dirty="0" err="1" smtClean="0"/>
              <a:t>strfirst</a:t>
            </a:r>
            <a:r>
              <a:rPr lang="en-US" dirty="0" smtClean="0"/>
              <a:t>);</a:t>
            </a:r>
          </a:p>
          <a:p>
            <a:r>
              <a:rPr lang="en-US" dirty="0" smtClean="0"/>
              <a:t>	</a:t>
            </a:r>
            <a:r>
              <a:rPr lang="en-US" dirty="0" err="1" smtClean="0"/>
              <a:t>int</a:t>
            </a:r>
            <a:r>
              <a:rPr lang="en-US" dirty="0" smtClean="0"/>
              <a:t> second=</a:t>
            </a:r>
            <a:r>
              <a:rPr lang="en-US" dirty="0" err="1" smtClean="0"/>
              <a:t>Integer.parseInt</a:t>
            </a:r>
            <a:r>
              <a:rPr lang="en-US" dirty="0" smtClean="0"/>
              <a:t>(</a:t>
            </a:r>
            <a:r>
              <a:rPr lang="en-US" dirty="0" err="1" smtClean="0"/>
              <a:t>strsecond</a:t>
            </a:r>
            <a:r>
              <a:rPr lang="en-US" dirty="0" smtClean="0"/>
              <a:t>);</a:t>
            </a:r>
          </a:p>
          <a:p>
            <a:r>
              <a:rPr lang="en-US" dirty="0" smtClean="0"/>
              <a:t>	-------------------------------------</a:t>
            </a:r>
          </a:p>
          <a:p>
            <a:r>
              <a:rPr lang="en-US" dirty="0" smtClean="0"/>
              <a:t>	------------------------------------</a:t>
            </a:r>
          </a:p>
          <a:p>
            <a:r>
              <a:rPr lang="en-US" dirty="0" smtClean="0"/>
              <a:t>}</a:t>
            </a:r>
            <a:endParaRPr lang="en-US" dirty="0"/>
          </a:p>
        </p:txBody>
      </p:sp>
      <p:sp>
        <p:nvSpPr>
          <p:cNvPr id="9" name="Left Brace 8"/>
          <p:cNvSpPr/>
          <p:nvPr/>
        </p:nvSpPr>
        <p:spPr>
          <a:xfrm>
            <a:off x="1676400" y="3276600"/>
            <a:ext cx="304800" cy="76200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a:off x="1676400" y="4343400"/>
            <a:ext cx="304800" cy="76200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28600" y="3429000"/>
            <a:ext cx="1295400" cy="461665"/>
          </a:xfrm>
          <a:prstGeom prst="rect">
            <a:avLst/>
          </a:prstGeom>
          <a:noFill/>
          <a:ln>
            <a:solidFill>
              <a:schemeClr val="tx1"/>
            </a:solidFill>
          </a:ln>
        </p:spPr>
        <p:txBody>
          <a:bodyPr wrap="square" rtlCol="0">
            <a:spAutoFit/>
          </a:bodyPr>
          <a:lstStyle/>
          <a:p>
            <a:r>
              <a:rPr lang="en-US" dirty="0" smtClean="0"/>
              <a:t>retrieval</a:t>
            </a:r>
            <a:endParaRPr lang="en-US" dirty="0"/>
          </a:p>
        </p:txBody>
      </p:sp>
      <p:sp>
        <p:nvSpPr>
          <p:cNvPr id="14" name="TextBox 13"/>
          <p:cNvSpPr txBox="1"/>
          <p:nvPr/>
        </p:nvSpPr>
        <p:spPr>
          <a:xfrm>
            <a:off x="0" y="4495800"/>
            <a:ext cx="1600200" cy="461665"/>
          </a:xfrm>
          <a:prstGeom prst="rect">
            <a:avLst/>
          </a:prstGeom>
          <a:noFill/>
          <a:ln>
            <a:solidFill>
              <a:schemeClr val="tx1"/>
            </a:solidFill>
          </a:ln>
        </p:spPr>
        <p:txBody>
          <a:bodyPr wrap="square" rtlCol="0">
            <a:spAutoFit/>
          </a:bodyPr>
          <a:lstStyle/>
          <a:p>
            <a:r>
              <a:rPr lang="en-US" dirty="0" smtClean="0"/>
              <a:t>conversion</a:t>
            </a:r>
            <a:endParaRPr lang="en-US" dirty="0"/>
          </a:p>
        </p:txBody>
      </p:sp>
      <p:sp>
        <p:nvSpPr>
          <p:cNvPr id="8" name="Title 3"/>
          <p:cNvSpPr>
            <a:spLocks noGrp="1"/>
          </p:cNvSpPr>
          <p:nvPr>
            <p:ph type="title"/>
          </p:nvPr>
        </p:nvSpPr>
        <p:spPr/>
        <p:txBody>
          <a:bodyPr/>
          <a:lstStyle/>
          <a:p>
            <a:r>
              <a:rPr lang="en-US" dirty="0" smtClean="0"/>
              <a:t>Activity- Developing A Web App</a:t>
            </a:r>
            <a:endParaRPr lang="en-US" dirty="0"/>
          </a:p>
        </p:txBody>
      </p:sp>
    </p:spTree>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Points to remember</a:t>
            </a:r>
            <a:endParaRPr lang="en-US" dirty="0"/>
          </a:p>
        </p:txBody>
      </p:sp>
      <p:sp>
        <p:nvSpPr>
          <p:cNvPr id="4" name="Content Placeholder 3"/>
          <p:cNvSpPr>
            <a:spLocks noGrp="1"/>
          </p:cNvSpPr>
          <p:nvPr>
            <p:ph idx="1"/>
          </p:nvPr>
        </p:nvSpPr>
        <p:spPr/>
        <p:txBody>
          <a:bodyPr/>
          <a:lstStyle/>
          <a:p>
            <a:r>
              <a:rPr lang="en-US" dirty="0" smtClean="0"/>
              <a:t>Values entered in different fields of &lt;form&gt; are retrieved as String (and only as String).</a:t>
            </a:r>
          </a:p>
          <a:p>
            <a:r>
              <a:rPr lang="en-US" dirty="0" smtClean="0"/>
              <a:t>If the value that are passed as a parameter to “</a:t>
            </a:r>
            <a:r>
              <a:rPr lang="en-US" dirty="0" err="1" smtClean="0"/>
              <a:t>getParameter</a:t>
            </a:r>
            <a:r>
              <a:rPr lang="en-US" dirty="0" smtClean="0"/>
              <a:t>”  does not  match with name of the any input field of &lt;form&gt; then :</a:t>
            </a:r>
          </a:p>
          <a:p>
            <a:pPr lvl="1"/>
            <a:r>
              <a:rPr lang="en-US" u="sng" dirty="0" smtClean="0"/>
              <a:t>It returns “null” </a:t>
            </a:r>
          </a:p>
          <a:p>
            <a:pPr lvl="1"/>
            <a:r>
              <a:rPr lang="en-US" dirty="0" smtClean="0"/>
              <a:t>It does not throw any exception</a:t>
            </a:r>
            <a:endParaRPr lang="en-US" dirty="0"/>
          </a:p>
        </p:txBody>
      </p:sp>
    </p:spTree>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838271"/>
            <a:ext cx="8610600" cy="3477875"/>
          </a:xfrm>
          <a:prstGeom prst="rect">
            <a:avLst/>
          </a:prstGeom>
          <a:noFill/>
        </p:spPr>
        <p:txBody>
          <a:bodyPr wrap="square" rtlCol="0">
            <a:spAutoFit/>
          </a:bodyPr>
          <a:lstStyle/>
          <a:p>
            <a:r>
              <a:rPr lang="en-US" sz="2000" dirty="0" smtClean="0"/>
              <a:t>&lt;web-app&gt;</a:t>
            </a:r>
            <a:br>
              <a:rPr lang="en-US" sz="2000" dirty="0" smtClean="0"/>
            </a:br>
            <a:r>
              <a:rPr lang="en-US" sz="2000" dirty="0" smtClean="0"/>
              <a:t>	&lt;</a:t>
            </a:r>
            <a:r>
              <a:rPr lang="en-US" sz="2000" dirty="0" err="1" smtClean="0"/>
              <a:t>servlet</a:t>
            </a:r>
            <a:r>
              <a:rPr lang="en-US" sz="2000" dirty="0" smtClean="0"/>
              <a:t>&gt;</a:t>
            </a:r>
            <a:br>
              <a:rPr lang="en-US" sz="2000" dirty="0" smtClean="0"/>
            </a:br>
            <a:r>
              <a:rPr lang="en-US" sz="2000" dirty="0" smtClean="0"/>
              <a:t>		&lt;</a:t>
            </a:r>
            <a:r>
              <a:rPr lang="en-US" sz="2000" dirty="0" err="1" smtClean="0"/>
              <a:t>servlet</a:t>
            </a:r>
            <a:r>
              <a:rPr lang="en-US" sz="2000" dirty="0" smtClean="0"/>
              <a:t>-name&gt;</a:t>
            </a:r>
            <a:r>
              <a:rPr lang="en-US" sz="2000" dirty="0" err="1" smtClean="0"/>
              <a:t>AdderServlet</a:t>
            </a:r>
            <a:r>
              <a:rPr lang="en-US" sz="2000" dirty="0" smtClean="0"/>
              <a:t>&lt;/</a:t>
            </a:r>
            <a:r>
              <a:rPr lang="en-US" sz="2000" dirty="0" err="1" smtClean="0"/>
              <a:t>servlet</a:t>
            </a:r>
            <a:r>
              <a:rPr lang="en-US" sz="2000" dirty="0" smtClean="0"/>
              <a:t>-name&gt;</a:t>
            </a:r>
            <a:br>
              <a:rPr lang="en-US" sz="2000" dirty="0" smtClean="0"/>
            </a:br>
            <a:r>
              <a:rPr lang="en-US" sz="2000" dirty="0" smtClean="0"/>
              <a:t>		&lt;</a:t>
            </a:r>
            <a:r>
              <a:rPr lang="en-US" sz="2000" dirty="0" err="1" smtClean="0"/>
              <a:t>servlet</a:t>
            </a:r>
            <a:r>
              <a:rPr lang="en-US" sz="2000" dirty="0" smtClean="0"/>
              <a:t>-class&gt;</a:t>
            </a:r>
            <a:r>
              <a:rPr lang="en-US" sz="2000" dirty="0" err="1" smtClean="0"/>
              <a:t>org.servlet.AdderServlet</a:t>
            </a:r>
            <a:r>
              <a:rPr lang="en-US" sz="2000" dirty="0" smtClean="0"/>
              <a:t>&lt;/</a:t>
            </a:r>
            <a:r>
              <a:rPr lang="en-US" sz="2000" dirty="0" err="1" smtClean="0"/>
              <a:t>servlet</a:t>
            </a:r>
            <a:r>
              <a:rPr lang="en-US" sz="2000" dirty="0" smtClean="0"/>
              <a:t>-class&gt;</a:t>
            </a:r>
            <a:br>
              <a:rPr lang="en-US" sz="2000" dirty="0" smtClean="0"/>
            </a:br>
            <a:r>
              <a:rPr lang="en-US" sz="2000" dirty="0" smtClean="0"/>
              <a:t>	&lt;/</a:t>
            </a:r>
            <a:r>
              <a:rPr lang="en-US" sz="2000" dirty="0" err="1" smtClean="0"/>
              <a:t>servlet</a:t>
            </a:r>
            <a:r>
              <a:rPr lang="en-US" sz="2000" dirty="0" smtClean="0"/>
              <a:t>&gt;</a:t>
            </a:r>
            <a:br>
              <a:rPr lang="en-US" sz="2000" dirty="0" smtClean="0"/>
            </a:br>
            <a:r>
              <a:rPr lang="en-US" sz="2000" dirty="0" smtClean="0"/>
              <a:t>	&lt;</a:t>
            </a:r>
            <a:r>
              <a:rPr lang="en-US" sz="2000" dirty="0" err="1" smtClean="0"/>
              <a:t>servlet</a:t>
            </a:r>
            <a:r>
              <a:rPr lang="en-US" sz="2000" dirty="0" smtClean="0"/>
              <a:t>-mapping&gt;</a:t>
            </a:r>
            <a:br>
              <a:rPr lang="en-US" sz="2000" dirty="0" smtClean="0"/>
            </a:br>
            <a:r>
              <a:rPr lang="en-US" sz="2000" dirty="0" smtClean="0"/>
              <a:t>		 &lt;</a:t>
            </a:r>
            <a:r>
              <a:rPr lang="en-US" sz="2000" dirty="0" err="1" smtClean="0"/>
              <a:t>servlet</a:t>
            </a:r>
            <a:r>
              <a:rPr lang="en-US" sz="2000" dirty="0" smtClean="0"/>
              <a:t>-name&gt;</a:t>
            </a:r>
            <a:r>
              <a:rPr lang="en-US" sz="2000" dirty="0" err="1" smtClean="0"/>
              <a:t>AdderServlet</a:t>
            </a:r>
            <a:r>
              <a:rPr lang="en-US" sz="2000" dirty="0" smtClean="0"/>
              <a:t>&lt;/</a:t>
            </a:r>
            <a:r>
              <a:rPr lang="en-US" sz="2000" dirty="0" err="1" smtClean="0"/>
              <a:t>servlet</a:t>
            </a:r>
            <a:r>
              <a:rPr lang="en-US" sz="2000" dirty="0" smtClean="0"/>
              <a:t>-name&gt;</a:t>
            </a:r>
            <a:br>
              <a:rPr lang="en-US" sz="2000" dirty="0" smtClean="0"/>
            </a:br>
            <a:r>
              <a:rPr lang="en-US" sz="2000" dirty="0" smtClean="0"/>
              <a:t>		&lt;</a:t>
            </a:r>
            <a:r>
              <a:rPr lang="en-US" sz="2000" dirty="0" err="1" smtClean="0"/>
              <a:t>url</a:t>
            </a:r>
            <a:r>
              <a:rPr lang="en-US" sz="2000" dirty="0" smtClean="0"/>
              <a:t>-pattern&gt;/</a:t>
            </a:r>
            <a:r>
              <a:rPr lang="en-US" sz="2000" dirty="0" err="1" smtClean="0"/>
              <a:t>AdderServlet</a:t>
            </a:r>
            <a:r>
              <a:rPr lang="en-US" sz="2000" dirty="0" smtClean="0"/>
              <a:t>&lt;/</a:t>
            </a:r>
            <a:r>
              <a:rPr lang="en-US" sz="2000" dirty="0" err="1" smtClean="0"/>
              <a:t>url</a:t>
            </a:r>
            <a:r>
              <a:rPr lang="en-US" sz="2000" dirty="0" smtClean="0"/>
              <a:t>-pattern&gt;</a:t>
            </a:r>
            <a:br>
              <a:rPr lang="en-US" sz="2000" dirty="0" smtClean="0"/>
            </a:br>
            <a:r>
              <a:rPr lang="en-US" sz="2000" dirty="0" smtClean="0"/>
              <a:t>	&lt;/</a:t>
            </a:r>
            <a:r>
              <a:rPr lang="en-US" sz="2000" dirty="0" err="1" smtClean="0"/>
              <a:t>servlet</a:t>
            </a:r>
            <a:r>
              <a:rPr lang="en-US" sz="2000" dirty="0" smtClean="0"/>
              <a:t>-mapping&gt;</a:t>
            </a:r>
            <a:br>
              <a:rPr lang="en-US" sz="2000" dirty="0" smtClean="0"/>
            </a:br>
            <a:r>
              <a:rPr lang="en-US" sz="2000" dirty="0" smtClean="0"/>
              <a:t>            -------------------</a:t>
            </a:r>
            <a:br>
              <a:rPr lang="en-US" sz="2000" dirty="0" smtClean="0"/>
            </a:br>
            <a:r>
              <a:rPr lang="en-US" sz="2000" dirty="0" smtClean="0"/>
              <a:t>&lt;/web-app&gt;</a:t>
            </a:r>
            <a:endParaRPr lang="en-US" sz="2000" dirty="0"/>
          </a:p>
        </p:txBody>
      </p:sp>
      <p:sp>
        <p:nvSpPr>
          <p:cNvPr id="5" name="Title 4"/>
          <p:cNvSpPr txBox="1">
            <a:spLocks noGrp="1"/>
          </p:cNvSpPr>
          <p:nvPr>
            <p:ph type="title"/>
          </p:nvPr>
        </p:nvSpPr>
        <p:spPr>
          <a:xfrm>
            <a:off x="152400" y="780871"/>
            <a:ext cx="8534400" cy="1785104"/>
          </a:xfrm>
          <a:prstGeom prst="rect">
            <a:avLst/>
          </a:prstGeom>
          <a:noFill/>
        </p:spPr>
        <p:txBody>
          <a:bodyPr wrap="square" rtlCol="0">
            <a:spAutoFit/>
          </a:bodyPr>
          <a:lstStyle/>
          <a:p>
            <a:pPr algn="l"/>
            <a:r>
              <a:rPr lang="en-US" sz="2200" dirty="0" smtClean="0"/>
              <a:t>&lt;form action=</a:t>
            </a:r>
            <a:r>
              <a:rPr lang="en-US" sz="2200" i="1" dirty="0" smtClean="0"/>
              <a:t>"</a:t>
            </a:r>
            <a:r>
              <a:rPr lang="en-US" sz="2200" i="1" dirty="0" err="1" smtClean="0"/>
              <a:t>AdderServlet</a:t>
            </a:r>
            <a:r>
              <a:rPr lang="en-US" sz="2200" i="1" dirty="0" smtClean="0"/>
              <a:t>" method="get"&gt;</a:t>
            </a:r>
          </a:p>
          <a:p>
            <a:pPr algn="l"/>
            <a:r>
              <a:rPr lang="en-US" sz="2200" dirty="0" smtClean="0"/>
              <a:t>	First No &lt;input type=</a:t>
            </a:r>
            <a:r>
              <a:rPr lang="en-US" sz="2200" i="1" dirty="0" smtClean="0"/>
              <a:t>"text" name="first"/&gt;</a:t>
            </a:r>
            <a:endParaRPr lang="en-US" sz="2200" i="1" u="sng" dirty="0" smtClean="0"/>
          </a:p>
          <a:p>
            <a:pPr algn="l"/>
            <a:r>
              <a:rPr lang="en-US" sz="2200" dirty="0" smtClean="0"/>
              <a:t>	Second No &lt;input type=</a:t>
            </a:r>
            <a:r>
              <a:rPr lang="en-US" sz="2200" i="1" dirty="0" smtClean="0"/>
              <a:t>"text" name="second"/&gt;</a:t>
            </a:r>
            <a:endParaRPr lang="en-US" sz="2200" i="1" u="sng" dirty="0" smtClean="0"/>
          </a:p>
          <a:p>
            <a:pPr algn="l"/>
            <a:r>
              <a:rPr lang="en-US" sz="2200" dirty="0" smtClean="0"/>
              <a:t>	&lt;input type=</a:t>
            </a:r>
            <a:r>
              <a:rPr lang="en-US" sz="2200" i="1" dirty="0" smtClean="0"/>
              <a:t>"submit"/&gt;</a:t>
            </a:r>
          </a:p>
          <a:p>
            <a:pPr algn="l"/>
            <a:r>
              <a:rPr lang="en-US" sz="2200" dirty="0" smtClean="0"/>
              <a:t>&lt;/form&gt;</a:t>
            </a:r>
            <a:endParaRPr lang="en-US" sz="2200" dirty="0"/>
          </a:p>
        </p:txBody>
      </p:sp>
      <p:cxnSp>
        <p:nvCxnSpPr>
          <p:cNvPr id="7" name="Straight Connector 6"/>
          <p:cNvCxnSpPr/>
          <p:nvPr/>
        </p:nvCxnSpPr>
        <p:spPr>
          <a:xfrm>
            <a:off x="457200" y="2762071"/>
            <a:ext cx="8686800" cy="158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H="1">
            <a:off x="1219200" y="2685871"/>
            <a:ext cx="4038600" cy="838200"/>
          </a:xfrm>
          <a:prstGeom prst="straightConnector1">
            <a:avLst/>
          </a:prstGeom>
          <a:ln w="57150">
            <a:solidFill>
              <a:srgbClr val="FF000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86200" y="5410200"/>
            <a:ext cx="4800600" cy="707886"/>
          </a:xfrm>
          <a:prstGeom prst="rect">
            <a:avLst/>
          </a:prstGeom>
          <a:noFill/>
          <a:ln w="38100">
            <a:solidFill>
              <a:srgbClr val="FF0000"/>
            </a:solidFill>
          </a:ln>
        </p:spPr>
        <p:txBody>
          <a:bodyPr wrap="square" rtlCol="0">
            <a:spAutoFit/>
          </a:bodyPr>
          <a:lstStyle/>
          <a:p>
            <a:r>
              <a:rPr lang="en-US" sz="2000" dirty="0" smtClean="0"/>
              <a:t>Value of &lt;</a:t>
            </a:r>
            <a:r>
              <a:rPr lang="en-US" sz="2000" dirty="0" err="1" smtClean="0"/>
              <a:t>url</a:t>
            </a:r>
            <a:r>
              <a:rPr lang="en-US" sz="2000" dirty="0" smtClean="0"/>
              <a:t>-pattern&gt; minus “/” sign must be assigned to action attribute of form tag</a:t>
            </a:r>
            <a:endParaRPr lang="en-US" sz="2000" dirty="0"/>
          </a:p>
        </p:txBody>
      </p:sp>
      <p:sp>
        <p:nvSpPr>
          <p:cNvPr id="8" name="Title 3"/>
          <p:cNvSpPr txBox="1">
            <a:spLocks/>
          </p:cNvSpPr>
          <p:nvPr/>
        </p:nvSpPr>
        <p:spPr>
          <a:xfrm>
            <a:off x="685800" y="152400"/>
            <a:ext cx="8229600" cy="685800"/>
          </a:xfrm>
          <a:prstGeom prst="rect">
            <a:avLst/>
          </a:prstGeom>
        </p:spPr>
        <p:txBody>
          <a:bodyPr anchor="ctr" anchorCtr="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smtClean="0">
                <a:ln>
                  <a:noFill/>
                </a:ln>
                <a:solidFill>
                  <a:srgbClr val="421000"/>
                </a:solidFill>
                <a:effectLst/>
                <a:uLnTx/>
                <a:uFillTx/>
                <a:latin typeface="+mj-lt"/>
                <a:ea typeface="+mj-ea"/>
                <a:cs typeface="+mj-cs"/>
              </a:rPr>
              <a:t>Activity- Developing A Web App</a:t>
            </a:r>
            <a:endParaRPr kumimoji="0" lang="en-US" sz="2800" b="0" i="0" u="none" strike="noStrike" kern="0" cap="none" spc="0" normalizeH="0" baseline="0" noProof="0" dirty="0">
              <a:ln>
                <a:noFill/>
              </a:ln>
              <a:solidFill>
                <a:srgbClr val="421000"/>
              </a:solidFill>
              <a:effectLst/>
              <a:uLnTx/>
              <a:uFillTx/>
              <a:latin typeface="+mj-lt"/>
              <a:ea typeface="+mj-ea"/>
              <a:cs typeface="+mj-cs"/>
            </a:endParaRPr>
          </a:p>
        </p:txBody>
      </p:sp>
    </p:spTree>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0"/>
            <a:ext cx="7772400" cy="1143000"/>
          </a:xfrm>
        </p:spPr>
        <p:txBody>
          <a:bodyPr/>
          <a:lstStyle/>
          <a:p>
            <a:pPr eaLnBrk="1" hangingPunct="1"/>
            <a:r>
              <a:rPr lang="en-US" dirty="0" err="1" smtClean="0"/>
              <a:t>Servlet</a:t>
            </a:r>
            <a:r>
              <a:rPr lang="en-US" dirty="0" smtClean="0"/>
              <a:t> Object Creation Steps</a:t>
            </a:r>
          </a:p>
        </p:txBody>
      </p:sp>
      <p:sp>
        <p:nvSpPr>
          <p:cNvPr id="36867" name="Rectangle 3"/>
          <p:cNvSpPr>
            <a:spLocks noGrp="1" noChangeArrowheads="1"/>
          </p:cNvSpPr>
          <p:nvPr>
            <p:ph idx="1"/>
          </p:nvPr>
        </p:nvSpPr>
        <p:spPr>
          <a:xfrm>
            <a:off x="685800" y="914400"/>
            <a:ext cx="7772400" cy="4114800"/>
          </a:xfrm>
        </p:spPr>
        <p:txBody>
          <a:bodyPr>
            <a:normAutofit fontScale="85000" lnSpcReduction="20000"/>
          </a:bodyPr>
          <a:lstStyle/>
          <a:p>
            <a:pPr eaLnBrk="1" hangingPunct="1">
              <a:lnSpc>
                <a:spcPct val="90000"/>
              </a:lnSpc>
              <a:buFontTx/>
              <a:buNone/>
            </a:pPr>
            <a:endParaRPr lang="en-US" sz="2800" dirty="0" smtClean="0"/>
          </a:p>
          <a:p>
            <a:pPr eaLnBrk="1" hangingPunct="1">
              <a:lnSpc>
                <a:spcPct val="90000"/>
              </a:lnSpc>
            </a:pPr>
            <a:r>
              <a:rPr lang="en-US" sz="2600" dirty="0" smtClean="0"/>
              <a:t>An object of </a:t>
            </a:r>
            <a:r>
              <a:rPr lang="en-US" sz="2600" dirty="0" err="1" smtClean="0"/>
              <a:t>servlet</a:t>
            </a:r>
            <a:r>
              <a:rPr lang="en-US" sz="2600" dirty="0" smtClean="0"/>
              <a:t> class is created by calling </a:t>
            </a:r>
            <a:r>
              <a:rPr lang="en-US" sz="2600" u="sng" dirty="0" smtClean="0"/>
              <a:t>default constructor</a:t>
            </a:r>
            <a:r>
              <a:rPr lang="en-US" sz="2600" dirty="0" smtClean="0"/>
              <a:t>.</a:t>
            </a:r>
          </a:p>
          <a:p>
            <a:pPr lvl="1" eaLnBrk="1" hangingPunct="1">
              <a:lnSpc>
                <a:spcPct val="90000"/>
              </a:lnSpc>
            </a:pPr>
            <a:r>
              <a:rPr lang="en-US" sz="2600" dirty="0" err="1" smtClean="0"/>
              <a:t>Servlet</a:t>
            </a:r>
            <a:r>
              <a:rPr lang="en-US" sz="2600" dirty="0" smtClean="0"/>
              <a:t> object is created by </a:t>
            </a:r>
            <a:r>
              <a:rPr lang="en-US" sz="2600" u="sng" dirty="0" smtClean="0"/>
              <a:t>web container</a:t>
            </a:r>
          </a:p>
          <a:p>
            <a:pPr lvl="1" eaLnBrk="1" hangingPunct="1">
              <a:lnSpc>
                <a:spcPct val="90000"/>
              </a:lnSpc>
            </a:pPr>
            <a:r>
              <a:rPr lang="en-US" sz="2600" dirty="0" err="1" smtClean="0"/>
              <a:t>Servlet</a:t>
            </a:r>
            <a:r>
              <a:rPr lang="en-US" sz="2600" dirty="0" smtClean="0"/>
              <a:t> class must have a default constructor.</a:t>
            </a:r>
          </a:p>
          <a:p>
            <a:pPr lvl="1" eaLnBrk="1" hangingPunct="1">
              <a:lnSpc>
                <a:spcPct val="90000"/>
              </a:lnSpc>
              <a:buNone/>
            </a:pPr>
            <a:endParaRPr lang="en-US" sz="2600" dirty="0" smtClean="0"/>
          </a:p>
          <a:p>
            <a:pPr eaLnBrk="1" hangingPunct="1">
              <a:lnSpc>
                <a:spcPct val="90000"/>
              </a:lnSpc>
            </a:pPr>
            <a:r>
              <a:rPr lang="en-US" sz="2600" dirty="0" smtClean="0"/>
              <a:t>“init(</a:t>
            </a:r>
            <a:r>
              <a:rPr lang="en-US" sz="2600" dirty="0" err="1" smtClean="0"/>
              <a:t>ServletConfig</a:t>
            </a:r>
            <a:r>
              <a:rPr lang="en-US" sz="2600" dirty="0" smtClean="0"/>
              <a:t> </a:t>
            </a:r>
            <a:r>
              <a:rPr lang="en-US" sz="2600" dirty="0" err="1" smtClean="0"/>
              <a:t>cfg</a:t>
            </a:r>
            <a:r>
              <a:rPr lang="en-US" sz="2600" dirty="0" smtClean="0"/>
              <a:t>)” is called on the newly created </a:t>
            </a:r>
            <a:r>
              <a:rPr lang="en-US" sz="2600" dirty="0" err="1" smtClean="0"/>
              <a:t>servlet</a:t>
            </a:r>
            <a:r>
              <a:rPr lang="en-US" sz="2600" dirty="0" smtClean="0"/>
              <a:t> object.</a:t>
            </a:r>
          </a:p>
          <a:p>
            <a:pPr lvl="1" eaLnBrk="1" hangingPunct="1">
              <a:lnSpc>
                <a:spcPct val="90000"/>
              </a:lnSpc>
            </a:pPr>
            <a:r>
              <a:rPr lang="en-US" sz="2600" dirty="0" smtClean="0"/>
              <a:t>‘init()’ plays the role of constructor in </a:t>
            </a:r>
            <a:r>
              <a:rPr lang="en-US" sz="2600" dirty="0" err="1" smtClean="0"/>
              <a:t>servet</a:t>
            </a:r>
            <a:r>
              <a:rPr lang="en-US" sz="2600" dirty="0" smtClean="0"/>
              <a:t>.</a:t>
            </a:r>
          </a:p>
          <a:p>
            <a:pPr eaLnBrk="1" hangingPunct="1">
              <a:lnSpc>
                <a:spcPct val="90000"/>
              </a:lnSpc>
            </a:pPr>
            <a:r>
              <a:rPr lang="en-US" sz="2600" dirty="0" err="1" smtClean="0"/>
              <a:t>Servlet</a:t>
            </a:r>
            <a:r>
              <a:rPr lang="en-US" sz="2600" dirty="0" smtClean="0"/>
              <a:t> object is created only for the first request. From the next request onwards same </a:t>
            </a:r>
            <a:r>
              <a:rPr lang="en-US" sz="2600" dirty="0" err="1" smtClean="0"/>
              <a:t>servlet</a:t>
            </a:r>
            <a:r>
              <a:rPr lang="en-US" sz="2600" dirty="0" smtClean="0"/>
              <a:t> object will be reused . No new </a:t>
            </a:r>
            <a:r>
              <a:rPr lang="en-US" sz="2600" dirty="0" err="1" smtClean="0"/>
              <a:t>servlet</a:t>
            </a:r>
            <a:r>
              <a:rPr lang="en-US" sz="2600" dirty="0" smtClean="0"/>
              <a:t> object will be created .</a:t>
            </a:r>
          </a:p>
          <a:p>
            <a:pPr lvl="1" eaLnBrk="1" hangingPunct="1">
              <a:lnSpc>
                <a:spcPct val="90000"/>
              </a:lnSpc>
              <a:buFontTx/>
              <a:buNone/>
            </a:pPr>
            <a:r>
              <a:rPr lang="en-US" sz="2600" dirty="0" smtClean="0"/>
              <a:t> </a:t>
            </a:r>
          </a:p>
        </p:txBody>
      </p:sp>
    </p:spTree>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Interface </a:t>
            </a:r>
            <a:r>
              <a:rPr lang="en-US" dirty="0" err="1" smtClean="0"/>
              <a:t>ServletConfig</a:t>
            </a:r>
            <a:endParaRPr lang="en-US" dirty="0"/>
          </a:p>
        </p:txBody>
      </p:sp>
      <p:sp>
        <p:nvSpPr>
          <p:cNvPr id="5" name="Content Placeholder 4"/>
          <p:cNvSpPr>
            <a:spLocks noGrp="1"/>
          </p:cNvSpPr>
          <p:nvPr>
            <p:ph idx="1"/>
          </p:nvPr>
        </p:nvSpPr>
        <p:spPr/>
        <p:txBody>
          <a:bodyPr/>
          <a:lstStyle/>
          <a:p>
            <a:r>
              <a:rPr lang="en-US" dirty="0" smtClean="0"/>
              <a:t>Configuration information about a </a:t>
            </a:r>
            <a:r>
              <a:rPr lang="en-US" dirty="0" err="1" smtClean="0"/>
              <a:t>servlet</a:t>
            </a:r>
            <a:r>
              <a:rPr lang="en-US" dirty="0" smtClean="0"/>
              <a:t> is written in Deployment Descriptor(web.xml)</a:t>
            </a:r>
          </a:p>
          <a:p>
            <a:pPr lvl="1"/>
            <a:r>
              <a:rPr lang="en-US" dirty="0" err="1" smtClean="0"/>
              <a:t>Servlet</a:t>
            </a:r>
            <a:r>
              <a:rPr lang="en-US" dirty="0" smtClean="0"/>
              <a:t> class name , </a:t>
            </a:r>
            <a:r>
              <a:rPr lang="en-US" dirty="0" err="1" smtClean="0"/>
              <a:t>servlet</a:t>
            </a:r>
            <a:r>
              <a:rPr lang="en-US" dirty="0" smtClean="0"/>
              <a:t> name , </a:t>
            </a:r>
            <a:r>
              <a:rPr lang="en-US" dirty="0" err="1" smtClean="0"/>
              <a:t>uri</a:t>
            </a:r>
            <a:r>
              <a:rPr lang="en-US" dirty="0" smtClean="0"/>
              <a:t> </a:t>
            </a:r>
          </a:p>
          <a:p>
            <a:r>
              <a:rPr lang="en-US" dirty="0" smtClean="0"/>
              <a:t>Web container retrieves those information and stores them into an object of type </a:t>
            </a:r>
            <a:r>
              <a:rPr lang="en-US" dirty="0" err="1" smtClean="0"/>
              <a:t>ServletConfig</a:t>
            </a:r>
            <a:endParaRPr lang="en-US" dirty="0" smtClean="0"/>
          </a:p>
          <a:p>
            <a:pPr lvl="1"/>
            <a:r>
              <a:rPr lang="en-US" dirty="0" smtClean="0"/>
              <a:t> </a:t>
            </a:r>
            <a:r>
              <a:rPr lang="en-US" dirty="0" err="1" smtClean="0"/>
              <a:t>ServletConfig</a:t>
            </a:r>
            <a:r>
              <a:rPr lang="en-US" dirty="0" smtClean="0"/>
              <a:t> object is created by web container and it is passed as a parameter to </a:t>
            </a:r>
            <a:r>
              <a:rPr lang="en-US" dirty="0" err="1" smtClean="0"/>
              <a:t>init.</a:t>
            </a:r>
            <a:endParaRPr lang="en-US" dirty="0"/>
          </a:p>
        </p:txBody>
      </p:sp>
    </p:spTree>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Interface </a:t>
            </a:r>
            <a:r>
              <a:rPr lang="en-US" dirty="0" err="1" smtClean="0"/>
              <a:t>ServletConfig</a:t>
            </a:r>
            <a:endParaRPr lang="en-US" dirty="0"/>
          </a:p>
        </p:txBody>
      </p:sp>
      <p:sp>
        <p:nvSpPr>
          <p:cNvPr id="5" name="Content Placeholder 4"/>
          <p:cNvSpPr>
            <a:spLocks noGrp="1"/>
          </p:cNvSpPr>
          <p:nvPr>
            <p:ph idx="1"/>
          </p:nvPr>
        </p:nvSpPr>
        <p:spPr/>
        <p:txBody>
          <a:bodyPr/>
          <a:lstStyle/>
          <a:p>
            <a:r>
              <a:rPr lang="en-US" dirty="0" err="1" smtClean="0"/>
              <a:t>ServletConfig</a:t>
            </a:r>
            <a:r>
              <a:rPr lang="en-US" dirty="0" smtClean="0"/>
              <a:t> has appropriate methods , those can be called to get configuration information about a </a:t>
            </a:r>
            <a:r>
              <a:rPr lang="en-US" dirty="0" err="1" smtClean="0"/>
              <a:t>servlet</a:t>
            </a:r>
            <a:r>
              <a:rPr lang="en-US" dirty="0" smtClean="0"/>
              <a:t>.</a:t>
            </a:r>
          </a:p>
          <a:p>
            <a:r>
              <a:rPr lang="en-US" dirty="0" smtClean="0"/>
              <a:t>Important methods : </a:t>
            </a:r>
          </a:p>
          <a:p>
            <a:pPr lvl="1"/>
            <a:r>
              <a:rPr lang="en-US" dirty="0" smtClean="0"/>
              <a:t>public String </a:t>
            </a:r>
            <a:r>
              <a:rPr lang="en-US" b="1" dirty="0" err="1" smtClean="0"/>
              <a:t>getInitParameter</a:t>
            </a:r>
            <a:r>
              <a:rPr lang="en-US" dirty="0" smtClean="0"/>
              <a:t>(String name)</a:t>
            </a:r>
          </a:p>
          <a:p>
            <a:pPr lvl="1"/>
            <a:r>
              <a:rPr lang="en-US" dirty="0" smtClean="0"/>
              <a:t>public </a:t>
            </a:r>
            <a:r>
              <a:rPr lang="en-US" dirty="0" err="1" smtClean="0"/>
              <a:t>ServletContext</a:t>
            </a:r>
            <a:r>
              <a:rPr lang="en-US" dirty="0" smtClean="0"/>
              <a:t> </a:t>
            </a:r>
            <a:r>
              <a:rPr lang="en-US" b="1" dirty="0" err="1" smtClean="0"/>
              <a:t>getServletContext</a:t>
            </a:r>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Tricks of using </a:t>
            </a:r>
            <a:r>
              <a:rPr lang="en-US" dirty="0" err="1" smtClean="0"/>
              <a:t>ServletConfig</a:t>
            </a:r>
            <a:endParaRPr lang="en-US" dirty="0"/>
          </a:p>
        </p:txBody>
      </p:sp>
      <p:sp>
        <p:nvSpPr>
          <p:cNvPr id="3" name="Content Placeholder 2"/>
          <p:cNvSpPr>
            <a:spLocks noGrp="1"/>
          </p:cNvSpPr>
          <p:nvPr>
            <p:ph idx="1"/>
          </p:nvPr>
        </p:nvSpPr>
        <p:spPr/>
        <p:txBody>
          <a:bodyPr>
            <a:normAutofit/>
          </a:bodyPr>
          <a:lstStyle/>
          <a:p>
            <a:r>
              <a:rPr lang="en-US" dirty="0" smtClean="0"/>
              <a:t>Parameter variables of a method is local (auto) variable.</a:t>
            </a:r>
          </a:p>
          <a:p>
            <a:pPr lvl="1"/>
            <a:r>
              <a:rPr lang="en-US" dirty="0" smtClean="0"/>
              <a:t>Whenever control goes out of block local variable gets destroyed.</a:t>
            </a:r>
          </a:p>
          <a:p>
            <a:pPr lvl="1"/>
            <a:r>
              <a:rPr lang="en-US" dirty="0" smtClean="0"/>
              <a:t>So, </a:t>
            </a:r>
            <a:r>
              <a:rPr lang="en-US" dirty="0" err="1" smtClean="0"/>
              <a:t>ServletConfig</a:t>
            </a:r>
            <a:r>
              <a:rPr lang="en-US" dirty="0" smtClean="0"/>
              <a:t> reference that was passed to “init(</a:t>
            </a:r>
            <a:r>
              <a:rPr lang="en-US" dirty="0" err="1" smtClean="0"/>
              <a:t>ServletConfig</a:t>
            </a:r>
            <a:r>
              <a:rPr lang="en-US" dirty="0" smtClean="0"/>
              <a:t>)” method gets lost , when control comes out of the block , as </a:t>
            </a:r>
            <a:r>
              <a:rPr lang="en-US" dirty="0" err="1" smtClean="0"/>
              <a:t>ServletConfig</a:t>
            </a:r>
            <a:r>
              <a:rPr lang="en-US" dirty="0" smtClean="0"/>
              <a:t>  variable is used as parameter .</a:t>
            </a:r>
          </a:p>
          <a:p>
            <a:r>
              <a:rPr lang="en-US" dirty="0" smtClean="0"/>
              <a:t>Then , how can we get </a:t>
            </a:r>
            <a:r>
              <a:rPr lang="en-US" dirty="0" err="1" smtClean="0"/>
              <a:t>ServletConfig</a:t>
            </a:r>
            <a:r>
              <a:rPr lang="en-US" dirty="0" smtClean="0"/>
              <a:t>  reference, if it is required later in service method  ?</a:t>
            </a:r>
            <a:endParaRPr lang="en-US" dirty="0"/>
          </a:p>
        </p:txBody>
      </p:sp>
    </p:spTree>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Tricks of using </a:t>
            </a:r>
            <a:r>
              <a:rPr lang="en-US" dirty="0" err="1" smtClean="0"/>
              <a:t>ServletConfig</a:t>
            </a:r>
            <a:endParaRPr lang="en-US" dirty="0"/>
          </a:p>
        </p:txBody>
      </p:sp>
      <p:sp>
        <p:nvSpPr>
          <p:cNvPr id="3" name="Content Placeholder 2"/>
          <p:cNvSpPr>
            <a:spLocks noGrp="1"/>
          </p:cNvSpPr>
          <p:nvPr>
            <p:ph idx="1"/>
          </p:nvPr>
        </p:nvSpPr>
        <p:spPr/>
        <p:txBody>
          <a:bodyPr>
            <a:normAutofit/>
          </a:bodyPr>
          <a:lstStyle/>
          <a:p>
            <a:r>
              <a:rPr lang="en-US" dirty="0" smtClean="0"/>
              <a:t>Declare a reference variable of type </a:t>
            </a:r>
            <a:r>
              <a:rPr lang="en-US" dirty="0" err="1" smtClean="0"/>
              <a:t>ServletConfig</a:t>
            </a:r>
            <a:r>
              <a:rPr lang="en-US" dirty="0" smtClean="0"/>
              <a:t> in your </a:t>
            </a:r>
            <a:r>
              <a:rPr lang="en-US" dirty="0" err="1" smtClean="0"/>
              <a:t>servlet</a:t>
            </a:r>
            <a:r>
              <a:rPr lang="en-US" dirty="0" smtClean="0"/>
              <a:t> class</a:t>
            </a:r>
          </a:p>
          <a:p>
            <a:pPr lvl="1"/>
            <a:r>
              <a:rPr lang="en-US" dirty="0" smtClean="0"/>
              <a:t>private </a:t>
            </a:r>
            <a:r>
              <a:rPr lang="en-US" dirty="0" err="1" smtClean="0"/>
              <a:t>ServletConfig</a:t>
            </a:r>
            <a:r>
              <a:rPr lang="en-US" dirty="0" smtClean="0"/>
              <a:t> </a:t>
            </a:r>
            <a:r>
              <a:rPr lang="en-US" dirty="0" err="1" smtClean="0"/>
              <a:t>config</a:t>
            </a:r>
            <a:r>
              <a:rPr lang="en-US" dirty="0" smtClean="0"/>
              <a:t>;</a:t>
            </a:r>
          </a:p>
          <a:p>
            <a:r>
              <a:rPr lang="en-US" dirty="0" smtClean="0"/>
              <a:t>In your “init” method store the passed reference in variable “</a:t>
            </a:r>
            <a:r>
              <a:rPr lang="en-US" dirty="0" err="1" smtClean="0"/>
              <a:t>config</a:t>
            </a:r>
            <a:r>
              <a:rPr lang="en-US" dirty="0" smtClean="0"/>
              <a:t>”</a:t>
            </a:r>
          </a:p>
          <a:p>
            <a:pPr lvl="1"/>
            <a:r>
              <a:rPr lang="en-US" dirty="0" smtClean="0"/>
              <a:t>public void init(</a:t>
            </a:r>
            <a:r>
              <a:rPr lang="en-US" dirty="0" err="1" smtClean="0"/>
              <a:t>ServletConfig</a:t>
            </a:r>
            <a:r>
              <a:rPr lang="en-US" dirty="0" smtClean="0"/>
              <a:t> </a:t>
            </a:r>
            <a:r>
              <a:rPr lang="en-US" dirty="0" err="1" smtClean="0"/>
              <a:t>cfg</a:t>
            </a:r>
            <a:r>
              <a:rPr lang="en-US" dirty="0" smtClean="0"/>
              <a:t>){</a:t>
            </a:r>
          </a:p>
          <a:p>
            <a:pPr lvl="2">
              <a:buNone/>
            </a:pPr>
            <a:r>
              <a:rPr lang="en-US" dirty="0" err="1" smtClean="0"/>
              <a:t>config</a:t>
            </a:r>
            <a:r>
              <a:rPr lang="en-US" dirty="0" smtClean="0"/>
              <a:t>=</a:t>
            </a:r>
            <a:r>
              <a:rPr lang="en-US" dirty="0" err="1" smtClean="0"/>
              <a:t>cfg</a:t>
            </a:r>
            <a:r>
              <a:rPr lang="en-US" dirty="0" smtClean="0"/>
              <a:t>;</a:t>
            </a:r>
          </a:p>
          <a:p>
            <a:pPr lvl="2">
              <a:buNone/>
            </a:pPr>
            <a:r>
              <a:rPr lang="en-US" dirty="0" smtClean="0"/>
              <a:t>}</a:t>
            </a:r>
          </a:p>
          <a:p>
            <a:r>
              <a:rPr lang="en-US" dirty="0" smtClean="0"/>
              <a:t>As </a:t>
            </a:r>
            <a:r>
              <a:rPr lang="en-US" dirty="0" err="1" smtClean="0"/>
              <a:t>ServletConfig</a:t>
            </a:r>
            <a:r>
              <a:rPr lang="en-US" dirty="0" smtClean="0"/>
              <a:t> reference is stored in an instance variable , it is available till </a:t>
            </a:r>
            <a:r>
              <a:rPr lang="en-US" dirty="0" err="1" smtClean="0"/>
              <a:t>servlet</a:t>
            </a:r>
            <a:r>
              <a:rPr lang="en-US" dirty="0" smtClean="0"/>
              <a:t> object is not destroyed </a:t>
            </a:r>
            <a:r>
              <a:rPr lang="en-US" i="1" dirty="0" smtClean="0"/>
              <a:t>.</a:t>
            </a: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URL</a:t>
            </a:r>
          </a:p>
        </p:txBody>
      </p:sp>
      <p:sp>
        <p:nvSpPr>
          <p:cNvPr id="6147" name="Text Box 3"/>
          <p:cNvSpPr txBox="1">
            <a:spLocks noChangeArrowheads="1"/>
          </p:cNvSpPr>
          <p:nvPr/>
        </p:nvSpPr>
        <p:spPr bwMode="auto">
          <a:xfrm>
            <a:off x="228600" y="2286000"/>
            <a:ext cx="8305800" cy="457200"/>
          </a:xfrm>
          <a:prstGeom prst="rect">
            <a:avLst/>
          </a:prstGeom>
          <a:noFill/>
          <a:ln w="9525">
            <a:noFill/>
            <a:miter lim="800000"/>
            <a:headEnd/>
            <a:tailEnd/>
          </a:ln>
        </p:spPr>
        <p:txBody>
          <a:bodyPr>
            <a:spAutoFit/>
          </a:bodyPr>
          <a:lstStyle/>
          <a:p>
            <a:pPr algn="ctr">
              <a:spcBef>
                <a:spcPct val="50000"/>
              </a:spcBef>
            </a:pPr>
            <a:r>
              <a:rPr lang="en-US"/>
              <a:t>http://www.abc.com:9080/shopping/index.html</a:t>
            </a:r>
          </a:p>
        </p:txBody>
      </p:sp>
      <p:sp>
        <p:nvSpPr>
          <p:cNvPr id="6148" name="Line 5"/>
          <p:cNvSpPr>
            <a:spLocks noChangeShapeType="1"/>
          </p:cNvSpPr>
          <p:nvPr/>
        </p:nvSpPr>
        <p:spPr bwMode="auto">
          <a:xfrm>
            <a:off x="1524000" y="2819400"/>
            <a:ext cx="381000" cy="0"/>
          </a:xfrm>
          <a:prstGeom prst="line">
            <a:avLst/>
          </a:prstGeom>
          <a:noFill/>
          <a:ln w="9525">
            <a:solidFill>
              <a:schemeClr val="tx1"/>
            </a:solidFill>
            <a:round/>
            <a:headEnd/>
            <a:tailEnd/>
          </a:ln>
        </p:spPr>
        <p:txBody>
          <a:bodyPr/>
          <a:lstStyle/>
          <a:p>
            <a:endParaRPr lang="en-US"/>
          </a:p>
        </p:txBody>
      </p:sp>
      <p:sp>
        <p:nvSpPr>
          <p:cNvPr id="6149" name="Line 6"/>
          <p:cNvSpPr>
            <a:spLocks noChangeShapeType="1"/>
          </p:cNvSpPr>
          <p:nvPr/>
        </p:nvSpPr>
        <p:spPr bwMode="auto">
          <a:xfrm flipV="1">
            <a:off x="1447800" y="2590800"/>
            <a:ext cx="0" cy="228600"/>
          </a:xfrm>
          <a:prstGeom prst="line">
            <a:avLst/>
          </a:prstGeom>
          <a:noFill/>
          <a:ln w="9525">
            <a:solidFill>
              <a:schemeClr val="tx1"/>
            </a:solidFill>
            <a:round/>
            <a:headEnd/>
            <a:tailEnd/>
          </a:ln>
        </p:spPr>
        <p:txBody>
          <a:bodyPr/>
          <a:lstStyle/>
          <a:p>
            <a:endParaRPr lang="en-US"/>
          </a:p>
        </p:txBody>
      </p:sp>
      <p:sp>
        <p:nvSpPr>
          <p:cNvPr id="6150" name="Line 7"/>
          <p:cNvSpPr>
            <a:spLocks noChangeShapeType="1"/>
          </p:cNvSpPr>
          <p:nvPr/>
        </p:nvSpPr>
        <p:spPr bwMode="auto">
          <a:xfrm flipV="1">
            <a:off x="1905000" y="2667000"/>
            <a:ext cx="0" cy="152400"/>
          </a:xfrm>
          <a:prstGeom prst="line">
            <a:avLst/>
          </a:prstGeom>
          <a:noFill/>
          <a:ln w="9525">
            <a:solidFill>
              <a:schemeClr val="tx1"/>
            </a:solidFill>
            <a:round/>
            <a:headEnd/>
            <a:tailEnd/>
          </a:ln>
        </p:spPr>
        <p:txBody>
          <a:bodyPr/>
          <a:lstStyle/>
          <a:p>
            <a:endParaRPr lang="en-US"/>
          </a:p>
        </p:txBody>
      </p:sp>
      <p:sp>
        <p:nvSpPr>
          <p:cNvPr id="6151" name="Line 8"/>
          <p:cNvSpPr>
            <a:spLocks noChangeShapeType="1"/>
          </p:cNvSpPr>
          <p:nvPr/>
        </p:nvSpPr>
        <p:spPr bwMode="auto">
          <a:xfrm flipH="1">
            <a:off x="1295400" y="2895600"/>
            <a:ext cx="381000" cy="609600"/>
          </a:xfrm>
          <a:prstGeom prst="line">
            <a:avLst/>
          </a:prstGeom>
          <a:noFill/>
          <a:ln w="9525">
            <a:solidFill>
              <a:schemeClr val="tx1"/>
            </a:solidFill>
            <a:round/>
            <a:headEnd/>
            <a:tailEnd type="triangle" w="med" len="med"/>
          </a:ln>
        </p:spPr>
        <p:txBody>
          <a:bodyPr/>
          <a:lstStyle/>
          <a:p>
            <a:endParaRPr lang="en-US"/>
          </a:p>
        </p:txBody>
      </p:sp>
      <p:sp>
        <p:nvSpPr>
          <p:cNvPr id="6152" name="Text Box 9"/>
          <p:cNvSpPr txBox="1">
            <a:spLocks noChangeArrowheads="1"/>
          </p:cNvSpPr>
          <p:nvPr/>
        </p:nvSpPr>
        <p:spPr bwMode="auto">
          <a:xfrm>
            <a:off x="609600" y="3352800"/>
            <a:ext cx="1447800" cy="457200"/>
          </a:xfrm>
          <a:prstGeom prst="rect">
            <a:avLst/>
          </a:prstGeom>
          <a:noFill/>
          <a:ln w="9525">
            <a:noFill/>
            <a:miter lim="800000"/>
            <a:headEnd/>
            <a:tailEnd/>
          </a:ln>
        </p:spPr>
        <p:txBody>
          <a:bodyPr>
            <a:spAutoFit/>
          </a:bodyPr>
          <a:lstStyle/>
          <a:p>
            <a:pPr>
              <a:spcBef>
                <a:spcPct val="50000"/>
              </a:spcBef>
            </a:pPr>
            <a:r>
              <a:rPr lang="en-US"/>
              <a:t>protocol</a:t>
            </a:r>
          </a:p>
        </p:txBody>
      </p:sp>
      <p:sp>
        <p:nvSpPr>
          <p:cNvPr id="6153" name="Line 10"/>
          <p:cNvSpPr>
            <a:spLocks noChangeShapeType="1"/>
          </p:cNvSpPr>
          <p:nvPr/>
        </p:nvSpPr>
        <p:spPr bwMode="auto">
          <a:xfrm>
            <a:off x="2209800" y="2971800"/>
            <a:ext cx="1828800" cy="0"/>
          </a:xfrm>
          <a:prstGeom prst="line">
            <a:avLst/>
          </a:prstGeom>
          <a:noFill/>
          <a:ln w="9525">
            <a:solidFill>
              <a:schemeClr val="tx1"/>
            </a:solidFill>
            <a:round/>
            <a:headEnd/>
            <a:tailEnd/>
          </a:ln>
        </p:spPr>
        <p:txBody>
          <a:bodyPr/>
          <a:lstStyle/>
          <a:p>
            <a:endParaRPr lang="en-US"/>
          </a:p>
        </p:txBody>
      </p:sp>
      <p:sp>
        <p:nvSpPr>
          <p:cNvPr id="6154" name="Line 11"/>
          <p:cNvSpPr>
            <a:spLocks noChangeShapeType="1"/>
          </p:cNvSpPr>
          <p:nvPr/>
        </p:nvSpPr>
        <p:spPr bwMode="auto">
          <a:xfrm>
            <a:off x="2209800" y="2667000"/>
            <a:ext cx="0" cy="304800"/>
          </a:xfrm>
          <a:prstGeom prst="line">
            <a:avLst/>
          </a:prstGeom>
          <a:noFill/>
          <a:ln w="9525">
            <a:solidFill>
              <a:schemeClr val="tx1"/>
            </a:solidFill>
            <a:round/>
            <a:headEnd/>
            <a:tailEnd/>
          </a:ln>
        </p:spPr>
        <p:txBody>
          <a:bodyPr/>
          <a:lstStyle/>
          <a:p>
            <a:endParaRPr lang="en-US"/>
          </a:p>
        </p:txBody>
      </p:sp>
      <p:sp>
        <p:nvSpPr>
          <p:cNvPr id="6155" name="Line 12"/>
          <p:cNvSpPr>
            <a:spLocks noChangeShapeType="1"/>
          </p:cNvSpPr>
          <p:nvPr/>
        </p:nvSpPr>
        <p:spPr bwMode="auto">
          <a:xfrm flipV="1">
            <a:off x="4038600" y="2667000"/>
            <a:ext cx="0" cy="304800"/>
          </a:xfrm>
          <a:prstGeom prst="line">
            <a:avLst/>
          </a:prstGeom>
          <a:noFill/>
          <a:ln w="9525">
            <a:solidFill>
              <a:schemeClr val="tx1"/>
            </a:solidFill>
            <a:round/>
            <a:headEnd/>
            <a:tailEnd/>
          </a:ln>
        </p:spPr>
        <p:txBody>
          <a:bodyPr/>
          <a:lstStyle/>
          <a:p>
            <a:endParaRPr lang="en-US"/>
          </a:p>
        </p:txBody>
      </p:sp>
      <p:sp>
        <p:nvSpPr>
          <p:cNvPr id="6156" name="Line 13"/>
          <p:cNvSpPr>
            <a:spLocks noChangeShapeType="1"/>
          </p:cNvSpPr>
          <p:nvPr/>
        </p:nvSpPr>
        <p:spPr bwMode="auto">
          <a:xfrm>
            <a:off x="3200400" y="2971800"/>
            <a:ext cx="0" cy="914400"/>
          </a:xfrm>
          <a:prstGeom prst="line">
            <a:avLst/>
          </a:prstGeom>
          <a:noFill/>
          <a:ln w="9525">
            <a:solidFill>
              <a:schemeClr val="tx1"/>
            </a:solidFill>
            <a:round/>
            <a:headEnd/>
            <a:tailEnd type="triangle" w="med" len="med"/>
          </a:ln>
        </p:spPr>
        <p:txBody>
          <a:bodyPr/>
          <a:lstStyle/>
          <a:p>
            <a:endParaRPr lang="en-US"/>
          </a:p>
        </p:txBody>
      </p:sp>
      <p:sp>
        <p:nvSpPr>
          <p:cNvPr id="6157" name="Text Box 14"/>
          <p:cNvSpPr txBox="1">
            <a:spLocks noChangeArrowheads="1"/>
          </p:cNvSpPr>
          <p:nvPr/>
        </p:nvSpPr>
        <p:spPr bwMode="auto">
          <a:xfrm>
            <a:off x="2590800" y="3886200"/>
            <a:ext cx="1447800" cy="822325"/>
          </a:xfrm>
          <a:prstGeom prst="rect">
            <a:avLst/>
          </a:prstGeom>
          <a:noFill/>
          <a:ln w="9525">
            <a:noFill/>
            <a:miter lim="800000"/>
            <a:headEnd/>
            <a:tailEnd/>
          </a:ln>
        </p:spPr>
        <p:txBody>
          <a:bodyPr>
            <a:spAutoFit/>
          </a:bodyPr>
          <a:lstStyle/>
          <a:p>
            <a:pPr>
              <a:spcBef>
                <a:spcPct val="50000"/>
              </a:spcBef>
            </a:pPr>
            <a:r>
              <a:rPr lang="en-US"/>
              <a:t>Host name</a:t>
            </a:r>
          </a:p>
        </p:txBody>
      </p:sp>
      <p:sp>
        <p:nvSpPr>
          <p:cNvPr id="6158" name="Line 15"/>
          <p:cNvSpPr>
            <a:spLocks noChangeShapeType="1"/>
          </p:cNvSpPr>
          <p:nvPr/>
        </p:nvSpPr>
        <p:spPr bwMode="auto">
          <a:xfrm>
            <a:off x="4343400" y="2667000"/>
            <a:ext cx="228600" cy="990600"/>
          </a:xfrm>
          <a:prstGeom prst="line">
            <a:avLst/>
          </a:prstGeom>
          <a:noFill/>
          <a:ln w="9525">
            <a:solidFill>
              <a:schemeClr val="tx1"/>
            </a:solidFill>
            <a:round/>
            <a:headEnd/>
            <a:tailEnd type="triangle" w="med" len="med"/>
          </a:ln>
        </p:spPr>
        <p:txBody>
          <a:bodyPr/>
          <a:lstStyle/>
          <a:p>
            <a:endParaRPr lang="en-US"/>
          </a:p>
        </p:txBody>
      </p:sp>
      <p:sp>
        <p:nvSpPr>
          <p:cNvPr id="6159" name="Text Box 16"/>
          <p:cNvSpPr txBox="1">
            <a:spLocks noChangeArrowheads="1"/>
          </p:cNvSpPr>
          <p:nvPr/>
        </p:nvSpPr>
        <p:spPr bwMode="auto">
          <a:xfrm>
            <a:off x="4114800" y="3505200"/>
            <a:ext cx="1066800" cy="457200"/>
          </a:xfrm>
          <a:prstGeom prst="rect">
            <a:avLst/>
          </a:prstGeom>
          <a:noFill/>
          <a:ln w="9525">
            <a:noFill/>
            <a:miter lim="800000"/>
            <a:headEnd/>
            <a:tailEnd/>
          </a:ln>
        </p:spPr>
        <p:txBody>
          <a:bodyPr>
            <a:spAutoFit/>
          </a:bodyPr>
          <a:lstStyle/>
          <a:p>
            <a:pPr>
              <a:spcBef>
                <a:spcPct val="50000"/>
              </a:spcBef>
            </a:pPr>
            <a:r>
              <a:rPr lang="en-US"/>
              <a:t>port</a:t>
            </a:r>
          </a:p>
        </p:txBody>
      </p:sp>
      <p:sp>
        <p:nvSpPr>
          <p:cNvPr id="6160" name="Line 17"/>
          <p:cNvSpPr>
            <a:spLocks noChangeShapeType="1"/>
          </p:cNvSpPr>
          <p:nvPr/>
        </p:nvSpPr>
        <p:spPr bwMode="auto">
          <a:xfrm>
            <a:off x="4800600" y="2971800"/>
            <a:ext cx="2514600" cy="0"/>
          </a:xfrm>
          <a:prstGeom prst="line">
            <a:avLst/>
          </a:prstGeom>
          <a:noFill/>
          <a:ln w="9525">
            <a:solidFill>
              <a:schemeClr val="tx1"/>
            </a:solidFill>
            <a:round/>
            <a:headEnd/>
            <a:tailEnd/>
          </a:ln>
        </p:spPr>
        <p:txBody>
          <a:bodyPr/>
          <a:lstStyle/>
          <a:p>
            <a:endParaRPr lang="en-US"/>
          </a:p>
        </p:txBody>
      </p:sp>
      <p:sp>
        <p:nvSpPr>
          <p:cNvPr id="6161" name="Line 18"/>
          <p:cNvSpPr>
            <a:spLocks noChangeShapeType="1"/>
          </p:cNvSpPr>
          <p:nvPr/>
        </p:nvSpPr>
        <p:spPr bwMode="auto">
          <a:xfrm flipV="1">
            <a:off x="4800600" y="2667000"/>
            <a:ext cx="0" cy="304800"/>
          </a:xfrm>
          <a:prstGeom prst="line">
            <a:avLst/>
          </a:prstGeom>
          <a:noFill/>
          <a:ln w="9525">
            <a:solidFill>
              <a:schemeClr val="tx1"/>
            </a:solidFill>
            <a:round/>
            <a:headEnd/>
            <a:tailEnd/>
          </a:ln>
        </p:spPr>
        <p:txBody>
          <a:bodyPr/>
          <a:lstStyle/>
          <a:p>
            <a:endParaRPr lang="en-US"/>
          </a:p>
        </p:txBody>
      </p:sp>
      <p:sp>
        <p:nvSpPr>
          <p:cNvPr id="6162" name="Line 19"/>
          <p:cNvSpPr>
            <a:spLocks noChangeShapeType="1"/>
          </p:cNvSpPr>
          <p:nvPr/>
        </p:nvSpPr>
        <p:spPr bwMode="auto">
          <a:xfrm flipV="1">
            <a:off x="7315200" y="2667000"/>
            <a:ext cx="0" cy="304800"/>
          </a:xfrm>
          <a:prstGeom prst="line">
            <a:avLst/>
          </a:prstGeom>
          <a:noFill/>
          <a:ln w="9525">
            <a:solidFill>
              <a:schemeClr val="tx1"/>
            </a:solidFill>
            <a:round/>
            <a:headEnd/>
            <a:tailEnd/>
          </a:ln>
        </p:spPr>
        <p:txBody>
          <a:bodyPr/>
          <a:lstStyle/>
          <a:p>
            <a:endParaRPr lang="en-US"/>
          </a:p>
        </p:txBody>
      </p:sp>
      <p:sp>
        <p:nvSpPr>
          <p:cNvPr id="6163" name="Line 20"/>
          <p:cNvSpPr>
            <a:spLocks noChangeShapeType="1"/>
          </p:cNvSpPr>
          <p:nvPr/>
        </p:nvSpPr>
        <p:spPr bwMode="auto">
          <a:xfrm>
            <a:off x="6172200" y="2971800"/>
            <a:ext cx="0" cy="914400"/>
          </a:xfrm>
          <a:prstGeom prst="line">
            <a:avLst/>
          </a:prstGeom>
          <a:noFill/>
          <a:ln w="9525">
            <a:solidFill>
              <a:schemeClr val="tx1"/>
            </a:solidFill>
            <a:round/>
            <a:headEnd/>
            <a:tailEnd type="triangle" w="med" len="med"/>
          </a:ln>
        </p:spPr>
        <p:txBody>
          <a:bodyPr/>
          <a:lstStyle/>
          <a:p>
            <a:endParaRPr lang="en-US"/>
          </a:p>
        </p:txBody>
      </p:sp>
      <p:sp>
        <p:nvSpPr>
          <p:cNvPr id="6164" name="Text Box 21"/>
          <p:cNvSpPr txBox="1">
            <a:spLocks noChangeArrowheads="1"/>
          </p:cNvSpPr>
          <p:nvPr/>
        </p:nvSpPr>
        <p:spPr bwMode="auto">
          <a:xfrm>
            <a:off x="5791200" y="3962400"/>
            <a:ext cx="1676400" cy="457200"/>
          </a:xfrm>
          <a:prstGeom prst="rect">
            <a:avLst/>
          </a:prstGeom>
          <a:noFill/>
          <a:ln w="9525">
            <a:noFill/>
            <a:miter lim="800000"/>
            <a:headEnd/>
            <a:tailEnd/>
          </a:ln>
        </p:spPr>
        <p:txBody>
          <a:bodyPr>
            <a:spAutoFit/>
          </a:bodyPr>
          <a:lstStyle/>
          <a:p>
            <a:pPr>
              <a:spcBef>
                <a:spcPct val="50000"/>
              </a:spcBef>
            </a:pPr>
            <a:r>
              <a:rPr lang="en-US"/>
              <a:t>URI</a:t>
            </a:r>
          </a:p>
        </p:txBody>
      </p:sp>
      <p:sp>
        <p:nvSpPr>
          <p:cNvPr id="6165" name="Text Box 22"/>
          <p:cNvSpPr txBox="1">
            <a:spLocks noChangeArrowheads="1"/>
          </p:cNvSpPr>
          <p:nvPr/>
        </p:nvSpPr>
        <p:spPr bwMode="auto">
          <a:xfrm>
            <a:off x="990600" y="5105400"/>
            <a:ext cx="6629400" cy="457200"/>
          </a:xfrm>
          <a:prstGeom prst="rect">
            <a:avLst/>
          </a:prstGeom>
          <a:noFill/>
          <a:ln w="9525">
            <a:noFill/>
            <a:miter lim="800000"/>
            <a:headEnd/>
            <a:tailEnd/>
          </a:ln>
        </p:spPr>
        <p:txBody>
          <a:bodyPr>
            <a:spAutoFit/>
          </a:bodyPr>
          <a:lstStyle/>
          <a:p>
            <a:pPr>
              <a:spcBef>
                <a:spcPct val="50000"/>
              </a:spcBef>
            </a:pPr>
            <a:r>
              <a:rPr lang="en-US"/>
              <a:t>http://www.abc.com/shopping/index.html</a:t>
            </a:r>
          </a:p>
        </p:txBody>
      </p:sp>
      <p:sp>
        <p:nvSpPr>
          <p:cNvPr id="6166" name="Text Box 23"/>
          <p:cNvSpPr txBox="1">
            <a:spLocks noChangeArrowheads="1"/>
          </p:cNvSpPr>
          <p:nvPr/>
        </p:nvSpPr>
        <p:spPr bwMode="auto">
          <a:xfrm>
            <a:off x="1600200" y="5867400"/>
            <a:ext cx="4114800" cy="457200"/>
          </a:xfrm>
          <a:prstGeom prst="rect">
            <a:avLst/>
          </a:prstGeom>
          <a:noFill/>
          <a:ln w="9525">
            <a:noFill/>
            <a:miter lim="800000"/>
            <a:headEnd/>
            <a:tailEnd/>
          </a:ln>
        </p:spPr>
        <p:txBody>
          <a:bodyPr>
            <a:spAutoFit/>
          </a:bodyPr>
          <a:lstStyle/>
          <a:p>
            <a:pPr>
              <a:spcBef>
                <a:spcPct val="50000"/>
              </a:spcBef>
            </a:pPr>
            <a:r>
              <a:rPr lang="en-US" b="1" i="1"/>
              <a:t>Default port is 80</a:t>
            </a:r>
          </a:p>
        </p:txBody>
      </p:sp>
    </p:spTree>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6800" y="152400"/>
            <a:ext cx="6629400" cy="6248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1981200" y="838200"/>
            <a:ext cx="5334000" cy="548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892" name="TextBox 5"/>
          <p:cNvSpPr txBox="1">
            <a:spLocks noChangeArrowheads="1"/>
          </p:cNvSpPr>
          <p:nvPr/>
        </p:nvSpPr>
        <p:spPr bwMode="auto">
          <a:xfrm>
            <a:off x="2362200" y="1981200"/>
            <a:ext cx="4495800" cy="3416300"/>
          </a:xfrm>
          <a:prstGeom prst="rect">
            <a:avLst/>
          </a:prstGeom>
          <a:noFill/>
          <a:ln w="12700">
            <a:solidFill>
              <a:schemeClr val="tx1"/>
            </a:solidFill>
            <a:miter lim="800000"/>
            <a:headEnd/>
            <a:tailEnd/>
          </a:ln>
        </p:spPr>
        <p:txBody>
          <a:bodyPr>
            <a:spAutoFit/>
          </a:bodyPr>
          <a:lstStyle/>
          <a:p>
            <a:r>
              <a:rPr lang="en-US"/>
              <a:t>public void service(ServletRequest req,ServletResponse res){</a:t>
            </a:r>
          </a:p>
          <a:p>
            <a:endParaRPr lang="en-US"/>
          </a:p>
          <a:p>
            <a:endParaRPr lang="en-US"/>
          </a:p>
          <a:p>
            <a:endParaRPr lang="en-US"/>
          </a:p>
          <a:p>
            <a:endParaRPr lang="en-US"/>
          </a:p>
          <a:p>
            <a:endParaRPr lang="en-US"/>
          </a:p>
          <a:p>
            <a:endParaRPr lang="en-US"/>
          </a:p>
          <a:p>
            <a:r>
              <a:rPr lang="en-US"/>
              <a:t>}</a:t>
            </a:r>
          </a:p>
        </p:txBody>
      </p:sp>
      <p:cxnSp>
        <p:nvCxnSpPr>
          <p:cNvPr id="8" name="Straight Connector 7"/>
          <p:cNvCxnSpPr/>
          <p:nvPr/>
        </p:nvCxnSpPr>
        <p:spPr>
          <a:xfrm>
            <a:off x="3581400" y="3048000"/>
            <a:ext cx="16764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81400" y="3200400"/>
            <a:ext cx="16764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81400" y="3352800"/>
            <a:ext cx="16764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81400" y="3505200"/>
            <a:ext cx="16764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7897" name="TextBox 12"/>
          <p:cNvSpPr txBox="1">
            <a:spLocks noChangeArrowheads="1"/>
          </p:cNvSpPr>
          <p:nvPr/>
        </p:nvSpPr>
        <p:spPr bwMode="auto">
          <a:xfrm>
            <a:off x="3429000" y="228600"/>
            <a:ext cx="2057400" cy="461963"/>
          </a:xfrm>
          <a:prstGeom prst="rect">
            <a:avLst/>
          </a:prstGeom>
          <a:noFill/>
          <a:ln w="9525">
            <a:noFill/>
            <a:miter lim="800000"/>
            <a:headEnd/>
            <a:tailEnd/>
          </a:ln>
        </p:spPr>
        <p:txBody>
          <a:bodyPr>
            <a:spAutoFit/>
          </a:bodyPr>
          <a:lstStyle/>
          <a:p>
            <a:r>
              <a:rPr lang="en-US"/>
              <a:t>Web Container</a:t>
            </a:r>
          </a:p>
        </p:txBody>
      </p:sp>
      <p:sp>
        <p:nvSpPr>
          <p:cNvPr id="14" name="Right Arrow 13"/>
          <p:cNvSpPr/>
          <p:nvPr/>
        </p:nvSpPr>
        <p:spPr>
          <a:xfrm rot="448863">
            <a:off x="361950" y="700088"/>
            <a:ext cx="191928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14"/>
          <p:cNvSpPr txBox="1">
            <a:spLocks noChangeArrowheads="1"/>
          </p:cNvSpPr>
          <p:nvPr/>
        </p:nvSpPr>
        <p:spPr bwMode="auto">
          <a:xfrm rot="510607">
            <a:off x="152400" y="1066800"/>
            <a:ext cx="2362200" cy="369888"/>
          </a:xfrm>
          <a:prstGeom prst="rect">
            <a:avLst/>
          </a:prstGeom>
          <a:noFill/>
          <a:ln w="9525">
            <a:noFill/>
            <a:miter lim="800000"/>
            <a:headEnd/>
            <a:tailEnd/>
          </a:ln>
        </p:spPr>
        <p:txBody>
          <a:bodyPr>
            <a:spAutoFit/>
          </a:bodyPr>
          <a:lstStyle/>
          <a:p>
            <a:r>
              <a:rPr lang="en-US" sz="1800"/>
              <a:t>Request from browser</a:t>
            </a:r>
          </a:p>
        </p:txBody>
      </p:sp>
      <p:sp>
        <p:nvSpPr>
          <p:cNvPr id="16" name="Down Arrow 15"/>
          <p:cNvSpPr/>
          <p:nvPr/>
        </p:nvSpPr>
        <p:spPr>
          <a:xfrm>
            <a:off x="3048000" y="28194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Down Arrow 16"/>
          <p:cNvSpPr/>
          <p:nvPr/>
        </p:nvSpPr>
        <p:spPr>
          <a:xfrm>
            <a:off x="3048000" y="34290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Down Arrow 17"/>
          <p:cNvSpPr/>
          <p:nvPr/>
        </p:nvSpPr>
        <p:spPr>
          <a:xfrm>
            <a:off x="3048000" y="40386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Down Arrow 18"/>
          <p:cNvSpPr/>
          <p:nvPr/>
        </p:nvSpPr>
        <p:spPr>
          <a:xfrm>
            <a:off x="3048000" y="46482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904" name="TextBox 19"/>
          <p:cNvSpPr txBox="1">
            <a:spLocks noChangeArrowheads="1"/>
          </p:cNvSpPr>
          <p:nvPr/>
        </p:nvSpPr>
        <p:spPr bwMode="auto">
          <a:xfrm>
            <a:off x="3429000" y="1066800"/>
            <a:ext cx="2362200" cy="461963"/>
          </a:xfrm>
          <a:prstGeom prst="rect">
            <a:avLst/>
          </a:prstGeom>
          <a:noFill/>
          <a:ln w="9525">
            <a:noFill/>
            <a:miter lim="800000"/>
            <a:headEnd/>
            <a:tailEnd/>
          </a:ln>
        </p:spPr>
        <p:txBody>
          <a:bodyPr>
            <a:spAutoFit/>
          </a:bodyPr>
          <a:lstStyle/>
          <a:p>
            <a:r>
              <a:rPr lang="en-US"/>
              <a:t>Servlet object</a:t>
            </a:r>
          </a:p>
        </p:txBody>
      </p:sp>
      <p:sp>
        <p:nvSpPr>
          <p:cNvPr id="21" name="Rectangular Callout 20"/>
          <p:cNvSpPr/>
          <p:nvPr/>
        </p:nvSpPr>
        <p:spPr>
          <a:xfrm>
            <a:off x="152400" y="2133600"/>
            <a:ext cx="1828800" cy="1447800"/>
          </a:xfrm>
          <a:prstGeom prst="wedgeRectCallout">
            <a:avLst>
              <a:gd name="adj1" fmla="val 111136"/>
              <a:gd name="adj2" fmla="val 7308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Box 21"/>
          <p:cNvSpPr txBox="1"/>
          <p:nvPr/>
        </p:nvSpPr>
        <p:spPr>
          <a:xfrm>
            <a:off x="228600" y="2373313"/>
            <a:ext cx="1524000" cy="1200150"/>
          </a:xfrm>
          <a:prstGeom prst="rect">
            <a:avLst/>
          </a:prstGeom>
          <a:solidFill>
            <a:schemeClr val="accent1">
              <a:lumMod val="20000"/>
              <a:lumOff val="80000"/>
            </a:schemeClr>
          </a:solidFill>
        </p:spPr>
        <p:txBody>
          <a:bodyPr>
            <a:spAutoFit/>
          </a:bodyPr>
          <a:lstStyle/>
          <a:p>
            <a:pPr>
              <a:defRPr/>
            </a:pPr>
            <a:r>
              <a:rPr lang="en-US" dirty="0"/>
              <a:t>Thread created by web cont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7" grpId="0" animBg="1"/>
      <p:bldP spid="18" grpId="0" animBg="1"/>
      <p:bldP spid="19" grpId="0" animBg="1"/>
      <p:bldP spid="21" grpId="0" animBg="1"/>
      <p:bldP spid="2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6800" y="152400"/>
            <a:ext cx="6629400" cy="6553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1981200" y="838200"/>
            <a:ext cx="5334000" cy="548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916" name="TextBox 5"/>
          <p:cNvSpPr txBox="1">
            <a:spLocks noChangeArrowheads="1"/>
          </p:cNvSpPr>
          <p:nvPr/>
        </p:nvSpPr>
        <p:spPr bwMode="auto">
          <a:xfrm>
            <a:off x="2362200" y="1981200"/>
            <a:ext cx="4495800" cy="3416300"/>
          </a:xfrm>
          <a:prstGeom prst="rect">
            <a:avLst/>
          </a:prstGeom>
          <a:noFill/>
          <a:ln w="12700">
            <a:solidFill>
              <a:schemeClr val="tx1"/>
            </a:solidFill>
            <a:miter lim="800000"/>
            <a:headEnd/>
            <a:tailEnd/>
          </a:ln>
        </p:spPr>
        <p:txBody>
          <a:bodyPr>
            <a:spAutoFit/>
          </a:bodyPr>
          <a:lstStyle/>
          <a:p>
            <a:r>
              <a:rPr lang="en-US"/>
              <a:t>public void service(ServletRequest req,ServletResponse res){</a:t>
            </a:r>
          </a:p>
          <a:p>
            <a:endParaRPr lang="en-US"/>
          </a:p>
          <a:p>
            <a:endParaRPr lang="en-US"/>
          </a:p>
          <a:p>
            <a:endParaRPr lang="en-US"/>
          </a:p>
          <a:p>
            <a:endParaRPr lang="en-US"/>
          </a:p>
          <a:p>
            <a:endParaRPr lang="en-US"/>
          </a:p>
          <a:p>
            <a:endParaRPr lang="en-US"/>
          </a:p>
          <a:p>
            <a:r>
              <a:rPr lang="en-US"/>
              <a:t>}</a:t>
            </a:r>
          </a:p>
        </p:txBody>
      </p:sp>
      <p:cxnSp>
        <p:nvCxnSpPr>
          <p:cNvPr id="8" name="Straight Connector 7"/>
          <p:cNvCxnSpPr/>
          <p:nvPr/>
        </p:nvCxnSpPr>
        <p:spPr>
          <a:xfrm>
            <a:off x="3581400" y="3048000"/>
            <a:ext cx="16764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81400" y="3200400"/>
            <a:ext cx="16764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81400" y="3352800"/>
            <a:ext cx="16764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81400" y="3505200"/>
            <a:ext cx="16764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8921" name="TextBox 12"/>
          <p:cNvSpPr txBox="1">
            <a:spLocks noChangeArrowheads="1"/>
          </p:cNvSpPr>
          <p:nvPr/>
        </p:nvSpPr>
        <p:spPr bwMode="auto">
          <a:xfrm>
            <a:off x="3429000" y="228600"/>
            <a:ext cx="2057400" cy="461963"/>
          </a:xfrm>
          <a:prstGeom prst="rect">
            <a:avLst/>
          </a:prstGeom>
          <a:noFill/>
          <a:ln w="9525">
            <a:noFill/>
            <a:miter lim="800000"/>
            <a:headEnd/>
            <a:tailEnd/>
          </a:ln>
        </p:spPr>
        <p:txBody>
          <a:bodyPr>
            <a:spAutoFit/>
          </a:bodyPr>
          <a:lstStyle/>
          <a:p>
            <a:r>
              <a:rPr lang="en-US"/>
              <a:t>Web Container</a:t>
            </a:r>
          </a:p>
        </p:txBody>
      </p:sp>
      <p:sp>
        <p:nvSpPr>
          <p:cNvPr id="14" name="Right Arrow 13"/>
          <p:cNvSpPr/>
          <p:nvPr/>
        </p:nvSpPr>
        <p:spPr>
          <a:xfrm rot="1818962">
            <a:off x="650875" y="458788"/>
            <a:ext cx="19177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Down Arrow 15"/>
          <p:cNvSpPr/>
          <p:nvPr/>
        </p:nvSpPr>
        <p:spPr>
          <a:xfrm>
            <a:off x="3048000" y="28194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Down Arrow 16"/>
          <p:cNvSpPr/>
          <p:nvPr/>
        </p:nvSpPr>
        <p:spPr>
          <a:xfrm>
            <a:off x="3048000" y="34290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Down Arrow 17"/>
          <p:cNvSpPr/>
          <p:nvPr/>
        </p:nvSpPr>
        <p:spPr>
          <a:xfrm>
            <a:off x="3048000" y="40386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Down Arrow 18"/>
          <p:cNvSpPr/>
          <p:nvPr/>
        </p:nvSpPr>
        <p:spPr>
          <a:xfrm>
            <a:off x="3048000" y="46482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927" name="TextBox 19"/>
          <p:cNvSpPr txBox="1">
            <a:spLocks noChangeArrowheads="1"/>
          </p:cNvSpPr>
          <p:nvPr/>
        </p:nvSpPr>
        <p:spPr bwMode="auto">
          <a:xfrm>
            <a:off x="3429000" y="1066800"/>
            <a:ext cx="2362200" cy="461963"/>
          </a:xfrm>
          <a:prstGeom prst="rect">
            <a:avLst/>
          </a:prstGeom>
          <a:noFill/>
          <a:ln w="9525">
            <a:noFill/>
            <a:miter lim="800000"/>
            <a:headEnd/>
            <a:tailEnd/>
          </a:ln>
        </p:spPr>
        <p:txBody>
          <a:bodyPr>
            <a:spAutoFit/>
          </a:bodyPr>
          <a:lstStyle/>
          <a:p>
            <a:r>
              <a:rPr lang="en-US"/>
              <a:t>Servlet object</a:t>
            </a:r>
          </a:p>
        </p:txBody>
      </p:sp>
      <p:sp>
        <p:nvSpPr>
          <p:cNvPr id="24" name="Right Arrow 23"/>
          <p:cNvSpPr/>
          <p:nvPr/>
        </p:nvSpPr>
        <p:spPr>
          <a:xfrm rot="1818962">
            <a:off x="422275" y="763588"/>
            <a:ext cx="1917700" cy="381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Down Arrow 24"/>
          <p:cNvSpPr/>
          <p:nvPr/>
        </p:nvSpPr>
        <p:spPr>
          <a:xfrm>
            <a:off x="2514600" y="2819400"/>
            <a:ext cx="228600" cy="5334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Down Arrow 25"/>
          <p:cNvSpPr/>
          <p:nvPr/>
        </p:nvSpPr>
        <p:spPr>
          <a:xfrm>
            <a:off x="2514600" y="3429000"/>
            <a:ext cx="228600" cy="5334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Down Arrow 26"/>
          <p:cNvSpPr/>
          <p:nvPr/>
        </p:nvSpPr>
        <p:spPr>
          <a:xfrm>
            <a:off x="2514600" y="4038600"/>
            <a:ext cx="228600" cy="5334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Down Arrow 27"/>
          <p:cNvSpPr/>
          <p:nvPr/>
        </p:nvSpPr>
        <p:spPr>
          <a:xfrm>
            <a:off x="2514600" y="4648200"/>
            <a:ext cx="228600" cy="5334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4" grpId="0" animBg="1"/>
      <p:bldP spid="25" grpId="0" animBg="1"/>
      <p:bldP spid="26" grpId="0" animBg="1"/>
      <p:bldP spid="27" grpId="0" animBg="1"/>
      <p:bldP spid="2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0"/>
            <a:ext cx="7772400" cy="1143000"/>
          </a:xfrm>
        </p:spPr>
        <p:txBody>
          <a:bodyPr/>
          <a:lstStyle/>
          <a:p>
            <a:pPr eaLnBrk="1" hangingPunct="1"/>
            <a:r>
              <a:rPr lang="en-US" smtClean="0"/>
              <a:t>Servlet execution	</a:t>
            </a:r>
          </a:p>
        </p:txBody>
      </p:sp>
      <p:sp>
        <p:nvSpPr>
          <p:cNvPr id="39939" name="Rectangle 3"/>
          <p:cNvSpPr>
            <a:spLocks noGrp="1" noChangeArrowheads="1"/>
          </p:cNvSpPr>
          <p:nvPr>
            <p:ph idx="1"/>
          </p:nvPr>
        </p:nvSpPr>
        <p:spPr>
          <a:xfrm>
            <a:off x="685800" y="1066800"/>
            <a:ext cx="7772400" cy="4114800"/>
          </a:xfrm>
        </p:spPr>
        <p:txBody>
          <a:bodyPr>
            <a:normAutofit/>
          </a:bodyPr>
          <a:lstStyle/>
          <a:p>
            <a:pPr eaLnBrk="1" hangingPunct="1">
              <a:lnSpc>
                <a:spcPct val="90000"/>
              </a:lnSpc>
            </a:pPr>
            <a:r>
              <a:rPr lang="en-US" sz="2400" dirty="0" smtClean="0"/>
              <a:t>After </a:t>
            </a:r>
            <a:r>
              <a:rPr lang="en-US" sz="2400" dirty="0" err="1" smtClean="0"/>
              <a:t>servlet</a:t>
            </a:r>
            <a:r>
              <a:rPr lang="en-US" sz="2400" dirty="0" smtClean="0"/>
              <a:t> object is created and init() completed , web container </a:t>
            </a:r>
            <a:r>
              <a:rPr lang="en-US" sz="2400" u="sng" dirty="0" smtClean="0"/>
              <a:t>creates a thread and this thread calls “service” method.</a:t>
            </a:r>
          </a:p>
          <a:p>
            <a:pPr eaLnBrk="1" hangingPunct="1">
              <a:lnSpc>
                <a:spcPct val="90000"/>
              </a:lnSpc>
            </a:pPr>
            <a:r>
              <a:rPr lang="en-US" sz="2400" dirty="0" smtClean="0"/>
              <a:t>For every web request for a </a:t>
            </a:r>
            <a:r>
              <a:rPr lang="en-US" sz="2400" dirty="0" err="1" smtClean="0"/>
              <a:t>servlet</a:t>
            </a:r>
            <a:r>
              <a:rPr lang="en-US" sz="2400" dirty="0" smtClean="0"/>
              <a:t> , a thread will created by web container.</a:t>
            </a:r>
          </a:p>
          <a:p>
            <a:pPr eaLnBrk="1" hangingPunct="1">
              <a:lnSpc>
                <a:spcPct val="90000"/>
              </a:lnSpc>
            </a:pPr>
            <a:r>
              <a:rPr lang="en-US" sz="2400" dirty="0" smtClean="0"/>
              <a:t>Remember , </a:t>
            </a:r>
            <a:r>
              <a:rPr lang="en-US" sz="2400" dirty="0" err="1" smtClean="0"/>
              <a:t>servlet</a:t>
            </a:r>
            <a:r>
              <a:rPr lang="en-US" sz="2400" dirty="0" smtClean="0"/>
              <a:t> object is created for the first request </a:t>
            </a:r>
          </a:p>
          <a:p>
            <a:pPr eaLnBrk="1" hangingPunct="1">
              <a:lnSpc>
                <a:spcPct val="90000"/>
              </a:lnSpc>
            </a:pPr>
            <a:r>
              <a:rPr lang="en-US" sz="2400" dirty="0" smtClean="0"/>
              <a:t>From  second request onwards , </a:t>
            </a:r>
            <a:r>
              <a:rPr lang="en-US" sz="2400" u="sng" dirty="0" smtClean="0"/>
              <a:t>same object is used</a:t>
            </a:r>
            <a:r>
              <a:rPr lang="en-US" sz="2400" dirty="0" smtClean="0"/>
              <a:t> , but different thread is created .</a:t>
            </a:r>
          </a:p>
          <a:p>
            <a:pPr eaLnBrk="1" hangingPunct="1">
              <a:lnSpc>
                <a:spcPct val="90000"/>
              </a:lnSpc>
            </a:pPr>
            <a:r>
              <a:rPr lang="en-US" sz="2400" dirty="0" smtClean="0"/>
              <a:t>All these thread calls the service method of the same </a:t>
            </a:r>
            <a:r>
              <a:rPr lang="en-US" sz="2400" dirty="0" err="1" smtClean="0"/>
              <a:t>servlet</a:t>
            </a:r>
            <a:r>
              <a:rPr lang="en-US" sz="2400" dirty="0" smtClean="0"/>
              <a:t> object. </a:t>
            </a:r>
          </a:p>
        </p:txBody>
      </p:sp>
    </p:spTree>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Destroying servlet</a:t>
            </a:r>
          </a:p>
        </p:txBody>
      </p:sp>
      <p:sp>
        <p:nvSpPr>
          <p:cNvPr id="40963" name="Rectangle 3"/>
          <p:cNvSpPr>
            <a:spLocks noGrp="1" noChangeArrowheads="1"/>
          </p:cNvSpPr>
          <p:nvPr>
            <p:ph idx="1"/>
          </p:nvPr>
        </p:nvSpPr>
        <p:spPr/>
        <p:txBody>
          <a:bodyPr/>
          <a:lstStyle/>
          <a:p>
            <a:pPr eaLnBrk="1" hangingPunct="1"/>
            <a:r>
              <a:rPr lang="en-US" sz="2400" dirty="0" smtClean="0"/>
              <a:t>When a web application is stopped or </a:t>
            </a:r>
            <a:r>
              <a:rPr lang="en-US" sz="2400" dirty="0" err="1" smtClean="0"/>
              <a:t>undeployed</a:t>
            </a:r>
            <a:r>
              <a:rPr lang="en-US" sz="2400" dirty="0" smtClean="0"/>
              <a:t>,  all  </a:t>
            </a:r>
            <a:r>
              <a:rPr lang="en-US" sz="2400" dirty="0" err="1" smtClean="0"/>
              <a:t>servlet</a:t>
            </a:r>
            <a:r>
              <a:rPr lang="en-US" sz="2400" dirty="0" smtClean="0"/>
              <a:t> object is removed from web container.</a:t>
            </a:r>
          </a:p>
          <a:p>
            <a:pPr eaLnBrk="1" hangingPunct="1"/>
            <a:r>
              <a:rPr lang="en-US" sz="2400" dirty="0" smtClean="0"/>
              <a:t>Before removing </a:t>
            </a:r>
            <a:r>
              <a:rPr lang="en-US" sz="2400" dirty="0" err="1" smtClean="0"/>
              <a:t>servlet</a:t>
            </a:r>
            <a:r>
              <a:rPr lang="en-US" sz="2400" dirty="0" smtClean="0"/>
              <a:t> object from the container ,”destroy()” is called on the </a:t>
            </a:r>
            <a:r>
              <a:rPr lang="en-US" sz="2400" dirty="0" err="1" smtClean="0"/>
              <a:t>servlet</a:t>
            </a:r>
            <a:r>
              <a:rPr lang="en-US" sz="2400" dirty="0" smtClean="0"/>
              <a:t> object by Web Container. </a:t>
            </a:r>
          </a:p>
        </p:txBody>
      </p:sp>
    </p:spTree>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0"/>
            <a:ext cx="7772400" cy="1143000"/>
          </a:xfrm>
        </p:spPr>
        <p:txBody>
          <a:bodyPr/>
          <a:lstStyle/>
          <a:p>
            <a:pPr eaLnBrk="1" hangingPunct="1"/>
            <a:r>
              <a:rPr lang="en-US" smtClean="0"/>
              <a:t>Servlet Life Cycle</a:t>
            </a:r>
          </a:p>
        </p:txBody>
      </p:sp>
      <p:sp>
        <p:nvSpPr>
          <p:cNvPr id="41987" name="Oval 3"/>
          <p:cNvSpPr>
            <a:spLocks noChangeArrowheads="1"/>
          </p:cNvSpPr>
          <p:nvPr/>
        </p:nvSpPr>
        <p:spPr bwMode="auto">
          <a:xfrm>
            <a:off x="5867400" y="2971800"/>
            <a:ext cx="1447800" cy="1295400"/>
          </a:xfrm>
          <a:prstGeom prst="ellipse">
            <a:avLst/>
          </a:prstGeom>
          <a:noFill/>
          <a:ln w="9525">
            <a:solidFill>
              <a:schemeClr val="tx1"/>
            </a:solidFill>
            <a:round/>
            <a:headEnd/>
            <a:tailEnd/>
          </a:ln>
        </p:spPr>
        <p:txBody>
          <a:bodyPr wrap="none" anchor="ctr"/>
          <a:lstStyle/>
          <a:p>
            <a:endParaRPr lang="en-US"/>
          </a:p>
        </p:txBody>
      </p:sp>
      <p:sp>
        <p:nvSpPr>
          <p:cNvPr id="41988" name="Text Box 4"/>
          <p:cNvSpPr txBox="1">
            <a:spLocks noChangeArrowheads="1"/>
          </p:cNvSpPr>
          <p:nvPr/>
        </p:nvSpPr>
        <p:spPr bwMode="auto">
          <a:xfrm>
            <a:off x="1219200" y="3352800"/>
            <a:ext cx="1752600" cy="822325"/>
          </a:xfrm>
          <a:prstGeom prst="rect">
            <a:avLst/>
          </a:prstGeom>
          <a:noFill/>
          <a:ln w="9525">
            <a:noFill/>
            <a:miter lim="800000"/>
            <a:headEnd/>
            <a:tailEnd/>
          </a:ln>
        </p:spPr>
        <p:txBody>
          <a:bodyPr>
            <a:spAutoFit/>
          </a:bodyPr>
          <a:lstStyle/>
          <a:p>
            <a:pPr algn="ctr">
              <a:spcBef>
                <a:spcPct val="50000"/>
              </a:spcBef>
            </a:pPr>
            <a:r>
              <a:rPr lang="en-US"/>
              <a:t>Does not exists</a:t>
            </a:r>
          </a:p>
        </p:txBody>
      </p:sp>
      <p:sp>
        <p:nvSpPr>
          <p:cNvPr id="41989" name="Line 5"/>
          <p:cNvSpPr>
            <a:spLocks noChangeShapeType="1"/>
          </p:cNvSpPr>
          <p:nvPr/>
        </p:nvSpPr>
        <p:spPr bwMode="auto">
          <a:xfrm>
            <a:off x="2667000" y="3733800"/>
            <a:ext cx="3200400" cy="0"/>
          </a:xfrm>
          <a:prstGeom prst="line">
            <a:avLst/>
          </a:prstGeom>
          <a:noFill/>
          <a:ln w="9525">
            <a:solidFill>
              <a:schemeClr val="tx1"/>
            </a:solidFill>
            <a:round/>
            <a:headEnd/>
            <a:tailEnd type="triangle" w="med" len="med"/>
          </a:ln>
        </p:spPr>
        <p:txBody>
          <a:bodyPr/>
          <a:lstStyle/>
          <a:p>
            <a:endParaRPr lang="en-US"/>
          </a:p>
        </p:txBody>
      </p:sp>
      <p:cxnSp>
        <p:nvCxnSpPr>
          <p:cNvPr id="41990" name="AutoShape 6"/>
          <p:cNvCxnSpPr>
            <a:cxnSpLocks noChangeShapeType="1"/>
          </p:cNvCxnSpPr>
          <p:nvPr/>
        </p:nvCxnSpPr>
        <p:spPr bwMode="auto">
          <a:xfrm rot="5400000">
            <a:off x="4039394" y="1599406"/>
            <a:ext cx="96838" cy="3756025"/>
          </a:xfrm>
          <a:prstGeom prst="curvedConnector3">
            <a:avLst>
              <a:gd name="adj1" fmla="val -504921"/>
            </a:avLst>
          </a:prstGeom>
          <a:noFill/>
          <a:ln w="9525">
            <a:solidFill>
              <a:schemeClr val="tx1"/>
            </a:solidFill>
            <a:round/>
            <a:headEnd/>
            <a:tailEnd type="triangle" w="med" len="med"/>
          </a:ln>
        </p:spPr>
      </p:cxnSp>
      <p:cxnSp>
        <p:nvCxnSpPr>
          <p:cNvPr id="41991" name="AutoShape 7"/>
          <p:cNvCxnSpPr>
            <a:cxnSpLocks noChangeShapeType="1"/>
            <a:stCxn id="41987" idx="1"/>
            <a:endCxn id="41987" idx="7"/>
          </p:cNvCxnSpPr>
          <p:nvPr/>
        </p:nvCxnSpPr>
        <p:spPr bwMode="auto">
          <a:xfrm rot="5400000" flipV="1">
            <a:off x="6590506" y="2650332"/>
            <a:ext cx="1587" cy="1022350"/>
          </a:xfrm>
          <a:prstGeom prst="curvedConnector3">
            <a:avLst>
              <a:gd name="adj1" fmla="val -68500000"/>
            </a:avLst>
          </a:prstGeom>
          <a:noFill/>
          <a:ln w="9525">
            <a:solidFill>
              <a:schemeClr val="tx1"/>
            </a:solidFill>
            <a:round/>
            <a:headEnd/>
            <a:tailEnd type="triangle" w="med" len="med"/>
          </a:ln>
        </p:spPr>
      </p:cxnSp>
      <p:sp>
        <p:nvSpPr>
          <p:cNvPr id="41992" name="Text Box 8"/>
          <p:cNvSpPr txBox="1">
            <a:spLocks noChangeArrowheads="1"/>
          </p:cNvSpPr>
          <p:nvPr/>
        </p:nvSpPr>
        <p:spPr bwMode="auto">
          <a:xfrm>
            <a:off x="3048000" y="4114800"/>
            <a:ext cx="2743200" cy="639763"/>
          </a:xfrm>
          <a:prstGeom prst="rect">
            <a:avLst/>
          </a:prstGeom>
          <a:noFill/>
          <a:ln w="9525">
            <a:noFill/>
            <a:miter lim="800000"/>
            <a:headEnd/>
            <a:tailEnd/>
          </a:ln>
        </p:spPr>
        <p:txBody>
          <a:bodyPr>
            <a:spAutoFit/>
          </a:bodyPr>
          <a:lstStyle/>
          <a:p>
            <a:pPr marL="457200" indent="-457200">
              <a:lnSpc>
                <a:spcPct val="50000"/>
              </a:lnSpc>
              <a:spcBef>
                <a:spcPct val="50000"/>
              </a:spcBef>
              <a:buFontTx/>
              <a:buAutoNum type="arabicPeriod"/>
            </a:pPr>
            <a:r>
              <a:rPr lang="en-US"/>
              <a:t>Creating object</a:t>
            </a:r>
          </a:p>
          <a:p>
            <a:pPr marL="457200" indent="-457200">
              <a:lnSpc>
                <a:spcPct val="50000"/>
              </a:lnSpc>
              <a:spcBef>
                <a:spcPct val="50000"/>
              </a:spcBef>
              <a:buFontTx/>
              <a:buAutoNum type="arabicPeriod"/>
            </a:pPr>
            <a:r>
              <a:rPr lang="en-US"/>
              <a:t>init() called</a:t>
            </a:r>
          </a:p>
        </p:txBody>
      </p:sp>
      <p:sp>
        <p:nvSpPr>
          <p:cNvPr id="41993" name="Text Box 9"/>
          <p:cNvSpPr txBox="1">
            <a:spLocks noChangeArrowheads="1"/>
          </p:cNvSpPr>
          <p:nvPr/>
        </p:nvSpPr>
        <p:spPr bwMode="auto">
          <a:xfrm>
            <a:off x="3048000" y="2438400"/>
            <a:ext cx="2590800" cy="457200"/>
          </a:xfrm>
          <a:prstGeom prst="rect">
            <a:avLst/>
          </a:prstGeom>
          <a:noFill/>
          <a:ln w="9525">
            <a:noFill/>
            <a:miter lim="800000"/>
            <a:headEnd/>
            <a:tailEnd/>
          </a:ln>
        </p:spPr>
        <p:txBody>
          <a:bodyPr>
            <a:spAutoFit/>
          </a:bodyPr>
          <a:lstStyle/>
          <a:p>
            <a:pPr>
              <a:spcBef>
                <a:spcPct val="50000"/>
              </a:spcBef>
            </a:pPr>
            <a:r>
              <a:rPr lang="en-US"/>
              <a:t>destroy() </a:t>
            </a:r>
          </a:p>
        </p:txBody>
      </p:sp>
      <p:sp>
        <p:nvSpPr>
          <p:cNvPr id="41994" name="Text Box 10"/>
          <p:cNvSpPr txBox="1">
            <a:spLocks noChangeArrowheads="1"/>
          </p:cNvSpPr>
          <p:nvPr/>
        </p:nvSpPr>
        <p:spPr bwMode="auto">
          <a:xfrm>
            <a:off x="5791200" y="1600200"/>
            <a:ext cx="2286000" cy="457200"/>
          </a:xfrm>
          <a:prstGeom prst="rect">
            <a:avLst/>
          </a:prstGeom>
          <a:noFill/>
          <a:ln w="9525">
            <a:noFill/>
            <a:miter lim="800000"/>
            <a:headEnd/>
            <a:tailEnd/>
          </a:ln>
        </p:spPr>
        <p:txBody>
          <a:bodyPr>
            <a:spAutoFit/>
          </a:bodyPr>
          <a:lstStyle/>
          <a:p>
            <a:pPr>
              <a:spcBef>
                <a:spcPct val="50000"/>
              </a:spcBef>
            </a:pPr>
            <a:r>
              <a:rPr lang="en-US"/>
              <a:t>service()</a:t>
            </a:r>
          </a:p>
        </p:txBody>
      </p:sp>
    </p:spTree>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smtClean="0"/>
              <a:t>Initializing a </a:t>
            </a:r>
            <a:r>
              <a:rPr lang="en-US" dirty="0" err="1" smtClean="0"/>
              <a:t>Servlet</a:t>
            </a:r>
            <a:r>
              <a:rPr lang="en-US" dirty="0" smtClean="0"/>
              <a:t>		</a:t>
            </a:r>
          </a:p>
        </p:txBody>
      </p:sp>
      <p:sp>
        <p:nvSpPr>
          <p:cNvPr id="43011" name="Rectangle 3"/>
          <p:cNvSpPr>
            <a:spLocks noGrp="1" noChangeArrowheads="1"/>
          </p:cNvSpPr>
          <p:nvPr>
            <p:ph idx="1"/>
          </p:nvPr>
        </p:nvSpPr>
        <p:spPr/>
        <p:txBody>
          <a:bodyPr/>
          <a:lstStyle/>
          <a:p>
            <a:pPr eaLnBrk="1" hangingPunct="1">
              <a:lnSpc>
                <a:spcPct val="90000"/>
              </a:lnSpc>
            </a:pPr>
            <a:r>
              <a:rPr lang="en-US" sz="2400" dirty="0" smtClean="0"/>
              <a:t>How to initialize data members of a </a:t>
            </a:r>
            <a:r>
              <a:rPr lang="en-US" sz="2400" dirty="0" err="1" smtClean="0"/>
              <a:t>servlet</a:t>
            </a:r>
            <a:r>
              <a:rPr lang="en-US" sz="2400" dirty="0" smtClean="0"/>
              <a:t> class ?.</a:t>
            </a:r>
          </a:p>
          <a:p>
            <a:pPr eaLnBrk="1" hangingPunct="1">
              <a:lnSpc>
                <a:spcPct val="90000"/>
              </a:lnSpc>
            </a:pPr>
            <a:r>
              <a:rPr lang="en-US" sz="2400" dirty="0" err="1" smtClean="0"/>
              <a:t>Parametarized</a:t>
            </a:r>
            <a:r>
              <a:rPr lang="en-US" sz="2400" dirty="0" smtClean="0"/>
              <a:t> constructor is of no use for a </a:t>
            </a:r>
            <a:r>
              <a:rPr lang="en-US" sz="2400" dirty="0" err="1" smtClean="0"/>
              <a:t>servlet</a:t>
            </a:r>
            <a:endParaRPr lang="en-US" sz="2400" dirty="0" smtClean="0"/>
          </a:p>
          <a:p>
            <a:pPr lvl="1" eaLnBrk="1" hangingPunct="1">
              <a:lnSpc>
                <a:spcPct val="90000"/>
              </a:lnSpc>
            </a:pPr>
            <a:r>
              <a:rPr lang="en-US" sz="2400" dirty="0" smtClean="0"/>
              <a:t>zero parameter constructor is used to create </a:t>
            </a:r>
            <a:r>
              <a:rPr lang="en-US" sz="2400" dirty="0" err="1" smtClean="0"/>
              <a:t>servlet</a:t>
            </a:r>
            <a:r>
              <a:rPr lang="en-US" sz="2400" dirty="0" smtClean="0"/>
              <a:t> object by web container.</a:t>
            </a:r>
          </a:p>
          <a:p>
            <a:pPr eaLnBrk="1" hangingPunct="1">
              <a:lnSpc>
                <a:spcPct val="90000"/>
              </a:lnSpc>
            </a:pPr>
            <a:r>
              <a:rPr lang="en-US" sz="2400" dirty="0" smtClean="0"/>
              <a:t>Initial values are specified through annotation or through deployment descriptor. </a:t>
            </a:r>
          </a:p>
        </p:txBody>
      </p:sp>
    </p:spTree>
  </p:cSld>
  <p:clrMapOvr>
    <a:masterClrMapping/>
  </p:clrMapOvr>
  <p:transition spd="slow">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Init</a:t>
            </a:r>
            <a:r>
              <a:rPr lang="en-US" dirty="0" smtClean="0"/>
              <a:t> </a:t>
            </a:r>
            <a:r>
              <a:rPr lang="en-US" dirty="0" err="1" smtClean="0"/>
              <a:t>Param</a:t>
            </a:r>
            <a:r>
              <a:rPr lang="en-US" dirty="0" smtClean="0"/>
              <a:t> using Annotation</a:t>
            </a:r>
            <a:endParaRPr lang="en-US" dirty="0"/>
          </a:p>
        </p:txBody>
      </p:sp>
      <p:sp>
        <p:nvSpPr>
          <p:cNvPr id="3" name="Rectangle 2"/>
          <p:cNvSpPr/>
          <p:nvPr/>
        </p:nvSpPr>
        <p:spPr>
          <a:xfrm>
            <a:off x="762000" y="1077080"/>
            <a:ext cx="8305800" cy="1200329"/>
          </a:xfrm>
          <a:prstGeom prst="rect">
            <a:avLst/>
          </a:prstGeom>
        </p:spPr>
        <p:txBody>
          <a:bodyPr wrap="square">
            <a:spAutoFit/>
          </a:bodyPr>
          <a:lstStyle/>
          <a:p>
            <a:r>
              <a:rPr lang="en-US" dirty="0"/>
              <a:t>@</a:t>
            </a:r>
            <a:r>
              <a:rPr lang="en-US" dirty="0" err="1" smtClean="0"/>
              <a:t>WebServlet</a:t>
            </a:r>
            <a:r>
              <a:rPr lang="en-US" dirty="0" smtClean="0"/>
              <a:t> ( value = "/</a:t>
            </a:r>
            <a:r>
              <a:rPr lang="en-US" dirty="0" err="1" smtClean="0"/>
              <a:t>FirstServlet</a:t>
            </a:r>
            <a:r>
              <a:rPr lang="en-US" dirty="0" smtClean="0"/>
              <a:t>“ ,</a:t>
            </a:r>
          </a:p>
          <a:p>
            <a:r>
              <a:rPr lang="en-US" dirty="0" err="1" smtClean="0"/>
              <a:t>initParams</a:t>
            </a:r>
            <a:r>
              <a:rPr lang="en-US" dirty="0" smtClean="0"/>
              <a:t> = { @</a:t>
            </a:r>
            <a:r>
              <a:rPr lang="en-US" dirty="0" err="1"/>
              <a:t>WebInitParam</a:t>
            </a:r>
            <a:r>
              <a:rPr lang="en-US" dirty="0"/>
              <a:t>(name="</a:t>
            </a:r>
            <a:r>
              <a:rPr lang="en-US" dirty="0" smtClean="0"/>
              <a:t>first“ , value</a:t>
            </a:r>
            <a:r>
              <a:rPr lang="en-US" dirty="0"/>
              <a:t>="12</a:t>
            </a:r>
            <a:r>
              <a:rPr lang="en-US" dirty="0" smtClean="0"/>
              <a:t>") ,</a:t>
            </a:r>
          </a:p>
          <a:p>
            <a:r>
              <a:rPr lang="en-US" dirty="0" smtClean="0"/>
              <a:t>                       @</a:t>
            </a:r>
            <a:r>
              <a:rPr lang="en-US" dirty="0" err="1"/>
              <a:t>WebInitParam</a:t>
            </a:r>
            <a:r>
              <a:rPr lang="en-US" dirty="0"/>
              <a:t>(name="</a:t>
            </a:r>
            <a:r>
              <a:rPr lang="en-US" dirty="0" smtClean="0"/>
              <a:t>second“ , value</a:t>
            </a:r>
            <a:r>
              <a:rPr lang="en-US" dirty="0"/>
              <a:t>="22</a:t>
            </a:r>
            <a:r>
              <a:rPr lang="en-US" dirty="0" smtClean="0"/>
              <a:t>")  } )</a:t>
            </a:r>
            <a:endParaRPr lang="en-US" dirty="0"/>
          </a:p>
        </p:txBody>
      </p:sp>
    </p:spTree>
    <p:extLst>
      <p:ext uri="{BB962C8B-B14F-4D97-AF65-F5344CB8AC3E}">
        <p14:creationId xmlns:p14="http://schemas.microsoft.com/office/powerpoint/2010/main" val="923576649"/>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a:spLocks noGrp="1" noChangeArrowheads="1"/>
          </p:cNvSpPr>
          <p:nvPr>
            <p:ph type="title"/>
          </p:nvPr>
        </p:nvSpPr>
        <p:spPr>
          <a:xfrm>
            <a:off x="609600" y="2971800"/>
            <a:ext cx="7772400" cy="1143000"/>
          </a:xfrm>
        </p:spPr>
        <p:txBody>
          <a:bodyPr>
            <a:normAutofit fontScale="90000"/>
          </a:bodyPr>
          <a:lstStyle/>
          <a:p>
            <a:pPr algn="l" eaLnBrk="1" hangingPunct="1">
              <a:spcBef>
                <a:spcPct val="50000"/>
              </a:spcBef>
            </a:pPr>
            <a:r>
              <a:rPr lang="en-US" sz="2000" dirty="0" smtClean="0">
                <a:solidFill>
                  <a:schemeClr val="tx1"/>
                </a:solidFill>
              </a:rPr>
              <a:t>&lt;web-app&gt;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-name&gt;</a:t>
            </a:r>
            <a:r>
              <a:rPr lang="en-US" sz="2000" dirty="0" err="1" smtClean="0">
                <a:solidFill>
                  <a:schemeClr val="tx1"/>
                </a:solidFill>
              </a:rPr>
              <a:t>firstservlet</a:t>
            </a:r>
            <a:r>
              <a:rPr lang="en-US" sz="2000" dirty="0" smtClean="0">
                <a:solidFill>
                  <a:schemeClr val="tx1"/>
                </a:solidFill>
              </a:rPr>
              <a:t>&lt;/</a:t>
            </a:r>
            <a:r>
              <a:rPr lang="en-US" sz="2000" dirty="0" err="1" smtClean="0">
                <a:solidFill>
                  <a:schemeClr val="tx1"/>
                </a:solidFill>
              </a:rPr>
              <a:t>servlet</a:t>
            </a:r>
            <a:r>
              <a:rPr lang="en-US" sz="2000" dirty="0" smtClean="0">
                <a:solidFill>
                  <a:schemeClr val="tx1"/>
                </a:solidFill>
              </a:rPr>
              <a:t>-name&gt;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-class&gt;</a:t>
            </a:r>
            <a:r>
              <a:rPr lang="en-US" sz="2000" dirty="0" err="1" smtClean="0">
                <a:solidFill>
                  <a:schemeClr val="tx1"/>
                </a:solidFill>
              </a:rPr>
              <a:t>org.servlet.FirstServlet</a:t>
            </a:r>
            <a:r>
              <a:rPr lang="en-US" sz="2000" dirty="0" smtClean="0">
                <a:solidFill>
                  <a:schemeClr val="tx1"/>
                </a:solidFill>
              </a:rPr>
              <a:t>&lt;/</a:t>
            </a:r>
            <a:r>
              <a:rPr lang="en-US" sz="2000" dirty="0" err="1" smtClean="0">
                <a:solidFill>
                  <a:schemeClr val="tx1"/>
                </a:solidFill>
              </a:rPr>
              <a:t>servlet</a:t>
            </a:r>
            <a:r>
              <a:rPr lang="en-US" sz="2000" dirty="0" smtClean="0">
                <a:solidFill>
                  <a:schemeClr val="tx1"/>
                </a:solidFill>
              </a:rPr>
              <a:t>-class&gt;</a:t>
            </a:r>
            <a:br>
              <a:rPr lang="en-US" sz="2000" dirty="0" smtClean="0">
                <a:solidFill>
                  <a:schemeClr val="tx1"/>
                </a:solidFill>
              </a:rPr>
            </a:br>
            <a:r>
              <a:rPr lang="en-US" sz="2000" dirty="0" smtClean="0">
                <a:solidFill>
                  <a:schemeClr val="tx1"/>
                </a:solidFill>
              </a:rPr>
              <a:t>		&lt;init-</a:t>
            </a:r>
            <a:r>
              <a:rPr lang="en-US" sz="2000" dirty="0" err="1" smtClean="0">
                <a:solidFill>
                  <a:schemeClr val="tx1"/>
                </a:solidFill>
              </a:rPr>
              <a:t>param</a:t>
            </a:r>
            <a:r>
              <a:rPr lang="en-US" sz="2000" dirty="0" smtClean="0">
                <a:solidFill>
                  <a:schemeClr val="tx1"/>
                </a:solidFill>
              </a:rPr>
              <a:t>&gt;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param</a:t>
            </a:r>
            <a:r>
              <a:rPr lang="en-US" sz="2000" dirty="0" smtClean="0">
                <a:solidFill>
                  <a:schemeClr val="tx1"/>
                </a:solidFill>
              </a:rPr>
              <a:t>-name&gt;var1&lt;/</a:t>
            </a:r>
            <a:r>
              <a:rPr lang="en-US" sz="2000" dirty="0" err="1" smtClean="0">
                <a:solidFill>
                  <a:schemeClr val="tx1"/>
                </a:solidFill>
              </a:rPr>
              <a:t>param</a:t>
            </a:r>
            <a:r>
              <a:rPr lang="en-US" sz="2000" dirty="0" smtClean="0">
                <a:solidFill>
                  <a:schemeClr val="tx1"/>
                </a:solidFill>
              </a:rPr>
              <a:t>-name&gt;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param</a:t>
            </a:r>
            <a:r>
              <a:rPr lang="en-US" sz="2000" dirty="0" smtClean="0">
                <a:solidFill>
                  <a:schemeClr val="tx1"/>
                </a:solidFill>
              </a:rPr>
              <a:t>-value&gt;value1&lt;/</a:t>
            </a:r>
            <a:r>
              <a:rPr lang="en-US" sz="2000" dirty="0" err="1" smtClean="0">
                <a:solidFill>
                  <a:schemeClr val="tx1"/>
                </a:solidFill>
              </a:rPr>
              <a:t>param</a:t>
            </a:r>
            <a:r>
              <a:rPr lang="en-US" sz="2000" dirty="0" smtClean="0">
                <a:solidFill>
                  <a:schemeClr val="tx1"/>
                </a:solidFill>
              </a:rPr>
              <a:t>-value&gt;</a:t>
            </a:r>
            <a:br>
              <a:rPr lang="en-US" sz="2000" dirty="0" smtClean="0">
                <a:solidFill>
                  <a:schemeClr val="tx1"/>
                </a:solidFill>
              </a:rPr>
            </a:br>
            <a:r>
              <a:rPr lang="en-US" sz="2000" dirty="0" smtClean="0">
                <a:solidFill>
                  <a:schemeClr val="tx1"/>
                </a:solidFill>
              </a:rPr>
              <a:t>		&lt;/init-</a:t>
            </a:r>
            <a:r>
              <a:rPr lang="en-US" sz="2000" dirty="0" err="1" smtClean="0">
                <a:solidFill>
                  <a:schemeClr val="tx1"/>
                </a:solidFill>
              </a:rPr>
              <a:t>param</a:t>
            </a:r>
            <a:r>
              <a:rPr lang="en-US" sz="2000" dirty="0" smtClean="0">
                <a:solidFill>
                  <a:schemeClr val="tx1"/>
                </a:solidFill>
              </a:rPr>
              <a:t>&gt;</a:t>
            </a:r>
            <a:br>
              <a:rPr lang="en-US" sz="2000" dirty="0" smtClean="0">
                <a:solidFill>
                  <a:schemeClr val="tx1"/>
                </a:solidFill>
              </a:rPr>
            </a:br>
            <a:r>
              <a:rPr lang="en-US" sz="2000" dirty="0" smtClean="0">
                <a:solidFill>
                  <a:schemeClr val="tx1"/>
                </a:solidFill>
              </a:rPr>
              <a:t>		 &lt;init-</a:t>
            </a:r>
            <a:r>
              <a:rPr lang="en-US" sz="2000" dirty="0" err="1" smtClean="0">
                <a:solidFill>
                  <a:schemeClr val="tx1"/>
                </a:solidFill>
              </a:rPr>
              <a:t>param</a:t>
            </a:r>
            <a:r>
              <a:rPr lang="en-US" sz="2000" dirty="0" smtClean="0">
                <a:solidFill>
                  <a:schemeClr val="tx1"/>
                </a:solidFill>
              </a:rPr>
              <a:t>&gt;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param</a:t>
            </a:r>
            <a:r>
              <a:rPr lang="en-US" sz="2000" dirty="0" smtClean="0">
                <a:solidFill>
                  <a:schemeClr val="tx1"/>
                </a:solidFill>
              </a:rPr>
              <a:t>-name&gt;var2&lt;/</a:t>
            </a:r>
            <a:r>
              <a:rPr lang="en-US" sz="2000" dirty="0" err="1" smtClean="0">
                <a:solidFill>
                  <a:schemeClr val="tx1"/>
                </a:solidFill>
              </a:rPr>
              <a:t>param</a:t>
            </a:r>
            <a:r>
              <a:rPr lang="en-US" sz="2000" dirty="0" smtClean="0">
                <a:solidFill>
                  <a:schemeClr val="tx1"/>
                </a:solidFill>
              </a:rPr>
              <a:t>-name&gt;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param</a:t>
            </a:r>
            <a:r>
              <a:rPr lang="en-US" sz="2000" dirty="0" smtClean="0">
                <a:solidFill>
                  <a:schemeClr val="tx1"/>
                </a:solidFill>
              </a:rPr>
              <a:t>-value&gt;value2&lt;/</a:t>
            </a:r>
            <a:r>
              <a:rPr lang="en-US" sz="2000" dirty="0" err="1" smtClean="0">
                <a:solidFill>
                  <a:schemeClr val="tx1"/>
                </a:solidFill>
              </a:rPr>
              <a:t>param</a:t>
            </a:r>
            <a:r>
              <a:rPr lang="en-US" sz="2000" dirty="0" smtClean="0">
                <a:solidFill>
                  <a:schemeClr val="tx1"/>
                </a:solidFill>
              </a:rPr>
              <a:t>-value&gt;</a:t>
            </a:r>
            <a:br>
              <a:rPr lang="en-US" sz="2000" dirty="0" smtClean="0">
                <a:solidFill>
                  <a:schemeClr val="tx1"/>
                </a:solidFill>
              </a:rPr>
            </a:br>
            <a:r>
              <a:rPr lang="en-US" sz="2000" dirty="0" smtClean="0">
                <a:solidFill>
                  <a:schemeClr val="tx1"/>
                </a:solidFill>
              </a:rPr>
              <a:t>		&lt;/init-</a:t>
            </a:r>
            <a:r>
              <a:rPr lang="en-US" sz="2000" dirty="0" err="1" smtClean="0">
                <a:solidFill>
                  <a:schemeClr val="tx1"/>
                </a:solidFill>
              </a:rPr>
              <a:t>param</a:t>
            </a:r>
            <a:r>
              <a:rPr lang="en-US" sz="2000" dirty="0" smtClean="0">
                <a:solidFill>
                  <a:schemeClr val="tx1"/>
                </a:solidFill>
              </a:rPr>
              <a:t>&gt; </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-mapping&gt;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-name&gt;</a:t>
            </a:r>
            <a:r>
              <a:rPr lang="en-US" sz="2000" dirty="0" err="1" smtClean="0">
                <a:solidFill>
                  <a:schemeClr val="tx1"/>
                </a:solidFill>
              </a:rPr>
              <a:t>firstservlet</a:t>
            </a:r>
            <a:r>
              <a:rPr lang="en-US" sz="2000" dirty="0" smtClean="0">
                <a:solidFill>
                  <a:schemeClr val="tx1"/>
                </a:solidFill>
              </a:rPr>
              <a:t>&lt;/</a:t>
            </a:r>
            <a:r>
              <a:rPr lang="en-US" sz="2000" dirty="0" err="1" smtClean="0">
                <a:solidFill>
                  <a:schemeClr val="tx1"/>
                </a:solidFill>
              </a:rPr>
              <a:t>servlet</a:t>
            </a:r>
            <a:r>
              <a:rPr lang="en-US" sz="2000" dirty="0" smtClean="0">
                <a:solidFill>
                  <a:schemeClr val="tx1"/>
                </a:solidFill>
              </a:rPr>
              <a:t>-name&gt;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url</a:t>
            </a:r>
            <a:r>
              <a:rPr lang="en-US" sz="2000" dirty="0" smtClean="0">
                <a:solidFill>
                  <a:schemeClr val="tx1"/>
                </a:solidFill>
              </a:rPr>
              <a:t>-pattern&gt;/first&lt;/</a:t>
            </a:r>
            <a:r>
              <a:rPr lang="en-US" sz="2000" dirty="0" err="1" smtClean="0">
                <a:solidFill>
                  <a:schemeClr val="tx1"/>
                </a:solidFill>
              </a:rPr>
              <a:t>url</a:t>
            </a:r>
            <a:r>
              <a:rPr lang="en-US" sz="2000" dirty="0" smtClean="0">
                <a:solidFill>
                  <a:schemeClr val="tx1"/>
                </a:solidFill>
              </a:rPr>
              <a:t>-pattern&gt;</a:t>
            </a:r>
            <a:br>
              <a:rPr lang="en-US" sz="2000" dirty="0" smtClean="0">
                <a:solidFill>
                  <a:schemeClr val="tx1"/>
                </a:solidFill>
              </a:rPr>
            </a:br>
            <a:r>
              <a:rPr lang="en-US" sz="2000" dirty="0" smtClean="0">
                <a:solidFill>
                  <a:schemeClr val="tx1"/>
                </a:solidFill>
              </a:rPr>
              <a:t>	&lt;/</a:t>
            </a:r>
            <a:r>
              <a:rPr lang="en-US" sz="2000" dirty="0" err="1" smtClean="0">
                <a:solidFill>
                  <a:schemeClr val="tx1"/>
                </a:solidFill>
              </a:rPr>
              <a:t>servlet</a:t>
            </a:r>
            <a:r>
              <a:rPr lang="en-US" sz="2000" dirty="0" smtClean="0">
                <a:solidFill>
                  <a:schemeClr val="tx1"/>
                </a:solidFill>
              </a:rPr>
              <a:t>-mapping&gt;</a:t>
            </a:r>
            <a:br>
              <a:rPr lang="en-US" sz="2000" dirty="0" smtClean="0">
                <a:solidFill>
                  <a:schemeClr val="tx1"/>
                </a:solidFill>
              </a:rPr>
            </a:br>
            <a:r>
              <a:rPr lang="en-US" sz="2000" dirty="0" smtClean="0">
                <a:solidFill>
                  <a:schemeClr val="tx1"/>
                </a:solidFill>
              </a:rPr>
              <a:t>           </a:t>
            </a:r>
            <a:br>
              <a:rPr lang="en-US" sz="2000" dirty="0" smtClean="0">
                <a:solidFill>
                  <a:schemeClr val="tx1"/>
                </a:solidFill>
              </a:rPr>
            </a:br>
            <a:r>
              <a:rPr lang="en-US" sz="2000" dirty="0" smtClean="0">
                <a:solidFill>
                  <a:schemeClr val="tx1"/>
                </a:solidFill>
              </a:rPr>
              <a:t>&lt;/web-app&gt;</a:t>
            </a:r>
          </a:p>
        </p:txBody>
      </p:sp>
      <p:sp>
        <p:nvSpPr>
          <p:cNvPr id="3" name="Rectangle 2"/>
          <p:cNvSpPr txBox="1">
            <a:spLocks noChangeArrowheads="1"/>
          </p:cNvSpPr>
          <p:nvPr/>
        </p:nvSpPr>
        <p:spPr>
          <a:xfrm>
            <a:off x="685800" y="152400"/>
            <a:ext cx="8229600" cy="685800"/>
          </a:xfrm>
          <a:prstGeom prst="rect">
            <a:avLst/>
          </a:prstGeom>
        </p:spPr>
        <p:txBody>
          <a:bodyPr anchor="ctr" anchorCtr="0"/>
          <a:lstStyle/>
          <a:p>
            <a:pPr lvl="0">
              <a:defRPr/>
            </a:pPr>
            <a:r>
              <a:rPr lang="en-US" sz="2800" dirty="0" err="1"/>
              <a:t>Init</a:t>
            </a:r>
            <a:r>
              <a:rPr lang="en-US" sz="2800" dirty="0"/>
              <a:t> </a:t>
            </a:r>
            <a:r>
              <a:rPr lang="en-US" sz="2800" dirty="0" err="1"/>
              <a:t>Param</a:t>
            </a:r>
            <a:r>
              <a:rPr lang="en-US" sz="2800" dirty="0"/>
              <a:t> using </a:t>
            </a:r>
            <a:r>
              <a:rPr lang="en-US" sz="2800" dirty="0" smtClean="0"/>
              <a:t>Deployment </a:t>
            </a:r>
            <a:r>
              <a:rPr lang="en-US" sz="2800" dirty="0" err="1" smtClean="0"/>
              <a:t>Desc</a:t>
            </a:r>
            <a:r>
              <a:rPr kumimoji="0" lang="en-US" sz="2800" b="0" i="0" u="none" strike="noStrike" kern="0" cap="none" spc="0" normalizeH="0" baseline="0" noProof="0" dirty="0" smtClean="0">
                <a:ln>
                  <a:noFill/>
                </a:ln>
                <a:solidFill>
                  <a:srgbClr val="421000"/>
                </a:solidFill>
                <a:effectLst/>
                <a:uLnTx/>
                <a:uFillTx/>
                <a:latin typeface="+mj-lt"/>
                <a:ea typeface="+mj-ea"/>
                <a:cs typeface="+mj-cs"/>
              </a:rPr>
              <a:t>		</a:t>
            </a:r>
          </a:p>
        </p:txBody>
      </p:sp>
    </p:spTree>
  </p:cSld>
  <p:clrMapOvr>
    <a:masterClrMapping/>
  </p:clrMapOvr>
  <p:transition spd="slow">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Accesing initial values</a:t>
            </a:r>
          </a:p>
        </p:txBody>
      </p:sp>
      <p:sp>
        <p:nvSpPr>
          <p:cNvPr id="45059" name="Rectangle 3"/>
          <p:cNvSpPr>
            <a:spLocks noGrp="1" noChangeArrowheads="1"/>
          </p:cNvSpPr>
          <p:nvPr>
            <p:ph idx="1"/>
          </p:nvPr>
        </p:nvSpPr>
        <p:spPr>
          <a:xfrm>
            <a:off x="685800" y="1981200"/>
            <a:ext cx="8153400" cy="4114800"/>
          </a:xfrm>
        </p:spPr>
        <p:txBody>
          <a:bodyPr/>
          <a:lstStyle/>
          <a:p>
            <a:pPr eaLnBrk="1" hangingPunct="1"/>
            <a:r>
              <a:rPr lang="en-US" dirty="0" smtClean="0"/>
              <a:t>Use “</a:t>
            </a:r>
            <a:r>
              <a:rPr lang="en-US" dirty="0" err="1" smtClean="0"/>
              <a:t>getInitParameter</a:t>
            </a:r>
            <a:r>
              <a:rPr lang="en-US" dirty="0" smtClean="0"/>
              <a:t>(String p)” of  ‘</a:t>
            </a:r>
            <a:r>
              <a:rPr lang="en-US" dirty="0" err="1" smtClean="0"/>
              <a:t>ServletConfig</a:t>
            </a:r>
            <a:r>
              <a:rPr lang="en-US" dirty="0" smtClean="0"/>
              <a:t>’ .</a:t>
            </a:r>
          </a:p>
          <a:p>
            <a:pPr eaLnBrk="1" hangingPunct="1"/>
            <a:r>
              <a:rPr lang="en-US" dirty="0" smtClean="0"/>
              <a:t>String v=</a:t>
            </a:r>
            <a:r>
              <a:rPr lang="en-US" dirty="0" err="1" smtClean="0"/>
              <a:t>config.getInitParameter</a:t>
            </a:r>
            <a:r>
              <a:rPr lang="en-US" dirty="0" smtClean="0"/>
              <a:t>(“var1”);</a:t>
            </a:r>
          </a:p>
          <a:p>
            <a:pPr eaLnBrk="1" hangingPunct="1"/>
            <a:r>
              <a:rPr lang="en-US" dirty="0" smtClean="0"/>
              <a:t>Above call returns value “value1” in v .</a:t>
            </a:r>
          </a:p>
        </p:txBody>
      </p:sp>
    </p:spTree>
  </p:cSld>
  <p:clrMapOvr>
    <a:masterClrMapping/>
  </p:clrMapOvr>
  <p:transition spd="slow">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Box 2"/>
          <p:cNvSpPr txBox="1"/>
          <p:nvPr/>
        </p:nvSpPr>
        <p:spPr>
          <a:xfrm>
            <a:off x="838200" y="1219200"/>
            <a:ext cx="8001000" cy="830997"/>
          </a:xfrm>
          <a:prstGeom prst="rect">
            <a:avLst/>
          </a:prstGeom>
          <a:noFill/>
        </p:spPr>
        <p:txBody>
          <a:bodyPr wrap="square" rtlCol="0">
            <a:spAutoFit/>
          </a:bodyPr>
          <a:lstStyle/>
          <a:p>
            <a:r>
              <a:rPr lang="en-US" dirty="0" smtClean="0"/>
              <a:t>Modify simple interest problem so that rate is provided as initial parameter .</a:t>
            </a:r>
            <a:endParaRPr lang="en-US" dirty="0"/>
          </a:p>
        </p:txBody>
      </p:sp>
    </p:spTree>
    <p:extLst>
      <p:ext uri="{BB962C8B-B14F-4D97-AF65-F5344CB8AC3E}">
        <p14:creationId xmlns:p14="http://schemas.microsoft.com/office/powerpoint/2010/main" val="93803068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HTTP</a:t>
            </a:r>
          </a:p>
        </p:txBody>
      </p:sp>
      <p:sp>
        <p:nvSpPr>
          <p:cNvPr id="7171" name="Rectangle 3"/>
          <p:cNvSpPr>
            <a:spLocks noGrp="1" noChangeArrowheads="1"/>
          </p:cNvSpPr>
          <p:nvPr>
            <p:ph idx="1"/>
          </p:nvPr>
        </p:nvSpPr>
        <p:spPr>
          <a:xfrm>
            <a:off x="685800" y="1981200"/>
            <a:ext cx="7772400" cy="685800"/>
          </a:xfrm>
        </p:spPr>
        <p:txBody>
          <a:bodyPr/>
          <a:lstStyle/>
          <a:p>
            <a:pPr eaLnBrk="1" hangingPunct="1"/>
            <a:r>
              <a:rPr lang="en-US" dirty="0" smtClean="0"/>
              <a:t>Browser creates a </a:t>
            </a:r>
            <a:r>
              <a:rPr lang="en-US" b="1" i="1" u="sng" dirty="0" smtClean="0"/>
              <a:t>request message</a:t>
            </a:r>
          </a:p>
          <a:p>
            <a:pPr eaLnBrk="1" hangingPunct="1"/>
            <a:endParaRPr lang="en-US" dirty="0" smtClean="0"/>
          </a:p>
        </p:txBody>
      </p:sp>
      <p:sp>
        <p:nvSpPr>
          <p:cNvPr id="7172" name="Text Box 4"/>
          <p:cNvSpPr txBox="1">
            <a:spLocks noChangeArrowheads="1"/>
          </p:cNvSpPr>
          <p:nvPr/>
        </p:nvSpPr>
        <p:spPr bwMode="auto">
          <a:xfrm>
            <a:off x="838200" y="2971800"/>
            <a:ext cx="1295400" cy="457200"/>
          </a:xfrm>
          <a:prstGeom prst="rect">
            <a:avLst/>
          </a:prstGeom>
          <a:noFill/>
          <a:ln w="9525">
            <a:noFill/>
            <a:miter lim="800000"/>
            <a:headEnd/>
            <a:tailEnd/>
          </a:ln>
        </p:spPr>
        <p:txBody>
          <a:bodyPr>
            <a:spAutoFit/>
          </a:bodyPr>
          <a:lstStyle/>
          <a:p>
            <a:pPr>
              <a:spcBef>
                <a:spcPct val="50000"/>
              </a:spcBef>
            </a:pPr>
            <a:r>
              <a:rPr lang="en-US"/>
              <a:t>Address</a:t>
            </a:r>
          </a:p>
        </p:txBody>
      </p:sp>
      <p:sp>
        <p:nvSpPr>
          <p:cNvPr id="7173" name="Rectangle 5"/>
          <p:cNvSpPr>
            <a:spLocks noChangeArrowheads="1"/>
          </p:cNvSpPr>
          <p:nvPr/>
        </p:nvSpPr>
        <p:spPr bwMode="auto">
          <a:xfrm>
            <a:off x="1981200" y="2971800"/>
            <a:ext cx="7162800" cy="533400"/>
          </a:xfrm>
          <a:prstGeom prst="rect">
            <a:avLst/>
          </a:prstGeom>
          <a:noFill/>
          <a:ln w="9525">
            <a:solidFill>
              <a:schemeClr val="tx1"/>
            </a:solidFill>
            <a:miter lim="800000"/>
            <a:headEnd/>
            <a:tailEnd/>
          </a:ln>
        </p:spPr>
        <p:txBody>
          <a:bodyPr wrap="none" anchor="ctr"/>
          <a:lstStyle/>
          <a:p>
            <a:endParaRPr lang="en-US"/>
          </a:p>
        </p:txBody>
      </p:sp>
      <p:sp>
        <p:nvSpPr>
          <p:cNvPr id="7174" name="Text Box 6"/>
          <p:cNvSpPr txBox="1">
            <a:spLocks noChangeArrowheads="1"/>
          </p:cNvSpPr>
          <p:nvPr/>
        </p:nvSpPr>
        <p:spPr bwMode="auto">
          <a:xfrm>
            <a:off x="2057400" y="3048000"/>
            <a:ext cx="7010400" cy="457200"/>
          </a:xfrm>
          <a:prstGeom prst="rect">
            <a:avLst/>
          </a:prstGeom>
          <a:noFill/>
          <a:ln w="9525">
            <a:noFill/>
            <a:miter lim="800000"/>
            <a:headEnd/>
            <a:tailEnd/>
          </a:ln>
        </p:spPr>
        <p:txBody>
          <a:bodyPr>
            <a:spAutoFit/>
          </a:bodyPr>
          <a:lstStyle/>
          <a:p>
            <a:pPr>
              <a:spcBef>
                <a:spcPct val="50000"/>
              </a:spcBef>
            </a:pPr>
            <a:r>
              <a:rPr lang="en-US" dirty="0"/>
              <a:t>http://www.abc.com/shopping/index.html</a:t>
            </a:r>
          </a:p>
        </p:txBody>
      </p:sp>
      <p:sp>
        <p:nvSpPr>
          <p:cNvPr id="7175" name="Rectangle 7"/>
          <p:cNvSpPr>
            <a:spLocks noChangeArrowheads="1"/>
          </p:cNvSpPr>
          <p:nvPr/>
        </p:nvSpPr>
        <p:spPr bwMode="auto">
          <a:xfrm>
            <a:off x="4114800" y="4648200"/>
            <a:ext cx="2057400" cy="1371600"/>
          </a:xfrm>
          <a:prstGeom prst="rect">
            <a:avLst/>
          </a:prstGeom>
          <a:noFill/>
          <a:ln w="9525">
            <a:solidFill>
              <a:schemeClr val="tx1"/>
            </a:solidFill>
            <a:miter lim="800000"/>
            <a:headEnd/>
            <a:tailEnd/>
          </a:ln>
        </p:spPr>
        <p:txBody>
          <a:bodyPr wrap="none" anchor="ctr"/>
          <a:lstStyle/>
          <a:p>
            <a:endParaRPr lang="en-US"/>
          </a:p>
        </p:txBody>
      </p:sp>
      <p:sp>
        <p:nvSpPr>
          <p:cNvPr id="7176" name="AutoShape 8"/>
          <p:cNvSpPr>
            <a:spLocks noChangeArrowheads="1"/>
          </p:cNvSpPr>
          <p:nvPr/>
        </p:nvSpPr>
        <p:spPr bwMode="auto">
          <a:xfrm>
            <a:off x="4953000" y="3581400"/>
            <a:ext cx="533400" cy="1066800"/>
          </a:xfrm>
          <a:prstGeom prst="downArrow">
            <a:avLst>
              <a:gd name="adj1" fmla="val 50000"/>
              <a:gd name="adj2" fmla="val 50000"/>
            </a:avLst>
          </a:prstGeom>
          <a:noFill/>
          <a:ln w="9525">
            <a:solidFill>
              <a:schemeClr val="tx1"/>
            </a:solidFill>
            <a:miter lim="800000"/>
            <a:headEnd/>
            <a:tailEnd/>
          </a:ln>
        </p:spPr>
        <p:txBody>
          <a:bodyPr wrap="none" anchor="ctr"/>
          <a:lstStyle/>
          <a:p>
            <a:endParaRPr lang="en-US"/>
          </a:p>
        </p:txBody>
      </p:sp>
      <p:sp>
        <p:nvSpPr>
          <p:cNvPr id="7177" name="Text Box 9"/>
          <p:cNvSpPr txBox="1">
            <a:spLocks noChangeArrowheads="1"/>
          </p:cNvSpPr>
          <p:nvPr/>
        </p:nvSpPr>
        <p:spPr bwMode="auto">
          <a:xfrm>
            <a:off x="6477000" y="4800600"/>
            <a:ext cx="2438400" cy="457200"/>
          </a:xfrm>
          <a:prstGeom prst="rect">
            <a:avLst/>
          </a:prstGeom>
          <a:noFill/>
          <a:ln w="9525">
            <a:noFill/>
            <a:miter lim="800000"/>
            <a:headEnd/>
            <a:tailEnd/>
          </a:ln>
        </p:spPr>
        <p:txBody>
          <a:bodyPr>
            <a:spAutoFit/>
          </a:bodyPr>
          <a:lstStyle/>
          <a:p>
            <a:pPr>
              <a:spcBef>
                <a:spcPct val="50000"/>
              </a:spcBef>
            </a:pPr>
            <a:r>
              <a:rPr lang="en-US"/>
              <a:t>Request message</a:t>
            </a:r>
          </a:p>
        </p:txBody>
      </p:sp>
      <p:sp>
        <p:nvSpPr>
          <p:cNvPr id="7178" name="Line 10"/>
          <p:cNvSpPr>
            <a:spLocks noChangeShapeType="1"/>
          </p:cNvSpPr>
          <p:nvPr/>
        </p:nvSpPr>
        <p:spPr bwMode="auto">
          <a:xfrm flipH="1">
            <a:off x="6172200" y="5029200"/>
            <a:ext cx="3048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GenericServlet</a:t>
            </a:r>
          </a:p>
        </p:txBody>
      </p:sp>
      <p:sp>
        <p:nvSpPr>
          <p:cNvPr id="46083" name="Rectangle 3"/>
          <p:cNvSpPr>
            <a:spLocks noGrp="1" noChangeArrowheads="1"/>
          </p:cNvSpPr>
          <p:nvPr>
            <p:ph idx="1"/>
          </p:nvPr>
        </p:nvSpPr>
        <p:spPr/>
        <p:txBody>
          <a:bodyPr/>
          <a:lstStyle/>
          <a:p>
            <a:pPr eaLnBrk="1" hangingPunct="1">
              <a:lnSpc>
                <a:spcPct val="90000"/>
              </a:lnSpc>
            </a:pPr>
            <a:r>
              <a:rPr lang="en-US" sz="2800" smtClean="0"/>
              <a:t>Coding a servlet by implementing Servlet interface is complex.</a:t>
            </a:r>
          </a:p>
          <a:p>
            <a:pPr lvl="1" eaLnBrk="1" hangingPunct="1">
              <a:lnSpc>
                <a:spcPct val="90000"/>
              </a:lnSpc>
            </a:pPr>
            <a:r>
              <a:rPr lang="en-US" sz="2400" smtClean="0"/>
              <a:t>Five methods are to be defined.</a:t>
            </a:r>
          </a:p>
          <a:p>
            <a:pPr eaLnBrk="1" hangingPunct="1">
              <a:lnSpc>
                <a:spcPct val="90000"/>
              </a:lnSpc>
            </a:pPr>
            <a:r>
              <a:rPr lang="en-US" sz="2800" smtClean="0"/>
              <a:t>abstract class GenericServlet implements interface Servlet partially.</a:t>
            </a:r>
          </a:p>
          <a:p>
            <a:pPr lvl="1" eaLnBrk="1" hangingPunct="1">
              <a:lnSpc>
                <a:spcPct val="90000"/>
              </a:lnSpc>
            </a:pPr>
            <a:r>
              <a:rPr lang="en-US" sz="2400" smtClean="0"/>
              <a:t>It does not defines “service(…)”. Thus abstract.</a:t>
            </a:r>
          </a:p>
          <a:p>
            <a:pPr eaLnBrk="1" hangingPunct="1">
              <a:lnSpc>
                <a:spcPct val="90000"/>
              </a:lnSpc>
            </a:pPr>
            <a:r>
              <a:rPr lang="en-US" sz="2800" smtClean="0"/>
              <a:t>Code a java class by extending </a:t>
            </a:r>
            <a:r>
              <a:rPr lang="en-US" sz="2800" u="sng" smtClean="0"/>
              <a:t>GenericServlet and overriding service(..) method.</a:t>
            </a:r>
          </a:p>
          <a:p>
            <a:pPr lvl="1" eaLnBrk="1" hangingPunct="1">
              <a:lnSpc>
                <a:spcPct val="90000"/>
              </a:lnSpc>
            </a:pPr>
            <a:r>
              <a:rPr lang="en-US" sz="2400" smtClean="0"/>
              <a:t>Another way to develop servlet</a:t>
            </a:r>
          </a:p>
        </p:txBody>
      </p:sp>
    </p:spTree>
  </p:cSld>
  <p:clrMapOvr>
    <a:masterClrMapping/>
  </p:clrMapOvr>
  <p:transition spd="slow">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200400" y="1143000"/>
            <a:ext cx="2057400" cy="457200"/>
          </a:xfrm>
          <a:prstGeom prst="rect">
            <a:avLst/>
          </a:prstGeom>
          <a:noFill/>
          <a:ln w="9525">
            <a:solidFill>
              <a:schemeClr val="tx1"/>
            </a:solidFill>
            <a:prstDash val="dash"/>
            <a:miter lim="800000"/>
            <a:headEnd/>
            <a:tailEnd/>
          </a:ln>
        </p:spPr>
        <p:txBody>
          <a:bodyPr wrap="none" anchor="ctr"/>
          <a:lstStyle/>
          <a:p>
            <a:endParaRPr lang="en-US"/>
          </a:p>
        </p:txBody>
      </p:sp>
      <p:sp>
        <p:nvSpPr>
          <p:cNvPr id="47107" name="Rectangle 3"/>
          <p:cNvSpPr>
            <a:spLocks noChangeArrowheads="1"/>
          </p:cNvSpPr>
          <p:nvPr/>
        </p:nvSpPr>
        <p:spPr bwMode="auto">
          <a:xfrm>
            <a:off x="2743200" y="2362200"/>
            <a:ext cx="3124200" cy="1371600"/>
          </a:xfrm>
          <a:prstGeom prst="rect">
            <a:avLst/>
          </a:prstGeom>
          <a:noFill/>
          <a:ln w="9525">
            <a:solidFill>
              <a:schemeClr val="tx1"/>
            </a:solidFill>
            <a:miter lim="800000"/>
            <a:headEnd/>
            <a:tailEnd/>
          </a:ln>
        </p:spPr>
        <p:txBody>
          <a:bodyPr wrap="none" anchor="ctr"/>
          <a:lstStyle/>
          <a:p>
            <a:endParaRPr lang="en-US"/>
          </a:p>
        </p:txBody>
      </p:sp>
      <p:sp>
        <p:nvSpPr>
          <p:cNvPr id="47108" name="Text Box 4"/>
          <p:cNvSpPr txBox="1">
            <a:spLocks noChangeArrowheads="1"/>
          </p:cNvSpPr>
          <p:nvPr/>
        </p:nvSpPr>
        <p:spPr bwMode="auto">
          <a:xfrm>
            <a:off x="3505200" y="1143000"/>
            <a:ext cx="1046163" cy="457200"/>
          </a:xfrm>
          <a:prstGeom prst="rect">
            <a:avLst/>
          </a:prstGeom>
          <a:noFill/>
          <a:ln w="9525">
            <a:noFill/>
            <a:miter lim="800000"/>
            <a:headEnd/>
            <a:tailEnd/>
          </a:ln>
        </p:spPr>
        <p:txBody>
          <a:bodyPr wrap="none">
            <a:spAutoFit/>
          </a:bodyPr>
          <a:lstStyle/>
          <a:p>
            <a:r>
              <a:rPr lang="en-US"/>
              <a:t>Servlet</a:t>
            </a:r>
          </a:p>
        </p:txBody>
      </p:sp>
      <p:sp>
        <p:nvSpPr>
          <p:cNvPr id="47109" name="Text Box 5"/>
          <p:cNvSpPr txBox="1">
            <a:spLocks noChangeArrowheads="1"/>
          </p:cNvSpPr>
          <p:nvPr/>
        </p:nvSpPr>
        <p:spPr bwMode="auto">
          <a:xfrm>
            <a:off x="2819400" y="2286000"/>
            <a:ext cx="3159125" cy="457200"/>
          </a:xfrm>
          <a:prstGeom prst="rect">
            <a:avLst/>
          </a:prstGeom>
          <a:noFill/>
          <a:ln w="9525">
            <a:noFill/>
            <a:miter lim="800000"/>
            <a:headEnd/>
            <a:tailEnd/>
          </a:ln>
        </p:spPr>
        <p:txBody>
          <a:bodyPr wrap="none">
            <a:spAutoFit/>
          </a:bodyPr>
          <a:lstStyle/>
          <a:p>
            <a:r>
              <a:rPr lang="en-US"/>
              <a:t>GenericServlet(abstract)</a:t>
            </a:r>
          </a:p>
        </p:txBody>
      </p:sp>
      <p:sp>
        <p:nvSpPr>
          <p:cNvPr id="47110" name="Line 6"/>
          <p:cNvSpPr>
            <a:spLocks noChangeShapeType="1"/>
          </p:cNvSpPr>
          <p:nvPr/>
        </p:nvSpPr>
        <p:spPr bwMode="auto">
          <a:xfrm>
            <a:off x="2743200" y="2743200"/>
            <a:ext cx="3124200" cy="0"/>
          </a:xfrm>
          <a:prstGeom prst="line">
            <a:avLst/>
          </a:prstGeom>
          <a:noFill/>
          <a:ln w="9525">
            <a:solidFill>
              <a:schemeClr val="tx1"/>
            </a:solidFill>
            <a:round/>
            <a:headEnd/>
            <a:tailEnd/>
          </a:ln>
        </p:spPr>
        <p:txBody>
          <a:bodyPr/>
          <a:lstStyle/>
          <a:p>
            <a:endParaRPr lang="en-US"/>
          </a:p>
        </p:txBody>
      </p:sp>
      <p:sp>
        <p:nvSpPr>
          <p:cNvPr id="47111" name="Rectangle 7"/>
          <p:cNvSpPr>
            <a:spLocks noChangeArrowheads="1"/>
          </p:cNvSpPr>
          <p:nvPr/>
        </p:nvSpPr>
        <p:spPr bwMode="auto">
          <a:xfrm>
            <a:off x="2438400" y="4267200"/>
            <a:ext cx="3810000" cy="1066800"/>
          </a:xfrm>
          <a:prstGeom prst="rect">
            <a:avLst/>
          </a:prstGeom>
          <a:noFill/>
          <a:ln w="9525">
            <a:solidFill>
              <a:schemeClr val="tx1"/>
            </a:solidFill>
            <a:miter lim="800000"/>
            <a:headEnd/>
            <a:tailEnd/>
          </a:ln>
        </p:spPr>
        <p:txBody>
          <a:bodyPr wrap="none" anchor="ctr"/>
          <a:lstStyle/>
          <a:p>
            <a:endParaRPr lang="en-US"/>
          </a:p>
        </p:txBody>
      </p:sp>
      <p:sp>
        <p:nvSpPr>
          <p:cNvPr id="47112" name="Text Box 8"/>
          <p:cNvSpPr txBox="1">
            <a:spLocks noChangeArrowheads="1"/>
          </p:cNvSpPr>
          <p:nvPr/>
        </p:nvSpPr>
        <p:spPr bwMode="auto">
          <a:xfrm>
            <a:off x="2514600" y="4191000"/>
            <a:ext cx="3736975" cy="457200"/>
          </a:xfrm>
          <a:prstGeom prst="rect">
            <a:avLst/>
          </a:prstGeom>
          <a:noFill/>
          <a:ln w="9525">
            <a:noFill/>
            <a:miter lim="800000"/>
            <a:headEnd/>
            <a:tailEnd/>
          </a:ln>
        </p:spPr>
        <p:txBody>
          <a:bodyPr wrap="none">
            <a:spAutoFit/>
          </a:bodyPr>
          <a:lstStyle/>
          <a:p>
            <a:r>
              <a:rPr lang="en-US"/>
              <a:t>AddServlet(our servlet class)</a:t>
            </a:r>
          </a:p>
        </p:txBody>
      </p:sp>
      <p:sp>
        <p:nvSpPr>
          <p:cNvPr id="47113" name="Line 9"/>
          <p:cNvSpPr>
            <a:spLocks noChangeShapeType="1"/>
          </p:cNvSpPr>
          <p:nvPr/>
        </p:nvSpPr>
        <p:spPr bwMode="auto">
          <a:xfrm>
            <a:off x="2438400" y="4648200"/>
            <a:ext cx="3810000" cy="0"/>
          </a:xfrm>
          <a:prstGeom prst="line">
            <a:avLst/>
          </a:prstGeom>
          <a:noFill/>
          <a:ln w="9525">
            <a:solidFill>
              <a:schemeClr val="tx1"/>
            </a:solidFill>
            <a:round/>
            <a:headEnd/>
            <a:tailEnd/>
          </a:ln>
        </p:spPr>
        <p:txBody>
          <a:bodyPr/>
          <a:lstStyle/>
          <a:p>
            <a:endParaRPr lang="en-US"/>
          </a:p>
        </p:txBody>
      </p:sp>
      <p:sp>
        <p:nvSpPr>
          <p:cNvPr id="47114" name="Line 10"/>
          <p:cNvSpPr>
            <a:spLocks noChangeShapeType="1"/>
          </p:cNvSpPr>
          <p:nvPr/>
        </p:nvSpPr>
        <p:spPr bwMode="auto">
          <a:xfrm flipV="1">
            <a:off x="4191000" y="1600200"/>
            <a:ext cx="0" cy="762000"/>
          </a:xfrm>
          <a:prstGeom prst="line">
            <a:avLst/>
          </a:prstGeom>
          <a:noFill/>
          <a:ln w="9525">
            <a:solidFill>
              <a:schemeClr val="tx1"/>
            </a:solidFill>
            <a:prstDash val="dash"/>
            <a:round/>
            <a:headEnd/>
            <a:tailEnd type="triangle" w="med" len="med"/>
          </a:ln>
        </p:spPr>
        <p:txBody>
          <a:bodyPr/>
          <a:lstStyle/>
          <a:p>
            <a:endParaRPr lang="en-US"/>
          </a:p>
        </p:txBody>
      </p:sp>
      <p:sp>
        <p:nvSpPr>
          <p:cNvPr id="47115" name="Text Box 11"/>
          <p:cNvSpPr txBox="1">
            <a:spLocks noChangeArrowheads="1"/>
          </p:cNvSpPr>
          <p:nvPr/>
        </p:nvSpPr>
        <p:spPr bwMode="auto">
          <a:xfrm>
            <a:off x="2743200" y="2895600"/>
            <a:ext cx="3048000" cy="701675"/>
          </a:xfrm>
          <a:prstGeom prst="rect">
            <a:avLst/>
          </a:prstGeom>
          <a:noFill/>
          <a:ln w="9525">
            <a:noFill/>
            <a:miter lim="800000"/>
            <a:headEnd/>
            <a:tailEnd/>
          </a:ln>
        </p:spPr>
        <p:txBody>
          <a:bodyPr>
            <a:spAutoFit/>
          </a:bodyPr>
          <a:lstStyle/>
          <a:p>
            <a:pPr>
              <a:spcBef>
                <a:spcPct val="50000"/>
              </a:spcBef>
            </a:pPr>
            <a:r>
              <a:rPr lang="en-US" sz="1600"/>
              <a:t>service(ServletRequest ,ServletResponse</a:t>
            </a:r>
            <a:r>
              <a:rPr lang="en-US"/>
              <a:t>)(</a:t>
            </a:r>
            <a:r>
              <a:rPr lang="en-US" sz="1600"/>
              <a:t>undefined)</a:t>
            </a:r>
          </a:p>
        </p:txBody>
      </p:sp>
      <p:sp>
        <p:nvSpPr>
          <p:cNvPr id="47116" name="Text Box 12"/>
          <p:cNvSpPr txBox="1">
            <a:spLocks noChangeArrowheads="1"/>
          </p:cNvSpPr>
          <p:nvPr/>
        </p:nvSpPr>
        <p:spPr bwMode="auto">
          <a:xfrm>
            <a:off x="3946525" y="3165475"/>
            <a:ext cx="184150" cy="457200"/>
          </a:xfrm>
          <a:prstGeom prst="rect">
            <a:avLst/>
          </a:prstGeom>
          <a:noFill/>
          <a:ln w="9525">
            <a:noFill/>
            <a:miter lim="800000"/>
            <a:headEnd/>
            <a:tailEnd/>
          </a:ln>
        </p:spPr>
        <p:txBody>
          <a:bodyPr wrap="none">
            <a:spAutoFit/>
          </a:bodyPr>
          <a:lstStyle/>
          <a:p>
            <a:endParaRPr lang="en-US"/>
          </a:p>
        </p:txBody>
      </p:sp>
      <p:sp>
        <p:nvSpPr>
          <p:cNvPr id="47117" name="Line 13"/>
          <p:cNvSpPr>
            <a:spLocks noChangeShapeType="1"/>
          </p:cNvSpPr>
          <p:nvPr/>
        </p:nvSpPr>
        <p:spPr bwMode="auto">
          <a:xfrm flipV="1">
            <a:off x="4343400" y="3733800"/>
            <a:ext cx="0" cy="533400"/>
          </a:xfrm>
          <a:prstGeom prst="line">
            <a:avLst/>
          </a:prstGeom>
          <a:noFill/>
          <a:ln w="9525">
            <a:solidFill>
              <a:schemeClr val="tx1"/>
            </a:solidFill>
            <a:round/>
            <a:headEnd/>
            <a:tailEnd type="triangle" w="med" len="med"/>
          </a:ln>
        </p:spPr>
        <p:txBody>
          <a:bodyPr/>
          <a:lstStyle/>
          <a:p>
            <a:endParaRPr lang="en-US"/>
          </a:p>
        </p:txBody>
      </p:sp>
      <p:sp>
        <p:nvSpPr>
          <p:cNvPr id="47118" name="Text Box 14"/>
          <p:cNvSpPr txBox="1">
            <a:spLocks noChangeArrowheads="1"/>
          </p:cNvSpPr>
          <p:nvPr/>
        </p:nvSpPr>
        <p:spPr bwMode="auto">
          <a:xfrm>
            <a:off x="2514600" y="4800600"/>
            <a:ext cx="3657600" cy="336550"/>
          </a:xfrm>
          <a:prstGeom prst="rect">
            <a:avLst/>
          </a:prstGeom>
          <a:noFill/>
          <a:ln w="9525">
            <a:noFill/>
            <a:miter lim="800000"/>
            <a:headEnd/>
            <a:tailEnd/>
          </a:ln>
        </p:spPr>
        <p:txBody>
          <a:bodyPr>
            <a:spAutoFit/>
          </a:bodyPr>
          <a:lstStyle/>
          <a:p>
            <a:pPr>
              <a:spcBef>
                <a:spcPct val="50000"/>
              </a:spcBef>
            </a:pPr>
            <a:r>
              <a:rPr lang="en-US" sz="1600" b="1" i="1"/>
              <a:t>Override method “service”</a:t>
            </a:r>
          </a:p>
        </p:txBody>
      </p:sp>
    </p:spTree>
  </p:cSld>
  <p:clrMapOvr>
    <a:masterClrMapping/>
  </p:clrMapOvr>
  <p:transition spd="slow">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 tricks of </a:t>
            </a:r>
            <a:r>
              <a:rPr lang="en-US" dirty="0" err="1" smtClean="0"/>
              <a:t>GenericServlet</a:t>
            </a:r>
            <a:endParaRPr lang="en-US" dirty="0"/>
          </a:p>
        </p:txBody>
      </p:sp>
      <p:sp>
        <p:nvSpPr>
          <p:cNvPr id="3" name="Content Placeholder 2"/>
          <p:cNvSpPr>
            <a:spLocks noGrp="1"/>
          </p:cNvSpPr>
          <p:nvPr>
            <p:ph idx="1"/>
          </p:nvPr>
        </p:nvSpPr>
        <p:spPr/>
        <p:txBody>
          <a:bodyPr>
            <a:normAutofit/>
          </a:bodyPr>
          <a:lstStyle/>
          <a:p>
            <a:r>
              <a:rPr lang="en-US" dirty="0" err="1" smtClean="0"/>
              <a:t>GenericServlet</a:t>
            </a:r>
            <a:r>
              <a:rPr lang="en-US" dirty="0" smtClean="0"/>
              <a:t> employs some useful tricks to make life of developer easy .</a:t>
            </a:r>
          </a:p>
          <a:p>
            <a:r>
              <a:rPr lang="en-US" dirty="0" smtClean="0"/>
              <a:t>Apart from having init(</a:t>
            </a:r>
            <a:r>
              <a:rPr lang="en-US" dirty="0" err="1" smtClean="0"/>
              <a:t>ServletConfig</a:t>
            </a:r>
            <a:r>
              <a:rPr lang="en-US" dirty="0" smtClean="0"/>
              <a:t>), available from </a:t>
            </a:r>
            <a:r>
              <a:rPr lang="en-US" dirty="0" err="1" smtClean="0"/>
              <a:t>Servlet</a:t>
            </a:r>
            <a:r>
              <a:rPr lang="en-US" dirty="0" smtClean="0"/>
              <a:t> interface ,  it declares another init method that does not accept any parameter i.e. init method is overloaded.</a:t>
            </a:r>
          </a:p>
          <a:p>
            <a:pPr lvl="1"/>
            <a:r>
              <a:rPr lang="en-US" dirty="0" smtClean="0"/>
              <a:t>void init(</a:t>
            </a:r>
            <a:r>
              <a:rPr lang="en-US" dirty="0" err="1" smtClean="0"/>
              <a:t>ServletConfig</a:t>
            </a:r>
            <a:r>
              <a:rPr lang="en-US" dirty="0" smtClean="0"/>
              <a:t> </a:t>
            </a:r>
            <a:r>
              <a:rPr lang="en-US" dirty="0" err="1" smtClean="0"/>
              <a:t>cfg</a:t>
            </a:r>
            <a:r>
              <a:rPr lang="en-US" dirty="0" smtClean="0"/>
              <a:t>)</a:t>
            </a:r>
          </a:p>
          <a:p>
            <a:pPr lvl="1"/>
            <a:r>
              <a:rPr lang="en-US" dirty="0" smtClean="0"/>
              <a:t>void init()</a:t>
            </a:r>
          </a:p>
          <a:p>
            <a:r>
              <a:rPr lang="en-US" dirty="0" smtClean="0"/>
              <a:t>it declares a variable of type </a:t>
            </a:r>
            <a:r>
              <a:rPr lang="en-US" dirty="0" err="1" smtClean="0"/>
              <a:t>ServletConfig</a:t>
            </a:r>
            <a:r>
              <a:rPr lang="en-US" dirty="0" smtClean="0"/>
              <a:t> </a:t>
            </a:r>
            <a:r>
              <a:rPr lang="en-US" smtClean="0"/>
              <a:t>as field.</a:t>
            </a:r>
            <a:endParaRPr lang="en-US" dirty="0"/>
          </a:p>
        </p:txBody>
      </p:sp>
    </p:spTree>
  </p:cSld>
  <p:clrMapOvr>
    <a:masterClrMapping/>
  </p:clrMapOvr>
  <p:transition spd="slow">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 tricks of </a:t>
            </a:r>
            <a:r>
              <a:rPr lang="en-US" dirty="0" err="1" smtClean="0"/>
              <a:t>GenericServlet</a:t>
            </a:r>
            <a:endParaRPr lang="en-US" dirty="0"/>
          </a:p>
        </p:txBody>
      </p:sp>
      <p:sp>
        <p:nvSpPr>
          <p:cNvPr id="4" name="TextBox 3"/>
          <p:cNvSpPr txBox="1"/>
          <p:nvPr/>
        </p:nvSpPr>
        <p:spPr>
          <a:xfrm>
            <a:off x="685800" y="990600"/>
            <a:ext cx="8229600" cy="4893647"/>
          </a:xfrm>
          <a:prstGeom prst="rect">
            <a:avLst/>
          </a:prstGeom>
          <a:noFill/>
        </p:spPr>
        <p:txBody>
          <a:bodyPr wrap="square" rtlCol="0">
            <a:spAutoFit/>
          </a:bodyPr>
          <a:lstStyle/>
          <a:p>
            <a:r>
              <a:rPr lang="en-US" dirty="0" smtClean="0"/>
              <a:t>public class </a:t>
            </a:r>
            <a:r>
              <a:rPr lang="en-US" dirty="0" err="1" smtClean="0"/>
              <a:t>GenericServlet</a:t>
            </a:r>
            <a:r>
              <a:rPr lang="en-US" dirty="0" smtClean="0"/>
              <a:t> implements </a:t>
            </a:r>
            <a:r>
              <a:rPr lang="en-US" dirty="0" err="1" smtClean="0"/>
              <a:t>Servlet,ServletConfig</a:t>
            </a:r>
            <a:r>
              <a:rPr lang="en-US" dirty="0" smtClean="0"/>
              <a:t>{</a:t>
            </a:r>
          </a:p>
          <a:p>
            <a:r>
              <a:rPr lang="en-US" dirty="0" smtClean="0"/>
              <a:t>	private </a:t>
            </a:r>
            <a:r>
              <a:rPr lang="en-US" dirty="0" err="1" smtClean="0"/>
              <a:t>ServletConfig</a:t>
            </a:r>
            <a:r>
              <a:rPr lang="en-US" dirty="0" smtClean="0"/>
              <a:t> </a:t>
            </a:r>
            <a:r>
              <a:rPr lang="en-US" dirty="0" err="1" smtClean="0"/>
              <a:t>config</a:t>
            </a:r>
            <a:r>
              <a:rPr lang="en-US" dirty="0" smtClean="0"/>
              <a:t>;</a:t>
            </a:r>
          </a:p>
          <a:p>
            <a:r>
              <a:rPr lang="en-US" dirty="0" smtClean="0"/>
              <a:t>	public void init(</a:t>
            </a:r>
            <a:r>
              <a:rPr lang="en-US" dirty="0" err="1" smtClean="0"/>
              <a:t>ServletConfig</a:t>
            </a:r>
            <a:r>
              <a:rPr lang="en-US" dirty="0" smtClean="0"/>
              <a:t> </a:t>
            </a:r>
            <a:r>
              <a:rPr lang="en-US" dirty="0" err="1" smtClean="0"/>
              <a:t>cfg</a:t>
            </a:r>
            <a:r>
              <a:rPr lang="en-US" dirty="0" smtClean="0"/>
              <a:t>){</a:t>
            </a:r>
          </a:p>
          <a:p>
            <a:r>
              <a:rPr lang="en-US" dirty="0" smtClean="0"/>
              <a:t>		</a:t>
            </a:r>
            <a:r>
              <a:rPr lang="en-US" dirty="0" err="1" smtClean="0"/>
              <a:t>config</a:t>
            </a:r>
            <a:r>
              <a:rPr lang="en-US" dirty="0" smtClean="0"/>
              <a:t>=</a:t>
            </a:r>
            <a:r>
              <a:rPr lang="en-US" dirty="0" err="1" smtClean="0"/>
              <a:t>cfg</a:t>
            </a:r>
            <a:r>
              <a:rPr lang="en-US" dirty="0" smtClean="0"/>
              <a:t>;</a:t>
            </a:r>
          </a:p>
          <a:p>
            <a:r>
              <a:rPr lang="en-US" dirty="0" smtClean="0"/>
              <a:t>		init();</a:t>
            </a:r>
          </a:p>
          <a:p>
            <a:r>
              <a:rPr lang="en-US" dirty="0" smtClean="0"/>
              <a:t>	}</a:t>
            </a:r>
          </a:p>
          <a:p>
            <a:r>
              <a:rPr lang="en-US" dirty="0" smtClean="0"/>
              <a:t>	public void init(){}</a:t>
            </a:r>
          </a:p>
          <a:p>
            <a:r>
              <a:rPr lang="en-US" dirty="0" smtClean="0"/>
              <a:t>      	public </a:t>
            </a:r>
            <a:r>
              <a:rPr lang="en-US" dirty="0" err="1" smtClean="0"/>
              <a:t>ServletConfig</a:t>
            </a:r>
            <a:r>
              <a:rPr lang="en-US" dirty="0" smtClean="0"/>
              <a:t> </a:t>
            </a:r>
            <a:r>
              <a:rPr lang="en-US" dirty="0" err="1" smtClean="0"/>
              <a:t>getServletConfig</a:t>
            </a:r>
            <a:r>
              <a:rPr lang="en-US" dirty="0" smtClean="0"/>
              <a:t>(){</a:t>
            </a:r>
          </a:p>
          <a:p>
            <a:r>
              <a:rPr lang="en-US" dirty="0" smtClean="0"/>
              <a:t>		return </a:t>
            </a:r>
            <a:r>
              <a:rPr lang="en-US" dirty="0" err="1" smtClean="0"/>
              <a:t>config</a:t>
            </a:r>
            <a:r>
              <a:rPr lang="en-US" dirty="0" smtClean="0"/>
              <a:t>;</a:t>
            </a:r>
          </a:p>
          <a:p>
            <a:r>
              <a:rPr lang="en-US" dirty="0" smtClean="0"/>
              <a:t>	}</a:t>
            </a:r>
          </a:p>
          <a:p>
            <a:r>
              <a:rPr lang="en-US" dirty="0" smtClean="0"/>
              <a:t>	-----------------</a:t>
            </a:r>
          </a:p>
          <a:p>
            <a:r>
              <a:rPr lang="en-US" dirty="0" smtClean="0"/>
              <a:t>	-----------------</a:t>
            </a:r>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helps</a:t>
            </a:r>
            <a:endParaRPr lang="en-US" dirty="0"/>
          </a:p>
        </p:txBody>
      </p:sp>
      <p:sp>
        <p:nvSpPr>
          <p:cNvPr id="3" name="Content Placeholder 2"/>
          <p:cNvSpPr>
            <a:spLocks noGrp="1"/>
          </p:cNvSpPr>
          <p:nvPr>
            <p:ph idx="1"/>
          </p:nvPr>
        </p:nvSpPr>
        <p:spPr/>
        <p:txBody>
          <a:bodyPr/>
          <a:lstStyle/>
          <a:p>
            <a:r>
              <a:rPr lang="en-US" dirty="0" smtClean="0"/>
              <a:t>Tricks employed in </a:t>
            </a:r>
            <a:r>
              <a:rPr lang="en-US" dirty="0" err="1" smtClean="0"/>
              <a:t>GenericServlet</a:t>
            </a:r>
            <a:r>
              <a:rPr lang="en-US" dirty="0" smtClean="0"/>
              <a:t> , helps us writing “init” method</a:t>
            </a:r>
          </a:p>
          <a:p>
            <a:pPr lvl="1"/>
            <a:r>
              <a:rPr lang="en-US" dirty="0" smtClean="0"/>
              <a:t>There is no need to override init(</a:t>
            </a:r>
            <a:r>
              <a:rPr lang="en-US" dirty="0" err="1" smtClean="0"/>
              <a:t>ServletConfig</a:t>
            </a:r>
            <a:r>
              <a:rPr lang="en-US" dirty="0" smtClean="0"/>
              <a:t>) in our </a:t>
            </a:r>
            <a:r>
              <a:rPr lang="en-US" dirty="0" err="1" smtClean="0"/>
              <a:t>servlet</a:t>
            </a:r>
            <a:r>
              <a:rPr lang="en-US" dirty="0" smtClean="0"/>
              <a:t> class that extends </a:t>
            </a:r>
            <a:r>
              <a:rPr lang="en-US" dirty="0" err="1" smtClean="0"/>
              <a:t>GenericServlet</a:t>
            </a:r>
            <a:endParaRPr lang="en-US" dirty="0" smtClean="0"/>
          </a:p>
          <a:p>
            <a:pPr lvl="1"/>
            <a:r>
              <a:rPr lang="en-US" dirty="0" smtClean="0"/>
              <a:t>Overriding “init()” is sufficient</a:t>
            </a:r>
          </a:p>
          <a:p>
            <a:pPr lvl="1"/>
            <a:r>
              <a:rPr lang="en-US" dirty="0" smtClean="0"/>
              <a:t>No need to worry about </a:t>
            </a:r>
            <a:r>
              <a:rPr lang="en-US" dirty="0" err="1" smtClean="0"/>
              <a:t>ServletConfig</a:t>
            </a:r>
            <a:r>
              <a:rPr lang="en-US" dirty="0" smtClean="0"/>
              <a:t> object that was passed to init(</a:t>
            </a:r>
            <a:r>
              <a:rPr lang="en-US" dirty="0" err="1" smtClean="0"/>
              <a:t>ServletConfig</a:t>
            </a:r>
            <a:r>
              <a:rPr lang="en-US" dirty="0" smtClean="0"/>
              <a:t>) , because that object will be available through instance variable.</a:t>
            </a:r>
            <a:endParaRPr lang="en-US" dirty="0"/>
          </a:p>
        </p:txBody>
      </p:sp>
    </p:spTree>
  </p:cSld>
  <p:clrMapOvr>
    <a:masterClrMapping/>
  </p:clrMapOvr>
  <p:transition spd="slow">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TextBox 4"/>
          <p:cNvSpPr txBox="1"/>
          <p:nvPr/>
        </p:nvSpPr>
        <p:spPr>
          <a:xfrm>
            <a:off x="685800" y="990600"/>
            <a:ext cx="8839200" cy="4893647"/>
          </a:xfrm>
          <a:prstGeom prst="rect">
            <a:avLst/>
          </a:prstGeom>
          <a:noFill/>
        </p:spPr>
        <p:txBody>
          <a:bodyPr wrap="square" rtlCol="0">
            <a:spAutoFit/>
          </a:bodyPr>
          <a:lstStyle/>
          <a:p>
            <a:r>
              <a:rPr lang="en-US" dirty="0" smtClean="0"/>
              <a:t>public class </a:t>
            </a:r>
            <a:r>
              <a:rPr lang="en-US" dirty="0" err="1" smtClean="0"/>
              <a:t>AddServlet</a:t>
            </a:r>
            <a:r>
              <a:rPr lang="en-US" dirty="0" smtClean="0"/>
              <a:t> extends </a:t>
            </a:r>
            <a:r>
              <a:rPr lang="en-US" dirty="0" err="1" smtClean="0"/>
              <a:t>GenericServlet</a:t>
            </a:r>
            <a:r>
              <a:rPr lang="en-US" dirty="0" smtClean="0"/>
              <a:t>{</a:t>
            </a:r>
          </a:p>
          <a:p>
            <a:r>
              <a:rPr lang="en-US" dirty="0" smtClean="0"/>
              <a:t>	public void init(){</a:t>
            </a:r>
          </a:p>
          <a:p>
            <a:r>
              <a:rPr lang="en-US" dirty="0" smtClean="0"/>
              <a:t>		// your </a:t>
            </a:r>
            <a:r>
              <a:rPr lang="en-US" dirty="0" err="1" smtClean="0"/>
              <a:t>servlet</a:t>
            </a:r>
            <a:r>
              <a:rPr lang="en-US" dirty="0" smtClean="0"/>
              <a:t> initialization logic </a:t>
            </a:r>
          </a:p>
          <a:p>
            <a:r>
              <a:rPr lang="en-US" dirty="0" smtClean="0"/>
              <a:t>		// </a:t>
            </a:r>
            <a:r>
              <a:rPr lang="en-US" dirty="0" err="1" smtClean="0"/>
              <a:t>ServletConfig</a:t>
            </a:r>
            <a:r>
              <a:rPr lang="en-US" dirty="0" smtClean="0"/>
              <a:t> object is already saved in instance</a:t>
            </a:r>
          </a:p>
          <a:p>
            <a:r>
              <a:rPr lang="en-US" dirty="0" smtClean="0"/>
              <a:t>		// variable</a:t>
            </a:r>
          </a:p>
          <a:p>
            <a:r>
              <a:rPr lang="en-US" dirty="0" smtClean="0"/>
              <a:t>	}</a:t>
            </a:r>
          </a:p>
          <a:p>
            <a:r>
              <a:rPr lang="en-US" dirty="0" smtClean="0"/>
              <a:t>	public void service(</a:t>
            </a:r>
            <a:r>
              <a:rPr lang="en-US" dirty="0" err="1" smtClean="0"/>
              <a:t>ServletRequest</a:t>
            </a:r>
            <a:r>
              <a:rPr lang="en-US" dirty="0" smtClean="0"/>
              <a:t> </a:t>
            </a:r>
            <a:r>
              <a:rPr lang="en-US" dirty="0" err="1" smtClean="0"/>
              <a:t>req,ServletResponse</a:t>
            </a:r>
            <a:r>
              <a:rPr lang="en-US" dirty="0" smtClean="0"/>
              <a:t> res){</a:t>
            </a:r>
          </a:p>
          <a:p>
            <a:r>
              <a:rPr lang="en-US" dirty="0" smtClean="0"/>
              <a:t>		// your HTML page generation logic</a:t>
            </a:r>
          </a:p>
          <a:p>
            <a:r>
              <a:rPr lang="en-US" dirty="0" smtClean="0"/>
              <a:t>	}</a:t>
            </a:r>
          </a:p>
          <a:p>
            <a:endParaRPr lang="en-US" dirty="0" smtClean="0"/>
          </a:p>
          <a:p>
            <a:r>
              <a:rPr lang="en-US" dirty="0" smtClean="0"/>
              <a:t>      	-----------------</a:t>
            </a:r>
          </a:p>
          <a:p>
            <a:r>
              <a:rPr lang="en-US" dirty="0" smtClean="0"/>
              <a:t>	-----------------</a:t>
            </a:r>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Methods of </a:t>
            </a:r>
            <a:r>
              <a:rPr lang="en-US" dirty="0" err="1" smtClean="0"/>
              <a:t>GenericServlet</a:t>
            </a:r>
            <a:endParaRPr lang="en-US" dirty="0"/>
          </a:p>
        </p:txBody>
      </p:sp>
      <p:sp>
        <p:nvSpPr>
          <p:cNvPr id="5" name="TextBox 4"/>
          <p:cNvSpPr txBox="1"/>
          <p:nvPr/>
        </p:nvSpPr>
        <p:spPr>
          <a:xfrm>
            <a:off x="685800" y="990600"/>
            <a:ext cx="8839200" cy="5262979"/>
          </a:xfrm>
          <a:prstGeom prst="rect">
            <a:avLst/>
          </a:prstGeom>
          <a:noFill/>
        </p:spPr>
        <p:txBody>
          <a:bodyPr wrap="square" rtlCol="0">
            <a:spAutoFit/>
          </a:bodyPr>
          <a:lstStyle/>
          <a:p>
            <a:r>
              <a:rPr lang="en-US" dirty="0" smtClean="0"/>
              <a:t>public class </a:t>
            </a:r>
            <a:r>
              <a:rPr lang="en-US" dirty="0" err="1" smtClean="0"/>
              <a:t>AddServlet</a:t>
            </a:r>
            <a:r>
              <a:rPr lang="en-US" dirty="0" smtClean="0"/>
              <a:t> extends </a:t>
            </a:r>
            <a:r>
              <a:rPr lang="en-US" dirty="0" err="1" smtClean="0"/>
              <a:t>GenericServlet</a:t>
            </a:r>
            <a:r>
              <a:rPr lang="en-US" dirty="0" smtClean="0"/>
              <a:t>{</a:t>
            </a:r>
          </a:p>
          <a:p>
            <a:r>
              <a:rPr lang="en-US" dirty="0" smtClean="0"/>
              <a:t>	public void init(){</a:t>
            </a:r>
          </a:p>
          <a:p>
            <a:r>
              <a:rPr lang="en-US" dirty="0" smtClean="0"/>
              <a:t>		// Call methods inherited from base class</a:t>
            </a:r>
          </a:p>
          <a:p>
            <a:r>
              <a:rPr lang="en-US" dirty="0" smtClean="0"/>
              <a:t>		String var1 = </a:t>
            </a:r>
            <a:r>
              <a:rPr lang="en-US" dirty="0" err="1" smtClean="0"/>
              <a:t>getInitParameter</a:t>
            </a:r>
            <a:r>
              <a:rPr lang="en-US" dirty="0" smtClean="0"/>
              <a:t>(“var1”);</a:t>
            </a:r>
          </a:p>
          <a:p>
            <a:r>
              <a:rPr lang="en-US" dirty="0" smtClean="0"/>
              <a:t>	}</a:t>
            </a:r>
          </a:p>
          <a:p>
            <a:r>
              <a:rPr lang="en-US" dirty="0" smtClean="0"/>
              <a:t>	public void service(</a:t>
            </a:r>
            <a:r>
              <a:rPr lang="en-US" dirty="0" err="1" smtClean="0"/>
              <a:t>ServletRequest</a:t>
            </a:r>
            <a:r>
              <a:rPr lang="en-US" dirty="0" smtClean="0"/>
              <a:t> </a:t>
            </a:r>
            <a:r>
              <a:rPr lang="en-US" dirty="0" err="1" smtClean="0"/>
              <a:t>req,ServletResponse</a:t>
            </a:r>
            <a:r>
              <a:rPr lang="en-US" dirty="0" smtClean="0"/>
              <a:t> res){</a:t>
            </a:r>
          </a:p>
          <a:p>
            <a:r>
              <a:rPr lang="en-US" dirty="0" smtClean="0"/>
              <a:t>		//Call methods inherited from base class </a:t>
            </a:r>
          </a:p>
          <a:p>
            <a:r>
              <a:rPr lang="en-US" dirty="0" smtClean="0"/>
              <a:t>		String var1 = </a:t>
            </a:r>
            <a:r>
              <a:rPr lang="en-US" dirty="0" err="1" smtClean="0"/>
              <a:t>getInitParameter</a:t>
            </a:r>
            <a:r>
              <a:rPr lang="en-US" dirty="0" smtClean="0"/>
              <a:t>(“var1”);</a:t>
            </a:r>
          </a:p>
          <a:p>
            <a:endParaRPr lang="en-US" dirty="0" smtClean="0"/>
          </a:p>
          <a:p>
            <a:r>
              <a:rPr lang="en-US" dirty="0" smtClean="0"/>
              <a:t>	}</a:t>
            </a:r>
          </a:p>
          <a:p>
            <a:endParaRPr lang="en-US" dirty="0" smtClean="0"/>
          </a:p>
          <a:p>
            <a:r>
              <a:rPr lang="en-US" dirty="0" smtClean="0"/>
              <a:t>      	-----------------</a:t>
            </a:r>
          </a:p>
          <a:p>
            <a:r>
              <a:rPr lang="en-US" dirty="0" smtClean="0"/>
              <a:t>	-----------------</a:t>
            </a:r>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Explanation</a:t>
            </a:r>
            <a:endParaRPr lang="en-US" dirty="0"/>
          </a:p>
        </p:txBody>
      </p:sp>
      <p:sp>
        <p:nvSpPr>
          <p:cNvPr id="4" name="Content Placeholder 3"/>
          <p:cNvSpPr>
            <a:spLocks noGrp="1"/>
          </p:cNvSpPr>
          <p:nvPr>
            <p:ph idx="1"/>
          </p:nvPr>
        </p:nvSpPr>
        <p:spPr/>
        <p:txBody>
          <a:bodyPr>
            <a:normAutofit/>
          </a:bodyPr>
          <a:lstStyle/>
          <a:p>
            <a:r>
              <a:rPr lang="en-US" dirty="0" smtClean="0"/>
              <a:t>So , whenever a new request for </a:t>
            </a:r>
            <a:r>
              <a:rPr lang="en-US" dirty="0" err="1" smtClean="0"/>
              <a:t>AddServlet</a:t>
            </a:r>
            <a:r>
              <a:rPr lang="en-US" dirty="0" smtClean="0"/>
              <a:t> comes , web container creates an object of </a:t>
            </a:r>
            <a:r>
              <a:rPr lang="en-US" dirty="0" err="1" smtClean="0"/>
              <a:t>AddServlet</a:t>
            </a:r>
            <a:r>
              <a:rPr lang="en-US" dirty="0" smtClean="0"/>
              <a:t> , by calling the default constructor.</a:t>
            </a:r>
          </a:p>
          <a:p>
            <a:r>
              <a:rPr lang="en-US" dirty="0" smtClean="0"/>
              <a:t>Web container calls , init(</a:t>
            </a:r>
            <a:r>
              <a:rPr lang="en-US" dirty="0" err="1" smtClean="0"/>
              <a:t>ServletConfig</a:t>
            </a:r>
            <a:r>
              <a:rPr lang="en-US" dirty="0" smtClean="0"/>
              <a:t>) , which is available to </a:t>
            </a:r>
            <a:r>
              <a:rPr lang="en-US" dirty="0" err="1" smtClean="0"/>
              <a:t>AddServlet</a:t>
            </a:r>
            <a:r>
              <a:rPr lang="en-US" dirty="0" smtClean="0"/>
              <a:t> from </a:t>
            </a:r>
            <a:r>
              <a:rPr lang="en-US" dirty="0" err="1" smtClean="0"/>
              <a:t>GenericServlet</a:t>
            </a:r>
            <a:r>
              <a:rPr lang="en-US" dirty="0" smtClean="0"/>
              <a:t> .</a:t>
            </a:r>
          </a:p>
          <a:p>
            <a:r>
              <a:rPr lang="en-US" dirty="0" smtClean="0"/>
              <a:t>From init(</a:t>
            </a:r>
            <a:r>
              <a:rPr lang="en-US" dirty="0" err="1" smtClean="0"/>
              <a:t>ServletConfig</a:t>
            </a:r>
            <a:r>
              <a:rPr lang="en-US" dirty="0" smtClean="0"/>
              <a:t>) control goes to init() .Initially init() was also available from </a:t>
            </a:r>
            <a:r>
              <a:rPr lang="en-US" dirty="0" err="1" smtClean="0"/>
              <a:t>GenericServlet</a:t>
            </a:r>
            <a:r>
              <a:rPr lang="en-US" dirty="0" smtClean="0"/>
              <a:t>.</a:t>
            </a:r>
          </a:p>
          <a:p>
            <a:r>
              <a:rPr lang="en-US" dirty="0" smtClean="0"/>
              <a:t>As </a:t>
            </a:r>
            <a:r>
              <a:rPr lang="en-US" dirty="0" err="1" smtClean="0"/>
              <a:t>AddServlet</a:t>
            </a:r>
            <a:r>
              <a:rPr lang="en-US" dirty="0" smtClean="0"/>
              <a:t> has overridden init() in its class, so instead of calling init() of </a:t>
            </a:r>
            <a:r>
              <a:rPr lang="en-US" dirty="0" err="1" smtClean="0"/>
              <a:t>GenericServlet</a:t>
            </a:r>
            <a:r>
              <a:rPr lang="en-US" dirty="0" smtClean="0"/>
              <a:t> , it call init() of </a:t>
            </a:r>
            <a:r>
              <a:rPr lang="en-US" dirty="0" err="1" smtClean="0"/>
              <a:t>AddServlet</a:t>
            </a:r>
            <a:r>
              <a:rPr lang="en-US" dirty="0" smtClean="0"/>
              <a:t>.(Due to </a:t>
            </a:r>
            <a:r>
              <a:rPr lang="en-US" dirty="0" err="1" smtClean="0"/>
              <a:t>dyn</a:t>
            </a:r>
            <a:r>
              <a:rPr lang="en-US" dirty="0" smtClean="0"/>
              <a:t> polymorphism)</a:t>
            </a:r>
            <a:endParaRPr lang="en-US" dirty="0"/>
          </a:p>
        </p:txBody>
      </p:sp>
    </p:spTree>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 Tricks of </a:t>
            </a:r>
            <a:r>
              <a:rPr lang="en-US" dirty="0" err="1" smtClean="0"/>
              <a:t>GenericServlet</a:t>
            </a:r>
            <a:endParaRPr lang="en-US" dirty="0"/>
          </a:p>
        </p:txBody>
      </p:sp>
      <p:sp>
        <p:nvSpPr>
          <p:cNvPr id="3" name="Content Placeholder 2"/>
          <p:cNvSpPr>
            <a:spLocks noGrp="1"/>
          </p:cNvSpPr>
          <p:nvPr>
            <p:ph idx="1"/>
          </p:nvPr>
        </p:nvSpPr>
        <p:spPr/>
        <p:txBody>
          <a:bodyPr/>
          <a:lstStyle/>
          <a:p>
            <a:r>
              <a:rPr lang="en-US" dirty="0" smtClean="0"/>
              <a:t>Abstract class </a:t>
            </a:r>
            <a:r>
              <a:rPr lang="en-US" dirty="0" err="1" smtClean="0"/>
              <a:t>GenericServlet</a:t>
            </a:r>
            <a:r>
              <a:rPr lang="en-US" dirty="0" smtClean="0"/>
              <a:t> has implemented </a:t>
            </a:r>
            <a:r>
              <a:rPr lang="en-US" dirty="0" err="1" smtClean="0"/>
              <a:t>Servlet</a:t>
            </a:r>
            <a:r>
              <a:rPr lang="en-US" dirty="0" smtClean="0"/>
              <a:t> as well as </a:t>
            </a:r>
            <a:r>
              <a:rPr lang="en-US" dirty="0" err="1" smtClean="0"/>
              <a:t>ServletConfig</a:t>
            </a:r>
            <a:r>
              <a:rPr lang="en-US" dirty="0" smtClean="0"/>
              <a:t> interface</a:t>
            </a:r>
          </a:p>
          <a:p>
            <a:r>
              <a:rPr lang="en-US" dirty="0" smtClean="0"/>
              <a:t>So , all methods that are declared in </a:t>
            </a:r>
            <a:r>
              <a:rPr lang="en-US" dirty="0" err="1" smtClean="0"/>
              <a:t>ServletConfig</a:t>
            </a:r>
            <a:r>
              <a:rPr lang="en-US" dirty="0" smtClean="0"/>
              <a:t>  , available in </a:t>
            </a:r>
            <a:r>
              <a:rPr lang="en-US" dirty="0" err="1" smtClean="0"/>
              <a:t>GenericServlet</a:t>
            </a:r>
            <a:r>
              <a:rPr lang="en-US" dirty="0" smtClean="0"/>
              <a:t>.</a:t>
            </a:r>
          </a:p>
          <a:p>
            <a:pPr>
              <a:buNone/>
            </a:pPr>
            <a:endParaRPr lang="en-US" dirty="0"/>
          </a:p>
        </p:txBody>
      </p:sp>
    </p:spTree>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 tricks of </a:t>
            </a:r>
            <a:r>
              <a:rPr lang="en-US" dirty="0" err="1" smtClean="0"/>
              <a:t>GenericServlet</a:t>
            </a:r>
            <a:endParaRPr lang="en-US" dirty="0"/>
          </a:p>
        </p:txBody>
      </p:sp>
      <p:sp>
        <p:nvSpPr>
          <p:cNvPr id="4" name="TextBox 3"/>
          <p:cNvSpPr txBox="1"/>
          <p:nvPr/>
        </p:nvSpPr>
        <p:spPr>
          <a:xfrm>
            <a:off x="685800" y="990600"/>
            <a:ext cx="8229600" cy="4893647"/>
          </a:xfrm>
          <a:prstGeom prst="rect">
            <a:avLst/>
          </a:prstGeom>
          <a:noFill/>
        </p:spPr>
        <p:txBody>
          <a:bodyPr wrap="square" rtlCol="0">
            <a:spAutoFit/>
          </a:bodyPr>
          <a:lstStyle/>
          <a:p>
            <a:r>
              <a:rPr lang="en-US" dirty="0" smtClean="0"/>
              <a:t>public class </a:t>
            </a:r>
            <a:r>
              <a:rPr lang="en-US" dirty="0" err="1" smtClean="0"/>
              <a:t>GenericServlet</a:t>
            </a:r>
            <a:r>
              <a:rPr lang="en-US" dirty="0" smtClean="0"/>
              <a:t> implements </a:t>
            </a:r>
            <a:r>
              <a:rPr lang="en-US" dirty="0" err="1" smtClean="0"/>
              <a:t>Servlet,</a:t>
            </a:r>
            <a:r>
              <a:rPr lang="en-US" u="sng" dirty="0" err="1" smtClean="0">
                <a:solidFill>
                  <a:schemeClr val="tx2"/>
                </a:solidFill>
              </a:rPr>
              <a:t>ServletConfig</a:t>
            </a:r>
            <a:r>
              <a:rPr lang="en-US" dirty="0" smtClean="0"/>
              <a:t>{</a:t>
            </a:r>
          </a:p>
          <a:p>
            <a:r>
              <a:rPr lang="en-US" dirty="0" smtClean="0"/>
              <a:t>	private </a:t>
            </a:r>
            <a:r>
              <a:rPr lang="en-US" dirty="0" err="1" smtClean="0"/>
              <a:t>ServletConfig</a:t>
            </a:r>
            <a:r>
              <a:rPr lang="en-US" dirty="0" smtClean="0"/>
              <a:t> </a:t>
            </a:r>
            <a:r>
              <a:rPr lang="en-US" dirty="0" err="1" smtClean="0"/>
              <a:t>config</a:t>
            </a:r>
            <a:r>
              <a:rPr lang="en-US" dirty="0" smtClean="0"/>
              <a:t>;</a:t>
            </a:r>
          </a:p>
          <a:p>
            <a:r>
              <a:rPr lang="en-US" dirty="0" smtClean="0"/>
              <a:t>	</a:t>
            </a:r>
            <a:r>
              <a:rPr lang="en-US" u="sng" dirty="0" smtClean="0">
                <a:solidFill>
                  <a:schemeClr val="tx2"/>
                </a:solidFill>
              </a:rPr>
              <a:t>public String </a:t>
            </a:r>
            <a:r>
              <a:rPr lang="en-US" u="sng" dirty="0" err="1" smtClean="0">
                <a:solidFill>
                  <a:schemeClr val="tx2"/>
                </a:solidFill>
              </a:rPr>
              <a:t>getInitParameter</a:t>
            </a:r>
            <a:r>
              <a:rPr lang="en-US" u="sng" dirty="0" smtClean="0">
                <a:solidFill>
                  <a:schemeClr val="tx2"/>
                </a:solidFill>
              </a:rPr>
              <a:t>(String nm){</a:t>
            </a:r>
          </a:p>
          <a:p>
            <a:r>
              <a:rPr lang="en-US" dirty="0" smtClean="0"/>
              <a:t>		String value=</a:t>
            </a:r>
            <a:r>
              <a:rPr lang="en-US" dirty="0" err="1" smtClean="0"/>
              <a:t>config.getInitParameter</a:t>
            </a:r>
            <a:r>
              <a:rPr lang="en-US" dirty="0" smtClean="0"/>
              <a:t>(nm);</a:t>
            </a:r>
          </a:p>
          <a:p>
            <a:r>
              <a:rPr lang="en-US" dirty="0" smtClean="0"/>
              <a:t>		return value;</a:t>
            </a:r>
          </a:p>
          <a:p>
            <a:r>
              <a:rPr lang="en-US" dirty="0" smtClean="0"/>
              <a:t>	}</a:t>
            </a:r>
          </a:p>
          <a:p>
            <a:r>
              <a:rPr lang="en-US" dirty="0" smtClean="0"/>
              <a:t>	</a:t>
            </a:r>
            <a:r>
              <a:rPr lang="en-US" u="sng" dirty="0" smtClean="0">
                <a:solidFill>
                  <a:schemeClr val="tx2"/>
                </a:solidFill>
              </a:rPr>
              <a:t>public String </a:t>
            </a:r>
            <a:r>
              <a:rPr lang="en-US" u="sng" dirty="0" err="1" smtClean="0">
                <a:solidFill>
                  <a:schemeClr val="tx2"/>
                </a:solidFill>
              </a:rPr>
              <a:t>getServletName</a:t>
            </a:r>
            <a:r>
              <a:rPr lang="en-US" u="sng" dirty="0" smtClean="0">
                <a:solidFill>
                  <a:schemeClr val="tx2"/>
                </a:solidFill>
              </a:rPr>
              <a:t>()</a:t>
            </a:r>
            <a:r>
              <a:rPr lang="en-US" dirty="0" smtClean="0"/>
              <a:t>{</a:t>
            </a:r>
          </a:p>
          <a:p>
            <a:r>
              <a:rPr lang="en-US" dirty="0" smtClean="0"/>
              <a:t>		String name=</a:t>
            </a:r>
            <a:r>
              <a:rPr lang="en-US" dirty="0" err="1" smtClean="0"/>
              <a:t>config.getServletName</a:t>
            </a:r>
            <a:r>
              <a:rPr lang="en-US" dirty="0" smtClean="0"/>
              <a:t>();</a:t>
            </a:r>
          </a:p>
          <a:p>
            <a:r>
              <a:rPr lang="en-US" dirty="0" smtClean="0"/>
              <a:t>		return name;</a:t>
            </a:r>
          </a:p>
          <a:p>
            <a:r>
              <a:rPr lang="en-US" dirty="0" smtClean="0"/>
              <a:t>	}	</a:t>
            </a:r>
          </a:p>
          <a:p>
            <a:r>
              <a:rPr lang="en-US" dirty="0" smtClean="0"/>
              <a:t>	-----------------</a:t>
            </a:r>
          </a:p>
          <a:p>
            <a:r>
              <a:rPr lang="en-US" dirty="0" smtClean="0"/>
              <a:t>	-----------------</a:t>
            </a:r>
          </a:p>
          <a:p>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HTTP Request Message</a:t>
            </a:r>
          </a:p>
        </p:txBody>
      </p:sp>
      <p:sp>
        <p:nvSpPr>
          <p:cNvPr id="8195" name="Rectangle 3"/>
          <p:cNvSpPr>
            <a:spLocks noGrp="1" noChangeArrowheads="1"/>
          </p:cNvSpPr>
          <p:nvPr>
            <p:ph idx="1"/>
          </p:nvPr>
        </p:nvSpPr>
        <p:spPr/>
        <p:txBody>
          <a:bodyPr/>
          <a:lstStyle/>
          <a:p>
            <a:pPr eaLnBrk="1" hangingPunct="1">
              <a:lnSpc>
                <a:spcPct val="90000"/>
              </a:lnSpc>
            </a:pPr>
            <a:r>
              <a:rPr lang="en-US" sz="2800" smtClean="0"/>
              <a:t>Request Message is understandable format for HTTP.</a:t>
            </a:r>
          </a:p>
          <a:p>
            <a:pPr eaLnBrk="1" hangingPunct="1">
              <a:lnSpc>
                <a:spcPct val="90000"/>
              </a:lnSpc>
            </a:pPr>
            <a:r>
              <a:rPr lang="en-US" sz="2800" smtClean="0"/>
              <a:t>Request message contains name and path of the resource.</a:t>
            </a:r>
          </a:p>
          <a:p>
            <a:pPr eaLnBrk="1" hangingPunct="1">
              <a:lnSpc>
                <a:spcPct val="90000"/>
              </a:lnSpc>
            </a:pPr>
            <a:r>
              <a:rPr lang="en-US" sz="2800" smtClean="0"/>
              <a:t>Type of the request .</a:t>
            </a:r>
          </a:p>
          <a:p>
            <a:pPr eaLnBrk="1" hangingPunct="1">
              <a:lnSpc>
                <a:spcPct val="90000"/>
              </a:lnSpc>
            </a:pPr>
            <a:r>
              <a:rPr lang="en-US" sz="2800" smtClean="0"/>
              <a:t>name/IP of the computer where above mentioned resource can be located. </a:t>
            </a:r>
          </a:p>
          <a:p>
            <a:pPr eaLnBrk="1" hangingPunct="1">
              <a:lnSpc>
                <a:spcPct val="90000"/>
              </a:lnSpc>
            </a:pPr>
            <a:r>
              <a:rPr lang="en-US" sz="2800" smtClean="0"/>
              <a:t>Some other information for the request .</a:t>
            </a:r>
          </a:p>
          <a:p>
            <a:pPr eaLnBrk="1" hangingPunct="1">
              <a:lnSpc>
                <a:spcPct val="90000"/>
              </a:lnSpc>
            </a:pPr>
            <a:r>
              <a:rPr lang="en-US" sz="2800" smtClean="0"/>
              <a:t>Data to be used by server side program.(POST)</a:t>
            </a:r>
          </a:p>
        </p:txBody>
      </p:sp>
    </p:spTree>
  </p:cSld>
  <p:clrMapOvr>
    <a:masterClrMapping/>
  </p:clrMapOvr>
  <p:transition spd="slow">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Box 3"/>
          <p:cNvSpPr txBox="1"/>
          <p:nvPr/>
        </p:nvSpPr>
        <p:spPr>
          <a:xfrm>
            <a:off x="914400" y="2971800"/>
            <a:ext cx="7315200"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rtlCol="0">
            <a:spAutoFit/>
          </a:bodyPr>
          <a:lstStyle/>
          <a:p>
            <a:r>
              <a:rPr lang="en-US" dirty="0" smtClean="0"/>
              <a:t>void init(</a:t>
            </a:r>
            <a:r>
              <a:rPr lang="en-US" dirty="0" err="1" smtClean="0"/>
              <a:t>ServletConfig</a:t>
            </a:r>
            <a:r>
              <a:rPr lang="en-US" dirty="0" smtClean="0"/>
              <a:t> </a:t>
            </a:r>
            <a:r>
              <a:rPr lang="en-US" dirty="0" err="1" smtClean="0"/>
              <a:t>cfg</a:t>
            </a:r>
            <a:r>
              <a:rPr lang="en-US" dirty="0" smtClean="0"/>
              <a:t>)(</a:t>
            </a:r>
            <a:r>
              <a:rPr lang="en-US" dirty="0" err="1" smtClean="0"/>
              <a:t>GenericServlet</a:t>
            </a:r>
            <a:r>
              <a:rPr lang="en-US" dirty="0" smtClean="0"/>
              <a:t>)</a:t>
            </a:r>
            <a:endParaRPr lang="en-US" dirty="0"/>
          </a:p>
        </p:txBody>
      </p:sp>
      <p:sp>
        <p:nvSpPr>
          <p:cNvPr id="6" name="TextBox 5"/>
          <p:cNvSpPr txBox="1"/>
          <p:nvPr/>
        </p:nvSpPr>
        <p:spPr>
          <a:xfrm>
            <a:off x="914400" y="2514600"/>
            <a:ext cx="7315200"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rtlCol="0">
            <a:spAutoFit/>
          </a:bodyPr>
          <a:lstStyle/>
          <a:p>
            <a:r>
              <a:rPr lang="en-US" dirty="0" err="1" smtClean="0"/>
              <a:t>ServletConfig</a:t>
            </a:r>
            <a:r>
              <a:rPr lang="en-US" dirty="0" smtClean="0"/>
              <a:t> </a:t>
            </a:r>
            <a:r>
              <a:rPr lang="en-US" dirty="0" err="1" smtClean="0"/>
              <a:t>getServletConfig</a:t>
            </a:r>
            <a:r>
              <a:rPr lang="en-US" dirty="0" smtClean="0"/>
              <a:t>() (</a:t>
            </a:r>
            <a:r>
              <a:rPr lang="en-US" dirty="0" err="1" smtClean="0"/>
              <a:t>GenericServlet</a:t>
            </a:r>
            <a:r>
              <a:rPr lang="en-US" dirty="0" smtClean="0"/>
              <a:t>)</a:t>
            </a:r>
          </a:p>
        </p:txBody>
      </p:sp>
      <p:sp>
        <p:nvSpPr>
          <p:cNvPr id="7" name="TextBox 6"/>
          <p:cNvSpPr txBox="1"/>
          <p:nvPr/>
        </p:nvSpPr>
        <p:spPr>
          <a:xfrm>
            <a:off x="914400" y="3429000"/>
            <a:ext cx="7315200" cy="457200"/>
          </a:xfrm>
          <a:prstGeom prst="rect">
            <a:avLst/>
          </a:prstGeom>
          <a:solidFill>
            <a:schemeClr val="bg2"/>
          </a:solidFill>
        </p:spPr>
        <p:txBody>
          <a:bodyPr wrap="square" rtlCol="0">
            <a:spAutoFit/>
          </a:bodyPr>
          <a:lstStyle/>
          <a:p>
            <a:r>
              <a:rPr lang="en-US" dirty="0" smtClean="0"/>
              <a:t>void init()(</a:t>
            </a:r>
            <a:r>
              <a:rPr lang="en-US" dirty="0" err="1" smtClean="0"/>
              <a:t>GenericServlet</a:t>
            </a:r>
            <a:r>
              <a:rPr lang="en-US" dirty="0" smtClean="0"/>
              <a:t>)[Overridden]</a:t>
            </a:r>
            <a:endParaRPr lang="en-US" dirty="0"/>
          </a:p>
        </p:txBody>
      </p:sp>
      <p:sp>
        <p:nvSpPr>
          <p:cNvPr id="8" name="TextBox 7"/>
          <p:cNvSpPr txBox="1"/>
          <p:nvPr/>
        </p:nvSpPr>
        <p:spPr>
          <a:xfrm>
            <a:off x="914400" y="3886200"/>
            <a:ext cx="7315200"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rtlCol="0">
            <a:spAutoFit/>
          </a:bodyPr>
          <a:lstStyle/>
          <a:p>
            <a:r>
              <a:rPr lang="en-US" dirty="0" smtClean="0"/>
              <a:t>void init()[Overriding]</a:t>
            </a:r>
            <a:endParaRPr lang="en-US" dirty="0"/>
          </a:p>
        </p:txBody>
      </p:sp>
      <p:sp>
        <p:nvSpPr>
          <p:cNvPr id="13" name="TextBox 12"/>
          <p:cNvSpPr txBox="1"/>
          <p:nvPr/>
        </p:nvSpPr>
        <p:spPr>
          <a:xfrm>
            <a:off x="914400" y="4343400"/>
            <a:ext cx="7315200"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rtlCol="0">
            <a:spAutoFit/>
          </a:bodyPr>
          <a:lstStyle/>
          <a:p>
            <a:r>
              <a:rPr lang="en-US" dirty="0" smtClean="0"/>
              <a:t>void service(</a:t>
            </a:r>
            <a:r>
              <a:rPr lang="en-US" dirty="0" err="1" smtClean="0"/>
              <a:t>request,response</a:t>
            </a:r>
            <a:r>
              <a:rPr lang="en-US" dirty="0" smtClean="0"/>
              <a:t>)[Overriding]</a:t>
            </a:r>
            <a:endParaRPr lang="en-US" dirty="0"/>
          </a:p>
        </p:txBody>
      </p:sp>
      <p:sp>
        <p:nvSpPr>
          <p:cNvPr id="14" name="Rectangle 13"/>
          <p:cNvSpPr/>
          <p:nvPr/>
        </p:nvSpPr>
        <p:spPr>
          <a:xfrm>
            <a:off x="609600" y="2209800"/>
            <a:ext cx="7924800" cy="381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85800" y="1066800"/>
            <a:ext cx="79248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err="1" smtClean="0"/>
              <a:t>AddServlet</a:t>
            </a:r>
            <a:endParaRPr lang="en-US" dirty="0"/>
          </a:p>
        </p:txBody>
      </p:sp>
      <p:sp>
        <p:nvSpPr>
          <p:cNvPr id="16" name="TextBox 15"/>
          <p:cNvSpPr txBox="1"/>
          <p:nvPr/>
        </p:nvSpPr>
        <p:spPr>
          <a:xfrm>
            <a:off x="914400" y="4800600"/>
            <a:ext cx="7315200"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rtlCol="0">
            <a:spAutoFit/>
          </a:bodyPr>
          <a:lstStyle/>
          <a:p>
            <a:r>
              <a:rPr lang="en-US" dirty="0" smtClean="0"/>
              <a:t>String </a:t>
            </a:r>
            <a:r>
              <a:rPr lang="en-US" dirty="0" err="1" smtClean="0"/>
              <a:t>getInitParameter</a:t>
            </a:r>
            <a:r>
              <a:rPr lang="en-US" dirty="0" smtClean="0"/>
              <a:t>(String nm)(</a:t>
            </a:r>
            <a:r>
              <a:rPr lang="en-US" dirty="0" err="1" smtClean="0"/>
              <a:t>GenericServlet</a:t>
            </a:r>
            <a:r>
              <a:rPr lang="en-US" dirty="0" smtClean="0"/>
              <a:t>)</a:t>
            </a:r>
            <a:endParaRPr lang="en-US" dirty="0"/>
          </a:p>
        </p:txBody>
      </p:sp>
      <p:sp>
        <p:nvSpPr>
          <p:cNvPr id="17" name="TextBox 16"/>
          <p:cNvSpPr txBox="1"/>
          <p:nvPr/>
        </p:nvSpPr>
        <p:spPr>
          <a:xfrm>
            <a:off x="914400" y="5257800"/>
            <a:ext cx="7315200"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rtlCol="0">
            <a:spAutoFit/>
          </a:bodyPr>
          <a:lstStyle/>
          <a:p>
            <a:r>
              <a:rPr lang="en-US" dirty="0" smtClean="0"/>
              <a:t>String </a:t>
            </a:r>
            <a:r>
              <a:rPr lang="en-US" dirty="0" err="1" smtClean="0"/>
              <a:t>getServletName</a:t>
            </a:r>
            <a:r>
              <a:rPr lang="en-US" dirty="0" smtClean="0"/>
              <a:t>()(</a:t>
            </a:r>
            <a:r>
              <a:rPr lang="en-US" dirty="0" err="1" smtClean="0"/>
              <a:t>GenericServlet</a:t>
            </a:r>
            <a:r>
              <a:rPr lang="en-US" dirty="0" smtClean="0"/>
              <a:t>)</a:t>
            </a:r>
            <a:endParaRPr lang="en-US" dirty="0"/>
          </a:p>
        </p:txBody>
      </p:sp>
    </p:spTree>
  </p:cSld>
  <p:clrMapOvr>
    <a:masterClrMapping/>
  </p:clrMapOvr>
  <p:transition spd="slow">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152400"/>
            <a:ext cx="7772400" cy="1143000"/>
          </a:xfrm>
        </p:spPr>
        <p:txBody>
          <a:bodyPr/>
          <a:lstStyle/>
          <a:p>
            <a:pPr eaLnBrk="1" hangingPunct="1"/>
            <a:r>
              <a:rPr lang="en-US" smtClean="0"/>
              <a:t>Servlet and HTTP</a:t>
            </a:r>
          </a:p>
        </p:txBody>
      </p:sp>
      <p:sp>
        <p:nvSpPr>
          <p:cNvPr id="48131" name="Rectangle 3"/>
          <p:cNvSpPr>
            <a:spLocks noGrp="1" noChangeArrowheads="1"/>
          </p:cNvSpPr>
          <p:nvPr>
            <p:ph idx="1"/>
          </p:nvPr>
        </p:nvSpPr>
        <p:spPr>
          <a:xfrm>
            <a:off x="685800" y="1371600"/>
            <a:ext cx="7772400" cy="4114800"/>
          </a:xfrm>
        </p:spPr>
        <p:txBody>
          <a:bodyPr>
            <a:normAutofit fontScale="92500" lnSpcReduction="10000"/>
          </a:bodyPr>
          <a:lstStyle/>
          <a:p>
            <a:pPr eaLnBrk="1" hangingPunct="1">
              <a:lnSpc>
                <a:spcPct val="90000"/>
              </a:lnSpc>
            </a:pPr>
            <a:r>
              <a:rPr lang="en-US" sz="2800" smtClean="0"/>
              <a:t>Many protocols are in use for WWW.</a:t>
            </a:r>
          </a:p>
          <a:p>
            <a:pPr lvl="1" eaLnBrk="1" hangingPunct="1">
              <a:lnSpc>
                <a:spcPct val="90000"/>
              </a:lnSpc>
            </a:pPr>
            <a:r>
              <a:rPr lang="en-US" sz="2400" smtClean="0"/>
              <a:t>Ex . ftp, smtp, news , telnet etc</a:t>
            </a:r>
          </a:p>
          <a:p>
            <a:pPr lvl="1" eaLnBrk="1" hangingPunct="1">
              <a:lnSpc>
                <a:spcPct val="90000"/>
              </a:lnSpc>
            </a:pPr>
            <a:r>
              <a:rPr lang="en-US" sz="2400" smtClean="0"/>
              <a:t>HTTP is most pervasive</a:t>
            </a:r>
          </a:p>
          <a:p>
            <a:pPr eaLnBrk="1" hangingPunct="1">
              <a:lnSpc>
                <a:spcPct val="90000"/>
              </a:lnSpc>
            </a:pPr>
            <a:r>
              <a:rPr lang="en-US" sz="2800" smtClean="0"/>
              <a:t>Dynamic content generation is required not only for HTTP but other protocols of WWW too.</a:t>
            </a:r>
          </a:p>
          <a:p>
            <a:pPr eaLnBrk="1" hangingPunct="1">
              <a:lnSpc>
                <a:spcPct val="90000"/>
              </a:lnSpc>
            </a:pPr>
            <a:r>
              <a:rPr lang="en-US" sz="2800" smtClean="0"/>
              <a:t> interface Servlet and abstract class GenericServlet are not specific to any protocol.</a:t>
            </a:r>
          </a:p>
          <a:p>
            <a:pPr lvl="1" eaLnBrk="1" hangingPunct="1">
              <a:lnSpc>
                <a:spcPct val="90000"/>
              </a:lnSpc>
            </a:pPr>
            <a:r>
              <a:rPr lang="en-US" sz="2400" smtClean="0"/>
              <a:t>It is not possible to use any HTTP protocol specific properties .</a:t>
            </a:r>
          </a:p>
          <a:p>
            <a:pPr eaLnBrk="1" hangingPunct="1">
              <a:lnSpc>
                <a:spcPct val="90000"/>
              </a:lnSpc>
            </a:pPr>
            <a:r>
              <a:rPr lang="en-US" sz="2800" smtClean="0"/>
              <a:t>GenericServlet class is root of all servlet class regardless of any protocol. </a:t>
            </a:r>
          </a:p>
        </p:txBody>
      </p:sp>
    </p:spTree>
  </p:cSld>
  <p:clrMapOvr>
    <a:masterClrMapping/>
  </p:clrMapOvr>
  <p:transition spd="slow">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0"/>
            <a:ext cx="7772400" cy="1143000"/>
          </a:xfrm>
        </p:spPr>
        <p:txBody>
          <a:bodyPr/>
          <a:lstStyle/>
          <a:p>
            <a:pPr eaLnBrk="1" hangingPunct="1"/>
            <a:r>
              <a:rPr lang="en-US" smtClean="0"/>
              <a:t>HttpServlet</a:t>
            </a:r>
          </a:p>
        </p:txBody>
      </p:sp>
      <p:sp>
        <p:nvSpPr>
          <p:cNvPr id="49155" name="Rectangle 3"/>
          <p:cNvSpPr>
            <a:spLocks noGrp="1" noChangeArrowheads="1"/>
          </p:cNvSpPr>
          <p:nvPr>
            <p:ph idx="1"/>
          </p:nvPr>
        </p:nvSpPr>
        <p:spPr>
          <a:xfrm>
            <a:off x="762000" y="1066800"/>
            <a:ext cx="7772400" cy="4114800"/>
          </a:xfrm>
        </p:spPr>
        <p:txBody>
          <a:bodyPr/>
          <a:lstStyle/>
          <a:p>
            <a:pPr eaLnBrk="1" hangingPunct="1">
              <a:lnSpc>
                <a:spcPct val="90000"/>
              </a:lnSpc>
            </a:pPr>
            <a:r>
              <a:rPr lang="en-US" sz="2800" dirty="0" smtClean="0"/>
              <a:t>Use of </a:t>
            </a:r>
            <a:r>
              <a:rPr lang="en-US" sz="2800" dirty="0" err="1" smtClean="0"/>
              <a:t>servlet</a:t>
            </a:r>
            <a:r>
              <a:rPr lang="en-US" sz="2800" dirty="0" smtClean="0"/>
              <a:t> in HTTP protocol is very frequent.</a:t>
            </a:r>
          </a:p>
          <a:p>
            <a:pPr lvl="1" eaLnBrk="1" hangingPunct="1">
              <a:lnSpc>
                <a:spcPct val="90000"/>
              </a:lnSpc>
            </a:pPr>
            <a:r>
              <a:rPr lang="en-US" sz="2400" dirty="0" err="1" smtClean="0"/>
              <a:t>Servlets</a:t>
            </a:r>
            <a:r>
              <a:rPr lang="en-US" sz="2400" dirty="0" smtClean="0"/>
              <a:t> are used to generate HTML on request basis.</a:t>
            </a:r>
          </a:p>
          <a:p>
            <a:pPr eaLnBrk="1" hangingPunct="1">
              <a:lnSpc>
                <a:spcPct val="90000"/>
              </a:lnSpc>
            </a:pPr>
            <a:r>
              <a:rPr lang="en-US" sz="2800" dirty="0" smtClean="0"/>
              <a:t>JEE provides an abstract class </a:t>
            </a:r>
            <a:r>
              <a:rPr lang="en-US" sz="2800" dirty="0" err="1" smtClean="0"/>
              <a:t>HttpServlet</a:t>
            </a:r>
            <a:r>
              <a:rPr lang="en-US" sz="2800" dirty="0" smtClean="0"/>
              <a:t> , which can be used as a base class to code a HTTP bases </a:t>
            </a:r>
            <a:r>
              <a:rPr lang="en-US" sz="2800" dirty="0" err="1" smtClean="0"/>
              <a:t>servlet</a:t>
            </a:r>
            <a:r>
              <a:rPr lang="en-US" sz="2800" dirty="0" smtClean="0"/>
              <a:t>.</a:t>
            </a:r>
          </a:p>
          <a:p>
            <a:pPr lvl="1" eaLnBrk="1" hangingPunct="1">
              <a:lnSpc>
                <a:spcPct val="90000"/>
              </a:lnSpc>
            </a:pPr>
            <a:r>
              <a:rPr lang="en-US" sz="2400" dirty="0" smtClean="0"/>
              <a:t>class </a:t>
            </a:r>
            <a:r>
              <a:rPr lang="en-US" sz="2400" dirty="0" err="1" smtClean="0"/>
              <a:t>HttpServlet</a:t>
            </a:r>
            <a:r>
              <a:rPr lang="en-US" sz="2400" dirty="0" smtClean="0"/>
              <a:t> is inherited from </a:t>
            </a:r>
            <a:r>
              <a:rPr lang="en-US" sz="2400" i="1" dirty="0" err="1" smtClean="0"/>
              <a:t>GenericServlet</a:t>
            </a:r>
            <a:r>
              <a:rPr lang="en-US" sz="2400" dirty="0" smtClean="0"/>
              <a:t> and available in package </a:t>
            </a:r>
            <a:r>
              <a:rPr lang="en-US" sz="2400" i="1" dirty="0" err="1" smtClean="0"/>
              <a:t>javax.servlet.http</a:t>
            </a:r>
            <a:r>
              <a:rPr lang="en-US" sz="2400" dirty="0" smtClean="0"/>
              <a:t> .</a:t>
            </a:r>
          </a:p>
          <a:p>
            <a:pPr eaLnBrk="1" hangingPunct="1">
              <a:lnSpc>
                <a:spcPct val="90000"/>
              </a:lnSpc>
            </a:pPr>
            <a:r>
              <a:rPr lang="en-US" sz="2800" dirty="0" smtClean="0"/>
              <a:t>This class lets us HTTP protocol specific properties.</a:t>
            </a:r>
          </a:p>
          <a:p>
            <a:pPr lvl="1" eaLnBrk="1" hangingPunct="1">
              <a:lnSpc>
                <a:spcPct val="90000"/>
              </a:lnSpc>
            </a:pPr>
            <a:r>
              <a:rPr lang="en-US" sz="2400" dirty="0" smtClean="0"/>
              <a:t>Simplifies writing HTTP based </a:t>
            </a:r>
            <a:r>
              <a:rPr lang="en-US" sz="2400" dirty="0" err="1" smtClean="0"/>
              <a:t>servlet</a:t>
            </a:r>
            <a:r>
              <a:rPr lang="en-US" sz="2400" dirty="0" smtClean="0"/>
              <a:t> class.</a:t>
            </a:r>
          </a:p>
        </p:txBody>
      </p:sp>
    </p:spTree>
  </p:cSld>
  <p:clrMapOvr>
    <a:masterClrMapping/>
  </p:clrMapOvr>
  <p:transition spd="slow">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ChangeArrowheads="1"/>
          </p:cNvSpPr>
          <p:nvPr/>
        </p:nvSpPr>
        <p:spPr bwMode="auto">
          <a:xfrm>
            <a:off x="3124200" y="381000"/>
            <a:ext cx="2057400" cy="457200"/>
          </a:xfrm>
          <a:prstGeom prst="rect">
            <a:avLst/>
          </a:prstGeom>
          <a:noFill/>
          <a:ln w="9525">
            <a:solidFill>
              <a:schemeClr val="tx1"/>
            </a:solidFill>
            <a:prstDash val="dash"/>
            <a:miter lim="800000"/>
            <a:headEnd/>
            <a:tailEnd/>
          </a:ln>
        </p:spPr>
        <p:txBody>
          <a:bodyPr wrap="none" anchor="ctr"/>
          <a:lstStyle/>
          <a:p>
            <a:endParaRPr lang="en-US"/>
          </a:p>
        </p:txBody>
      </p:sp>
      <p:sp>
        <p:nvSpPr>
          <p:cNvPr id="50179" name="Rectangle 1027"/>
          <p:cNvSpPr>
            <a:spLocks noChangeArrowheads="1"/>
          </p:cNvSpPr>
          <p:nvPr/>
        </p:nvSpPr>
        <p:spPr bwMode="auto">
          <a:xfrm>
            <a:off x="2667000" y="1600200"/>
            <a:ext cx="3124200" cy="1371600"/>
          </a:xfrm>
          <a:prstGeom prst="rect">
            <a:avLst/>
          </a:prstGeom>
          <a:noFill/>
          <a:ln w="9525">
            <a:solidFill>
              <a:schemeClr val="tx1"/>
            </a:solidFill>
            <a:miter lim="800000"/>
            <a:headEnd/>
            <a:tailEnd/>
          </a:ln>
        </p:spPr>
        <p:txBody>
          <a:bodyPr wrap="none" anchor="ctr"/>
          <a:lstStyle/>
          <a:p>
            <a:endParaRPr lang="en-US"/>
          </a:p>
        </p:txBody>
      </p:sp>
      <p:sp>
        <p:nvSpPr>
          <p:cNvPr id="50180" name="Text Box 1028"/>
          <p:cNvSpPr txBox="1">
            <a:spLocks noChangeArrowheads="1"/>
          </p:cNvSpPr>
          <p:nvPr/>
        </p:nvSpPr>
        <p:spPr bwMode="auto">
          <a:xfrm>
            <a:off x="3429000" y="381000"/>
            <a:ext cx="1046163" cy="457200"/>
          </a:xfrm>
          <a:prstGeom prst="rect">
            <a:avLst/>
          </a:prstGeom>
          <a:noFill/>
          <a:ln w="9525">
            <a:noFill/>
            <a:miter lim="800000"/>
            <a:headEnd/>
            <a:tailEnd/>
          </a:ln>
        </p:spPr>
        <p:txBody>
          <a:bodyPr wrap="none">
            <a:spAutoFit/>
          </a:bodyPr>
          <a:lstStyle/>
          <a:p>
            <a:r>
              <a:rPr lang="en-US"/>
              <a:t>Servlet</a:t>
            </a:r>
          </a:p>
        </p:txBody>
      </p:sp>
      <p:sp>
        <p:nvSpPr>
          <p:cNvPr id="50181" name="Text Box 1029"/>
          <p:cNvSpPr txBox="1">
            <a:spLocks noChangeArrowheads="1"/>
          </p:cNvSpPr>
          <p:nvPr/>
        </p:nvSpPr>
        <p:spPr bwMode="auto">
          <a:xfrm>
            <a:off x="2743200" y="1524000"/>
            <a:ext cx="3159125" cy="457200"/>
          </a:xfrm>
          <a:prstGeom prst="rect">
            <a:avLst/>
          </a:prstGeom>
          <a:noFill/>
          <a:ln w="9525">
            <a:noFill/>
            <a:miter lim="800000"/>
            <a:headEnd/>
            <a:tailEnd/>
          </a:ln>
        </p:spPr>
        <p:txBody>
          <a:bodyPr wrap="none">
            <a:spAutoFit/>
          </a:bodyPr>
          <a:lstStyle/>
          <a:p>
            <a:r>
              <a:rPr lang="en-US"/>
              <a:t>GenericServlet(abstract)</a:t>
            </a:r>
          </a:p>
        </p:txBody>
      </p:sp>
      <p:sp>
        <p:nvSpPr>
          <p:cNvPr id="50182" name="Line 1030"/>
          <p:cNvSpPr>
            <a:spLocks noChangeShapeType="1"/>
          </p:cNvSpPr>
          <p:nvPr/>
        </p:nvSpPr>
        <p:spPr bwMode="auto">
          <a:xfrm>
            <a:off x="2667000" y="1981200"/>
            <a:ext cx="3124200" cy="0"/>
          </a:xfrm>
          <a:prstGeom prst="line">
            <a:avLst/>
          </a:prstGeom>
          <a:noFill/>
          <a:ln w="9525">
            <a:solidFill>
              <a:schemeClr val="tx1"/>
            </a:solidFill>
            <a:round/>
            <a:headEnd/>
            <a:tailEnd/>
          </a:ln>
        </p:spPr>
        <p:txBody>
          <a:bodyPr/>
          <a:lstStyle/>
          <a:p>
            <a:endParaRPr lang="en-US"/>
          </a:p>
        </p:txBody>
      </p:sp>
      <p:sp>
        <p:nvSpPr>
          <p:cNvPr id="50183" name="Rectangle 1031"/>
          <p:cNvSpPr>
            <a:spLocks noChangeArrowheads="1"/>
          </p:cNvSpPr>
          <p:nvPr/>
        </p:nvSpPr>
        <p:spPr bwMode="auto">
          <a:xfrm>
            <a:off x="2362200" y="3505200"/>
            <a:ext cx="3810000" cy="2667000"/>
          </a:xfrm>
          <a:prstGeom prst="rect">
            <a:avLst/>
          </a:prstGeom>
          <a:noFill/>
          <a:ln w="9525">
            <a:solidFill>
              <a:schemeClr val="tx1"/>
            </a:solidFill>
            <a:miter lim="800000"/>
            <a:headEnd/>
            <a:tailEnd/>
          </a:ln>
        </p:spPr>
        <p:txBody>
          <a:bodyPr wrap="none" anchor="ctr"/>
          <a:lstStyle/>
          <a:p>
            <a:endParaRPr lang="en-US"/>
          </a:p>
        </p:txBody>
      </p:sp>
      <p:sp>
        <p:nvSpPr>
          <p:cNvPr id="50184" name="Text Box 1032"/>
          <p:cNvSpPr txBox="1">
            <a:spLocks noChangeArrowheads="1"/>
          </p:cNvSpPr>
          <p:nvPr/>
        </p:nvSpPr>
        <p:spPr bwMode="auto">
          <a:xfrm>
            <a:off x="2895600" y="3429000"/>
            <a:ext cx="2736850" cy="457200"/>
          </a:xfrm>
          <a:prstGeom prst="rect">
            <a:avLst/>
          </a:prstGeom>
          <a:noFill/>
          <a:ln w="9525">
            <a:noFill/>
            <a:miter lim="800000"/>
            <a:headEnd/>
            <a:tailEnd/>
          </a:ln>
        </p:spPr>
        <p:txBody>
          <a:bodyPr wrap="none">
            <a:spAutoFit/>
          </a:bodyPr>
          <a:lstStyle/>
          <a:p>
            <a:r>
              <a:rPr lang="en-US"/>
              <a:t>HttpServlet(abstract)</a:t>
            </a:r>
          </a:p>
        </p:txBody>
      </p:sp>
      <p:sp>
        <p:nvSpPr>
          <p:cNvPr id="50185" name="Line 1033"/>
          <p:cNvSpPr>
            <a:spLocks noChangeShapeType="1"/>
          </p:cNvSpPr>
          <p:nvPr/>
        </p:nvSpPr>
        <p:spPr bwMode="auto">
          <a:xfrm>
            <a:off x="2362200" y="3886200"/>
            <a:ext cx="3810000" cy="0"/>
          </a:xfrm>
          <a:prstGeom prst="line">
            <a:avLst/>
          </a:prstGeom>
          <a:noFill/>
          <a:ln w="9525">
            <a:solidFill>
              <a:schemeClr val="tx1"/>
            </a:solidFill>
            <a:round/>
            <a:headEnd/>
            <a:tailEnd/>
          </a:ln>
        </p:spPr>
        <p:txBody>
          <a:bodyPr/>
          <a:lstStyle/>
          <a:p>
            <a:endParaRPr lang="en-US"/>
          </a:p>
        </p:txBody>
      </p:sp>
      <p:sp>
        <p:nvSpPr>
          <p:cNvPr id="50186" name="Line 1034"/>
          <p:cNvSpPr>
            <a:spLocks noChangeShapeType="1"/>
          </p:cNvSpPr>
          <p:nvPr/>
        </p:nvSpPr>
        <p:spPr bwMode="auto">
          <a:xfrm flipV="1">
            <a:off x="4114800" y="838200"/>
            <a:ext cx="0" cy="762000"/>
          </a:xfrm>
          <a:prstGeom prst="line">
            <a:avLst/>
          </a:prstGeom>
          <a:noFill/>
          <a:ln w="9525">
            <a:solidFill>
              <a:schemeClr val="tx1"/>
            </a:solidFill>
            <a:prstDash val="dash"/>
            <a:round/>
            <a:headEnd/>
            <a:tailEnd type="triangle" w="med" len="med"/>
          </a:ln>
        </p:spPr>
        <p:txBody>
          <a:bodyPr/>
          <a:lstStyle/>
          <a:p>
            <a:endParaRPr lang="en-US"/>
          </a:p>
        </p:txBody>
      </p:sp>
      <p:sp>
        <p:nvSpPr>
          <p:cNvPr id="50187" name="Text Box 1035"/>
          <p:cNvSpPr txBox="1">
            <a:spLocks noChangeArrowheads="1"/>
          </p:cNvSpPr>
          <p:nvPr/>
        </p:nvSpPr>
        <p:spPr bwMode="auto">
          <a:xfrm>
            <a:off x="2667000" y="2133600"/>
            <a:ext cx="3048000" cy="701675"/>
          </a:xfrm>
          <a:prstGeom prst="rect">
            <a:avLst/>
          </a:prstGeom>
          <a:noFill/>
          <a:ln w="9525">
            <a:noFill/>
            <a:miter lim="800000"/>
            <a:headEnd/>
            <a:tailEnd/>
          </a:ln>
        </p:spPr>
        <p:txBody>
          <a:bodyPr>
            <a:spAutoFit/>
          </a:bodyPr>
          <a:lstStyle/>
          <a:p>
            <a:pPr>
              <a:spcBef>
                <a:spcPct val="50000"/>
              </a:spcBef>
            </a:pPr>
            <a:r>
              <a:rPr lang="en-US" sz="1600"/>
              <a:t>service(ServletRequest ,ServletResponse</a:t>
            </a:r>
            <a:r>
              <a:rPr lang="en-US"/>
              <a:t>)(</a:t>
            </a:r>
            <a:r>
              <a:rPr lang="en-US" sz="1600"/>
              <a:t>undefined)</a:t>
            </a:r>
          </a:p>
        </p:txBody>
      </p:sp>
      <p:sp>
        <p:nvSpPr>
          <p:cNvPr id="50188" name="Text Box 1036"/>
          <p:cNvSpPr txBox="1">
            <a:spLocks noChangeArrowheads="1"/>
          </p:cNvSpPr>
          <p:nvPr/>
        </p:nvSpPr>
        <p:spPr bwMode="auto">
          <a:xfrm>
            <a:off x="3870325" y="2403475"/>
            <a:ext cx="184150" cy="457200"/>
          </a:xfrm>
          <a:prstGeom prst="rect">
            <a:avLst/>
          </a:prstGeom>
          <a:noFill/>
          <a:ln w="9525">
            <a:noFill/>
            <a:miter lim="800000"/>
            <a:headEnd/>
            <a:tailEnd/>
          </a:ln>
        </p:spPr>
        <p:txBody>
          <a:bodyPr wrap="none">
            <a:spAutoFit/>
          </a:bodyPr>
          <a:lstStyle/>
          <a:p>
            <a:endParaRPr lang="en-US"/>
          </a:p>
        </p:txBody>
      </p:sp>
      <p:sp>
        <p:nvSpPr>
          <p:cNvPr id="50189" name="Line 1037"/>
          <p:cNvSpPr>
            <a:spLocks noChangeShapeType="1"/>
          </p:cNvSpPr>
          <p:nvPr/>
        </p:nvSpPr>
        <p:spPr bwMode="auto">
          <a:xfrm flipV="1">
            <a:off x="4267200" y="2971800"/>
            <a:ext cx="0" cy="533400"/>
          </a:xfrm>
          <a:prstGeom prst="line">
            <a:avLst/>
          </a:prstGeom>
          <a:noFill/>
          <a:ln w="9525">
            <a:solidFill>
              <a:schemeClr val="tx1"/>
            </a:solidFill>
            <a:round/>
            <a:headEnd/>
            <a:tailEnd type="triangle" w="med" len="med"/>
          </a:ln>
        </p:spPr>
        <p:txBody>
          <a:bodyPr/>
          <a:lstStyle/>
          <a:p>
            <a:endParaRPr lang="en-US"/>
          </a:p>
        </p:txBody>
      </p:sp>
      <p:sp>
        <p:nvSpPr>
          <p:cNvPr id="50190" name="Text Box 1038"/>
          <p:cNvSpPr txBox="1">
            <a:spLocks noChangeArrowheads="1"/>
          </p:cNvSpPr>
          <p:nvPr/>
        </p:nvSpPr>
        <p:spPr bwMode="auto">
          <a:xfrm>
            <a:off x="2438400" y="4038600"/>
            <a:ext cx="3657600" cy="2047875"/>
          </a:xfrm>
          <a:prstGeom prst="rect">
            <a:avLst/>
          </a:prstGeom>
          <a:noFill/>
          <a:ln w="9525">
            <a:noFill/>
            <a:miter lim="800000"/>
            <a:headEnd/>
            <a:tailEnd/>
          </a:ln>
        </p:spPr>
        <p:txBody>
          <a:bodyPr>
            <a:spAutoFit/>
          </a:bodyPr>
          <a:lstStyle/>
          <a:p>
            <a:pPr>
              <a:spcBef>
                <a:spcPct val="50000"/>
              </a:spcBef>
            </a:pPr>
            <a:r>
              <a:rPr lang="en-US" sz="1600"/>
              <a:t>service(ServletRequest ,ServletResponse)</a:t>
            </a:r>
          </a:p>
          <a:p>
            <a:pPr>
              <a:spcBef>
                <a:spcPct val="50000"/>
              </a:spcBef>
            </a:pPr>
            <a:r>
              <a:rPr lang="en-US" sz="1600"/>
              <a:t>service(HttpServletRequest,</a:t>
            </a:r>
          </a:p>
          <a:p>
            <a:pPr>
              <a:spcBef>
                <a:spcPct val="50000"/>
              </a:spcBef>
            </a:pPr>
            <a:r>
              <a:rPr lang="en-US" sz="1600"/>
              <a:t>HttpServletResponse)</a:t>
            </a:r>
          </a:p>
          <a:p>
            <a:pPr>
              <a:spcBef>
                <a:spcPct val="50000"/>
              </a:spcBef>
            </a:pPr>
            <a:r>
              <a:rPr lang="en-US" sz="1600"/>
              <a:t>doGet(HttpServletRequest,HttpServletResponse</a:t>
            </a:r>
          </a:p>
          <a:p>
            <a:pPr>
              <a:spcBef>
                <a:spcPct val="50000"/>
              </a:spcBef>
            </a:pPr>
            <a:r>
              <a:rPr lang="en-US" sz="1600"/>
              <a:t>doPost(……,……..)</a:t>
            </a:r>
          </a:p>
        </p:txBody>
      </p:sp>
    </p:spTree>
  </p:cSld>
  <p:clrMapOvr>
    <a:masterClrMapping/>
  </p:clrMapOvr>
  <p:transition spd="slow">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methods of </a:t>
            </a:r>
            <a:r>
              <a:rPr lang="en-US" dirty="0" err="1" smtClean="0"/>
              <a:t>HttpServlet</a:t>
            </a:r>
            <a:endParaRPr lang="en-US" dirty="0"/>
          </a:p>
        </p:txBody>
      </p:sp>
      <p:graphicFrame>
        <p:nvGraphicFramePr>
          <p:cNvPr id="4" name="Content Placeholder 3"/>
          <p:cNvGraphicFramePr>
            <a:graphicFrameLocks noGrp="1"/>
          </p:cNvGraphicFramePr>
          <p:nvPr>
            <p:ph idx="1"/>
          </p:nvPr>
        </p:nvGraphicFramePr>
        <p:xfrm>
          <a:off x="152400" y="1600200"/>
          <a:ext cx="8839200" cy="4541520"/>
        </p:xfrm>
        <a:graphic>
          <a:graphicData uri="http://schemas.openxmlformats.org/drawingml/2006/table">
            <a:tbl>
              <a:tblPr firstRow="1" bandRow="1">
                <a:tableStyleId>{5C22544A-7EE6-4342-B048-85BDC9FD1C3A}</a:tableStyleId>
              </a:tblPr>
              <a:tblGrid>
                <a:gridCol w="8839200"/>
              </a:tblGrid>
              <a:tr h="502920">
                <a:tc>
                  <a:txBody>
                    <a:bodyPr/>
                    <a:lstStyle/>
                    <a:p>
                      <a:r>
                        <a:rPr lang="en-US" sz="2800" dirty="0" smtClean="0"/>
                        <a:t>Abstract</a:t>
                      </a:r>
                      <a:r>
                        <a:rPr lang="en-US" sz="2800" baseline="0" dirty="0" smtClean="0"/>
                        <a:t> class </a:t>
                      </a:r>
                      <a:r>
                        <a:rPr lang="en-US" sz="2800" baseline="0" dirty="0" err="1" smtClean="0"/>
                        <a:t>HttpServlet</a:t>
                      </a:r>
                      <a:endParaRPr lang="en-US" sz="2800" dirty="0"/>
                    </a:p>
                  </a:txBody>
                  <a:tcPr/>
                </a:tc>
              </a:tr>
              <a:tr h="502920">
                <a:tc>
                  <a:txBody>
                    <a:bodyPr/>
                    <a:lstStyle/>
                    <a:p>
                      <a:r>
                        <a:rPr lang="en-US" sz="2400" dirty="0" smtClean="0"/>
                        <a:t>void service(</a:t>
                      </a:r>
                      <a:r>
                        <a:rPr lang="en-US" sz="2400" dirty="0" err="1" smtClean="0"/>
                        <a:t>ServletRequest</a:t>
                      </a:r>
                      <a:r>
                        <a:rPr lang="en-US" sz="2400" dirty="0" smtClean="0"/>
                        <a:t> </a:t>
                      </a:r>
                      <a:r>
                        <a:rPr lang="en-US" sz="2400" dirty="0" err="1" smtClean="0"/>
                        <a:t>req</a:t>
                      </a:r>
                      <a:r>
                        <a:rPr lang="en-US" sz="2400" dirty="0" smtClean="0"/>
                        <a:t>, </a:t>
                      </a:r>
                      <a:r>
                        <a:rPr lang="en-US" sz="2400" dirty="0" err="1" smtClean="0"/>
                        <a:t>ServletResponse</a:t>
                      </a:r>
                      <a:r>
                        <a:rPr lang="en-US" sz="2400" dirty="0" smtClean="0"/>
                        <a:t> res)</a:t>
                      </a:r>
                      <a:endParaRPr lang="en-US" sz="2400" dirty="0"/>
                    </a:p>
                  </a:txBody>
                  <a:tcPr/>
                </a:tc>
              </a:tr>
              <a:tr h="502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mn-lt"/>
                          <a:ea typeface="+mn-ea"/>
                          <a:cs typeface="+mn-cs"/>
                        </a:rPr>
                        <a:t>void service(</a:t>
                      </a:r>
                      <a:r>
                        <a:rPr lang="en-US" sz="2400" kern="1200" dirty="0" err="1" smtClean="0">
                          <a:solidFill>
                            <a:schemeClr val="dk1"/>
                          </a:solidFill>
                          <a:latin typeface="+mn-lt"/>
                          <a:ea typeface="+mn-ea"/>
                          <a:cs typeface="+mn-cs"/>
                        </a:rPr>
                        <a:t>HttpServletRequest</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req</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HttpServletResponse</a:t>
                      </a:r>
                      <a:r>
                        <a:rPr lang="en-US" sz="2400" kern="1200" dirty="0" smtClean="0">
                          <a:solidFill>
                            <a:schemeClr val="dk1"/>
                          </a:solidFill>
                          <a:latin typeface="+mn-lt"/>
                          <a:ea typeface="+mn-ea"/>
                          <a:cs typeface="+mn-cs"/>
                        </a:rPr>
                        <a:t> res)</a:t>
                      </a:r>
                    </a:p>
                  </a:txBody>
                  <a:tcPr/>
                </a:tc>
              </a:tr>
              <a:tr h="502920">
                <a:tc>
                  <a:txBody>
                    <a:bodyPr/>
                    <a:lstStyle/>
                    <a:p>
                      <a:r>
                        <a:rPr lang="en-US" sz="2400" kern="1200" dirty="0" smtClean="0">
                          <a:solidFill>
                            <a:schemeClr val="dk1"/>
                          </a:solidFill>
                          <a:latin typeface="+mn-lt"/>
                          <a:ea typeface="+mn-ea"/>
                          <a:cs typeface="+mn-cs"/>
                        </a:rPr>
                        <a:t>void </a:t>
                      </a:r>
                      <a:r>
                        <a:rPr lang="en-US" sz="2400" kern="1200" dirty="0" err="1" smtClean="0">
                          <a:solidFill>
                            <a:schemeClr val="dk1"/>
                          </a:solidFill>
                          <a:latin typeface="+mn-lt"/>
                          <a:ea typeface="+mn-ea"/>
                          <a:cs typeface="+mn-cs"/>
                        </a:rPr>
                        <a:t>doDelete</a:t>
                      </a:r>
                      <a:r>
                        <a:rPr lang="en-US" sz="2400" kern="1200" dirty="0" smtClean="0">
                          <a:solidFill>
                            <a:schemeClr val="dk1"/>
                          </a:solidFill>
                          <a:latin typeface="+mn-lt"/>
                          <a:ea typeface="+mn-ea"/>
                          <a:cs typeface="+mn-cs"/>
                        </a:rPr>
                        <a:t>(</a:t>
                      </a:r>
                      <a:r>
                        <a:rPr lang="en-US" sz="2400" kern="1200" dirty="0" err="1" smtClean="0">
                          <a:solidFill>
                            <a:schemeClr val="dk1"/>
                          </a:solidFill>
                          <a:latin typeface="+mn-lt"/>
                          <a:ea typeface="+mn-ea"/>
                          <a:cs typeface="+mn-cs"/>
                        </a:rPr>
                        <a:t>HttpServletRequest</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req</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HttpServletResponse</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resp</a:t>
                      </a:r>
                      <a:r>
                        <a:rPr lang="en-US" sz="2400" kern="1200" dirty="0" smtClean="0">
                          <a:solidFill>
                            <a:schemeClr val="dk1"/>
                          </a:solidFill>
                          <a:latin typeface="+mn-lt"/>
                          <a:ea typeface="+mn-ea"/>
                          <a:cs typeface="+mn-cs"/>
                        </a:rPr>
                        <a:t>) </a:t>
                      </a:r>
                    </a:p>
                  </a:txBody>
                  <a:tcPr/>
                </a:tc>
              </a:tr>
              <a:tr h="502920">
                <a:tc>
                  <a:txBody>
                    <a:bodyPr/>
                    <a:lstStyle/>
                    <a:p>
                      <a:r>
                        <a:rPr lang="en-US" sz="2400" kern="1200" dirty="0" smtClean="0">
                          <a:solidFill>
                            <a:schemeClr val="dk1"/>
                          </a:solidFill>
                          <a:latin typeface="+mn-lt"/>
                          <a:ea typeface="+mn-ea"/>
                          <a:cs typeface="+mn-cs"/>
                        </a:rPr>
                        <a:t>void </a:t>
                      </a:r>
                      <a:r>
                        <a:rPr lang="en-US" sz="2400" kern="1200" dirty="0" err="1" smtClean="0">
                          <a:solidFill>
                            <a:schemeClr val="dk1"/>
                          </a:solidFill>
                          <a:latin typeface="+mn-lt"/>
                          <a:ea typeface="+mn-ea"/>
                          <a:cs typeface="+mn-cs"/>
                        </a:rPr>
                        <a:t>doGet</a:t>
                      </a:r>
                      <a:r>
                        <a:rPr lang="en-US" sz="2400" kern="1200" dirty="0" smtClean="0">
                          <a:solidFill>
                            <a:schemeClr val="dk1"/>
                          </a:solidFill>
                          <a:latin typeface="+mn-lt"/>
                          <a:ea typeface="+mn-ea"/>
                          <a:cs typeface="+mn-cs"/>
                        </a:rPr>
                        <a:t>(</a:t>
                      </a:r>
                      <a:r>
                        <a:rPr lang="en-US" sz="2400" kern="1200" dirty="0" err="1" smtClean="0">
                          <a:solidFill>
                            <a:schemeClr val="dk1"/>
                          </a:solidFill>
                          <a:latin typeface="+mn-lt"/>
                          <a:ea typeface="+mn-ea"/>
                          <a:cs typeface="+mn-cs"/>
                        </a:rPr>
                        <a:t>HttpServletRequest</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req</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HttpServletResponse</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resp</a:t>
                      </a:r>
                      <a:r>
                        <a:rPr lang="en-US" sz="1800" kern="1200" dirty="0" smtClean="0">
                          <a:solidFill>
                            <a:schemeClr val="dk1"/>
                          </a:solidFill>
                          <a:latin typeface="+mn-lt"/>
                          <a:ea typeface="+mn-ea"/>
                          <a:cs typeface="+mn-cs"/>
                        </a:rPr>
                        <a:t>)</a:t>
                      </a:r>
                      <a:endParaRPr lang="en-US" dirty="0"/>
                    </a:p>
                  </a:txBody>
                  <a:tcPr/>
                </a:tc>
              </a:tr>
              <a:tr h="502920">
                <a:tc>
                  <a:txBody>
                    <a:bodyPr/>
                    <a:lstStyle/>
                    <a:p>
                      <a:r>
                        <a:rPr lang="en-US" sz="2400" kern="1200" dirty="0" smtClean="0">
                          <a:solidFill>
                            <a:schemeClr val="dk1"/>
                          </a:solidFill>
                          <a:latin typeface="+mn-lt"/>
                          <a:ea typeface="+mn-ea"/>
                          <a:cs typeface="+mn-cs"/>
                        </a:rPr>
                        <a:t>void </a:t>
                      </a:r>
                      <a:r>
                        <a:rPr lang="en-US" sz="2400" kern="1200" dirty="0" err="1" smtClean="0">
                          <a:solidFill>
                            <a:schemeClr val="dk1"/>
                          </a:solidFill>
                          <a:latin typeface="+mn-lt"/>
                          <a:ea typeface="+mn-ea"/>
                          <a:cs typeface="+mn-cs"/>
                        </a:rPr>
                        <a:t>doPost</a:t>
                      </a:r>
                      <a:r>
                        <a:rPr lang="en-US" sz="2400" kern="1200" dirty="0" smtClean="0">
                          <a:solidFill>
                            <a:schemeClr val="dk1"/>
                          </a:solidFill>
                          <a:latin typeface="+mn-lt"/>
                          <a:ea typeface="+mn-ea"/>
                          <a:cs typeface="+mn-cs"/>
                        </a:rPr>
                        <a:t>(</a:t>
                      </a:r>
                      <a:r>
                        <a:rPr lang="en-US" sz="2400" kern="1200" dirty="0" err="1" smtClean="0">
                          <a:solidFill>
                            <a:schemeClr val="dk1"/>
                          </a:solidFill>
                          <a:latin typeface="+mn-lt"/>
                          <a:ea typeface="+mn-ea"/>
                          <a:cs typeface="+mn-cs"/>
                        </a:rPr>
                        <a:t>HttpServletRequest</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req</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HttpServletResponse</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resp</a:t>
                      </a:r>
                      <a:r>
                        <a:rPr lang="en-US" sz="2400" kern="1200" dirty="0" smtClean="0">
                          <a:solidFill>
                            <a:schemeClr val="dk1"/>
                          </a:solidFill>
                          <a:latin typeface="+mn-lt"/>
                          <a:ea typeface="+mn-ea"/>
                          <a:cs typeface="+mn-cs"/>
                        </a:rPr>
                        <a:t>)</a:t>
                      </a:r>
                    </a:p>
                  </a:txBody>
                  <a:tcPr/>
                </a:tc>
              </a:tr>
              <a:tr h="502920">
                <a:tc>
                  <a:txBody>
                    <a:bodyPr/>
                    <a:lstStyle/>
                    <a:p>
                      <a:pPr marL="0" algn="l" defTabSz="914400" rtl="0" eaLnBrk="1" latinLnBrk="0" hangingPunct="1"/>
                      <a:r>
                        <a:rPr lang="en-US" sz="2400" kern="1200" dirty="0" smtClean="0">
                          <a:solidFill>
                            <a:schemeClr val="dk1"/>
                          </a:solidFill>
                          <a:latin typeface="+mn-lt"/>
                          <a:ea typeface="+mn-ea"/>
                          <a:cs typeface="+mn-cs"/>
                        </a:rPr>
                        <a:t>void </a:t>
                      </a:r>
                      <a:r>
                        <a:rPr lang="en-US" sz="2400" kern="1200" dirty="0" err="1" smtClean="0">
                          <a:solidFill>
                            <a:schemeClr val="dk1"/>
                          </a:solidFill>
                          <a:latin typeface="+mn-lt"/>
                          <a:ea typeface="+mn-ea"/>
                          <a:cs typeface="+mn-cs"/>
                        </a:rPr>
                        <a:t>doOptions</a:t>
                      </a:r>
                      <a:r>
                        <a:rPr lang="en-US" sz="2400" kern="1200" dirty="0" smtClean="0">
                          <a:solidFill>
                            <a:schemeClr val="dk1"/>
                          </a:solidFill>
                          <a:latin typeface="+mn-lt"/>
                          <a:ea typeface="+mn-ea"/>
                          <a:cs typeface="+mn-cs"/>
                        </a:rPr>
                        <a:t>(</a:t>
                      </a:r>
                      <a:r>
                        <a:rPr lang="en-US" sz="2400" kern="1200" dirty="0" err="1" smtClean="0">
                          <a:solidFill>
                            <a:schemeClr val="dk1"/>
                          </a:solidFill>
                          <a:latin typeface="+mn-lt"/>
                          <a:ea typeface="+mn-ea"/>
                          <a:cs typeface="+mn-cs"/>
                        </a:rPr>
                        <a:t>HttpServletRequest</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req</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HttpServletResponse</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resp</a:t>
                      </a:r>
                      <a:r>
                        <a:rPr lang="en-US" sz="2400" kern="1200" dirty="0" smtClean="0">
                          <a:solidFill>
                            <a:schemeClr val="dk1"/>
                          </a:solidFill>
                          <a:latin typeface="+mn-lt"/>
                          <a:ea typeface="+mn-ea"/>
                          <a:cs typeface="+mn-cs"/>
                        </a:rPr>
                        <a:t>)</a:t>
                      </a:r>
                    </a:p>
                  </a:txBody>
                  <a:tcPr/>
                </a:tc>
              </a:tr>
              <a:tr h="502920">
                <a:tc>
                  <a:txBody>
                    <a:bodyPr/>
                    <a:lstStyle/>
                    <a:p>
                      <a:r>
                        <a:rPr lang="en-US" sz="2400" kern="1200" dirty="0" smtClean="0">
                          <a:solidFill>
                            <a:schemeClr val="dk1"/>
                          </a:solidFill>
                          <a:latin typeface="+mn-lt"/>
                          <a:ea typeface="+mn-ea"/>
                          <a:cs typeface="+mn-cs"/>
                        </a:rPr>
                        <a:t>void </a:t>
                      </a:r>
                      <a:r>
                        <a:rPr lang="en-US" sz="2400" kern="1200" dirty="0" err="1" smtClean="0">
                          <a:solidFill>
                            <a:schemeClr val="dk1"/>
                          </a:solidFill>
                          <a:latin typeface="+mn-lt"/>
                          <a:ea typeface="+mn-ea"/>
                          <a:cs typeface="+mn-cs"/>
                        </a:rPr>
                        <a:t>doPut</a:t>
                      </a:r>
                      <a:r>
                        <a:rPr lang="en-US" sz="2400" kern="1200" dirty="0" smtClean="0">
                          <a:solidFill>
                            <a:schemeClr val="dk1"/>
                          </a:solidFill>
                          <a:latin typeface="+mn-lt"/>
                          <a:ea typeface="+mn-ea"/>
                          <a:cs typeface="+mn-cs"/>
                        </a:rPr>
                        <a:t>(</a:t>
                      </a:r>
                      <a:r>
                        <a:rPr lang="en-US" sz="2400" kern="1200" dirty="0" err="1" smtClean="0">
                          <a:solidFill>
                            <a:schemeClr val="dk1"/>
                          </a:solidFill>
                          <a:latin typeface="+mn-lt"/>
                          <a:ea typeface="+mn-ea"/>
                          <a:cs typeface="+mn-cs"/>
                        </a:rPr>
                        <a:t>HttpServletRequest</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req</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HttpServletResponse</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resp</a:t>
                      </a:r>
                      <a:r>
                        <a:rPr lang="en-US" sz="2400" kern="1200" dirty="0" smtClean="0">
                          <a:solidFill>
                            <a:schemeClr val="dk1"/>
                          </a:solidFill>
                          <a:latin typeface="+mn-lt"/>
                          <a:ea typeface="+mn-ea"/>
                          <a:cs typeface="+mn-cs"/>
                        </a:rPr>
                        <a:t>)</a:t>
                      </a:r>
                    </a:p>
                  </a:txBody>
                  <a:tcPr/>
                </a:tc>
              </a:tr>
              <a:tr h="502920">
                <a:tc>
                  <a:txBody>
                    <a:bodyPr/>
                    <a:lstStyle/>
                    <a:p>
                      <a:pPr marL="0" algn="l" defTabSz="914400" rtl="0" eaLnBrk="1" latinLnBrk="0" hangingPunct="1"/>
                      <a:r>
                        <a:rPr lang="en-US" sz="2400" kern="1200" dirty="0" smtClean="0">
                          <a:solidFill>
                            <a:schemeClr val="dk1"/>
                          </a:solidFill>
                          <a:latin typeface="+mn-lt"/>
                          <a:ea typeface="+mn-ea"/>
                          <a:cs typeface="+mn-cs"/>
                        </a:rPr>
                        <a:t>void </a:t>
                      </a:r>
                      <a:r>
                        <a:rPr lang="en-US" sz="2400" kern="1200" dirty="0" err="1" smtClean="0">
                          <a:solidFill>
                            <a:schemeClr val="dk1"/>
                          </a:solidFill>
                          <a:latin typeface="+mn-lt"/>
                          <a:ea typeface="+mn-ea"/>
                          <a:cs typeface="+mn-cs"/>
                        </a:rPr>
                        <a:t>doTrace</a:t>
                      </a:r>
                      <a:r>
                        <a:rPr lang="en-US" sz="2400" kern="1200" dirty="0" smtClean="0">
                          <a:solidFill>
                            <a:schemeClr val="dk1"/>
                          </a:solidFill>
                          <a:latin typeface="+mn-lt"/>
                          <a:ea typeface="+mn-ea"/>
                          <a:cs typeface="+mn-cs"/>
                        </a:rPr>
                        <a:t>(</a:t>
                      </a:r>
                      <a:r>
                        <a:rPr lang="en-US" sz="2400" kern="1200" dirty="0" err="1" smtClean="0">
                          <a:solidFill>
                            <a:schemeClr val="dk1"/>
                          </a:solidFill>
                          <a:latin typeface="+mn-lt"/>
                          <a:ea typeface="+mn-ea"/>
                          <a:cs typeface="+mn-cs"/>
                        </a:rPr>
                        <a:t>HttpServletRequest</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req</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HttpServletResponse</a:t>
                      </a:r>
                      <a:r>
                        <a:rPr lang="en-US" sz="2400" kern="1200" dirty="0" smtClean="0">
                          <a:solidFill>
                            <a:schemeClr val="dk1"/>
                          </a:solidFill>
                          <a:latin typeface="+mn-lt"/>
                          <a:ea typeface="+mn-ea"/>
                          <a:cs typeface="+mn-cs"/>
                        </a:rPr>
                        <a:t> </a:t>
                      </a:r>
                      <a:r>
                        <a:rPr lang="en-US" sz="2400" kern="1200" dirty="0" err="1" smtClean="0">
                          <a:solidFill>
                            <a:schemeClr val="dk1"/>
                          </a:solidFill>
                          <a:latin typeface="+mn-lt"/>
                          <a:ea typeface="+mn-ea"/>
                          <a:cs typeface="+mn-cs"/>
                        </a:rPr>
                        <a:t>resp</a:t>
                      </a:r>
                      <a:r>
                        <a:rPr lang="en-US" sz="2400" kern="1200" dirty="0" smtClean="0">
                          <a:solidFill>
                            <a:schemeClr val="dk1"/>
                          </a:solidFill>
                          <a:latin typeface="+mn-lt"/>
                          <a:ea typeface="+mn-ea"/>
                          <a:cs typeface="+mn-cs"/>
                        </a:rPr>
                        <a:t>)</a:t>
                      </a:r>
                    </a:p>
                  </a:txBody>
                  <a:tcPr/>
                </a:tc>
              </a:tr>
            </a:tbl>
          </a:graphicData>
        </a:graphic>
      </p:graphicFrame>
    </p:spTree>
  </p:cSld>
  <p:clrMapOvr>
    <a:masterClrMapping/>
  </p:clrMapOvr>
  <p:transition spd="slow">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Using </a:t>
            </a:r>
            <a:r>
              <a:rPr lang="en-US" dirty="0" err="1" smtClean="0"/>
              <a:t>HttpServlet</a:t>
            </a:r>
            <a:endParaRPr lang="en-US" dirty="0"/>
          </a:p>
        </p:txBody>
      </p:sp>
      <p:sp>
        <p:nvSpPr>
          <p:cNvPr id="6" name="Content Placeholder 5"/>
          <p:cNvSpPr>
            <a:spLocks noGrp="1"/>
          </p:cNvSpPr>
          <p:nvPr>
            <p:ph idx="1"/>
          </p:nvPr>
        </p:nvSpPr>
        <p:spPr/>
        <p:txBody>
          <a:bodyPr>
            <a:normAutofit/>
          </a:bodyPr>
          <a:lstStyle/>
          <a:p>
            <a:r>
              <a:rPr lang="en-US" dirty="0" smtClean="0"/>
              <a:t>Our </a:t>
            </a:r>
            <a:r>
              <a:rPr lang="en-US" dirty="0" err="1" smtClean="0"/>
              <a:t>servlet</a:t>
            </a:r>
            <a:r>
              <a:rPr lang="en-US" dirty="0" smtClean="0"/>
              <a:t> class extends </a:t>
            </a:r>
            <a:r>
              <a:rPr lang="en-US" dirty="0" err="1" smtClean="0"/>
              <a:t>HttpServlet</a:t>
            </a:r>
            <a:endParaRPr lang="en-US" dirty="0" smtClean="0"/>
          </a:p>
          <a:p>
            <a:r>
              <a:rPr lang="en-US" dirty="0" smtClean="0"/>
              <a:t>Depending on the requirement , we need to override either “</a:t>
            </a:r>
            <a:r>
              <a:rPr lang="en-US" dirty="0" err="1" smtClean="0"/>
              <a:t>doGet</a:t>
            </a:r>
            <a:r>
              <a:rPr lang="en-US" dirty="0" smtClean="0"/>
              <a:t>” or “</a:t>
            </a:r>
            <a:r>
              <a:rPr lang="en-US" dirty="0" err="1" smtClean="0"/>
              <a:t>doPost</a:t>
            </a:r>
            <a:r>
              <a:rPr lang="en-US" dirty="0" smtClean="0"/>
              <a:t>” method .</a:t>
            </a:r>
          </a:p>
          <a:p>
            <a:r>
              <a:rPr lang="en-US" dirty="0" smtClean="0"/>
              <a:t>Both of them can be overridden in a single </a:t>
            </a:r>
            <a:r>
              <a:rPr lang="en-US" dirty="0" err="1" smtClean="0"/>
              <a:t>servlet</a:t>
            </a:r>
            <a:r>
              <a:rPr lang="en-US" dirty="0" smtClean="0"/>
              <a:t> class</a:t>
            </a:r>
          </a:p>
          <a:p>
            <a:pPr lvl="1"/>
            <a:r>
              <a:rPr lang="en-US" dirty="0" smtClean="0"/>
              <a:t>When it is necessary to treat GET request and POST request separately.</a:t>
            </a:r>
          </a:p>
          <a:p>
            <a:r>
              <a:rPr lang="en-US" dirty="0" smtClean="0"/>
              <a:t>There is </a:t>
            </a:r>
            <a:r>
              <a:rPr lang="en-US" dirty="0" err="1" smtClean="0"/>
              <a:t>usefull</a:t>
            </a:r>
            <a:r>
              <a:rPr lang="en-US" dirty="0" smtClean="0"/>
              <a:t> coding style – that will be revealed later.</a:t>
            </a:r>
            <a:endParaRPr lang="en-US" dirty="0"/>
          </a:p>
        </p:txBody>
      </p:sp>
    </p:spTree>
  </p:cSld>
  <p:clrMapOvr>
    <a:masterClrMapping/>
  </p:clrMapOvr>
  <p:transition spd="slow">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Box 2"/>
          <p:cNvSpPr txBox="1"/>
          <p:nvPr/>
        </p:nvSpPr>
        <p:spPr>
          <a:xfrm>
            <a:off x="838200" y="1143000"/>
            <a:ext cx="7924800" cy="2308324"/>
          </a:xfrm>
          <a:prstGeom prst="rect">
            <a:avLst/>
          </a:prstGeom>
          <a:noFill/>
        </p:spPr>
        <p:txBody>
          <a:bodyPr wrap="square" rtlCol="0">
            <a:spAutoFit/>
          </a:bodyPr>
          <a:lstStyle/>
          <a:p>
            <a:r>
              <a:rPr lang="en-US" dirty="0" smtClean="0"/>
              <a:t>Develop an web application containing a HTML page and a servlet .HTML page contains a form to receive two number and submits to servlet . Servlet receives two number , add them and generates a page to display result.</a:t>
            </a:r>
          </a:p>
          <a:p>
            <a:endParaRPr lang="en-US" dirty="0"/>
          </a:p>
          <a:p>
            <a:r>
              <a:rPr lang="en-US" dirty="0" smtClean="0"/>
              <a:t>(Servlet class must be inherited from </a:t>
            </a:r>
            <a:r>
              <a:rPr lang="en-US" dirty="0" err="1" smtClean="0"/>
              <a:t>HttpServlet</a:t>
            </a:r>
            <a:r>
              <a:rPr lang="en-US" dirty="0" smtClean="0"/>
              <a:t>) </a:t>
            </a:r>
            <a:endParaRPr lang="en-US" dirty="0"/>
          </a:p>
        </p:txBody>
      </p:sp>
    </p:spTree>
    <p:extLst>
      <p:ext uri="{BB962C8B-B14F-4D97-AF65-F5344CB8AC3E}">
        <p14:creationId xmlns:p14="http://schemas.microsoft.com/office/powerpoint/2010/main" val="1341055580"/>
      </p:ext>
    </p:extLst>
  </p:cSld>
  <p:clrMapOvr>
    <a:masterClrMapping/>
  </p:clrMapOvr>
  <p:transition spd="slow">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Box 2"/>
          <p:cNvSpPr txBox="1"/>
          <p:nvPr/>
        </p:nvSpPr>
        <p:spPr>
          <a:xfrm>
            <a:off x="762000" y="1143000"/>
            <a:ext cx="8229600" cy="1569660"/>
          </a:xfrm>
          <a:prstGeom prst="rect">
            <a:avLst/>
          </a:prstGeom>
          <a:noFill/>
        </p:spPr>
        <p:txBody>
          <a:bodyPr wrap="square" rtlCol="0">
            <a:spAutoFit/>
          </a:bodyPr>
          <a:lstStyle/>
          <a:p>
            <a:r>
              <a:rPr lang="en-US" dirty="0" smtClean="0"/>
              <a:t>Develop an web application to insert customer record in customer table . Application contains a HTML page containing customer data entry form and a servlet which receives data from HTML and inserts a record in CUST table.</a:t>
            </a:r>
            <a:endParaRPr lang="en-US" dirty="0"/>
          </a:p>
        </p:txBody>
      </p:sp>
      <p:sp>
        <p:nvSpPr>
          <p:cNvPr id="4" name="TextBox 3"/>
          <p:cNvSpPr txBox="1"/>
          <p:nvPr/>
        </p:nvSpPr>
        <p:spPr>
          <a:xfrm>
            <a:off x="762000" y="2819400"/>
            <a:ext cx="3962400" cy="3416320"/>
          </a:xfrm>
          <a:prstGeom prst="rect">
            <a:avLst/>
          </a:prstGeom>
          <a:noFill/>
        </p:spPr>
        <p:txBody>
          <a:bodyPr wrap="square" rtlCol="0">
            <a:spAutoFit/>
          </a:bodyPr>
          <a:lstStyle/>
          <a:p>
            <a:r>
              <a:rPr lang="en-US" u="sng" dirty="0" smtClean="0"/>
              <a:t>CUST</a:t>
            </a:r>
          </a:p>
          <a:p>
            <a:r>
              <a:rPr lang="en-US" dirty="0" err="1" smtClean="0"/>
              <a:t>custid</a:t>
            </a:r>
            <a:r>
              <a:rPr lang="en-US" dirty="0" smtClean="0"/>
              <a:t>      number(4),</a:t>
            </a:r>
          </a:p>
          <a:p>
            <a:r>
              <a:rPr lang="en-US" dirty="0" err="1" smtClean="0"/>
              <a:t>cname</a:t>
            </a:r>
            <a:r>
              <a:rPr lang="en-US" dirty="0" smtClean="0"/>
              <a:t>     </a:t>
            </a:r>
            <a:r>
              <a:rPr lang="en-US" dirty="0" err="1" smtClean="0"/>
              <a:t>varchar</a:t>
            </a:r>
            <a:r>
              <a:rPr lang="en-US" dirty="0" smtClean="0"/>
              <a:t>(20),</a:t>
            </a:r>
          </a:p>
          <a:p>
            <a:r>
              <a:rPr lang="en-US" dirty="0" smtClean="0"/>
              <a:t>username </a:t>
            </a:r>
            <a:r>
              <a:rPr lang="en-US" dirty="0" err="1" smtClean="0"/>
              <a:t>varchar</a:t>
            </a:r>
            <a:r>
              <a:rPr lang="en-US" dirty="0" smtClean="0"/>
              <a:t>(20),</a:t>
            </a:r>
          </a:p>
          <a:p>
            <a:r>
              <a:rPr lang="en-US" dirty="0" smtClean="0"/>
              <a:t>password  </a:t>
            </a:r>
            <a:r>
              <a:rPr lang="en-US" dirty="0" err="1" smtClean="0"/>
              <a:t>varchar</a:t>
            </a:r>
            <a:r>
              <a:rPr lang="en-US" dirty="0" smtClean="0"/>
              <a:t>(20),</a:t>
            </a:r>
          </a:p>
          <a:p>
            <a:r>
              <a:rPr lang="en-US" dirty="0" smtClean="0"/>
              <a:t>type          number(2)</a:t>
            </a:r>
          </a:p>
          <a:p>
            <a:endParaRPr lang="en-US" dirty="0"/>
          </a:p>
          <a:p>
            <a:r>
              <a:rPr lang="en-US" dirty="0" smtClean="0"/>
              <a:t>(</a:t>
            </a:r>
            <a:r>
              <a:rPr lang="en-US" dirty="0" err="1" smtClean="0"/>
              <a:t>pls</a:t>
            </a:r>
            <a:r>
              <a:rPr lang="en-US" dirty="0" smtClean="0"/>
              <a:t> specify </a:t>
            </a:r>
            <a:r>
              <a:rPr lang="en-US" dirty="0" err="1" smtClean="0"/>
              <a:t>approriate</a:t>
            </a:r>
            <a:r>
              <a:rPr lang="en-US" dirty="0" smtClean="0"/>
              <a:t> </a:t>
            </a:r>
            <a:r>
              <a:rPr lang="en-US" dirty="0" err="1" smtClean="0"/>
              <a:t>datatype</a:t>
            </a:r>
            <a:r>
              <a:rPr lang="en-US" dirty="0" smtClean="0"/>
              <a:t> for the database used)</a:t>
            </a:r>
            <a:endParaRPr lang="en-US" dirty="0"/>
          </a:p>
        </p:txBody>
      </p:sp>
    </p:spTree>
    <p:extLst>
      <p:ext uri="{BB962C8B-B14F-4D97-AF65-F5344CB8AC3E}">
        <p14:creationId xmlns:p14="http://schemas.microsoft.com/office/powerpoint/2010/main" val="3888949635"/>
      </p:ext>
    </p:extLst>
  </p:cSld>
  <p:clrMapOvr>
    <a:masterClrMapping/>
  </p:clrMapOvr>
  <p:transition spd="slow">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Box 2"/>
          <p:cNvSpPr txBox="1"/>
          <p:nvPr/>
        </p:nvSpPr>
        <p:spPr>
          <a:xfrm>
            <a:off x="838200" y="1905000"/>
            <a:ext cx="7543800" cy="830997"/>
          </a:xfrm>
          <a:prstGeom prst="rect">
            <a:avLst/>
          </a:prstGeom>
          <a:noFill/>
        </p:spPr>
        <p:txBody>
          <a:bodyPr wrap="square" rtlCol="0">
            <a:spAutoFit/>
          </a:bodyPr>
          <a:lstStyle/>
          <a:p>
            <a:r>
              <a:rPr lang="en-US" dirty="0" smtClean="0"/>
              <a:t>Develop an web application which accepts a customer id and display corresponding customer record</a:t>
            </a:r>
            <a:endParaRPr lang="en-US" dirty="0"/>
          </a:p>
        </p:txBody>
      </p:sp>
      <p:sp>
        <p:nvSpPr>
          <p:cNvPr id="4" name="TextBox 3"/>
          <p:cNvSpPr txBox="1"/>
          <p:nvPr/>
        </p:nvSpPr>
        <p:spPr>
          <a:xfrm>
            <a:off x="990600" y="1219200"/>
            <a:ext cx="6172200" cy="461665"/>
          </a:xfrm>
          <a:prstGeom prst="rect">
            <a:avLst/>
          </a:prstGeom>
          <a:noFill/>
        </p:spPr>
        <p:txBody>
          <a:bodyPr wrap="square" rtlCol="0">
            <a:spAutoFit/>
          </a:bodyPr>
          <a:lstStyle/>
          <a:p>
            <a:r>
              <a:rPr lang="en-US" b="1" i="1" u="sng" dirty="0" smtClean="0"/>
              <a:t>Searching Customer Record</a:t>
            </a:r>
            <a:endParaRPr lang="en-US" b="1" i="1" u="sng" dirty="0"/>
          </a:p>
        </p:txBody>
      </p:sp>
    </p:spTree>
    <p:extLst>
      <p:ext uri="{BB962C8B-B14F-4D97-AF65-F5344CB8AC3E}">
        <p14:creationId xmlns:p14="http://schemas.microsoft.com/office/powerpoint/2010/main" val="2880594231"/>
      </p:ext>
    </p:extLst>
  </p:cSld>
  <p:clrMapOvr>
    <a:masterClrMapping/>
  </p:clrMapOvr>
  <p:transition spd="slow">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Coding using </a:t>
            </a:r>
            <a:r>
              <a:rPr lang="en-US" dirty="0" err="1" smtClean="0"/>
              <a:t>HttpServlet</a:t>
            </a:r>
            <a:endParaRPr lang="en-US" dirty="0"/>
          </a:p>
        </p:txBody>
      </p:sp>
      <p:sp>
        <p:nvSpPr>
          <p:cNvPr id="5" name="TextBox 4"/>
          <p:cNvSpPr txBox="1"/>
          <p:nvPr/>
        </p:nvSpPr>
        <p:spPr>
          <a:xfrm>
            <a:off x="533400" y="1676400"/>
            <a:ext cx="8153400" cy="461665"/>
          </a:xfrm>
          <a:prstGeom prst="rect">
            <a:avLst/>
          </a:prstGeom>
          <a:noFill/>
        </p:spPr>
        <p:txBody>
          <a:bodyPr wrap="square" rtlCol="0">
            <a:spAutoFit/>
          </a:bodyPr>
          <a:lstStyle/>
          <a:p>
            <a:r>
              <a:rPr lang="en-US" dirty="0" smtClean="0"/>
              <a:t>We need to import following package (</a:t>
            </a:r>
            <a:r>
              <a:rPr lang="en-US" dirty="0" err="1" smtClean="0"/>
              <a:t>atleast</a:t>
            </a:r>
            <a:r>
              <a:rPr lang="en-US" dirty="0" smtClean="0"/>
              <a:t>) :</a:t>
            </a:r>
            <a:endParaRPr lang="en-US" dirty="0"/>
          </a:p>
        </p:txBody>
      </p:sp>
      <p:sp>
        <p:nvSpPr>
          <p:cNvPr id="6" name="TextBox 5"/>
          <p:cNvSpPr txBox="1"/>
          <p:nvPr/>
        </p:nvSpPr>
        <p:spPr>
          <a:xfrm>
            <a:off x="762000" y="2514600"/>
            <a:ext cx="7772400" cy="1938992"/>
          </a:xfrm>
          <a:prstGeom prst="rect">
            <a:avLst/>
          </a:prstGeom>
          <a:noFill/>
        </p:spPr>
        <p:txBody>
          <a:bodyPr wrap="square" rtlCol="0">
            <a:spAutoFit/>
          </a:bodyPr>
          <a:lstStyle/>
          <a:p>
            <a:r>
              <a:rPr lang="en-US" dirty="0" smtClean="0"/>
              <a:t>package </a:t>
            </a:r>
            <a:r>
              <a:rPr lang="en-US" dirty="0" err="1" smtClean="0"/>
              <a:t>org.servlet</a:t>
            </a:r>
            <a:r>
              <a:rPr lang="en-US" dirty="0" smtClean="0"/>
              <a:t>; // package name can be anything</a:t>
            </a:r>
          </a:p>
          <a:p>
            <a:endParaRPr lang="en-US" dirty="0" smtClean="0"/>
          </a:p>
          <a:p>
            <a:r>
              <a:rPr lang="en-US" dirty="0" smtClean="0"/>
              <a:t>import  java.io.*;   // service() throws </a:t>
            </a:r>
            <a:r>
              <a:rPr lang="en-US" dirty="0" err="1" smtClean="0"/>
              <a:t>IOException</a:t>
            </a:r>
            <a:endParaRPr lang="en-US" dirty="0" smtClean="0"/>
          </a:p>
          <a:p>
            <a:r>
              <a:rPr lang="en-US" dirty="0" smtClean="0"/>
              <a:t>import </a:t>
            </a:r>
            <a:r>
              <a:rPr lang="en-US" dirty="0" err="1" smtClean="0"/>
              <a:t>javax.servlet</a:t>
            </a:r>
            <a:r>
              <a:rPr lang="en-US" dirty="0" smtClean="0"/>
              <a:t>.*; // service() throws </a:t>
            </a:r>
            <a:r>
              <a:rPr lang="en-US" dirty="0" err="1" smtClean="0"/>
              <a:t>ServletException</a:t>
            </a:r>
            <a:endParaRPr lang="en-US" dirty="0" smtClean="0"/>
          </a:p>
          <a:p>
            <a:r>
              <a:rPr lang="en-US" dirty="0" smtClean="0"/>
              <a:t>import </a:t>
            </a:r>
            <a:r>
              <a:rPr lang="en-US" dirty="0" err="1" smtClean="0"/>
              <a:t>javax.servlet.http</a:t>
            </a:r>
            <a:r>
              <a:rPr lang="en-US" dirty="0" smtClean="0"/>
              <a:t>.*; // as </a:t>
            </a:r>
            <a:r>
              <a:rPr lang="en-US" dirty="0" err="1" smtClean="0"/>
              <a:t>HttpServlet</a:t>
            </a:r>
            <a:r>
              <a:rPr lang="en-US" dirty="0" smtClean="0"/>
              <a:t> is being extended</a:t>
            </a:r>
            <a:endParaRPr lang="en-US" dirty="0"/>
          </a:p>
        </p:txBody>
      </p:sp>
      <p:sp>
        <p:nvSpPr>
          <p:cNvPr id="7" name="TextBox 6"/>
          <p:cNvSpPr txBox="1"/>
          <p:nvPr/>
        </p:nvSpPr>
        <p:spPr>
          <a:xfrm>
            <a:off x="914400" y="4800600"/>
            <a:ext cx="7315200" cy="830997"/>
          </a:xfrm>
          <a:prstGeom prst="rect">
            <a:avLst/>
          </a:prstGeom>
          <a:noFill/>
        </p:spPr>
        <p:txBody>
          <a:bodyPr wrap="square" rtlCol="0">
            <a:spAutoFit/>
          </a:bodyPr>
          <a:lstStyle/>
          <a:p>
            <a:pPr algn="ctr"/>
            <a:r>
              <a:rPr lang="en-US" i="1" dirty="0" smtClean="0"/>
              <a:t>Our  </a:t>
            </a:r>
            <a:r>
              <a:rPr lang="en-US" i="1" dirty="0" err="1" smtClean="0"/>
              <a:t>servlet</a:t>
            </a:r>
            <a:r>
              <a:rPr lang="en-US" i="1" dirty="0" smtClean="0"/>
              <a:t> class must be part of a package . Not for syntactical  reason but for security </a:t>
            </a:r>
            <a:endParaRPr lang="en-US" i="1" dirty="0"/>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ngLrgnGuide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Book Antiqua"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10535</TotalTime>
  <Words>8450</Words>
  <Application>Microsoft Office PowerPoint</Application>
  <PresentationFormat>On-screen Show (4:3)</PresentationFormat>
  <Paragraphs>1703</Paragraphs>
  <Slides>210</Slides>
  <Notes>141</Notes>
  <HiddenSlides>30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210</vt:i4>
      </vt:variant>
    </vt:vector>
  </HeadingPairs>
  <TitlesOfParts>
    <vt:vector size="229" baseType="lpstr">
      <vt:lpstr>Arial Unicode MS</vt:lpstr>
      <vt:lpstr>Arial</vt:lpstr>
      <vt:lpstr>Book Antiqua</vt:lpstr>
      <vt:lpstr>Bookman Old Style</vt:lpstr>
      <vt:lpstr>Calibri</vt:lpstr>
      <vt:lpstr>Courier</vt:lpstr>
      <vt:lpstr>Courier New</vt:lpstr>
      <vt:lpstr>Courier-Bold</vt:lpstr>
      <vt:lpstr>Garamond</vt:lpstr>
      <vt:lpstr>GillSans-Bold</vt:lpstr>
      <vt:lpstr>NewCaledonia</vt:lpstr>
      <vt:lpstr>NewCaledonia-Italic</vt:lpstr>
      <vt:lpstr>Times New Roman</vt:lpstr>
      <vt:lpstr>TimesNewRoman</vt:lpstr>
      <vt:lpstr>Trebuchet MS</vt:lpstr>
      <vt:lpstr>Verdana</vt:lpstr>
      <vt:lpstr>Wingdings</vt:lpstr>
      <vt:lpstr>Custom Design</vt:lpstr>
      <vt:lpstr>TrngLrgnGuide_template</vt:lpstr>
      <vt:lpstr>Developing Presentation Component in J2EE</vt:lpstr>
      <vt:lpstr>Contents to be covered………</vt:lpstr>
      <vt:lpstr>Presentation component</vt:lpstr>
      <vt:lpstr>Introduction to http</vt:lpstr>
      <vt:lpstr>HTTP Model</vt:lpstr>
      <vt:lpstr>Hypertext Transport Protocol</vt:lpstr>
      <vt:lpstr>URL</vt:lpstr>
      <vt:lpstr>HTTP</vt:lpstr>
      <vt:lpstr>HTTP Request Message</vt:lpstr>
      <vt:lpstr>Request Message</vt:lpstr>
      <vt:lpstr>PowerPoint Presentation</vt:lpstr>
      <vt:lpstr>PowerPoint Presentation</vt:lpstr>
      <vt:lpstr>PowerPoint Presentation</vt:lpstr>
      <vt:lpstr>Response Message</vt:lpstr>
      <vt:lpstr>HTTP request types</vt:lpstr>
      <vt:lpstr>URI</vt:lpstr>
      <vt:lpstr>Static HTML</vt:lpstr>
      <vt:lpstr>Dynamic HTML</vt:lpstr>
      <vt:lpstr>Dynamic HTML</vt:lpstr>
      <vt:lpstr>Request Parameters</vt:lpstr>
      <vt:lpstr>Request Parameters</vt:lpstr>
      <vt:lpstr>Request Parameters for GET request</vt:lpstr>
      <vt:lpstr>Request Parameters for POST request</vt:lpstr>
      <vt:lpstr>JEE Application Architecture</vt:lpstr>
      <vt:lpstr>Module and Component</vt:lpstr>
      <vt:lpstr>Types of Modules </vt:lpstr>
      <vt:lpstr>JEE Application Architecture</vt:lpstr>
      <vt:lpstr>JEE Application</vt:lpstr>
      <vt:lpstr>Deployment Descriptor</vt:lpstr>
      <vt:lpstr>Developing JEE Web Module</vt:lpstr>
      <vt:lpstr>Different Phases of Developing Web Module</vt:lpstr>
      <vt:lpstr>Web Module (WAR)</vt:lpstr>
      <vt:lpstr>Deployment Descriptor </vt:lpstr>
      <vt:lpstr>Servlet</vt:lpstr>
      <vt:lpstr>Servlet</vt:lpstr>
      <vt:lpstr>Interface Servlet</vt:lpstr>
      <vt:lpstr>Steps to develop simple servlet</vt:lpstr>
      <vt:lpstr>Servlet Code</vt:lpstr>
      <vt:lpstr>Method- Service</vt:lpstr>
      <vt:lpstr>Declare URI of Servlet -- Annotation</vt:lpstr>
      <vt:lpstr>Example Annotation</vt:lpstr>
      <vt:lpstr>Annotation</vt:lpstr>
      <vt:lpstr>Declare URI of Servlet – Using Annotation</vt:lpstr>
      <vt:lpstr>&lt;web-app&gt;  &lt;servlet&gt;   &lt;servlet-name&gt;firstservlet&lt;/servlet-name&gt;   &lt;servlet-class&gt;org.servlet.FirstServlet&lt;/servlet-class&gt;  &lt;/servlet&gt;  &lt;servlet-mapping&gt;    &lt;servlet-name&gt;firstservlet&lt;/servlet-name&gt;   &lt;url-pattern&gt;/first&lt;/url-pattern&gt;  &lt;/servlet-mapping&gt;             ------------------- &lt;/web-app&gt;</vt:lpstr>
      <vt:lpstr>Exercise</vt:lpstr>
      <vt:lpstr>PowerPoint Presentation</vt:lpstr>
      <vt:lpstr>PowerPoint Presentation</vt:lpstr>
      <vt:lpstr>PowerPoint Presentation</vt:lpstr>
      <vt:lpstr>PowerPoint Presentation</vt:lpstr>
      <vt:lpstr>PowerPoint Presentation</vt:lpstr>
      <vt:lpstr>ServletRequest</vt:lpstr>
      <vt:lpstr>ServletResponse</vt:lpstr>
      <vt:lpstr>Exercise</vt:lpstr>
      <vt:lpstr>Context Root</vt:lpstr>
      <vt:lpstr>Context Root</vt:lpstr>
      <vt:lpstr>Context Root</vt:lpstr>
      <vt:lpstr>Context Root</vt:lpstr>
      <vt:lpstr>Context Root</vt:lpstr>
      <vt:lpstr>Activity- Developing A Web App</vt:lpstr>
      <vt:lpstr>Activity- Developing A Web App</vt:lpstr>
      <vt:lpstr>Activity- Developing A Web App</vt:lpstr>
      <vt:lpstr>Activity- Developing A Web App</vt:lpstr>
      <vt:lpstr>Points to remember</vt:lpstr>
      <vt:lpstr>&lt;form action="AdderServlet" method="get"&gt;  First No &lt;input type="text" name="first"/&gt;  Second No &lt;input type="text" name="second"/&gt;  &lt;input type="submit"/&gt; &lt;/form&gt;</vt:lpstr>
      <vt:lpstr>Servlet Object Creation Steps</vt:lpstr>
      <vt:lpstr>Interface ServletConfig</vt:lpstr>
      <vt:lpstr>Interface ServletConfig</vt:lpstr>
      <vt:lpstr>Tricks of using ServletConfig</vt:lpstr>
      <vt:lpstr>Tricks of using ServletConfig</vt:lpstr>
      <vt:lpstr>PowerPoint Presentation</vt:lpstr>
      <vt:lpstr>PowerPoint Presentation</vt:lpstr>
      <vt:lpstr>Servlet execution </vt:lpstr>
      <vt:lpstr>Destroying servlet</vt:lpstr>
      <vt:lpstr>Servlet Life Cycle</vt:lpstr>
      <vt:lpstr>Initializing a Servlet  </vt:lpstr>
      <vt:lpstr>Init Param using Annotation</vt:lpstr>
      <vt:lpstr>&lt;web-app&gt;  &lt;servlet&gt;   &lt;servlet-name&gt;firstservlet&lt;/servlet-name&gt;   &lt;servlet-class&gt;org.servlet.FirstServlet&lt;/servlet-class&gt;   &lt;init-param&gt;    &lt;param-name&gt;var1&lt;/param-name&gt;    &lt;param-value&gt;value1&lt;/param-value&gt;   &lt;/init-param&gt;    &lt;init-param&gt;    &lt;param-name&gt;var2&lt;/param-name&gt;    &lt;param-value&gt;value2&lt;/param-value&gt;   &lt;/init-param&gt;   &lt;/servlet&gt;  &lt;servlet-mapping&gt;    &lt;servlet-name&gt;firstservlet&lt;/servlet-name&gt;   &lt;url-pattern&gt;/first&lt;/url-pattern&gt;  &lt;/servlet-mapping&gt;             &lt;/web-app&gt;</vt:lpstr>
      <vt:lpstr>Accesing initial values</vt:lpstr>
      <vt:lpstr>Exercise</vt:lpstr>
      <vt:lpstr>GenericServlet</vt:lpstr>
      <vt:lpstr>PowerPoint Presentation</vt:lpstr>
      <vt:lpstr>Background tricks of GenericServlet</vt:lpstr>
      <vt:lpstr>Background tricks of GenericServlet</vt:lpstr>
      <vt:lpstr>How does it helps</vt:lpstr>
      <vt:lpstr>PowerPoint Presentation</vt:lpstr>
      <vt:lpstr>Using Methods of GenericServlet</vt:lpstr>
      <vt:lpstr>Explanation</vt:lpstr>
      <vt:lpstr>Background Tricks of GenericServlet</vt:lpstr>
      <vt:lpstr>Background tricks of GenericServlet</vt:lpstr>
      <vt:lpstr>PowerPoint Presentation</vt:lpstr>
      <vt:lpstr>Servlet and HTTP</vt:lpstr>
      <vt:lpstr>HttpServlet</vt:lpstr>
      <vt:lpstr>PowerPoint Presentation</vt:lpstr>
      <vt:lpstr>Few methods of HttpServlet</vt:lpstr>
      <vt:lpstr>Using HttpServlet</vt:lpstr>
      <vt:lpstr>Exercise</vt:lpstr>
      <vt:lpstr>Exercise</vt:lpstr>
      <vt:lpstr>Exercise</vt:lpstr>
      <vt:lpstr>Coding using HttpServlet</vt:lpstr>
      <vt:lpstr>Coding using HttpServlet</vt:lpstr>
      <vt:lpstr>HttpServlet</vt:lpstr>
      <vt:lpstr>Coding Style</vt:lpstr>
      <vt:lpstr>Coding style</vt:lpstr>
      <vt:lpstr>Coding style</vt:lpstr>
      <vt:lpstr>PowerPoint Presentation</vt:lpstr>
      <vt:lpstr>POST Request Message</vt:lpstr>
      <vt:lpstr>GET Request Message</vt:lpstr>
      <vt:lpstr>Connecting to Database</vt:lpstr>
      <vt:lpstr>Connecting to Database</vt:lpstr>
      <vt:lpstr>Connecting to Database</vt:lpstr>
      <vt:lpstr>Connecting to Database</vt:lpstr>
      <vt:lpstr>Connecting to Database</vt:lpstr>
      <vt:lpstr>Connecting to Database</vt:lpstr>
      <vt:lpstr>Connecting to Database</vt:lpstr>
      <vt:lpstr>Connecting to Database</vt:lpstr>
      <vt:lpstr>Connecting to Database</vt:lpstr>
      <vt:lpstr>Connecting to Database</vt:lpstr>
      <vt:lpstr>Connecting to Database</vt:lpstr>
      <vt:lpstr>Connecting to Database</vt:lpstr>
      <vt:lpstr>A small problem….</vt:lpstr>
      <vt:lpstr>Solution…</vt:lpstr>
      <vt:lpstr>Request Redirection</vt:lpstr>
      <vt:lpstr>Response Status Code</vt:lpstr>
      <vt:lpstr>Servlet and Request Redirection</vt:lpstr>
      <vt:lpstr>Example </vt:lpstr>
      <vt:lpstr>Request forwarding</vt:lpstr>
      <vt:lpstr>Request Forwarding</vt:lpstr>
      <vt:lpstr>RequestDispatcher</vt:lpstr>
      <vt:lpstr>interface javax.servlet.RequestDispatcher</vt:lpstr>
      <vt:lpstr>Example …</vt:lpstr>
      <vt:lpstr>PowerPoint Presentation</vt:lpstr>
      <vt:lpstr>PowerPoint Presentation</vt:lpstr>
      <vt:lpstr>Sharing Data</vt:lpstr>
      <vt:lpstr>Sharing Data using ServletRequest</vt:lpstr>
      <vt:lpstr>Sharing Data using ServletRequest</vt:lpstr>
      <vt:lpstr>Exercise</vt:lpstr>
      <vt:lpstr>Exercise</vt:lpstr>
      <vt:lpstr>Exercise</vt:lpstr>
      <vt:lpstr>Example</vt:lpstr>
      <vt:lpstr>Example</vt:lpstr>
      <vt:lpstr>Example</vt:lpstr>
      <vt:lpstr>Example</vt:lpstr>
      <vt:lpstr>Example</vt:lpstr>
      <vt:lpstr>Analysis</vt:lpstr>
      <vt:lpstr>Example</vt:lpstr>
      <vt:lpstr>Explanation</vt:lpstr>
      <vt:lpstr>Solution</vt:lpstr>
      <vt:lpstr>Solution</vt:lpstr>
      <vt:lpstr>Sending to data to next servlet</vt:lpstr>
      <vt:lpstr>Sending and Receiving</vt:lpstr>
      <vt:lpstr>Sending data ..example</vt:lpstr>
      <vt:lpstr>Receiving</vt:lpstr>
      <vt:lpstr>Receiving data …example</vt:lpstr>
      <vt:lpstr>Rewriting SearchServlet</vt:lpstr>
      <vt:lpstr>Rewriting SearchServlet</vt:lpstr>
      <vt:lpstr>Rewriting SearchServlet</vt:lpstr>
      <vt:lpstr>Rewriting SearchServlet</vt:lpstr>
      <vt:lpstr>Rewriting SearchServlet</vt:lpstr>
      <vt:lpstr>Dealing exceptions</vt:lpstr>
      <vt:lpstr>Coding DisplayServlet</vt:lpstr>
      <vt:lpstr>DisplayServlet</vt:lpstr>
      <vt:lpstr>DisplayServlet</vt:lpstr>
      <vt:lpstr>Few issues…..</vt:lpstr>
      <vt:lpstr>Solution</vt:lpstr>
      <vt:lpstr>PowerPoint Presentation</vt:lpstr>
      <vt:lpstr>PowerPoint Presentation</vt:lpstr>
      <vt:lpstr>SearchServlet with StudentBean</vt:lpstr>
      <vt:lpstr>How DisplayServlet will look like</vt:lpstr>
      <vt:lpstr>Cookies</vt:lpstr>
      <vt:lpstr>Cookie </vt:lpstr>
      <vt:lpstr>PowerPoint Presentation</vt:lpstr>
      <vt:lpstr>Types of Cookie</vt:lpstr>
      <vt:lpstr>Sending cookie to client</vt:lpstr>
      <vt:lpstr>Reading Cookies from the client</vt:lpstr>
      <vt:lpstr>Reading Cookies from the client</vt:lpstr>
      <vt:lpstr>Reading Cookies from the client</vt:lpstr>
      <vt:lpstr>Session handling</vt:lpstr>
      <vt:lpstr>Session Handling</vt:lpstr>
      <vt:lpstr>Session Handling</vt:lpstr>
      <vt:lpstr>Session Handling in J2EE</vt:lpstr>
      <vt:lpstr>HttpSession Interface</vt:lpstr>
      <vt:lpstr>JSP Java Server Pages</vt:lpstr>
      <vt:lpstr>Compare Servlet &amp; JSP</vt:lpstr>
      <vt:lpstr>JavaServer Pages</vt:lpstr>
      <vt:lpstr>How is a JSP Served?</vt:lpstr>
      <vt:lpstr>Contents of JSP Page</vt:lpstr>
      <vt:lpstr>Template Text</vt:lpstr>
      <vt:lpstr>JSP Tags</vt:lpstr>
      <vt:lpstr>Example  -- Scriptlet &amp; Expression</vt:lpstr>
      <vt:lpstr>Generating Random Number Using Scriptlet</vt:lpstr>
      <vt:lpstr>Output</vt:lpstr>
      <vt:lpstr>Using Scriptlet and Expression</vt:lpstr>
      <vt:lpstr>Declarations</vt:lpstr>
      <vt:lpstr>Variables</vt:lpstr>
      <vt:lpstr>Exercise</vt:lpstr>
      <vt:lpstr>Directives</vt:lpstr>
      <vt:lpstr>The page Directive</vt:lpstr>
      <vt:lpstr>The page Directive</vt:lpstr>
      <vt:lpstr>The page Directive</vt:lpstr>
      <vt:lpstr>The include Directive</vt:lpstr>
      <vt:lpstr>Action Tags</vt:lpstr>
      <vt:lpstr>Standard Action Tags</vt:lpstr>
      <vt:lpstr>Exercise</vt:lpstr>
      <vt:lpstr>Model-View-Controller Architecture </vt:lpstr>
      <vt:lpstr>Model-view-controller (MVC)</vt:lpstr>
      <vt:lpstr>Two Different Models</vt:lpstr>
      <vt:lpstr>Model 1</vt:lpstr>
      <vt:lpstr>Model 2</vt:lpstr>
      <vt:lpstr>JSP and JavaBeans</vt:lpstr>
      <vt:lpstr>JSP and JavaBeans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 and JSP for GPS</dc:title>
  <dc:creator>Titas RoyChowdhury</dc:creator>
  <cp:lastModifiedBy>titas</cp:lastModifiedBy>
  <cp:revision>817</cp:revision>
  <dcterms:created xsi:type="dcterms:W3CDTF">2005-06-22T13:33:40Z</dcterms:created>
  <dcterms:modified xsi:type="dcterms:W3CDTF">2015-06-26T14:56:21Z</dcterms:modified>
</cp:coreProperties>
</file>