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68" r:id="rId5"/>
    <p:sldId id="260" r:id="rId6"/>
    <p:sldId id="270" r:id="rId7"/>
    <p:sldId id="271" r:id="rId8"/>
    <p:sldId id="273" r:id="rId9"/>
    <p:sldId id="274" r:id="rId10"/>
    <p:sldId id="263" r:id="rId11"/>
    <p:sldId id="264" r:id="rId12"/>
    <p:sldId id="265" r:id="rId13"/>
    <p:sldId id="266" r:id="rId14"/>
    <p:sldId id="275" r:id="rId15"/>
    <p:sldId id="276" r:id="rId16"/>
    <p:sldId id="277" r:id="rId17"/>
    <p:sldId id="279" r:id="rId18"/>
    <p:sldId id="278" r:id="rId19"/>
    <p:sldId id="280" r:id="rId20"/>
    <p:sldId id="267" r:id="rId21"/>
    <p:sldId id="261"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11" y="1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66135AAC-D180-4115-AD79-BA41E2B374A5}" type="slidenum">
              <a:rPr lang="en-IN" smtClean="0"/>
              <a:pPr/>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46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56C4-A677-4278-A5C1-990BA6F173EA}" type="datetimeFigureOut">
              <a:rPr lang="en-US" smtClean="0"/>
              <a:pPr/>
              <a:t>5/27/2024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130216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93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285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1859095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39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97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65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27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45678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5/27/2024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55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456C4-A677-4278-A5C1-990BA6F173EA}" type="datetimeFigureOut">
              <a:rPr lang="en-US" smtClean="0"/>
              <a:pPr/>
              <a:t>5/27/2024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367486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2456C4-A677-4278-A5C1-990BA6F173EA}" type="datetimeFigureOut">
              <a:rPr lang="en-US" smtClean="0"/>
              <a:pPr/>
              <a:t>5/27/2024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35AAC-D180-4115-AD79-BA41E2B374A5}" type="slidenum">
              <a:rPr lang="en-IN" smtClean="0"/>
              <a:pPr/>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19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456C4-A677-4278-A5C1-990BA6F173EA}" type="datetimeFigureOut">
              <a:rPr lang="en-US" smtClean="0"/>
              <a:pPr/>
              <a:t>5/27/2024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35AAC-D180-4115-AD79-BA41E2B374A5}" type="slidenum">
              <a:rPr lang="en-IN" smtClean="0"/>
              <a:pPr/>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1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456C4-A677-4278-A5C1-990BA6F173EA}" type="datetimeFigureOut">
              <a:rPr lang="en-US" smtClean="0"/>
              <a:pPr/>
              <a:t>5/27/2024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271945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56C4-A677-4278-A5C1-990BA6F173EA}" type="datetimeFigureOut">
              <a:rPr lang="en-US" smtClean="0"/>
              <a:pPr/>
              <a:t>5/27/2024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37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56C4-A677-4278-A5C1-990BA6F173EA}" type="datetimeFigureOut">
              <a:rPr lang="en-US" smtClean="0"/>
              <a:pPr/>
              <a:t>5/27/2024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384665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2456C4-A677-4278-A5C1-990BA6F173EA}" type="datetimeFigureOut">
              <a:rPr lang="en-US" smtClean="0"/>
              <a:pPr/>
              <a:t>5/27/2024</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135AAC-D180-4115-AD79-BA41E2B374A5}" type="slidenum">
              <a:rPr lang="en-IN" smtClean="0"/>
              <a:pPr/>
              <a:t>‹#›</a:t>
            </a:fld>
            <a:endParaRPr lang="en-IN"/>
          </a:p>
        </p:txBody>
      </p:sp>
    </p:spTree>
    <p:extLst>
      <p:ext uri="{BB962C8B-B14F-4D97-AF65-F5344CB8AC3E}">
        <p14:creationId xmlns:p14="http://schemas.microsoft.com/office/powerpoint/2010/main" val="369830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484785"/>
            <a:ext cx="8712968" cy="2376264"/>
          </a:xfrm>
        </p:spPr>
        <p:txBody>
          <a:bodyPr>
            <a:normAutofit/>
          </a:bodyPr>
          <a:lstStyle/>
          <a:p>
            <a:r>
              <a:rPr lang="en-US" sz="2400" b="1" dirty="0">
                <a:solidFill>
                  <a:srgbClr val="C00000"/>
                </a:solidFill>
                <a:latin typeface="Times New Roman" pitchFamily="18" charset="0"/>
                <a:cs typeface="Times New Roman" pitchFamily="18" charset="0"/>
              </a:rPr>
              <a:t>INTERNSHIP</a:t>
            </a:r>
            <a:br>
              <a:rPr lang="en-US" sz="3200" dirty="0">
                <a:solidFill>
                  <a:srgbClr val="C00000"/>
                </a:solidFill>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on</a:t>
            </a:r>
            <a:br>
              <a:rPr lang="en-US" sz="3200" dirty="0">
                <a:solidFill>
                  <a:srgbClr val="C00000"/>
                </a:solidFill>
                <a:latin typeface="Times New Roman" pitchFamily="18" charset="0"/>
                <a:cs typeface="Times New Roman" pitchFamily="18" charset="0"/>
              </a:rPr>
            </a:br>
            <a:r>
              <a:rPr lang="en-US" sz="3200" dirty="0">
                <a:solidFill>
                  <a:srgbClr val="C00000"/>
                </a:solidFill>
                <a:latin typeface="Times New Roman" pitchFamily="18" charset="0"/>
                <a:cs typeface="Times New Roman" pitchFamily="18" charset="0"/>
              </a:rPr>
              <a:t>“</a:t>
            </a:r>
            <a:r>
              <a:rPr lang="en-US" sz="2400" dirty="0">
                <a:solidFill>
                  <a:srgbClr val="C00000"/>
                </a:solidFill>
                <a:latin typeface="Times New Roman" pitchFamily="18" charset="0"/>
                <a:cs typeface="Times New Roman" pitchFamily="18" charset="0"/>
              </a:rPr>
              <a:t>Data Analysis on Titanic Survival Prediction</a:t>
            </a:r>
            <a:br>
              <a:rPr lang="en-US" sz="2400" dirty="0">
                <a:solidFill>
                  <a:srgbClr val="C00000"/>
                </a:solidFill>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using Machine Learning</a:t>
            </a:r>
            <a:r>
              <a:rPr lang="en-US" sz="3200" dirty="0">
                <a:solidFill>
                  <a:srgbClr val="C00000"/>
                </a:solidFill>
                <a:latin typeface="Times New Roman" pitchFamily="18" charset="0"/>
                <a:cs typeface="Times New Roman" pitchFamily="18" charset="0"/>
              </a:rPr>
              <a:t>”</a:t>
            </a:r>
          </a:p>
        </p:txBody>
      </p:sp>
      <p:sp>
        <p:nvSpPr>
          <p:cNvPr id="3" name="Subtitle 2"/>
          <p:cNvSpPr>
            <a:spLocks noGrp="1"/>
          </p:cNvSpPr>
          <p:nvPr>
            <p:ph type="subTitle" idx="1"/>
          </p:nvPr>
        </p:nvSpPr>
        <p:spPr>
          <a:xfrm>
            <a:off x="179512" y="3789040"/>
            <a:ext cx="8784976" cy="2783232"/>
          </a:xfrm>
        </p:spPr>
        <p:txBody>
          <a:bodyPr>
            <a:normAutofit/>
          </a:bodyPr>
          <a:lstStyle/>
          <a:p>
            <a:pPr algn="l"/>
            <a:r>
              <a:rPr lang="en-IN" sz="1600" dirty="0">
                <a:solidFill>
                  <a:schemeClr val="tx2"/>
                </a:solidFill>
              </a:rPr>
              <a:t>                          Name: </a:t>
            </a:r>
            <a:r>
              <a:rPr lang="en-IN" sz="1600" dirty="0">
                <a:solidFill>
                  <a:schemeClr val="tx2"/>
                </a:solidFill>
                <a:latin typeface="Times New Roman" panose="02020603050405020304" pitchFamily="18" charset="0"/>
                <a:cs typeface="Times New Roman" panose="02020603050405020304" pitchFamily="18" charset="0"/>
              </a:rPr>
              <a:t>Anurag </a:t>
            </a:r>
            <a:r>
              <a:rPr lang="en-IN" sz="1600" dirty="0" err="1">
                <a:solidFill>
                  <a:schemeClr val="tx2"/>
                </a:solidFill>
                <a:latin typeface="Times New Roman" panose="02020603050405020304" pitchFamily="18" charset="0"/>
                <a:cs typeface="Times New Roman" panose="02020603050405020304" pitchFamily="18" charset="0"/>
              </a:rPr>
              <a:t>Gundapi</a:t>
            </a:r>
            <a:r>
              <a:rPr lang="en-IN" sz="1600" dirty="0">
                <a:solidFill>
                  <a:schemeClr val="tx2"/>
                </a:solidFill>
                <a:latin typeface="Times New Roman" panose="02020603050405020304" pitchFamily="18" charset="0"/>
                <a:cs typeface="Times New Roman" panose="02020603050405020304" pitchFamily="18" charset="0"/>
              </a:rPr>
              <a:t>  		                  Prof. </a:t>
            </a:r>
            <a:r>
              <a:rPr lang="en-IN" sz="1600" dirty="0" err="1">
                <a:solidFill>
                  <a:schemeClr val="tx2"/>
                </a:solidFill>
                <a:latin typeface="Times New Roman" panose="02020603050405020304" pitchFamily="18" charset="0"/>
                <a:cs typeface="Times New Roman" panose="02020603050405020304" pitchFamily="18" charset="0"/>
              </a:rPr>
              <a:t>Nalinakshi</a:t>
            </a:r>
            <a:r>
              <a:rPr lang="en-IN" sz="1600" dirty="0">
                <a:solidFill>
                  <a:schemeClr val="tx2"/>
                </a:solidFill>
                <a:latin typeface="Times New Roman" panose="02020603050405020304" pitchFamily="18" charset="0"/>
                <a:cs typeface="Times New Roman" panose="02020603050405020304" pitchFamily="18" charset="0"/>
              </a:rPr>
              <a:t> B G                                                                                                                                        </a:t>
            </a:r>
          </a:p>
          <a:p>
            <a:pPr algn="l"/>
            <a:r>
              <a:rPr lang="en-IN" sz="1600" dirty="0">
                <a:solidFill>
                  <a:schemeClr val="tx2"/>
                </a:solidFill>
                <a:latin typeface="Times New Roman" panose="02020603050405020304" pitchFamily="18" charset="0"/>
                <a:cs typeface="Times New Roman" panose="02020603050405020304" pitchFamily="18" charset="0"/>
              </a:rPr>
              <a:t>                          USN: 2JI20CS011                  		              Internal Guide</a:t>
            </a:r>
          </a:p>
          <a:p>
            <a:pPr algn="l"/>
            <a:r>
              <a:rPr lang="en-IN" sz="1800" dirty="0">
                <a:solidFill>
                  <a:schemeClr val="tx2"/>
                </a:solidFill>
                <a:latin typeface="Times New Roman" panose="02020603050405020304" pitchFamily="18" charset="0"/>
                <a:cs typeface="Times New Roman" panose="02020603050405020304" pitchFamily="18" charset="0"/>
              </a:rPr>
              <a:t>                                                </a:t>
            </a:r>
          </a:p>
        </p:txBody>
      </p:sp>
      <p:sp>
        <p:nvSpPr>
          <p:cNvPr id="10242" name="Rectangle 2"/>
          <p:cNvSpPr>
            <a:spLocks noChangeArrowheads="1"/>
          </p:cNvSpPr>
          <p:nvPr/>
        </p:nvSpPr>
        <p:spPr bwMode="auto">
          <a:xfrm>
            <a:off x="251520" y="-66394"/>
            <a:ext cx="8712968"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15925" algn="l"/>
                <a:tab pos="3159125" algn="ctr"/>
              </a:tabLst>
            </a:pPr>
            <a:r>
              <a:rPr kumimoji="0" lang="en-US" sz="2600" b="1"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2600" b="1" i="0" u="none" strike="noStrike" cap="none" normalizeH="0" baseline="0" dirty="0">
                <a:ln>
                  <a:noFill/>
                </a:ln>
                <a:solidFill>
                  <a:srgbClr val="0070C0"/>
                </a:solidFill>
                <a:effectLst/>
                <a:latin typeface="Arial" pitchFamily="34" charset="0"/>
                <a:ea typeface="Calibri" pitchFamily="34" charset="0"/>
                <a:cs typeface="Times New Roman" pitchFamily="18" charset="0"/>
              </a:rPr>
              <a:t>Jain College of Engineering, Belagavi, 590014</a:t>
            </a:r>
          </a:p>
          <a:p>
            <a:pPr algn="ctr" defTabSz="914400" fontAlgn="base">
              <a:spcBef>
                <a:spcPct val="0"/>
              </a:spcBef>
              <a:spcAft>
                <a:spcPct val="0"/>
              </a:spcAft>
              <a:tabLst>
                <a:tab pos="415925" algn="l"/>
                <a:tab pos="3159125" algn="ctr"/>
              </a:tabLst>
            </a:pPr>
            <a:r>
              <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(Approved by AICTE, New Delhi &amp; Affiliated to VTU, Belagavi)</a:t>
            </a:r>
          </a:p>
          <a:p>
            <a:pPr marL="0" marR="0" lvl="0" indent="0" algn="l" defTabSz="914400" rtl="0" eaLnBrk="1" fontAlgn="base" latinLnBrk="0" hangingPunct="1">
              <a:lnSpc>
                <a:spcPct val="100000"/>
              </a:lnSpc>
              <a:spcBef>
                <a:spcPct val="0"/>
              </a:spcBef>
              <a:spcAft>
                <a:spcPct val="0"/>
              </a:spcAft>
              <a:buClrTx/>
              <a:buSzTx/>
              <a:buFontTx/>
              <a:buNone/>
              <a:tabLst>
                <a:tab pos="415925" algn="l"/>
                <a:tab pos="3159125" algn="ctr"/>
              </a:tabLst>
            </a:pPr>
            <a:r>
              <a:rPr lang="en-US" sz="2600" b="1" dirty="0">
                <a:solidFill>
                  <a:srgbClr val="0070C0"/>
                </a:solidFill>
                <a:latin typeface="Arial" pitchFamily="34" charset="0"/>
                <a:ea typeface="Calibri" pitchFamily="34" charset="0"/>
                <a:cs typeface="Times New Roman" pitchFamily="18" charset="0"/>
              </a:rPr>
              <a:t>           </a:t>
            </a:r>
            <a:endParaRPr kumimoji="0" lang="en-US" sz="2600" b="0" i="0" u="none" strike="noStrike" cap="none" normalizeH="0" baseline="0" dirty="0">
              <a:ln>
                <a:noFill/>
              </a:ln>
              <a:solidFill>
                <a:srgbClr val="0070C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5925" algn="l"/>
                <a:tab pos="3159125" algn="ctr"/>
              </a:tabLst>
            </a:pPr>
            <a:endParaRPr kumimoji="0" lang="en-US" sz="1800" b="0" i="0" u="none" strike="noStrike" cap="none" normalizeH="0" baseline="0" dirty="0">
              <a:ln>
                <a:noFill/>
              </a:ln>
              <a:solidFill>
                <a:srgbClr val="0070C0"/>
              </a:solidFill>
              <a:effectLst/>
              <a:latin typeface="Arial" pitchFamily="34" charset="0"/>
              <a:cs typeface="Arial" pitchFamily="34" charset="0"/>
            </a:endParaRPr>
          </a:p>
        </p:txBody>
      </p:sp>
      <p:sp>
        <p:nvSpPr>
          <p:cNvPr id="10243" name="Rectangle 3"/>
          <p:cNvSpPr>
            <a:spLocks noChangeArrowheads="1"/>
          </p:cNvSpPr>
          <p:nvPr/>
        </p:nvSpPr>
        <p:spPr bwMode="auto">
          <a:xfrm>
            <a:off x="1214414" y="604518"/>
            <a:ext cx="700089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Arial" pitchFamily="34" charset="0"/>
                <a:ea typeface="Calibri" pitchFamily="34" charset="0"/>
                <a:cs typeface="Times New Roman" pitchFamily="18" charset="0"/>
              </a:rPr>
              <a:t>Department of </a:t>
            </a:r>
            <a:r>
              <a:rPr lang="en-US" b="1" dirty="0">
                <a:solidFill>
                  <a:srgbClr val="0070C0"/>
                </a:solidFill>
                <a:latin typeface="Arial" pitchFamily="34" charset="0"/>
                <a:ea typeface="Calibri" pitchFamily="34" charset="0"/>
                <a:cs typeface="Times New Roman" pitchFamily="18" charset="0"/>
              </a:rPr>
              <a:t>Computer Science and</a:t>
            </a:r>
            <a:r>
              <a:rPr kumimoji="0" lang="en-US" b="1" i="0" u="none" strike="noStrike" cap="none" normalizeH="0" baseline="0" dirty="0">
                <a:ln>
                  <a:noFill/>
                </a:ln>
                <a:solidFill>
                  <a:srgbClr val="0070C0"/>
                </a:solidFill>
                <a:effectLst/>
                <a:latin typeface="Arial" pitchFamily="34" charset="0"/>
                <a:ea typeface="Calibri" pitchFamily="34" charset="0"/>
                <a:cs typeface="Times New Roman" pitchFamily="18" charset="0"/>
              </a:rPr>
              <a:t> Engineering</a:t>
            </a:r>
          </a:p>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70C0"/>
                </a:solidFill>
                <a:latin typeface="Arial" pitchFamily="34" charset="0"/>
                <a:ea typeface="Calibri" pitchFamily="34" charset="0"/>
                <a:cs typeface="Times New Roman" pitchFamily="18" charset="0"/>
              </a:rPr>
              <a:t>(Accredited by NBA)</a:t>
            </a:r>
            <a:endParaRPr kumimoji="0" lang="en-US" sz="1400" b="0" i="0" u="none" strike="noStrike" cap="none" normalizeH="0" baseline="0" dirty="0">
              <a:ln>
                <a:noFill/>
              </a:ln>
              <a:solidFill>
                <a:srgbClr val="0070C0"/>
              </a:solidFill>
              <a:effectLst/>
              <a:latin typeface="Arial" pitchFamily="34" charset="0"/>
              <a:cs typeface="Arial" pitchFamily="34" charset="0"/>
            </a:endParaRPr>
          </a:p>
        </p:txBody>
      </p:sp>
      <p:pic>
        <p:nvPicPr>
          <p:cNvPr id="4" name="Picture 3" descr="A blue gear with white text and images&#10;&#10;Description automatically generated">
            <a:extLst>
              <a:ext uri="{FF2B5EF4-FFF2-40B4-BE49-F238E27FC236}">
                <a16:creationId xmlns:a16="http://schemas.microsoft.com/office/drawing/2014/main" id="{580A536C-5850-9F9F-545D-EBE51D8A19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97831" y="53613"/>
            <a:ext cx="1016583" cy="7694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0F4A-C419-4B1B-9DC5-BB981143A35A}"/>
              </a:ext>
            </a:extLst>
          </p:cNvPr>
          <p:cNvSpPr>
            <a:spLocks noGrp="1"/>
          </p:cNvSpPr>
          <p:nvPr>
            <p:ph type="title"/>
          </p:nvPr>
        </p:nvSpPr>
        <p:spPr/>
        <p:txBody>
          <a:bodyPr>
            <a:normAutofit/>
          </a:bodyPr>
          <a:lstStyle/>
          <a:p>
            <a:r>
              <a:rPr lang="en-US" dirty="0">
                <a:latin typeface="Algerian" panose="04020705040A02060702" pitchFamily="82" charset="0"/>
              </a:rPr>
              <a:t>WORK PERFORMED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4AB9020-C8B6-4F5C-A20B-809B789699A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Pandas: The library helps to load the data frame in a 2D array format and has multiple functions to perform analysis tasks in one go.</a:t>
            </a:r>
          </a:p>
          <a:p>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arrays are very fast and can perform large computations in a very short time.</a:t>
            </a:r>
          </a:p>
          <a:p>
            <a:r>
              <a:rPr lang="en-US" sz="2400" dirty="0">
                <a:latin typeface="Times New Roman" panose="02020603050405020304" pitchFamily="18" charset="0"/>
                <a:cs typeface="Times New Roman" panose="02020603050405020304" pitchFamily="18" charset="0"/>
              </a:rPr>
              <a:t>Matplotlib: This library file is used to draw visualizations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40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5390-E911-4149-B941-FD878289C3FB}"/>
              </a:ext>
            </a:extLst>
          </p:cNvPr>
          <p:cNvSpPr>
            <a:spLocks noGrp="1"/>
          </p:cNvSpPr>
          <p:nvPr>
            <p:ph type="title"/>
          </p:nvPr>
        </p:nvSpPr>
        <p:spPr/>
        <p:txBody>
          <a:bodyPr>
            <a:normAutofit/>
          </a:bodyPr>
          <a:lstStyle/>
          <a:p>
            <a:r>
              <a:rPr lang="en-US" dirty="0">
                <a:latin typeface="Algerian" panose="04020705040A02060702" pitchFamily="82" charset="0"/>
              </a:rPr>
              <a:t>PROJECT PERFORMED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62C089D-68FF-449D-9173-9917E0B7ADC5}"/>
              </a:ext>
            </a:extLst>
          </p:cNvPr>
          <p:cNvSpPr>
            <a:spLocks noGrp="1"/>
          </p:cNvSpPr>
          <p:nvPr>
            <p:ph idx="1"/>
          </p:nvPr>
        </p:nvSpPr>
        <p:spPr/>
        <p:txBody>
          <a:bodyPr>
            <a:normAutofit fontScale="62500" lnSpcReduction="20000"/>
          </a:bodyPr>
          <a:lstStyle/>
          <a:p>
            <a:r>
              <a:rPr lang="en-US" sz="2000" dirty="0">
                <a:latin typeface="Times New Roman" panose="02020603050405020304" pitchFamily="18" charset="0"/>
                <a:cs typeface="Times New Roman" panose="02020603050405020304" pitchFamily="18" charset="0"/>
              </a:rPr>
              <a:t>In this project we will learn how can we build a Data Analysis on Titanic Survival predicting model by using Machine Learning.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gain access to</a:t>
            </a:r>
            <a:r>
              <a:rPr lang="en-IN" sz="2100" b="1" kern="100" dirty="0">
                <a:effectLst/>
                <a:latin typeface="Times New Roman" panose="02020603050405020304" pitchFamily="18" charset="0"/>
                <a:ea typeface="Calibri" panose="020F0502020204030204" pitchFamily="34" charset="0"/>
                <a:cs typeface="Times New Roman" panose="02020603050405020304" pitchFamily="18" charset="0"/>
              </a:rPr>
              <a:t> two similar datasets </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that include passenger information like name, age, gender, socio-economic class, etc. One dataset is titled </a:t>
            </a:r>
            <a:r>
              <a:rPr lang="en-IN" sz="2100" b="1" kern="100" dirty="0">
                <a:effectLst/>
                <a:latin typeface="Times New Roman" panose="02020603050405020304" pitchFamily="18" charset="0"/>
                <a:ea typeface="Calibri" panose="020F0502020204030204" pitchFamily="34" charset="0"/>
                <a:cs typeface="Times New Roman" panose="02020603050405020304" pitchFamily="18" charset="0"/>
              </a:rPr>
              <a:t>train.csv</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 and the other is titled </a:t>
            </a:r>
            <a:r>
              <a:rPr lang="en-IN" sz="2100" b="1" kern="100" dirty="0">
                <a:effectLst/>
                <a:latin typeface="Times New Roman" panose="02020603050405020304" pitchFamily="18" charset="0"/>
                <a:ea typeface="Calibri" panose="020F0502020204030204" pitchFamily="34" charset="0"/>
                <a:cs typeface="Times New Roman" panose="02020603050405020304" pitchFamily="18" charset="0"/>
              </a:rPr>
              <a:t>test.csv</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p>
          <a:p>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Train.csv</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 will contain the details of a subset of the passengers on board (891 to be exact) and importantly, will reveal whether they survived or not, also known as the “ground truth”.</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test.csv</a:t>
            </a: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 dataset contains similar information but does not disclose the “ground truth” for each passenger. It’s our job to predict these outcomes.</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600" dirty="0">
                <a:latin typeface="Times New Roman" panose="02020603050405020304" pitchFamily="18" charset="0"/>
                <a:cs typeface="Times New Roman" panose="02020603050405020304" pitchFamily="18" charset="0"/>
              </a:rPr>
              <a:t>These following Datasets have been used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Passenger ID</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buNone/>
            </a:pP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15000"/>
              </a:lnSpc>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Passenger Class</a:t>
            </a:r>
            <a:r>
              <a:rPr lang="en-IN" sz="2600" kern="100" dirty="0">
                <a:latin typeface="Calibri" panose="020F0502020204030204" pitchFamily="34" charset="0"/>
                <a:ea typeface="Calibri" panose="020F0502020204030204" pitchFamily="34" charset="0"/>
                <a:cs typeface="Times New Roman" panose="02020603050405020304" pitchFamily="18" charset="0"/>
              </a:rPr>
              <a:t>,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Name, Sex</a:t>
            </a:r>
            <a:r>
              <a:rPr lang="en-IN" sz="2600" kern="100" dirty="0">
                <a:latin typeface="Calibri" panose="020F0502020204030204" pitchFamily="34" charset="0"/>
                <a:ea typeface="Calibri" panose="020F0502020204030204" pitchFamily="34" charset="0"/>
                <a:cs typeface="Times New Roman" panose="02020603050405020304" pitchFamily="18" charset="0"/>
              </a:rPr>
              <a:t>,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Age, Number of passenger's siblings and spouses on board(</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SibSp</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600" kern="100" dirty="0">
                <a:latin typeface="Calibri" panose="020F0502020204030204" pitchFamily="34" charset="0"/>
                <a:ea typeface="Calibri" panose="020F0502020204030204" pitchFamily="34" charset="0"/>
                <a:cs typeface="Times New Roman" panose="02020603050405020304" pitchFamily="18" charset="0"/>
              </a:rPr>
              <a:t>,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Number of passenger’s parents and children on board(Parch), Ticket</a:t>
            </a:r>
            <a:r>
              <a:rPr lang="en-IN" sz="2600" kern="100" dirty="0">
                <a:latin typeface="Calibri" panose="020F0502020204030204" pitchFamily="34" charset="0"/>
                <a:ea typeface="Calibri" panose="020F0502020204030204" pitchFamily="34" charset="0"/>
                <a:cs typeface="Times New Roman" panose="02020603050405020304" pitchFamily="18" charset="0"/>
              </a:rPr>
              <a:t>, </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Fare, Cabin, City where passenger embarked</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8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45E-33BE-4664-B6EA-C280D8FD84DF}"/>
              </a:ext>
            </a:extLst>
          </p:cNvPr>
          <p:cNvSpPr>
            <a:spLocks noGrp="1"/>
          </p:cNvSpPr>
          <p:nvPr>
            <p:ph type="title"/>
          </p:nvPr>
        </p:nvSpPr>
        <p:spPr/>
        <p:txBody>
          <a:bodyPr>
            <a:normAutofit/>
          </a:bodyPr>
          <a:lstStyle/>
          <a:p>
            <a:r>
              <a:rPr lang="en-US" dirty="0">
                <a:latin typeface="Algerian" panose="04020705040A02060702" pitchFamily="82" charset="0"/>
              </a:rPr>
              <a:t>PROJECT PERFORMED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E034F8A-BA97-4E55-88B9-04E1EB15345E}"/>
              </a:ext>
            </a:extLst>
          </p:cNvPr>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np: This line imports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library and gives it the alias “np”.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is commonly used for numerical operations and working with arrays in python.</a:t>
            </a:r>
          </a:p>
          <a:p>
            <a:r>
              <a:rPr lang="en-US" sz="1800" dirty="0">
                <a:latin typeface="Times New Roman" panose="02020603050405020304" pitchFamily="18" charset="0"/>
                <a:cs typeface="Times New Roman" panose="02020603050405020304" pitchFamily="18" charset="0"/>
              </a:rPr>
              <a:t>import pandas as pd: This line imports the pandas library and gives it alias “pd”. Pandas is used for data manipulation and analysis.</a:t>
            </a:r>
          </a:p>
          <a:p>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plt</a:t>
            </a:r>
            <a:r>
              <a:rPr lang="en-US" sz="1800" dirty="0">
                <a:latin typeface="Times New Roman" panose="02020603050405020304" pitchFamily="18" charset="0"/>
                <a:cs typeface="Times New Roman" panose="02020603050405020304" pitchFamily="18" charset="0"/>
              </a:rPr>
              <a:t>: This line imports the matplotlib library and gives it the alias “</a:t>
            </a:r>
            <a:r>
              <a:rPr lang="en-US" sz="1800" dirty="0" err="1">
                <a:latin typeface="Times New Roman" panose="02020603050405020304" pitchFamily="18" charset="0"/>
                <a:cs typeface="Times New Roman" panose="02020603050405020304" pitchFamily="18" charset="0"/>
              </a:rPr>
              <a:t>plt</a:t>
            </a:r>
            <a:r>
              <a:rPr lang="en-US" sz="1800" dirty="0">
                <a:latin typeface="Times New Roman" panose="02020603050405020304" pitchFamily="18" charset="0"/>
                <a:cs typeface="Times New Roman" panose="02020603050405020304" pitchFamily="18" charset="0"/>
              </a:rPr>
              <a:t>”. Used for creating various types of plots and visualizations.</a:t>
            </a:r>
          </a:p>
          <a:p>
            <a:r>
              <a:rPr lang="en-US" sz="1800" dirty="0">
                <a:latin typeface="Times New Roman" panose="02020603050405020304" pitchFamily="18" charset="0"/>
                <a:cs typeface="Times New Roman" panose="02020603050405020304" pitchFamily="18" charset="0"/>
              </a:rPr>
              <a:t>import seaborn as sb: Seaborn is a data visualization library build on top of matplotlib, providing a </a:t>
            </a:r>
            <a:r>
              <a:rPr lang="en-US" sz="1800" dirty="0" err="1">
                <a:latin typeface="Times New Roman" panose="02020603050405020304" pitchFamily="18" charset="0"/>
                <a:cs typeface="Times New Roman" panose="02020603050405020304" pitchFamily="18" charset="0"/>
              </a:rPr>
              <a:t>highlevel</a:t>
            </a:r>
            <a:r>
              <a:rPr lang="en-US" sz="1800" dirty="0">
                <a:latin typeface="Times New Roman" panose="02020603050405020304" pitchFamily="18" charset="0"/>
                <a:cs typeface="Times New Roman" panose="02020603050405020304" pitchFamily="18" charset="0"/>
              </a:rPr>
              <a:t> interface for creating attractive and informative statistical graphics.</a:t>
            </a:r>
          </a:p>
        </p:txBody>
      </p:sp>
    </p:spTree>
    <p:extLst>
      <p:ext uri="{BB962C8B-B14F-4D97-AF65-F5344CB8AC3E}">
        <p14:creationId xmlns:p14="http://schemas.microsoft.com/office/powerpoint/2010/main" val="98152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AF60-B1F0-42B3-B132-1E27A96F7F5E}"/>
              </a:ext>
            </a:extLst>
          </p:cNvPr>
          <p:cNvSpPr>
            <a:spLocks noGrp="1"/>
          </p:cNvSpPr>
          <p:nvPr>
            <p:ph type="title"/>
          </p:nvPr>
        </p:nvSpPr>
        <p:spPr/>
        <p:txBody>
          <a:bodyPr>
            <a:normAutofit/>
          </a:bodyPr>
          <a:lstStyle/>
          <a:p>
            <a:r>
              <a:rPr lang="en-US" dirty="0">
                <a:latin typeface="Algerian" panose="04020705040A02060702" pitchFamily="82" charset="0"/>
              </a:rPr>
              <a:t>PROJECT PERFORMED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0806CE4-E600-4F2D-99A8-72ABEBEE7854}"/>
              </a:ext>
            </a:extLst>
          </p:cNvPr>
          <p:cNvSpPr>
            <a:spLocks noGrp="1"/>
          </p:cNvSpPr>
          <p:nvPr>
            <p:ph idx="1"/>
          </p:nvPr>
        </p:nvSpPr>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Data collection: Obtain a dataset containing information about the Titanic Dataset</a:t>
            </a:r>
          </a:p>
          <a:p>
            <a:r>
              <a:rPr lang="en-US" sz="1800" dirty="0">
                <a:latin typeface="Times New Roman" panose="02020603050405020304" pitchFamily="18" charset="0"/>
                <a:cs typeface="Times New Roman" panose="02020603050405020304" pitchFamily="18" charset="0"/>
              </a:rPr>
              <a:t>Data processing: Check for missing values and handle them, clean and format data for consistency </a:t>
            </a:r>
          </a:p>
          <a:p>
            <a:r>
              <a:rPr lang="en-US" sz="1800" dirty="0">
                <a:latin typeface="Times New Roman" panose="02020603050405020304" pitchFamily="18" charset="0"/>
                <a:cs typeface="Times New Roman" panose="02020603050405020304" pitchFamily="18" charset="0"/>
              </a:rPr>
              <a:t>Data visualization: Create informative plots and graphs to visualize the relationships and trends. This can include scatter plots, regression lines, and residual plots.</a:t>
            </a:r>
          </a:p>
          <a:p>
            <a:r>
              <a:rPr lang="en-US" sz="1800" dirty="0">
                <a:latin typeface="Times New Roman" panose="02020603050405020304" pitchFamily="18" charset="0"/>
                <a:cs typeface="Times New Roman" panose="02020603050405020304" pitchFamily="18" charset="0"/>
              </a:rPr>
              <a:t>Model evaluation: Access the quality of the regression models using metrics</a:t>
            </a:r>
          </a:p>
          <a:p>
            <a:r>
              <a:rPr lang="en-US" sz="1800" dirty="0">
                <a:latin typeface="Times New Roman" panose="02020603050405020304" pitchFamily="18" charset="0"/>
                <a:cs typeface="Times New Roman" panose="02020603050405020304" pitchFamily="18" charset="0"/>
              </a:rPr>
              <a:t>Visualization of Results: Create final data visualizations and plots to present your findings in a clear and accessible.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86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1463-8BBA-32F7-2821-72862B9AE794}"/>
              </a:ext>
            </a:extLst>
          </p:cNvPr>
          <p:cNvSpPr>
            <a:spLocks noGrp="1"/>
          </p:cNvSpPr>
          <p:nvPr>
            <p:ph type="title"/>
          </p:nvPr>
        </p:nvSpPr>
        <p:spPr>
          <a:xfrm>
            <a:off x="1176866" y="915337"/>
            <a:ext cx="6798734" cy="1145511"/>
          </a:xfrm>
        </p:spPr>
        <p:txBody>
          <a:bodyPr/>
          <a:lstStyle/>
          <a:p>
            <a:r>
              <a:rPr lang="en-US" dirty="0">
                <a:latin typeface="Algerian" panose="04020705040A02060702" pitchFamily="82" charset="0"/>
              </a:rPr>
              <a:t>Results</a:t>
            </a:r>
            <a:endParaRPr lang="en-IN" dirty="0"/>
          </a:p>
        </p:txBody>
      </p:sp>
      <p:sp>
        <p:nvSpPr>
          <p:cNvPr id="6" name="Content Placeholder 5">
            <a:extLst>
              <a:ext uri="{FF2B5EF4-FFF2-40B4-BE49-F238E27FC236}">
                <a16:creationId xmlns:a16="http://schemas.microsoft.com/office/drawing/2014/main" id="{788B0057-766E-662C-2118-752AB3486461}"/>
              </a:ext>
            </a:extLst>
          </p:cNvPr>
          <p:cNvSpPr>
            <a:spLocks noGrp="1"/>
          </p:cNvSpPr>
          <p:nvPr>
            <p:ph idx="1"/>
          </p:nvPr>
        </p:nvSpPr>
        <p:spPr/>
        <p:txBody>
          <a:bodyPr/>
          <a:lstStyle/>
          <a:p>
            <a:r>
              <a:rPr lang="en-US" dirty="0"/>
              <a:t>Table of First few rows of Train Dataset :</a:t>
            </a:r>
          </a:p>
          <a:p>
            <a:pPr marL="0" indent="0">
              <a:buNone/>
            </a:pPr>
            <a:r>
              <a:rPr lang="en-US" dirty="0"/>
              <a:t>   </a:t>
            </a:r>
            <a:endParaRPr lang="en-IN" dirty="0"/>
          </a:p>
        </p:txBody>
      </p:sp>
      <p:pic>
        <p:nvPicPr>
          <p:cNvPr id="7" name="Picture 6">
            <a:extLst>
              <a:ext uri="{FF2B5EF4-FFF2-40B4-BE49-F238E27FC236}">
                <a16:creationId xmlns:a16="http://schemas.microsoft.com/office/drawing/2014/main" id="{63345D4A-FF7E-BAC3-B37A-3F710ACEC1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996952"/>
            <a:ext cx="6192688" cy="2304256"/>
          </a:xfrm>
          <a:prstGeom prst="rect">
            <a:avLst/>
          </a:prstGeom>
        </p:spPr>
      </p:pic>
    </p:spTree>
    <p:extLst>
      <p:ext uri="{BB962C8B-B14F-4D97-AF65-F5344CB8AC3E}">
        <p14:creationId xmlns:p14="http://schemas.microsoft.com/office/powerpoint/2010/main" val="343775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CE6F-5BEF-30F0-CEEC-F40B9088C97E}"/>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sp>
        <p:nvSpPr>
          <p:cNvPr id="3" name="Content Placeholder 2">
            <a:extLst>
              <a:ext uri="{FF2B5EF4-FFF2-40B4-BE49-F238E27FC236}">
                <a16:creationId xmlns:a16="http://schemas.microsoft.com/office/drawing/2014/main" id="{73DDFCB5-28DC-B438-3B01-5D6E5B3C101E}"/>
              </a:ext>
            </a:extLst>
          </p:cNvPr>
          <p:cNvSpPr>
            <a:spLocks noGrp="1"/>
          </p:cNvSpPr>
          <p:nvPr>
            <p:ph idx="1"/>
          </p:nvPr>
        </p:nvSpPr>
        <p:spPr/>
        <p:txBody>
          <a:bodyPr/>
          <a:lstStyle/>
          <a:p>
            <a:r>
              <a:rPr lang="en-US" dirty="0"/>
              <a:t>Table of First few rows of Test Dataset :</a:t>
            </a:r>
          </a:p>
          <a:p>
            <a:pPr marL="0" indent="0">
              <a:buNone/>
            </a:pPr>
            <a:r>
              <a:rPr lang="en-US" dirty="0"/>
              <a:t>     </a:t>
            </a:r>
          </a:p>
          <a:p>
            <a:endParaRPr lang="en-IN" dirty="0"/>
          </a:p>
        </p:txBody>
      </p:sp>
      <p:pic>
        <p:nvPicPr>
          <p:cNvPr id="4" name="Picture 3">
            <a:extLst>
              <a:ext uri="{FF2B5EF4-FFF2-40B4-BE49-F238E27FC236}">
                <a16:creationId xmlns:a16="http://schemas.microsoft.com/office/drawing/2014/main" id="{262179AC-C236-A913-5494-0F3C462EB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068960"/>
            <a:ext cx="6192688" cy="1944216"/>
          </a:xfrm>
          <a:prstGeom prst="rect">
            <a:avLst/>
          </a:prstGeom>
        </p:spPr>
      </p:pic>
    </p:spTree>
    <p:extLst>
      <p:ext uri="{BB962C8B-B14F-4D97-AF65-F5344CB8AC3E}">
        <p14:creationId xmlns:p14="http://schemas.microsoft.com/office/powerpoint/2010/main" val="399681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9BAC-9B78-61AB-A907-EF574C63A37C}"/>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sp>
        <p:nvSpPr>
          <p:cNvPr id="3" name="Content Placeholder 2">
            <a:extLst>
              <a:ext uri="{FF2B5EF4-FFF2-40B4-BE49-F238E27FC236}">
                <a16:creationId xmlns:a16="http://schemas.microsoft.com/office/drawing/2014/main" id="{943DB728-89BB-91F1-C2AF-B0DF0FC201CC}"/>
              </a:ext>
            </a:extLst>
          </p:cNvPr>
          <p:cNvSpPr>
            <a:spLocks noGrp="1"/>
          </p:cNvSpPr>
          <p:nvPr>
            <p:ph idx="1"/>
          </p:nvPr>
        </p:nvSpPr>
        <p:spPr/>
        <p:txBody>
          <a:bodyPr/>
          <a:lstStyle/>
          <a:p>
            <a:pPr marL="0" indent="0">
              <a:buNone/>
            </a:pPr>
            <a:endParaRPr lang="en-US" dirty="0"/>
          </a:p>
          <a:p>
            <a:pPr marL="0" indent="0">
              <a:buNone/>
            </a:pPr>
            <a:r>
              <a:rPr lang="en-US" dirty="0"/>
              <a:t>     </a:t>
            </a:r>
            <a:endParaRPr lang="en-IN" dirty="0"/>
          </a:p>
        </p:txBody>
      </p:sp>
      <p:pic>
        <p:nvPicPr>
          <p:cNvPr id="4" name="Picture 3">
            <a:extLst>
              <a:ext uri="{FF2B5EF4-FFF2-40B4-BE49-F238E27FC236}">
                <a16:creationId xmlns:a16="http://schemas.microsoft.com/office/drawing/2014/main" id="{3ECDE726-6F33-38A8-AB02-6EC512F722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3210" y="2490135"/>
            <a:ext cx="6037580" cy="3603161"/>
          </a:xfrm>
          <a:prstGeom prst="rect">
            <a:avLst/>
          </a:prstGeom>
          <a:noFill/>
          <a:ln>
            <a:noFill/>
          </a:ln>
        </p:spPr>
      </p:pic>
    </p:spTree>
    <p:extLst>
      <p:ext uri="{BB962C8B-B14F-4D97-AF65-F5344CB8AC3E}">
        <p14:creationId xmlns:p14="http://schemas.microsoft.com/office/powerpoint/2010/main" val="377204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3993-EC3B-F91C-14C9-CEEDE7FA04A2}"/>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sp>
        <p:nvSpPr>
          <p:cNvPr id="3" name="Content Placeholder 2">
            <a:extLst>
              <a:ext uri="{FF2B5EF4-FFF2-40B4-BE49-F238E27FC236}">
                <a16:creationId xmlns:a16="http://schemas.microsoft.com/office/drawing/2014/main" id="{2DC21B6A-0076-B3CC-2E66-EAE7526FB4AF}"/>
              </a:ext>
            </a:extLst>
          </p:cNvPr>
          <p:cNvSpPr>
            <a:spLocks noGrp="1"/>
          </p:cNvSpPr>
          <p:nvPr>
            <p:ph idx="1"/>
          </p:nvPr>
        </p:nvSpPr>
        <p:spPr/>
        <p:txBody>
          <a:bodyPr/>
          <a:lstStyle/>
          <a:p>
            <a:pPr marL="0" lvl="0" indent="0"/>
            <a:r>
              <a:rPr lang="en-US" sz="2800" b="1" u="sng"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is a Python library for creating 2D and 3D plots and visualizations. It provides a wide range of tools for producing high-quality, publication-ready charts, graphs, and figures.</a:t>
            </a:r>
          </a:p>
          <a:p>
            <a:pPr marL="0" lvl="0" indent="0"/>
            <a:endParaRPr lang="en-US" sz="800" dirty="0">
              <a:latin typeface="Times New Roman" panose="02020603050405020304" pitchFamily="18" charset="0"/>
              <a:cs typeface="Times New Roman" panose="02020603050405020304" pitchFamily="18" charset="0"/>
            </a:endParaRPr>
          </a:p>
          <a:p>
            <a:pPr marL="0" lvl="0" indent="0"/>
            <a:r>
              <a:rPr lang="en-US" dirty="0">
                <a:latin typeface="Times New Roman" panose="02020603050405020304" pitchFamily="18" charset="0"/>
                <a:cs typeface="Times New Roman" panose="02020603050405020304" pitchFamily="18" charset="0"/>
              </a:rPr>
              <a:t>It supports various plot types, including line plots, scatter plots, bar plots, histograms, pie charts, heatmaps, and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29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D95D-51C5-56B6-5CFD-59DD9FBC2742}"/>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sp>
        <p:nvSpPr>
          <p:cNvPr id="3" name="Content Placeholder 2">
            <a:extLst>
              <a:ext uri="{FF2B5EF4-FFF2-40B4-BE49-F238E27FC236}">
                <a16:creationId xmlns:a16="http://schemas.microsoft.com/office/drawing/2014/main" id="{2F760104-2B25-3AB3-60BF-E93CC48C2FC0}"/>
              </a:ext>
            </a:extLst>
          </p:cNvPr>
          <p:cNvSpPr>
            <a:spLocks noGrp="1"/>
          </p:cNvSpPr>
          <p:nvPr>
            <p:ph idx="1"/>
          </p:nvPr>
        </p:nvSpPr>
        <p:spPr>
          <a:xfrm>
            <a:off x="1172632" y="2495073"/>
            <a:ext cx="6798736" cy="3444997"/>
          </a:xfrm>
        </p:spPr>
        <p:txBody>
          <a:bodyPr/>
          <a:lstStyle/>
          <a:p>
            <a:r>
              <a:rPr lang="en-US" dirty="0"/>
              <a:t>Heatmap :</a:t>
            </a:r>
          </a:p>
          <a:p>
            <a:pPr marL="0" indent="0">
              <a:buNone/>
            </a:pPr>
            <a:r>
              <a:rPr lang="en-US" dirty="0"/>
              <a:t>    </a:t>
            </a:r>
            <a:endParaRPr lang="en-IN" dirty="0"/>
          </a:p>
        </p:txBody>
      </p:sp>
      <p:pic>
        <p:nvPicPr>
          <p:cNvPr id="5" name="Picture 4">
            <a:extLst>
              <a:ext uri="{FF2B5EF4-FFF2-40B4-BE49-F238E27FC236}">
                <a16:creationId xmlns:a16="http://schemas.microsoft.com/office/drawing/2014/main" id="{605E2248-190C-26A1-1F3B-F3DE8A0D8B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9791" y="2958364"/>
            <a:ext cx="3312369" cy="3062924"/>
          </a:xfrm>
          <a:prstGeom prst="rect">
            <a:avLst/>
          </a:prstGeom>
          <a:noFill/>
          <a:ln>
            <a:noFill/>
          </a:ln>
        </p:spPr>
      </p:pic>
    </p:spTree>
    <p:extLst>
      <p:ext uri="{BB962C8B-B14F-4D97-AF65-F5344CB8AC3E}">
        <p14:creationId xmlns:p14="http://schemas.microsoft.com/office/powerpoint/2010/main" val="3698823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31A8-3266-F614-F3F7-165EC53CD8CA}"/>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sp>
        <p:nvSpPr>
          <p:cNvPr id="3" name="Content Placeholder 2">
            <a:extLst>
              <a:ext uri="{FF2B5EF4-FFF2-40B4-BE49-F238E27FC236}">
                <a16:creationId xmlns:a16="http://schemas.microsoft.com/office/drawing/2014/main" id="{7D69341C-8ED1-8A36-7EFA-64945322F8D0}"/>
              </a:ext>
            </a:extLst>
          </p:cNvPr>
          <p:cNvSpPr>
            <a:spLocks noGrp="1"/>
          </p:cNvSpPr>
          <p:nvPr>
            <p:ph idx="1"/>
          </p:nvPr>
        </p:nvSpPr>
        <p:spPr/>
        <p:txBody>
          <a:bodyPr>
            <a:normAutofit fontScale="85000" lnSpcReduction="20000"/>
          </a:bodyPr>
          <a:lstStyle/>
          <a:p>
            <a:pPr marL="0" lvl="0" indent="0"/>
            <a:r>
              <a:rPr lang="en-US" sz="2800" b="1" u="sng" dirty="0">
                <a:latin typeface="Times New Roman" panose="02020603050405020304" pitchFamily="18" charset="0"/>
                <a:cs typeface="Times New Roman" panose="02020603050405020304" pitchFamily="18" charset="0"/>
              </a:rPr>
              <a:t>Heatmap</a:t>
            </a: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graphical representation that uses color to display data in a matrix-like format. It is often used to visualize and highlight patterns, correlations, or variations in data across two dimensions, typically rows and columns.</a:t>
            </a:r>
          </a:p>
          <a:p>
            <a:pPr marL="0" lvl="0" indent="0"/>
            <a:endParaRPr lang="en-US" dirty="0">
              <a:latin typeface="Times New Roman" panose="02020603050405020304" pitchFamily="18" charset="0"/>
              <a:cs typeface="Times New Roman" panose="02020603050405020304" pitchFamily="18" charset="0"/>
            </a:endParaRPr>
          </a:p>
          <a:p>
            <a:pPr marL="0" lvl="0" indent="0"/>
            <a:r>
              <a:rPr lang="en-US" dirty="0">
                <a:latin typeface="Times New Roman" panose="02020603050405020304" pitchFamily="18" charset="0"/>
                <a:cs typeface="Times New Roman" panose="02020603050405020304" pitchFamily="18" charset="0"/>
              </a:rPr>
              <a:t>Heatmaps are primarily used to visualize two-dimensional data, making them ideal for displaying relationships between two sets of variables or categories.</a:t>
            </a:r>
          </a:p>
          <a:p>
            <a:pPr marL="0" lvl="0" indent="0"/>
            <a:endParaRPr lang="en-US" dirty="0">
              <a:latin typeface="Times New Roman" panose="02020603050405020304" pitchFamily="18" charset="0"/>
              <a:cs typeface="Times New Roman" panose="02020603050405020304" pitchFamily="18" charset="0"/>
            </a:endParaRPr>
          </a:p>
          <a:p>
            <a:pPr marL="0" lvl="0" indent="0"/>
            <a:r>
              <a:rPr lang="en-US" dirty="0">
                <a:latin typeface="Times New Roman" panose="02020603050405020304" pitchFamily="18" charset="0"/>
                <a:cs typeface="Times New Roman" panose="02020603050405020304" pitchFamily="18" charset="0"/>
              </a:rPr>
              <a:t>Heatmaps use a color spectrum to represent data values.</a:t>
            </a:r>
          </a:p>
          <a:p>
            <a:pPr marL="0" lvl="0" indent="0">
              <a:buNone/>
            </a:pPr>
            <a:endParaRPr lang="en-US" dirty="0"/>
          </a:p>
          <a:p>
            <a:endParaRPr lang="en-IN" dirty="0"/>
          </a:p>
        </p:txBody>
      </p:sp>
    </p:spTree>
    <p:extLst>
      <p:ext uri="{BB962C8B-B14F-4D97-AF65-F5344CB8AC3E}">
        <p14:creationId xmlns:p14="http://schemas.microsoft.com/office/powerpoint/2010/main" val="295531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272808" cy="778098"/>
          </a:xfrm>
        </p:spPr>
        <p:txBody>
          <a:bodyPr>
            <a:normAutofit fontScale="90000"/>
          </a:bodyPr>
          <a:lstStyle/>
          <a:p>
            <a:br>
              <a:rPr lang="en-IN" dirty="0"/>
            </a:br>
            <a:r>
              <a:rPr lang="en-IN" sz="2200" b="1" dirty="0">
                <a:latin typeface="Algerian" panose="04020705040A02060702" pitchFamily="82"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36505557"/>
              </p:ext>
            </p:extLst>
          </p:nvPr>
        </p:nvGraphicFramePr>
        <p:xfrm>
          <a:off x="899592" y="1196751"/>
          <a:ext cx="7560840" cy="4623090"/>
        </p:xfrm>
        <a:graphic>
          <a:graphicData uri="http://schemas.openxmlformats.org/drawingml/2006/table">
            <a:tbl>
              <a:tblPr firstRow="1" bandRow="1">
                <a:tableStyleId>{F5AB1C69-6EDB-4FF4-983F-18BD219EF322}</a:tableStyleId>
              </a:tblPr>
              <a:tblGrid>
                <a:gridCol w="915204">
                  <a:extLst>
                    <a:ext uri="{9D8B030D-6E8A-4147-A177-3AD203B41FA5}">
                      <a16:colId xmlns:a16="http://schemas.microsoft.com/office/drawing/2014/main" val="20000"/>
                    </a:ext>
                  </a:extLst>
                </a:gridCol>
                <a:gridCol w="6645636">
                  <a:extLst>
                    <a:ext uri="{9D8B030D-6E8A-4147-A177-3AD203B41FA5}">
                      <a16:colId xmlns:a16="http://schemas.microsoft.com/office/drawing/2014/main" val="20001"/>
                    </a:ext>
                  </a:extLst>
                </a:gridCol>
              </a:tblGrid>
              <a:tr h="567428">
                <a:tc>
                  <a:txBody>
                    <a:bodyPr/>
                    <a:lstStyle/>
                    <a:p>
                      <a:r>
                        <a:rPr lang="en-US" dirty="0"/>
                        <a:t>Sl.</a:t>
                      </a:r>
                      <a:r>
                        <a:rPr lang="en-US" baseline="0" dirty="0"/>
                        <a:t> 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Topic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40685">
                <a:tc>
                  <a:txBody>
                    <a:bodyPr/>
                    <a:lstStyle/>
                    <a:p>
                      <a:r>
                        <a:rPr lang="en-US" dirty="0"/>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Objective of the Internship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39389">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Garamond" panose="02020404030301010803" pitchFamily="18" charset="0"/>
                          <a:cs typeface="Times New Roman" panose="02020603050405020304" pitchFamily="18" charset="0"/>
                        </a:rPr>
                        <a:t>Company Profile</a:t>
                      </a:r>
                    </a:p>
                  </a:txBody>
                  <a:tcPr/>
                </a:tc>
                <a:extLst>
                  <a:ext uri="{0D108BD9-81ED-4DB2-BD59-A6C34878D82A}">
                    <a16:rowId xmlns:a16="http://schemas.microsoft.com/office/drawing/2014/main" val="3858740928"/>
                  </a:ext>
                </a:extLst>
              </a:tr>
              <a:tr h="439389">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t>Internship details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16008">
                <a:tc>
                  <a:txBody>
                    <a:bodyPr/>
                    <a:lstStyle/>
                    <a:p>
                      <a:r>
                        <a:rPr lang="en-US" dirty="0">
                          <a:latin typeface="Garamond" panose="02020404030301010803" pitchFamily="18" charset="0"/>
                          <a:cs typeface="Times New Roman" panose="02020603050405020304" pitchFamily="18" charset="0"/>
                        </a:rPr>
                        <a:t>4</a:t>
                      </a:r>
                    </a:p>
                  </a:txBody>
                  <a:tcPr/>
                </a:tc>
                <a:tc>
                  <a:txBody>
                    <a:bodyPr/>
                    <a:lstStyle/>
                    <a:p>
                      <a:r>
                        <a:rPr lang="en-US" dirty="0"/>
                        <a:t>Weekly Report</a:t>
                      </a:r>
                    </a:p>
                  </a:txBody>
                  <a:tcPr/>
                </a:tc>
                <a:extLst>
                  <a:ext uri="{0D108BD9-81ED-4DB2-BD59-A6C34878D82A}">
                    <a16:rowId xmlns:a16="http://schemas.microsoft.com/office/drawing/2014/main" val="3945195936"/>
                  </a:ext>
                </a:extLst>
              </a:tr>
              <a:tr h="616008">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t>Work/Task/Project Performed </a:t>
                      </a:r>
                    </a:p>
                  </a:txBody>
                  <a:tcPr/>
                </a:tc>
                <a:extLst>
                  <a:ext uri="{0D108BD9-81ED-4DB2-BD59-A6C34878D82A}">
                    <a16:rowId xmlns:a16="http://schemas.microsoft.com/office/drawing/2014/main" val="10003"/>
                  </a:ext>
                </a:extLst>
              </a:tr>
              <a:tr h="410672">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dirty="0"/>
                        <a:t>Skills Acquired/Tools &amp; Techniques learned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26083">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dirty="0"/>
                        <a:t>Internship impact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67428">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dirty="0"/>
                        <a:t>Conclusion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A388-5061-4CD3-917A-08338AE07271}"/>
              </a:ext>
            </a:extLst>
          </p:cNvPr>
          <p:cNvSpPr>
            <a:spLocks noGrp="1"/>
          </p:cNvSpPr>
          <p:nvPr>
            <p:ph type="title"/>
          </p:nvPr>
        </p:nvSpPr>
        <p:spPr/>
        <p:txBody>
          <a:bodyPr>
            <a:normAutofit/>
          </a:bodyPr>
          <a:lstStyle/>
          <a:p>
            <a:r>
              <a:rPr lang="en-US" sz="2800" dirty="0">
                <a:latin typeface="Algerian" panose="04020705040A02060702" pitchFamily="82" charset="0"/>
              </a:rPr>
              <a:t>SKILLS ACQUIRED &amp; TOOLS USED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798FC5D-3B41-43E7-A7CA-33061F05E7DC}"/>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Understanding workplace culture.</a:t>
            </a:r>
          </a:p>
          <a:p>
            <a:r>
              <a:rPr lang="en-US" sz="1800" dirty="0">
                <a:latin typeface="Times New Roman" panose="02020603050405020304" pitchFamily="18" charset="0"/>
                <a:cs typeface="Times New Roman" panose="02020603050405020304" pitchFamily="18" charset="0"/>
              </a:rPr>
              <a:t>Time management </a:t>
            </a:r>
          </a:p>
          <a:p>
            <a:r>
              <a:rPr lang="en-US" sz="1800" dirty="0">
                <a:latin typeface="Times New Roman" panose="02020603050405020304" pitchFamily="18" charset="0"/>
                <a:cs typeface="Times New Roman" panose="02020603050405020304" pitchFamily="18" charset="0"/>
              </a:rPr>
              <a:t>Teamwork and collaboration </a:t>
            </a:r>
          </a:p>
          <a:p>
            <a:pPr marL="0" indent="0">
              <a:buNone/>
            </a:pPr>
            <a:endParaRPr lang="en-US" dirty="0"/>
          </a:p>
          <a:p>
            <a:r>
              <a:rPr lang="en-US" sz="1800" dirty="0">
                <a:latin typeface="Algerian" panose="04020705040A02060702" pitchFamily="82" charset="0"/>
              </a:rPr>
              <a:t>TOOLS USED</a:t>
            </a:r>
            <a:r>
              <a:rPr lang="en-US" dirty="0"/>
              <a:t>: </a:t>
            </a:r>
            <a:r>
              <a:rPr lang="en-US" sz="1800" dirty="0">
                <a:latin typeface="Times New Roman" panose="02020603050405020304" pitchFamily="18" charset="0"/>
                <a:cs typeface="Times New Roman" panose="02020603050405020304" pitchFamily="18" charset="0"/>
              </a:rPr>
              <a:t>Google </a:t>
            </a:r>
            <a:r>
              <a:rPr lang="en-US" sz="1800" dirty="0" err="1">
                <a:latin typeface="Times New Roman" panose="02020603050405020304" pitchFamily="18" charset="0"/>
                <a:cs typeface="Times New Roman" panose="02020603050405020304" pitchFamily="18" charset="0"/>
              </a:rPr>
              <a:t>Colab</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Google </a:t>
            </a:r>
            <a:r>
              <a:rPr lang="en-US" sz="1800" dirty="0" err="1">
                <a:latin typeface="Times New Roman" panose="02020603050405020304" pitchFamily="18" charset="0"/>
                <a:cs typeface="Times New Roman" panose="02020603050405020304" pitchFamily="18" charset="0"/>
              </a:rPr>
              <a:t>Colab</a:t>
            </a:r>
            <a:r>
              <a:rPr lang="en-US" sz="1800" dirty="0">
                <a:latin typeface="Times New Roman" panose="02020603050405020304" pitchFamily="18" charset="0"/>
                <a:cs typeface="Times New Roman" panose="02020603050405020304" pitchFamily="18" charset="0"/>
              </a:rPr>
              <a:t> is the cloud based platform provided by google for running python code in a collaborative and interactive environment. It offers several features.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28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F787-1592-46FD-AF72-7422FCF5C25A}"/>
              </a:ext>
            </a:extLst>
          </p:cNvPr>
          <p:cNvSpPr>
            <a:spLocks noGrp="1"/>
          </p:cNvSpPr>
          <p:nvPr>
            <p:ph type="title"/>
          </p:nvPr>
        </p:nvSpPr>
        <p:spPr/>
        <p:txBody>
          <a:bodyPr>
            <a:normAutofit/>
          </a:bodyPr>
          <a:lstStyle/>
          <a:p>
            <a:r>
              <a:rPr lang="en-US" sz="2800" dirty="0">
                <a:latin typeface="Algerian" panose="04020705040A02060702" pitchFamily="82" charset="0"/>
              </a:rPr>
              <a:t>INTERNSHIP IMPACT</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1D9552E8-A9AD-4F02-9E0C-42B3BB9F7571}"/>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Communication, teamwork, and time management skills are often honed during internships, it can boost your self – assurance, as you gain real – world experience and demonstrate your capabilities.</a:t>
            </a:r>
          </a:p>
          <a:p>
            <a:r>
              <a:rPr lang="en-US" sz="2400" dirty="0">
                <a:latin typeface="Times New Roman" panose="02020603050405020304" pitchFamily="18" charset="0"/>
                <a:cs typeface="Times New Roman" panose="02020603050405020304" pitchFamily="18" charset="0"/>
              </a:rPr>
              <a:t>We can connect with professionals in the company, potentially leading to job opportunities or mentorship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Internships allow us to apply classroom knowledge to real – world situations, enhancing your skills and understanding of your field.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53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6CD0-61E4-4DF6-8A08-D824103CE217}"/>
              </a:ext>
            </a:extLst>
          </p:cNvPr>
          <p:cNvSpPr>
            <a:spLocks noGrp="1"/>
          </p:cNvSpPr>
          <p:nvPr>
            <p:ph type="title"/>
          </p:nvPr>
        </p:nvSpPr>
        <p:spPr/>
        <p:txBody>
          <a:bodyPr>
            <a:normAutofit/>
          </a:bodyPr>
          <a:lstStyle/>
          <a:p>
            <a:r>
              <a:rPr lang="en-US" sz="2800" dirty="0">
                <a:latin typeface="Algerian" panose="04020705040A02060702" pitchFamily="82" charset="0"/>
              </a:rPr>
              <a:t>CONCLUSION</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D5DEE83-6431-45BE-9E1D-2ADBC590B4AC}"/>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Concluding my DS/ML internship has been a transformative journey. I've gained </a:t>
            </a:r>
            <a:r>
              <a:rPr lang="en-US" sz="1800" dirty="0">
                <a:latin typeface="Times New Roman" panose="02020603050405020304" pitchFamily="18" charset="0"/>
                <a:ea typeface="Times New Roman" panose="02020603050405020304" pitchFamily="18" charset="0"/>
              </a:rPr>
              <a:t>knowledge</a:t>
            </a:r>
            <a:r>
              <a:rPr lang="en-US" sz="1800" dirty="0">
                <a:effectLst/>
                <a:latin typeface="Times New Roman" panose="02020603050405020304" pitchFamily="18" charset="0"/>
                <a:ea typeface="Times New Roman" panose="02020603050405020304" pitchFamily="18" charset="0"/>
              </a:rPr>
              <a:t> in machine learning algorithms, data analysis, and programming, as well as practical experience in real-world DS applications. Through projects and supportive mentors, I've honed my problem-solving skills and acquired the ability to work collaboratively. I'm equipped with a portfolio of impactful work, ready to showcase my capabilities to potential employers. I've also established valuable professional connections and absorbed essential ethical considerations. This internship has set a strong foundation for my DS/ML career, and I'm excited to continue my learning and contribute to the ever-evolving field.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8458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8AB0-3F6D-47E4-9412-011A96B7E62E}"/>
              </a:ext>
            </a:extLst>
          </p:cNvPr>
          <p:cNvSpPr>
            <a:spLocks noGrp="1"/>
          </p:cNvSpPr>
          <p:nvPr>
            <p:ph type="title"/>
          </p:nvPr>
        </p:nvSpPr>
        <p:spPr/>
        <p:txBody>
          <a:bodyPr>
            <a:normAutofit/>
          </a:bodyPr>
          <a:lstStyle/>
          <a:p>
            <a:r>
              <a:rPr lang="en-US" sz="2800" dirty="0">
                <a:latin typeface="Algerian" panose="04020705040A02060702" pitchFamily="82" charset="0"/>
              </a:rPr>
              <a:t>OBJECTIVE OF INTERNSHIP</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784DBDF7-18B3-45D4-A21A-FD44E117D602}"/>
              </a:ext>
            </a:extLst>
          </p:cNvPr>
          <p:cNvSpPr>
            <a:spLocks noGrp="1"/>
          </p:cNvSpPr>
          <p:nvPr>
            <p:ph idx="1"/>
          </p:nvPr>
        </p:nvSpPr>
        <p:spPr>
          <a:xfrm>
            <a:off x="1168398" y="2348880"/>
            <a:ext cx="6798736" cy="3816423"/>
          </a:xfrm>
        </p:spPr>
        <p:txBody>
          <a:bodyPr>
            <a:normAutofit lnSpcReduction="10000"/>
          </a:bodyPr>
          <a:lstStyle/>
          <a:p>
            <a:pPr algn="l">
              <a:lnSpc>
                <a:spcPct val="100000"/>
              </a:lnSpc>
            </a:pPr>
            <a:r>
              <a:rPr lang="en-US" sz="1600" b="0" i="0" dirty="0">
                <a:solidFill>
                  <a:schemeClr val="tx1"/>
                </a:solidFill>
                <a:effectLst/>
                <a:latin typeface="Times New Roman" panose="02020603050405020304" pitchFamily="18" charset="0"/>
                <a:cs typeface="Times New Roman" panose="02020603050405020304" pitchFamily="18" charset="0"/>
              </a:rPr>
              <a:t>Gain practical experience in applying data science and artificial intelligence/machine learning (AI/ML) techniques to real-world problems.</a:t>
            </a:r>
          </a:p>
          <a:p>
            <a:pPr algn="l">
              <a:lnSpc>
                <a:spcPct val="100000"/>
              </a:lnSpc>
            </a:pPr>
            <a:r>
              <a:rPr lang="en-US" sz="1600" b="0" i="0" dirty="0">
                <a:solidFill>
                  <a:schemeClr val="tx1"/>
                </a:solidFill>
                <a:effectLst/>
                <a:latin typeface="Times New Roman" panose="02020603050405020304" pitchFamily="18" charset="0"/>
                <a:cs typeface="Times New Roman" panose="02020603050405020304" pitchFamily="18" charset="0"/>
              </a:rPr>
              <a:t>Develop a deep understanding of data collection, cleaning, and preprocessing, as well as the application of AI/ML algorithms for analysis and prediction.</a:t>
            </a:r>
          </a:p>
          <a:p>
            <a:pPr>
              <a:lnSpc>
                <a:spcPct val="100000"/>
              </a:lnSpc>
            </a:pPr>
            <a:r>
              <a:rPr lang="en-US" sz="1600" b="0" i="0" dirty="0">
                <a:solidFill>
                  <a:schemeClr val="tx1"/>
                </a:solidFill>
                <a:effectLst/>
                <a:latin typeface="Times New Roman" panose="02020603050405020304" pitchFamily="18" charset="0"/>
                <a:cs typeface="Times New Roman" panose="02020603050405020304" pitchFamily="18" charset="0"/>
              </a:rPr>
              <a:t>Learn how to work with large datasets, data visualization tools, and statistical analysis to extract valuable insights.</a:t>
            </a:r>
          </a:p>
          <a:p>
            <a:pPr>
              <a:lnSpc>
                <a:spcPct val="100000"/>
              </a:lnSpc>
            </a:pPr>
            <a:r>
              <a:rPr lang="en-US" sz="1600" b="0" i="0" dirty="0">
                <a:solidFill>
                  <a:schemeClr val="tx1"/>
                </a:solidFill>
                <a:effectLst/>
                <a:latin typeface="Times New Roman" panose="02020603050405020304" pitchFamily="18" charset="0"/>
                <a:cs typeface="Times New Roman" panose="02020603050405020304" pitchFamily="18" charset="0"/>
              </a:rPr>
              <a:t>Acquire proficiency in programming languages such as Python and relevant libraries for data analysis and machine learning.</a:t>
            </a:r>
          </a:p>
          <a:p>
            <a:pPr algn="l">
              <a:lnSpc>
                <a:spcPct val="100000"/>
              </a:lnSpc>
            </a:pPr>
            <a:r>
              <a:rPr lang="en-US" sz="1600" b="0" i="0" dirty="0">
                <a:solidFill>
                  <a:schemeClr val="tx1"/>
                </a:solidFill>
                <a:effectLst/>
                <a:latin typeface="Times New Roman" panose="02020603050405020304" pitchFamily="18" charset="0"/>
                <a:cs typeface="Times New Roman" panose="02020603050405020304" pitchFamily="18" charset="0"/>
              </a:rPr>
              <a:t>Collaborate with experienced data scientists and AI/ML professionals to solve complex challenges and contribute to ongoing projects.</a:t>
            </a:r>
          </a:p>
          <a:p>
            <a:pPr algn="l">
              <a:lnSpc>
                <a:spcPct val="100000"/>
              </a:lnSpc>
            </a:pPr>
            <a:r>
              <a:rPr lang="en-US" sz="1600" b="0" i="0" dirty="0">
                <a:solidFill>
                  <a:schemeClr val="tx1"/>
                </a:solidFill>
                <a:effectLst/>
                <a:latin typeface="Times New Roman" panose="02020603050405020304" pitchFamily="18" charset="0"/>
                <a:cs typeface="Times New Roman" panose="02020603050405020304" pitchFamily="18" charset="0"/>
              </a:rPr>
              <a:t>Enhance problem-solving and critical thinking skills by tackling diverse data-related tasks and projects.</a:t>
            </a:r>
          </a:p>
          <a:p>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16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DF1A-2DA3-E4B4-3925-3A71B40ED5E4}"/>
              </a:ext>
            </a:extLst>
          </p:cNvPr>
          <p:cNvSpPr>
            <a:spLocks noGrp="1"/>
          </p:cNvSpPr>
          <p:nvPr>
            <p:ph type="title"/>
          </p:nvPr>
        </p:nvSpPr>
        <p:spPr/>
        <p:txBody>
          <a:bodyPr/>
          <a:lstStyle/>
          <a:p>
            <a:r>
              <a:rPr lang="en-US" dirty="0">
                <a:latin typeface="Algerian" panose="04020705040A02060702" pitchFamily="82" charset="0"/>
              </a:rPr>
              <a:t>Company Profile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1270BB8-A7DC-36B3-964E-B964AD0D684D}"/>
              </a:ext>
            </a:extLst>
          </p:cNvPr>
          <p:cNvSpPr>
            <a:spLocks noGrp="1"/>
          </p:cNvSpPr>
          <p:nvPr>
            <p:ph idx="1"/>
          </p:nvPr>
        </p:nvSpPr>
        <p:spPr>
          <a:xfrm>
            <a:off x="1176865" y="2490135"/>
            <a:ext cx="6798736" cy="3675169"/>
          </a:xfrm>
        </p:spPr>
        <p:txBody>
          <a:bodyPr>
            <a:normAutofit fontScale="85000" lnSpcReduction="20000"/>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Cranes Varsity is a pioneer Technical Training institute turned EdTech Platform offering Technology educational services for over 25 years. A division of Cranes Software International Ltd, Cranes Varsity was established with an ambitious vision of bridging the gap between the technology academia and the industry. The team continuously strives to be an organization that brings together technology and education, empowering aspiring professionals to seek assured placements and a lucrative career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path.Cranes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Varsity offers high-impact hands-on technology training that catapults engineering students, graduates, and working professionals to be quickly employable in Niche high-end engineering fields. The in-house placement team further ensures that these students get placed in leading corporate firms – with whom Cranes Varsity has decades-old relationship. Cranes Varsity carries a legacy of being the Authorized-training partner for Texas Instruments, Math Works, Wind River &amp; ARM. Cranes Varsity also has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honor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of being a trusted partner of over 5000 reputed Academia, Corporate &amp; Defence Organizations. Cranes Varsity has training leadership in EMBEDDED, MATLAB &amp; DSP, extending training domains to emerging industry trends like Automotive, IoT, VLSI, Java full-stack, Data Science, Business Analytics and Software Programming.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49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3E3B229-A9AF-E6F6-9701-85AACC76B411}"/>
              </a:ext>
            </a:extLst>
          </p:cNvPr>
          <p:cNvGraphicFramePr>
            <a:graphicFrameLocks noGrp="1"/>
          </p:cNvGraphicFramePr>
          <p:nvPr>
            <p:extLst>
              <p:ext uri="{D42A27DB-BD31-4B8C-83A1-F6EECF244321}">
                <p14:modId xmlns:p14="http://schemas.microsoft.com/office/powerpoint/2010/main" val="1128930353"/>
              </p:ext>
            </p:extLst>
          </p:nvPr>
        </p:nvGraphicFramePr>
        <p:xfrm>
          <a:off x="1115616" y="692697"/>
          <a:ext cx="7056784" cy="5455927"/>
        </p:xfrm>
        <a:graphic>
          <a:graphicData uri="http://schemas.openxmlformats.org/drawingml/2006/table">
            <a:tbl>
              <a:tblPr firstRow="1" firstCol="1" bandRow="1">
                <a:tableStyleId>{F5AB1C69-6EDB-4FF4-983F-18BD219EF322}</a:tableStyleId>
              </a:tblPr>
              <a:tblGrid>
                <a:gridCol w="1853218">
                  <a:extLst>
                    <a:ext uri="{9D8B030D-6E8A-4147-A177-3AD203B41FA5}">
                      <a16:colId xmlns:a16="http://schemas.microsoft.com/office/drawing/2014/main" val="3694778916"/>
                    </a:ext>
                  </a:extLst>
                </a:gridCol>
                <a:gridCol w="2192213">
                  <a:extLst>
                    <a:ext uri="{9D8B030D-6E8A-4147-A177-3AD203B41FA5}">
                      <a16:colId xmlns:a16="http://schemas.microsoft.com/office/drawing/2014/main" val="1449406757"/>
                    </a:ext>
                  </a:extLst>
                </a:gridCol>
                <a:gridCol w="136725">
                  <a:extLst>
                    <a:ext uri="{9D8B030D-6E8A-4147-A177-3AD203B41FA5}">
                      <a16:colId xmlns:a16="http://schemas.microsoft.com/office/drawing/2014/main" val="2652846110"/>
                    </a:ext>
                  </a:extLst>
                </a:gridCol>
                <a:gridCol w="2874628">
                  <a:extLst>
                    <a:ext uri="{9D8B030D-6E8A-4147-A177-3AD203B41FA5}">
                      <a16:colId xmlns:a16="http://schemas.microsoft.com/office/drawing/2014/main" val="468904234"/>
                    </a:ext>
                  </a:extLst>
                </a:gridCol>
              </a:tblGrid>
              <a:tr h="339669">
                <a:tc>
                  <a:txBody>
                    <a:bodyPr/>
                    <a:lstStyle/>
                    <a:p>
                      <a:pPr marL="0" marR="0" algn="ctr">
                        <a:lnSpc>
                          <a:spcPct val="115000"/>
                        </a:lnSpc>
                        <a:spcBef>
                          <a:spcPts val="600"/>
                        </a:spcBef>
                        <a:spcAft>
                          <a:spcPts val="600"/>
                        </a:spcAft>
                      </a:pPr>
                      <a:r>
                        <a:rPr lang="en-IN" sz="1600" dirty="0">
                          <a:effectLst/>
                          <a:latin typeface="Times New Roman" panose="02020603050405020304" pitchFamily="18" charset="0"/>
                          <a:cs typeface="Times New Roman" panose="02020603050405020304" pitchFamily="18" charset="0"/>
                        </a:rPr>
                        <a:t>Internship</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From          11/08/2023            to            11/09/2023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27776894"/>
                  </a:ext>
                </a:extLst>
              </a:tr>
              <a:tr h="610874">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Mode of Internship</a:t>
                      </a:r>
                    </a:p>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Online/Offline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indent="457200">
                        <a:lnSpc>
                          <a:spcPct val="115000"/>
                        </a:lnSpc>
                        <a:spcBef>
                          <a:spcPts val="600"/>
                        </a:spcBef>
                        <a:spcAft>
                          <a:spcPts val="600"/>
                        </a:spcAft>
                      </a:pPr>
                      <a:r>
                        <a:rPr lang="en-US" sz="1800" dirty="0">
                          <a:effectLst/>
                          <a:latin typeface="Times New Roman" panose="02020603050405020304" pitchFamily="18" charset="0"/>
                          <a:cs typeface="Times New Roman" panose="02020603050405020304" pitchFamily="18" charset="0"/>
                        </a:rPr>
                        <a:t>OFFLINE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38058832"/>
                  </a:ext>
                </a:extLst>
              </a:tr>
              <a:tr h="315792">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Student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15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Anurag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Gundapi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USN: 2JI20CS011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083180"/>
                  </a:ext>
                </a:extLst>
              </a:tr>
              <a:tr h="356090">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Semester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7</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Semester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280306"/>
                  </a:ext>
                </a:extLst>
              </a:tr>
              <a:tr h="593392">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Domain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Data Science with AIML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marL="0" marR="0">
                        <a:lnSpc>
                          <a:spcPct val="115000"/>
                        </a:lnSpc>
                        <a:spcBef>
                          <a:spcPts val="600"/>
                        </a:spcBef>
                        <a:spcAft>
                          <a:spcPts val="6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813055"/>
                  </a:ext>
                </a:extLst>
              </a:tr>
              <a:tr h="518974">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Name of the Internal Guide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Prof. </a:t>
                      </a:r>
                      <a:r>
                        <a:rPr lang="en-IN" sz="1800" dirty="0" err="1">
                          <a:effectLst/>
                          <a:latin typeface="Times New Roman" panose="02020603050405020304" pitchFamily="18" charset="0"/>
                          <a:cs typeface="Times New Roman" panose="02020603050405020304" pitchFamily="18" charset="0"/>
                        </a:rPr>
                        <a:t>Nalinakshi</a:t>
                      </a:r>
                      <a:r>
                        <a:rPr lang="en-IN" sz="1800" dirty="0">
                          <a:effectLst/>
                          <a:latin typeface="Times New Roman" panose="02020603050405020304" pitchFamily="18" charset="0"/>
                          <a:cs typeface="Times New Roman" panose="02020603050405020304" pitchFamily="18" charset="0"/>
                        </a:rPr>
                        <a:t> B 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89985705"/>
                  </a:ext>
                </a:extLst>
              </a:tr>
              <a:tr h="482026">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Name of the External Guide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Mr. </a:t>
                      </a:r>
                      <a:r>
                        <a:rPr lang="en-IN" sz="1800" dirty="0" err="1">
                          <a:effectLst/>
                          <a:latin typeface="Times New Roman" panose="02020603050405020304" pitchFamily="18" charset="0"/>
                          <a:cs typeface="Times New Roman" panose="02020603050405020304" pitchFamily="18" charset="0"/>
                        </a:rPr>
                        <a:t>Hemesh</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Maniraju</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94771111"/>
                  </a:ext>
                </a:extLst>
              </a:tr>
              <a:tr h="284315">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Organization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Cranes Varsity Private </a:t>
                      </a:r>
                      <a:r>
                        <a:rPr lang="en-IN" sz="1800" dirty="0" err="1">
                          <a:effectLst/>
                          <a:latin typeface="Times New Roman" panose="02020603050405020304" pitchFamily="18" charset="0"/>
                          <a:cs typeface="Times New Roman" panose="02020603050405020304" pitchFamily="18" charset="0"/>
                        </a:rPr>
                        <a:t>Limated</a:t>
                      </a:r>
                      <a:r>
                        <a:rPr lang="en-IN"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45741796"/>
                  </a:ext>
                </a:extLst>
              </a:tr>
              <a:tr h="593392">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Organization Address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US" sz="1800" b="0" kern="1200" dirty="0">
                          <a:solidFill>
                            <a:schemeClr val="dk1"/>
                          </a:solidFill>
                          <a:effectLst/>
                          <a:latin typeface="Times New Roman" panose="02020603050405020304" pitchFamily="18" charset="0"/>
                          <a:cs typeface="Times New Roman" panose="02020603050405020304" pitchFamily="18" charset="0"/>
                        </a:rPr>
                        <a:t># 82, Presidency Building, 3rd &amp; 4th Floor, St Mark's Rd, Bengaluru, Karnataka 560001</a:t>
                      </a:r>
                      <a:r>
                        <a:rPr lang="en-IN"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77517650"/>
                  </a:ext>
                </a:extLst>
              </a:tr>
              <a:tr h="593392">
                <a:tc>
                  <a:txBody>
                    <a:bodyPr/>
                    <a:lstStyle/>
                    <a:p>
                      <a:pPr marL="0" marR="0" algn="ctr">
                        <a:lnSpc>
                          <a:spcPct val="115000"/>
                        </a:lnSpc>
                        <a:spcBef>
                          <a:spcPts val="600"/>
                        </a:spcBef>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roject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Title</a:t>
                      </a: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Data Analysis on Titanic Survival Prediction using Machine Learning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817709"/>
                  </a:ext>
                </a:extLst>
              </a:tr>
              <a:tr h="712685">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External Guide</a:t>
                      </a:r>
                    </a:p>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Mobile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 9513386949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Email ID: hemesh.muniraju@gmail.com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012700778"/>
                  </a:ext>
                </a:extLst>
              </a:tr>
            </a:tbl>
          </a:graphicData>
        </a:graphic>
      </p:graphicFrame>
      <p:sp>
        <p:nvSpPr>
          <p:cNvPr id="5" name="Rectangle 2">
            <a:extLst>
              <a:ext uri="{FF2B5EF4-FFF2-40B4-BE49-F238E27FC236}">
                <a16:creationId xmlns:a16="http://schemas.microsoft.com/office/drawing/2014/main" id="{A078D00D-75B1-718D-B2F9-EF5EB4C4D75F}"/>
              </a:ext>
            </a:extLst>
          </p:cNvPr>
          <p:cNvSpPr>
            <a:spLocks noChangeArrowheads="1"/>
          </p:cNvSpPr>
          <p:nvPr/>
        </p:nvSpPr>
        <p:spPr bwMode="auto">
          <a:xfrm>
            <a:off x="1259632" y="23488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9375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371D-CC45-B161-A9F7-507FC191795D}"/>
              </a:ext>
            </a:extLst>
          </p:cNvPr>
          <p:cNvSpPr>
            <a:spLocks noGrp="1"/>
          </p:cNvSpPr>
          <p:nvPr>
            <p:ph type="title"/>
          </p:nvPr>
        </p:nvSpPr>
        <p:spPr/>
        <p:txBody>
          <a:bodyPr/>
          <a:lstStyle/>
          <a:p>
            <a:r>
              <a:rPr lang="en-US" dirty="0">
                <a:latin typeface="Algerian" panose="04020705040A02060702" pitchFamily="82" charset="0"/>
              </a:rPr>
              <a:t>Weekly Report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D38F6BE-C40E-A776-DA22-E0713BA829C1}"/>
              </a:ext>
            </a:extLst>
          </p:cNvPr>
          <p:cNvSpPr>
            <a:spLocks noGrp="1"/>
          </p:cNvSpPr>
          <p:nvPr>
            <p:ph sz="half" idx="1"/>
          </p:nvPr>
        </p:nvSpPr>
        <p:spPr/>
        <p:txBody>
          <a:bodyPr>
            <a:normAutofit fontScale="92500" lnSpcReduction="20000"/>
          </a:bodyPr>
          <a:lstStyle/>
          <a:p>
            <a:r>
              <a:rPr lang="en-US" dirty="0"/>
              <a:t>Week 01:</a:t>
            </a:r>
          </a:p>
          <a:p>
            <a:pPr>
              <a:buFont typeface="Wingdings" panose="05000000000000000000" pitchFamily="2" charset="2"/>
              <a:buChar char="Ø"/>
            </a:pPr>
            <a:r>
              <a:rPr lang="en-US" dirty="0"/>
              <a:t>    Python Basics</a:t>
            </a:r>
          </a:p>
          <a:p>
            <a:pPr>
              <a:buFont typeface="Wingdings" panose="05000000000000000000" pitchFamily="2" charset="2"/>
              <a:buChar char="Ø"/>
            </a:pPr>
            <a:r>
              <a:rPr lang="en-US" dirty="0"/>
              <a:t>    Datatypes and Strings</a:t>
            </a:r>
          </a:p>
          <a:p>
            <a:pPr>
              <a:buFont typeface="Wingdings" panose="05000000000000000000" pitchFamily="2" charset="2"/>
              <a:buChar char="Ø"/>
            </a:pPr>
            <a:r>
              <a:rPr lang="en-US" dirty="0"/>
              <a:t>    Lists, Dictionaries, Tuples</a:t>
            </a:r>
          </a:p>
          <a:p>
            <a:pPr>
              <a:buFont typeface="Wingdings" panose="05000000000000000000" pitchFamily="2" charset="2"/>
              <a:buChar char="Ø"/>
            </a:pPr>
            <a:r>
              <a:rPr lang="en-US" dirty="0"/>
              <a:t>    Control flow Statements</a:t>
            </a:r>
          </a:p>
          <a:p>
            <a:pPr>
              <a:buFont typeface="Wingdings" panose="05000000000000000000" pitchFamily="2" charset="2"/>
              <a:buChar char="Ø"/>
            </a:pPr>
            <a:r>
              <a:rPr lang="en-US" dirty="0"/>
              <a:t>    Functions</a:t>
            </a:r>
          </a:p>
          <a:p>
            <a:endParaRPr lang="en-IN" dirty="0"/>
          </a:p>
        </p:txBody>
      </p:sp>
      <p:sp>
        <p:nvSpPr>
          <p:cNvPr id="4" name="Content Placeholder 3">
            <a:extLst>
              <a:ext uri="{FF2B5EF4-FFF2-40B4-BE49-F238E27FC236}">
                <a16:creationId xmlns:a16="http://schemas.microsoft.com/office/drawing/2014/main" id="{DD538007-D1D4-B0DB-56A9-1D26943300B4}"/>
              </a:ext>
            </a:extLst>
          </p:cNvPr>
          <p:cNvSpPr>
            <a:spLocks noGrp="1"/>
          </p:cNvSpPr>
          <p:nvPr>
            <p:ph sz="half" idx="2"/>
          </p:nvPr>
        </p:nvSpPr>
        <p:spPr/>
        <p:txBody>
          <a:bodyPr>
            <a:normAutofit fontScale="92500" lnSpcReduction="20000"/>
          </a:bodyPr>
          <a:lstStyle/>
          <a:p>
            <a:r>
              <a:rPr lang="en-US" dirty="0"/>
              <a:t>Week 02</a:t>
            </a:r>
          </a:p>
          <a:p>
            <a:pPr>
              <a:buFont typeface="Wingdings" panose="05000000000000000000" pitchFamily="2" charset="2"/>
              <a:buChar char="Ø"/>
            </a:pPr>
            <a:r>
              <a:rPr lang="en-US" dirty="0"/>
              <a:t>     </a:t>
            </a:r>
            <a:r>
              <a:rPr lang="en-US" dirty="0" err="1"/>
              <a:t>Numpy</a:t>
            </a:r>
            <a:r>
              <a:rPr lang="en-US" dirty="0"/>
              <a:t> Libraries</a:t>
            </a:r>
          </a:p>
          <a:p>
            <a:pPr>
              <a:buFont typeface="Wingdings" panose="05000000000000000000" pitchFamily="2" charset="2"/>
              <a:buChar char="Ø"/>
            </a:pPr>
            <a:r>
              <a:rPr lang="en-US" dirty="0"/>
              <a:t>     Pandas Libraries</a:t>
            </a:r>
          </a:p>
          <a:p>
            <a:pPr>
              <a:buFont typeface="Wingdings" panose="05000000000000000000" pitchFamily="2" charset="2"/>
              <a:buChar char="Ø"/>
            </a:pPr>
            <a:r>
              <a:rPr lang="en-US" dirty="0"/>
              <a:t>     Data cleaning and Handling Missing Data</a:t>
            </a:r>
          </a:p>
          <a:p>
            <a:pPr>
              <a:buFont typeface="Wingdings" panose="05000000000000000000" pitchFamily="2" charset="2"/>
              <a:buChar char="Ø"/>
            </a:pPr>
            <a:r>
              <a:rPr lang="en-US" dirty="0"/>
              <a:t>     Creating Graphs using Matplotlib</a:t>
            </a:r>
          </a:p>
          <a:p>
            <a:pPr>
              <a:buFont typeface="Wingdings" panose="05000000000000000000" pitchFamily="2" charset="2"/>
              <a:buChar char="Ø"/>
            </a:pPr>
            <a:r>
              <a:rPr lang="en-IN" dirty="0"/>
              <a:t>Introduction to Machine Learning</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3540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2FB3-1F9F-90F1-639C-19EF3AECF101}"/>
              </a:ext>
            </a:extLst>
          </p:cNvPr>
          <p:cNvSpPr>
            <a:spLocks noGrp="1"/>
          </p:cNvSpPr>
          <p:nvPr>
            <p:ph type="title"/>
          </p:nvPr>
        </p:nvSpPr>
        <p:spPr/>
        <p:txBody>
          <a:bodyPr/>
          <a:lstStyle/>
          <a:p>
            <a:r>
              <a:rPr lang="en-US" dirty="0">
                <a:latin typeface="Algerian" panose="04020705040A02060702" pitchFamily="82" charset="0"/>
              </a:rPr>
              <a:t>Weekly Report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03D779F-AF50-8BBE-016A-92F233B04DA0}"/>
              </a:ext>
            </a:extLst>
          </p:cNvPr>
          <p:cNvSpPr>
            <a:spLocks noGrp="1"/>
          </p:cNvSpPr>
          <p:nvPr>
            <p:ph sz="half" idx="1"/>
          </p:nvPr>
        </p:nvSpPr>
        <p:spPr/>
        <p:txBody>
          <a:bodyPr>
            <a:normAutofit fontScale="92500" lnSpcReduction="20000"/>
          </a:bodyPr>
          <a:lstStyle/>
          <a:p>
            <a:r>
              <a:rPr lang="en-US" dirty="0"/>
              <a:t>Week 03 :</a:t>
            </a:r>
            <a:endParaRPr lang="en-IN" dirty="0"/>
          </a:p>
          <a:p>
            <a:pPr>
              <a:buFont typeface="Wingdings" panose="05000000000000000000" pitchFamily="2" charset="2"/>
              <a:buChar char="Ø"/>
            </a:pPr>
            <a:r>
              <a:rPr lang="en-IN" dirty="0"/>
              <a:t>Training Dataset</a:t>
            </a:r>
          </a:p>
          <a:p>
            <a:pPr>
              <a:buFont typeface="Wingdings" panose="05000000000000000000" pitchFamily="2" charset="2"/>
              <a:buChar char="Ø"/>
            </a:pPr>
            <a:r>
              <a:rPr lang="en-IN" dirty="0"/>
              <a:t>    Introduction to Regression (Linear and Logistic Regression)</a:t>
            </a:r>
          </a:p>
          <a:p>
            <a:pPr>
              <a:buFont typeface="Wingdings" panose="05000000000000000000" pitchFamily="2" charset="2"/>
              <a:buChar char="Ø"/>
            </a:pPr>
            <a:r>
              <a:rPr lang="en-IN" dirty="0"/>
              <a:t>    Decision Tree Classifiers</a:t>
            </a:r>
          </a:p>
          <a:p>
            <a:pPr>
              <a:buFont typeface="Wingdings" panose="05000000000000000000" pitchFamily="2" charset="2"/>
              <a:buChar char="Ø"/>
            </a:pPr>
            <a:r>
              <a:rPr lang="en-IN" dirty="0"/>
              <a:t>    Support Vector Machine and KNN Classifier</a:t>
            </a:r>
          </a:p>
          <a:p>
            <a:pPr marL="0" indent="0">
              <a:buNone/>
            </a:pPr>
            <a:endParaRPr lang="en-IN" dirty="0"/>
          </a:p>
          <a:p>
            <a:pPr marL="0" indent="0">
              <a:buNone/>
            </a:pPr>
            <a:endParaRPr lang="en-US" dirty="0"/>
          </a:p>
        </p:txBody>
      </p:sp>
      <p:sp>
        <p:nvSpPr>
          <p:cNvPr id="4" name="Content Placeholder 3">
            <a:extLst>
              <a:ext uri="{FF2B5EF4-FFF2-40B4-BE49-F238E27FC236}">
                <a16:creationId xmlns:a16="http://schemas.microsoft.com/office/drawing/2014/main" id="{C86B2D4F-10AD-2969-4553-83038A028D54}"/>
              </a:ext>
            </a:extLst>
          </p:cNvPr>
          <p:cNvSpPr>
            <a:spLocks noGrp="1"/>
          </p:cNvSpPr>
          <p:nvPr>
            <p:ph sz="half" idx="2"/>
          </p:nvPr>
        </p:nvSpPr>
        <p:spPr/>
        <p:txBody>
          <a:bodyPr>
            <a:normAutofit fontScale="92500" lnSpcReduction="20000"/>
          </a:bodyPr>
          <a:lstStyle/>
          <a:p>
            <a:r>
              <a:rPr lang="en-US" dirty="0"/>
              <a:t>Week 04 :</a:t>
            </a:r>
          </a:p>
          <a:p>
            <a:pPr>
              <a:buFont typeface="Wingdings" panose="05000000000000000000" pitchFamily="2" charset="2"/>
              <a:buChar char="Ø"/>
            </a:pPr>
            <a:r>
              <a:rPr lang="en-US" dirty="0"/>
              <a:t>     Implementation of Project</a:t>
            </a:r>
          </a:p>
          <a:p>
            <a:pPr>
              <a:buFont typeface="Wingdings" panose="05000000000000000000" pitchFamily="2" charset="2"/>
              <a:buChar char="Ø"/>
            </a:pPr>
            <a:r>
              <a:rPr lang="en-US" dirty="0"/>
              <a:t>     Presentation of Project</a:t>
            </a:r>
            <a:endParaRPr lang="en-IN" dirty="0"/>
          </a:p>
        </p:txBody>
      </p:sp>
    </p:spTree>
    <p:extLst>
      <p:ext uri="{BB962C8B-B14F-4D97-AF65-F5344CB8AC3E}">
        <p14:creationId xmlns:p14="http://schemas.microsoft.com/office/powerpoint/2010/main" val="386337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6525-DAEC-BC53-54C4-F4F7DE044BAF}"/>
              </a:ext>
            </a:extLst>
          </p:cNvPr>
          <p:cNvSpPr>
            <a:spLocks noGrp="1"/>
          </p:cNvSpPr>
          <p:nvPr>
            <p:ph type="title"/>
          </p:nvPr>
        </p:nvSpPr>
        <p:spPr/>
        <p:txBody>
          <a:bodyPr/>
          <a:lstStyle/>
          <a:p>
            <a:r>
              <a:rPr lang="en-US" sz="4000" dirty="0">
                <a:latin typeface="Algerian" panose="04020705040A02060702" pitchFamily="82" charset="0"/>
              </a:rPr>
              <a:t>WORK PERFORMED</a:t>
            </a:r>
            <a:endParaRPr lang="en-IN" dirty="0"/>
          </a:p>
        </p:txBody>
      </p:sp>
      <p:sp>
        <p:nvSpPr>
          <p:cNvPr id="3" name="Content Placeholder 2">
            <a:extLst>
              <a:ext uri="{FF2B5EF4-FFF2-40B4-BE49-F238E27FC236}">
                <a16:creationId xmlns:a16="http://schemas.microsoft.com/office/drawing/2014/main" id="{F346DDE0-9DCE-C548-45C7-A730A1C4B955}"/>
              </a:ext>
            </a:extLst>
          </p:cNvPr>
          <p:cNvSpPr>
            <a:spLocks noGrp="1"/>
          </p:cNvSpPr>
          <p:nvPr>
            <p:ph sz="half" idx="1"/>
          </p:nvPr>
        </p:nvSpPr>
        <p:spPr>
          <a:xfrm>
            <a:off x="1176866" y="2487168"/>
            <a:ext cx="3337560" cy="3447288"/>
          </a:xfrm>
        </p:spPr>
        <p:txBody>
          <a:bodyPr>
            <a:normAutofit fontScale="92500" lnSpcReduction="20000"/>
          </a:bodyPr>
          <a:lstStyle/>
          <a:p>
            <a:r>
              <a:rPr lang="en-US" sz="2000" dirty="0"/>
              <a:t>Introduction to Data Science:</a:t>
            </a:r>
          </a:p>
          <a:p>
            <a:pPr marL="0" indent="0" algn="just">
              <a:buNone/>
            </a:pPr>
            <a:r>
              <a:rPr lang="en-US" dirty="0"/>
              <a:t> </a:t>
            </a:r>
            <a:r>
              <a:rPr lang="en-US" sz="1700" b="0" kern="0" dirty="0">
                <a:effectLst/>
                <a:latin typeface="Times New Roman" panose="02020603050405020304" pitchFamily="18" charset="0"/>
                <a:ea typeface="Georgia" panose="02040502050405020303" pitchFamily="18" charset="0"/>
                <a:cs typeface="Georgia" panose="02040502050405020303" pitchFamily="18" charset="0"/>
              </a:rPr>
              <a:t>Data science is a multidisciplinary field that employs techniques from statistics, computer science, and domain knowledge to extract valuable insights and knowledge from complex and large datasets. It involves collecting, cleaning, and analyzing data to uncover patterns, trends, and correlations. Data scientists use various tools and algorithms to build models, make predictions, and solve intricate problems. This field plays a vital role in organizational decision-making and strategy development.</a:t>
            </a:r>
            <a:endParaRPr lang="en-IN" sz="1700" b="1" kern="0" dirty="0">
              <a:effectLst/>
              <a:latin typeface="Georgia" panose="02040502050405020303" pitchFamily="18" charset="0"/>
              <a:ea typeface="Georgia" panose="02040502050405020303" pitchFamily="18" charset="0"/>
              <a:cs typeface="Georgia" panose="02040502050405020303" pitchFamily="18" charset="0"/>
            </a:endParaRPr>
          </a:p>
          <a:p>
            <a:pPr marL="0" indent="0" algn="just">
              <a:buNone/>
            </a:pPr>
            <a:endParaRPr lang="en-IN" sz="1700" dirty="0"/>
          </a:p>
        </p:txBody>
      </p:sp>
      <p:sp>
        <p:nvSpPr>
          <p:cNvPr id="4" name="Content Placeholder 3">
            <a:extLst>
              <a:ext uri="{FF2B5EF4-FFF2-40B4-BE49-F238E27FC236}">
                <a16:creationId xmlns:a16="http://schemas.microsoft.com/office/drawing/2014/main" id="{64118444-8DE7-416E-8450-EC5BF41E8EFB}"/>
              </a:ext>
            </a:extLst>
          </p:cNvPr>
          <p:cNvSpPr>
            <a:spLocks noGrp="1"/>
          </p:cNvSpPr>
          <p:nvPr>
            <p:ph sz="half" idx="2"/>
          </p:nvPr>
        </p:nvSpPr>
        <p:spPr/>
        <p:txBody>
          <a:bodyPr>
            <a:normAutofit fontScale="92500" lnSpcReduction="20000"/>
          </a:bodyPr>
          <a:lstStyle/>
          <a:p>
            <a:r>
              <a:rPr lang="en-IN" sz="1800" dirty="0">
                <a:effectLst/>
                <a:latin typeface="Garamond" panose="02020404030301010803" pitchFamily="18" charset="0"/>
                <a:ea typeface="Calibri" panose="020F0502020204030204" pitchFamily="34" charset="0"/>
              </a:rPr>
              <a:t>Key Components of Data Science:</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Data Collection</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Data Cleaning</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Data Analysis</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Feature Engineering </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Machine Learning</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Data Visualization</a:t>
            </a:r>
          </a:p>
          <a:p>
            <a:pPr>
              <a:buFont typeface="Wingdings" panose="05000000000000000000" pitchFamily="2" charset="2"/>
              <a:buChar char="Ø"/>
            </a:pPr>
            <a:r>
              <a:rPr lang="en-IN" sz="1800" dirty="0">
                <a:latin typeface="Garamond" panose="02020404030301010803" pitchFamily="18" charset="0"/>
                <a:ea typeface="Calibri" panose="020F0502020204030204" pitchFamily="34" charset="0"/>
              </a:rPr>
              <a:t>     Statistical Analysis</a:t>
            </a:r>
          </a:p>
          <a:p>
            <a:pPr marL="0" indent="0">
              <a:buNone/>
            </a:pPr>
            <a:r>
              <a:rPr lang="en-IN" sz="1800" dirty="0">
                <a:latin typeface="Garamond" panose="02020404030301010803" pitchFamily="18" charset="0"/>
                <a:ea typeface="Calibri" panose="020F0502020204030204" pitchFamily="34" charset="0"/>
              </a:rPr>
              <a:t>     </a:t>
            </a:r>
            <a:endParaRPr lang="en-IN" dirty="0">
              <a:latin typeface="Garamond" panose="02020404030301010803" pitchFamily="18" charset="0"/>
            </a:endParaRPr>
          </a:p>
        </p:txBody>
      </p:sp>
    </p:spTree>
    <p:extLst>
      <p:ext uri="{BB962C8B-B14F-4D97-AF65-F5344CB8AC3E}">
        <p14:creationId xmlns:p14="http://schemas.microsoft.com/office/powerpoint/2010/main" val="21275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4875-23CD-C4DB-8B83-9182504BE913}"/>
              </a:ext>
            </a:extLst>
          </p:cNvPr>
          <p:cNvSpPr>
            <a:spLocks noGrp="1"/>
          </p:cNvSpPr>
          <p:nvPr>
            <p:ph type="title"/>
          </p:nvPr>
        </p:nvSpPr>
        <p:spPr/>
        <p:txBody>
          <a:bodyPr/>
          <a:lstStyle/>
          <a:p>
            <a:r>
              <a:rPr lang="en-US" sz="4000" dirty="0">
                <a:latin typeface="Algerian" panose="04020705040A02060702" pitchFamily="82" charset="0"/>
              </a:rPr>
              <a:t>WORK PERFORMED</a:t>
            </a:r>
            <a:endParaRPr lang="en-IN" dirty="0"/>
          </a:p>
        </p:txBody>
      </p:sp>
      <p:sp>
        <p:nvSpPr>
          <p:cNvPr id="3" name="Content Placeholder 2">
            <a:extLst>
              <a:ext uri="{FF2B5EF4-FFF2-40B4-BE49-F238E27FC236}">
                <a16:creationId xmlns:a16="http://schemas.microsoft.com/office/drawing/2014/main" id="{7EB839C7-BB6C-DCE2-C7ED-55F9734E5B5A}"/>
              </a:ext>
            </a:extLst>
          </p:cNvPr>
          <p:cNvSpPr>
            <a:spLocks noGrp="1"/>
          </p:cNvSpPr>
          <p:nvPr>
            <p:ph sz="half" idx="1"/>
          </p:nvPr>
        </p:nvSpPr>
        <p:spPr/>
        <p:txBody>
          <a:bodyPr>
            <a:normAutofit fontScale="85000" lnSpcReduction="10000"/>
          </a:bodyPr>
          <a:lstStyle/>
          <a:p>
            <a:r>
              <a:rPr lang="en-US" dirty="0"/>
              <a:t>Introduction to Machine Learning :</a:t>
            </a:r>
          </a:p>
          <a:p>
            <a:pPr marL="0" indent="0">
              <a:buNone/>
            </a:pPr>
            <a:r>
              <a:rPr lang="en-US" dirty="0"/>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is a subset of artificial intelligence (AI) that focuses on developing algorithms and models that enable computers to learn and make predictions or decisions from data. Unlike traditional programming, where explicit rules are coded, machine learning algorithms allow systems to learn patterns and relationships from data, making them capable of handling complex tasks and adapting to new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id="{8C12DF21-655A-41BF-2BD8-82AC1DF71A9B}"/>
              </a:ext>
            </a:extLst>
          </p:cNvPr>
          <p:cNvSpPr>
            <a:spLocks noGrp="1"/>
          </p:cNvSpPr>
          <p:nvPr>
            <p:ph sz="half" idx="2"/>
          </p:nvPr>
        </p:nvSpPr>
        <p:spPr/>
        <p:txBody>
          <a:bodyPr>
            <a:normAutofit fontScale="85000" lnSpcReduction="10000"/>
          </a:bodyPr>
          <a:lstStyle/>
          <a:p>
            <a:r>
              <a:rPr lang="en-US" dirty="0"/>
              <a:t>Key Concepts of Machine Learning :</a:t>
            </a:r>
            <a:endParaRPr lang="en-IN" dirty="0"/>
          </a:p>
          <a:p>
            <a:pPr>
              <a:buFont typeface="Wingdings" panose="05000000000000000000" pitchFamily="2" charset="2"/>
              <a:buChar char="Ø"/>
            </a:pPr>
            <a:r>
              <a:rPr lang="en-IN" dirty="0"/>
              <a:t>     Supervised ML</a:t>
            </a:r>
          </a:p>
          <a:p>
            <a:pPr>
              <a:buFont typeface="Wingdings" panose="05000000000000000000" pitchFamily="2" charset="2"/>
              <a:buChar char="Ø"/>
            </a:pPr>
            <a:r>
              <a:rPr lang="en-IN" dirty="0"/>
              <a:t>     Unsupervised ML</a:t>
            </a:r>
          </a:p>
          <a:p>
            <a:pPr>
              <a:buFont typeface="Wingdings" panose="05000000000000000000" pitchFamily="2" charset="2"/>
              <a:buChar char="Ø"/>
            </a:pPr>
            <a:r>
              <a:rPr lang="en-IN" dirty="0"/>
              <a:t>     Testing and </a:t>
            </a:r>
            <a:r>
              <a:rPr lang="en-IN" dirty="0" err="1"/>
              <a:t>Traing</a:t>
            </a:r>
            <a:r>
              <a:rPr lang="en-IN" dirty="0"/>
              <a:t> Dataset</a:t>
            </a:r>
          </a:p>
          <a:p>
            <a:pPr>
              <a:buFont typeface="Wingdings" panose="05000000000000000000" pitchFamily="2" charset="2"/>
              <a:buChar char="Ø"/>
            </a:pPr>
            <a:r>
              <a:rPr lang="en-IN" dirty="0"/>
              <a:t>     Feature Engineering</a:t>
            </a:r>
          </a:p>
          <a:p>
            <a:pPr>
              <a:buFont typeface="Wingdings" panose="05000000000000000000" pitchFamily="2" charset="2"/>
              <a:buChar char="Ø"/>
            </a:pPr>
            <a:r>
              <a:rPr lang="en-IN" dirty="0"/>
              <a:t>     Model Evaluation</a:t>
            </a:r>
            <a:endParaRPr lang="en-US" dirty="0"/>
          </a:p>
        </p:txBody>
      </p:sp>
    </p:spTree>
    <p:extLst>
      <p:ext uri="{BB962C8B-B14F-4D97-AF65-F5344CB8AC3E}">
        <p14:creationId xmlns:p14="http://schemas.microsoft.com/office/powerpoint/2010/main" val="35251953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991</TotalTime>
  <Words>1709</Words>
  <Application>Microsoft Office PowerPoint</Application>
  <PresentationFormat>On-screen Show (4:3)</PresentationFormat>
  <Paragraphs>163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Calibri</vt:lpstr>
      <vt:lpstr>Garamond</vt:lpstr>
      <vt:lpstr>Georgia</vt:lpstr>
      <vt:lpstr>Symbol</vt:lpstr>
      <vt:lpstr>Times New Roman</vt:lpstr>
      <vt:lpstr>Wingdings</vt:lpstr>
      <vt:lpstr>Organic</vt:lpstr>
      <vt:lpstr>INTERNSHIP on “Data Analysis on Titanic Survival Prediction using Machine Learning”</vt:lpstr>
      <vt:lpstr> INDEX </vt:lpstr>
      <vt:lpstr>OBJECTIVE OF INTERNSHIP</vt:lpstr>
      <vt:lpstr>Company Profile</vt:lpstr>
      <vt:lpstr>PowerPoint Presentation</vt:lpstr>
      <vt:lpstr>Weekly Report</vt:lpstr>
      <vt:lpstr>Weekly Report</vt:lpstr>
      <vt:lpstr>WORK PERFORMED</vt:lpstr>
      <vt:lpstr>WORK PERFORMED</vt:lpstr>
      <vt:lpstr>WORK PERFORMED</vt:lpstr>
      <vt:lpstr>PROJECT PERFORMED</vt:lpstr>
      <vt:lpstr>PROJECT PERFORMED</vt:lpstr>
      <vt:lpstr>PROJECT PERFORMED</vt:lpstr>
      <vt:lpstr>Results</vt:lpstr>
      <vt:lpstr>Results</vt:lpstr>
      <vt:lpstr>Results</vt:lpstr>
      <vt:lpstr>Results</vt:lpstr>
      <vt:lpstr>Results</vt:lpstr>
      <vt:lpstr>Results</vt:lpstr>
      <vt:lpstr>SKILLS ACQUIRED &amp; TOOLS USED</vt:lpstr>
      <vt:lpstr>INTERNSHIP IMPACT</vt:lpstr>
      <vt:lpstr>CONCLUSION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Hewlett-Packard Company</dc:creator>
  <cp:lastModifiedBy>dell laptop</cp:lastModifiedBy>
  <cp:revision>63</cp:revision>
  <dcterms:created xsi:type="dcterms:W3CDTF">2018-01-20T19:32:01Z</dcterms:created>
  <dcterms:modified xsi:type="dcterms:W3CDTF">2024-05-27T02:47:09Z</dcterms:modified>
</cp:coreProperties>
</file>