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Lato" panose="020F0502020204030204" pitchFamily="34" charset="0"/>
      <p:regular r:id="rId24"/>
      <p:bold r:id="rId25"/>
      <p:italic r:id="rId26"/>
      <p:boldItalic r:id="rId27"/>
    </p:embeddedFont>
    <p:embeddedFont>
      <p:font typeface="Montserrat" panose="020F05020202040302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076731a52_2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g38076731a52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8076731a52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8076731a52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8076731a52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8076731a52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8076731a52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8076731a52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8076731a52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8076731a52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8076731a52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8076731a52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8076731a52_2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g38076731a52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8076731a52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38076731a52_2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2" name="Google Shape;402;g38076731a52_2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8076731a52_2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1" name="Google Shape;441;g38076731a52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8076731a52_2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8" name="Google Shape;468;g38076731a52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8076731a52_2_3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g38076731a52_2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076731a52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38076731a5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8076731a52_2_3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5" name="Google Shape;565;g38076731a52_2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8076731a52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8076731a52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076731a52_2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38076731a52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076731a52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38076731a52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8076731a52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38076731a52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8076731a52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38076731a52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076731a52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38076731a52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8076731a52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38076731a52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>
            <a:spLocks noGrp="1"/>
          </p:cNvSpPr>
          <p:nvPr>
            <p:ph type="pic" idx="2"/>
          </p:nvPr>
        </p:nvSpPr>
        <p:spPr>
          <a:xfrm>
            <a:off x="6256497" y="1077279"/>
            <a:ext cx="1607400" cy="160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>
            <a:spLocks noGrp="1"/>
          </p:cNvSpPr>
          <p:nvPr>
            <p:ph type="pic" idx="2"/>
          </p:nvPr>
        </p:nvSpPr>
        <p:spPr>
          <a:xfrm>
            <a:off x="1" y="1"/>
            <a:ext cx="29418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>
            <a:spLocks noGrp="1"/>
          </p:cNvSpPr>
          <p:nvPr>
            <p:ph type="pic" idx="2"/>
          </p:nvPr>
        </p:nvSpPr>
        <p:spPr>
          <a:xfrm>
            <a:off x="1035679" y="1496930"/>
            <a:ext cx="819600" cy="8196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15"/>
          <p:cNvSpPr>
            <a:spLocks noGrp="1"/>
          </p:cNvSpPr>
          <p:nvPr>
            <p:ph type="pic" idx="3"/>
          </p:nvPr>
        </p:nvSpPr>
        <p:spPr>
          <a:xfrm>
            <a:off x="4713506" y="1496930"/>
            <a:ext cx="819600" cy="8196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4"/>
          </p:nvPr>
        </p:nvSpPr>
        <p:spPr>
          <a:xfrm>
            <a:off x="3615328" y="3657789"/>
            <a:ext cx="819600" cy="8196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>
            <a:spLocks noGrp="1"/>
          </p:cNvSpPr>
          <p:nvPr>
            <p:ph type="pic" idx="5"/>
          </p:nvPr>
        </p:nvSpPr>
        <p:spPr>
          <a:xfrm>
            <a:off x="7312845" y="3657789"/>
            <a:ext cx="819600" cy="81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>
            <a:spLocks noGrp="1"/>
          </p:cNvSpPr>
          <p:nvPr>
            <p:ph type="pic" idx="2"/>
          </p:nvPr>
        </p:nvSpPr>
        <p:spPr>
          <a:xfrm>
            <a:off x="0" y="3154680"/>
            <a:ext cx="4572000" cy="198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>
            <a:spLocks noGrp="1"/>
          </p:cNvSpPr>
          <p:nvPr>
            <p:ph type="pic" idx="2"/>
          </p:nvPr>
        </p:nvSpPr>
        <p:spPr>
          <a:xfrm>
            <a:off x="4657725" y="1449532"/>
            <a:ext cx="2854800" cy="173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6107906" y="0"/>
            <a:ext cx="3036000" cy="5143500"/>
          </a:xfrm>
          <a:prstGeom prst="rect">
            <a:avLst/>
          </a:prstGeom>
          <a:solidFill>
            <a:srgbClr val="1F222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/>
          <p:nvPr/>
        </p:nvSpPr>
        <p:spPr>
          <a:xfrm rot="-2700000">
            <a:off x="2223052" y="-351061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313439"/>
          </a:solidFill>
          <a:ln>
            <a:noFill/>
          </a:ln>
          <a:effectLst>
            <a:outerShdw blurRad="50800" dist="38100" algn="l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/>
          <p:nvPr/>
        </p:nvSpPr>
        <p:spPr>
          <a:xfrm rot="-2700000">
            <a:off x="1450380" y="-340920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494D50"/>
          </a:solidFill>
          <a:ln>
            <a:noFill/>
          </a:ln>
          <a:effectLst>
            <a:outerShdw blurRad="50800" dist="38100" algn="l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30"/>
          <p:cNvGrpSpPr/>
          <p:nvPr/>
        </p:nvGrpSpPr>
        <p:grpSpPr>
          <a:xfrm>
            <a:off x="4103370" y="1048401"/>
            <a:ext cx="937167" cy="937167"/>
            <a:chOff x="1418" y="-262"/>
            <a:chExt cx="4844" cy="4844"/>
          </a:xfrm>
        </p:grpSpPr>
        <p:sp>
          <p:nvSpPr>
            <p:cNvPr id="196" name="Google Shape;196;p30"/>
            <p:cNvSpPr/>
            <p:nvPr/>
          </p:nvSpPr>
          <p:spPr>
            <a:xfrm>
              <a:off x="2624" y="945"/>
              <a:ext cx="2431" cy="1932"/>
            </a:xfrm>
            <a:custGeom>
              <a:avLst/>
              <a:gdLst/>
              <a:ahLst/>
              <a:cxnLst/>
              <a:rect l="l" t="t" r="r" b="b"/>
              <a:pathLst>
                <a:path w="1028" h="817" extrusionOk="0">
                  <a:moveTo>
                    <a:pt x="514" y="0"/>
                  </a:moveTo>
                  <a:cubicBezTo>
                    <a:pt x="231" y="0"/>
                    <a:pt x="0" y="231"/>
                    <a:pt x="0" y="514"/>
                  </a:cubicBezTo>
                  <a:cubicBezTo>
                    <a:pt x="0" y="627"/>
                    <a:pt x="37" y="732"/>
                    <a:pt x="99" y="817"/>
                  </a:cubicBezTo>
                  <a:cubicBezTo>
                    <a:pt x="149" y="780"/>
                    <a:pt x="210" y="760"/>
                    <a:pt x="274" y="760"/>
                  </a:cubicBezTo>
                  <a:cubicBezTo>
                    <a:pt x="754" y="760"/>
                    <a:pt x="754" y="760"/>
                    <a:pt x="754" y="760"/>
                  </a:cubicBezTo>
                  <a:cubicBezTo>
                    <a:pt x="817" y="760"/>
                    <a:pt x="879" y="780"/>
                    <a:pt x="929" y="817"/>
                  </a:cubicBezTo>
                  <a:cubicBezTo>
                    <a:pt x="991" y="732"/>
                    <a:pt x="1028" y="627"/>
                    <a:pt x="1028" y="514"/>
                  </a:cubicBezTo>
                  <a:cubicBezTo>
                    <a:pt x="1028" y="231"/>
                    <a:pt x="797" y="0"/>
                    <a:pt x="514" y="0"/>
                  </a:cubicBezTo>
                  <a:close/>
                  <a:moveTo>
                    <a:pt x="514" y="640"/>
                  </a:moveTo>
                  <a:cubicBezTo>
                    <a:pt x="371" y="640"/>
                    <a:pt x="254" y="523"/>
                    <a:pt x="254" y="380"/>
                  </a:cubicBezTo>
                  <a:cubicBezTo>
                    <a:pt x="254" y="237"/>
                    <a:pt x="371" y="120"/>
                    <a:pt x="514" y="120"/>
                  </a:cubicBezTo>
                  <a:cubicBezTo>
                    <a:pt x="657" y="120"/>
                    <a:pt x="774" y="237"/>
                    <a:pt x="774" y="380"/>
                  </a:cubicBezTo>
                  <a:cubicBezTo>
                    <a:pt x="774" y="523"/>
                    <a:pt x="657" y="640"/>
                    <a:pt x="514" y="640"/>
                  </a:cubicBezTo>
                  <a:close/>
                </a:path>
              </a:pathLst>
            </a:custGeom>
            <a:gradFill>
              <a:gsLst>
                <a:gs pos="0">
                  <a:srgbClr val="E54598"/>
                </a:gs>
                <a:gs pos="7000">
                  <a:srgbClr val="E54598"/>
                </a:gs>
                <a:gs pos="85000">
                  <a:srgbClr val="7E53AA"/>
                </a:gs>
                <a:gs pos="100000">
                  <a:srgbClr val="7E53AA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3509" y="1513"/>
              <a:ext cx="600" cy="600"/>
            </a:xfrm>
            <a:prstGeom prst="ellipse">
              <a:avLst/>
            </a:prstGeom>
            <a:gradFill>
              <a:gsLst>
                <a:gs pos="0">
                  <a:srgbClr val="E54598"/>
                </a:gs>
                <a:gs pos="7000">
                  <a:srgbClr val="E54598"/>
                </a:gs>
                <a:gs pos="85000">
                  <a:srgbClr val="7E53AA"/>
                </a:gs>
                <a:gs pos="100000">
                  <a:srgbClr val="7E53AA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3055" y="3027"/>
              <a:ext cx="1570" cy="350"/>
            </a:xfrm>
            <a:custGeom>
              <a:avLst/>
              <a:gdLst/>
              <a:ahLst/>
              <a:cxnLst/>
              <a:rect l="l" t="t" r="r" b="b"/>
              <a:pathLst>
                <a:path w="664" h="148" extrusionOk="0">
                  <a:moveTo>
                    <a:pt x="92" y="0"/>
                  </a:moveTo>
                  <a:cubicBezTo>
                    <a:pt x="59" y="0"/>
                    <a:pt x="27" y="9"/>
                    <a:pt x="0" y="26"/>
                  </a:cubicBezTo>
                  <a:cubicBezTo>
                    <a:pt x="89" y="102"/>
                    <a:pt x="205" y="148"/>
                    <a:pt x="332" y="148"/>
                  </a:cubicBezTo>
                  <a:cubicBezTo>
                    <a:pt x="459" y="148"/>
                    <a:pt x="575" y="102"/>
                    <a:pt x="664" y="26"/>
                  </a:cubicBezTo>
                  <a:cubicBezTo>
                    <a:pt x="637" y="9"/>
                    <a:pt x="605" y="0"/>
                    <a:pt x="572" y="0"/>
                  </a:cubicBezTo>
                  <a:lnTo>
                    <a:pt x="92" y="0"/>
                  </a:lnTo>
                  <a:close/>
                </a:path>
              </a:pathLst>
            </a:custGeom>
            <a:gradFill>
              <a:gsLst>
                <a:gs pos="0">
                  <a:srgbClr val="E54598"/>
                </a:gs>
                <a:gs pos="7000">
                  <a:srgbClr val="E54598"/>
                </a:gs>
                <a:gs pos="85000">
                  <a:srgbClr val="7E53AA"/>
                </a:gs>
                <a:gs pos="100000">
                  <a:srgbClr val="7E53AA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1418" y="-262"/>
              <a:ext cx="4844" cy="4844"/>
            </a:xfrm>
            <a:custGeom>
              <a:avLst/>
              <a:gdLst/>
              <a:ahLst/>
              <a:cxnLst/>
              <a:rect l="l" t="t" r="r" b="b"/>
              <a:pathLst>
                <a:path w="2048" h="2048" extrusionOk="0">
                  <a:moveTo>
                    <a:pt x="2048" y="1233"/>
                  </a:moveTo>
                  <a:cubicBezTo>
                    <a:pt x="2048" y="815"/>
                    <a:pt x="2048" y="815"/>
                    <a:pt x="2048" y="815"/>
                  </a:cubicBezTo>
                  <a:cubicBezTo>
                    <a:pt x="1863" y="778"/>
                    <a:pt x="1863" y="778"/>
                    <a:pt x="1863" y="778"/>
                  </a:cubicBezTo>
                  <a:cubicBezTo>
                    <a:pt x="1845" y="718"/>
                    <a:pt x="1821" y="660"/>
                    <a:pt x="1791" y="605"/>
                  </a:cubicBezTo>
                  <a:cubicBezTo>
                    <a:pt x="1896" y="448"/>
                    <a:pt x="1896" y="448"/>
                    <a:pt x="1896" y="448"/>
                  </a:cubicBezTo>
                  <a:cubicBezTo>
                    <a:pt x="1600" y="152"/>
                    <a:pt x="1600" y="152"/>
                    <a:pt x="1600" y="152"/>
                  </a:cubicBezTo>
                  <a:cubicBezTo>
                    <a:pt x="1443" y="257"/>
                    <a:pt x="1443" y="257"/>
                    <a:pt x="1443" y="257"/>
                  </a:cubicBezTo>
                  <a:cubicBezTo>
                    <a:pt x="1388" y="227"/>
                    <a:pt x="1330" y="203"/>
                    <a:pt x="1270" y="185"/>
                  </a:cubicBezTo>
                  <a:cubicBezTo>
                    <a:pt x="1233" y="0"/>
                    <a:pt x="1233" y="0"/>
                    <a:pt x="1233" y="0"/>
                  </a:cubicBezTo>
                  <a:cubicBezTo>
                    <a:pt x="815" y="0"/>
                    <a:pt x="815" y="0"/>
                    <a:pt x="815" y="0"/>
                  </a:cubicBezTo>
                  <a:cubicBezTo>
                    <a:pt x="778" y="185"/>
                    <a:pt x="778" y="185"/>
                    <a:pt x="778" y="185"/>
                  </a:cubicBezTo>
                  <a:cubicBezTo>
                    <a:pt x="718" y="203"/>
                    <a:pt x="660" y="227"/>
                    <a:pt x="605" y="257"/>
                  </a:cubicBezTo>
                  <a:cubicBezTo>
                    <a:pt x="448" y="152"/>
                    <a:pt x="448" y="152"/>
                    <a:pt x="448" y="152"/>
                  </a:cubicBezTo>
                  <a:cubicBezTo>
                    <a:pt x="152" y="448"/>
                    <a:pt x="152" y="448"/>
                    <a:pt x="152" y="448"/>
                  </a:cubicBezTo>
                  <a:cubicBezTo>
                    <a:pt x="257" y="605"/>
                    <a:pt x="257" y="605"/>
                    <a:pt x="257" y="605"/>
                  </a:cubicBezTo>
                  <a:cubicBezTo>
                    <a:pt x="227" y="660"/>
                    <a:pt x="203" y="718"/>
                    <a:pt x="185" y="77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1233"/>
                    <a:pt x="0" y="1233"/>
                    <a:pt x="0" y="1233"/>
                  </a:cubicBezTo>
                  <a:cubicBezTo>
                    <a:pt x="185" y="1270"/>
                    <a:pt x="185" y="1270"/>
                    <a:pt x="185" y="1270"/>
                  </a:cubicBezTo>
                  <a:cubicBezTo>
                    <a:pt x="203" y="1330"/>
                    <a:pt x="227" y="1388"/>
                    <a:pt x="257" y="1443"/>
                  </a:cubicBezTo>
                  <a:cubicBezTo>
                    <a:pt x="152" y="1600"/>
                    <a:pt x="152" y="1600"/>
                    <a:pt x="152" y="1600"/>
                  </a:cubicBezTo>
                  <a:cubicBezTo>
                    <a:pt x="448" y="1896"/>
                    <a:pt x="448" y="1896"/>
                    <a:pt x="448" y="1896"/>
                  </a:cubicBezTo>
                  <a:cubicBezTo>
                    <a:pt x="605" y="1791"/>
                    <a:pt x="605" y="1791"/>
                    <a:pt x="605" y="1791"/>
                  </a:cubicBezTo>
                  <a:cubicBezTo>
                    <a:pt x="660" y="1821"/>
                    <a:pt x="718" y="1845"/>
                    <a:pt x="778" y="1863"/>
                  </a:cubicBezTo>
                  <a:cubicBezTo>
                    <a:pt x="815" y="2048"/>
                    <a:pt x="815" y="2048"/>
                    <a:pt x="815" y="2048"/>
                  </a:cubicBezTo>
                  <a:cubicBezTo>
                    <a:pt x="1233" y="2048"/>
                    <a:pt x="1233" y="2048"/>
                    <a:pt x="1233" y="2048"/>
                  </a:cubicBezTo>
                  <a:cubicBezTo>
                    <a:pt x="1270" y="1863"/>
                    <a:pt x="1270" y="1863"/>
                    <a:pt x="1270" y="1863"/>
                  </a:cubicBezTo>
                  <a:cubicBezTo>
                    <a:pt x="1330" y="1845"/>
                    <a:pt x="1388" y="1821"/>
                    <a:pt x="1443" y="1791"/>
                  </a:cubicBezTo>
                  <a:cubicBezTo>
                    <a:pt x="1600" y="1896"/>
                    <a:pt x="1600" y="1896"/>
                    <a:pt x="1600" y="1896"/>
                  </a:cubicBezTo>
                  <a:cubicBezTo>
                    <a:pt x="1896" y="1600"/>
                    <a:pt x="1896" y="1600"/>
                    <a:pt x="1896" y="1600"/>
                  </a:cubicBezTo>
                  <a:cubicBezTo>
                    <a:pt x="1791" y="1443"/>
                    <a:pt x="1791" y="1443"/>
                    <a:pt x="1791" y="1443"/>
                  </a:cubicBezTo>
                  <a:cubicBezTo>
                    <a:pt x="1821" y="1388"/>
                    <a:pt x="1845" y="1330"/>
                    <a:pt x="1863" y="1270"/>
                  </a:cubicBezTo>
                  <a:lnTo>
                    <a:pt x="2048" y="1233"/>
                  </a:lnTo>
                  <a:close/>
                  <a:moveTo>
                    <a:pt x="1024" y="1658"/>
                  </a:moveTo>
                  <a:cubicBezTo>
                    <a:pt x="674" y="1658"/>
                    <a:pt x="390" y="1374"/>
                    <a:pt x="390" y="1024"/>
                  </a:cubicBezTo>
                  <a:cubicBezTo>
                    <a:pt x="390" y="674"/>
                    <a:pt x="674" y="390"/>
                    <a:pt x="1024" y="390"/>
                  </a:cubicBezTo>
                  <a:cubicBezTo>
                    <a:pt x="1374" y="390"/>
                    <a:pt x="1658" y="674"/>
                    <a:pt x="1658" y="1024"/>
                  </a:cubicBezTo>
                  <a:cubicBezTo>
                    <a:pt x="1658" y="1374"/>
                    <a:pt x="1374" y="1658"/>
                    <a:pt x="1024" y="1658"/>
                  </a:cubicBezTo>
                  <a:close/>
                </a:path>
              </a:pathLst>
            </a:custGeom>
            <a:gradFill>
              <a:gsLst>
                <a:gs pos="0">
                  <a:srgbClr val="E54598"/>
                </a:gs>
                <a:gs pos="7000">
                  <a:srgbClr val="E54598"/>
                </a:gs>
                <a:gs pos="85000">
                  <a:srgbClr val="7E53AA"/>
                </a:gs>
                <a:gs pos="100000">
                  <a:srgbClr val="7E53AA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30"/>
          <p:cNvSpPr txBox="1"/>
          <p:nvPr/>
        </p:nvSpPr>
        <p:spPr>
          <a:xfrm>
            <a:off x="2098527" y="2014066"/>
            <a:ext cx="49470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4500"/>
              <a:buFont typeface="Arial"/>
              <a:buNone/>
            </a:pPr>
            <a:r>
              <a:rPr lang="en-GB" sz="4500" b="1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HR Presentation</a:t>
            </a:r>
            <a:endParaRPr sz="4500" b="1" i="0" u="none" strike="noStrike" cap="non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3703613" y="2648357"/>
            <a:ext cx="17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Lorem Ipsum is simply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2098527" y="3125851"/>
            <a:ext cx="4947000" cy="13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4200"/>
              <a:buFont typeface="Arial"/>
              <a:buNone/>
            </a:pPr>
            <a:r>
              <a:rPr lang="en-GB" sz="42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4200"/>
              <a:buFont typeface="Arial"/>
              <a:buNone/>
            </a:pPr>
            <a:r>
              <a:rPr lang="en-GB" sz="42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sz="4200" b="0" i="0" u="none" strike="noStrike" cap="non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0"/>
          <p:cNvGrpSpPr/>
          <p:nvPr/>
        </p:nvGrpSpPr>
        <p:grpSpPr>
          <a:xfrm>
            <a:off x="4197119" y="3023148"/>
            <a:ext cx="749677" cy="60045"/>
            <a:chOff x="4313312" y="5982625"/>
            <a:chExt cx="999570" cy="113400"/>
          </a:xfrm>
        </p:grpSpPr>
        <p:sp>
          <p:nvSpPr>
            <p:cNvPr id="204" name="Google Shape;204;p30"/>
            <p:cNvSpPr/>
            <p:nvPr/>
          </p:nvSpPr>
          <p:spPr>
            <a:xfrm>
              <a:off x="4313312" y="5982625"/>
              <a:ext cx="166500" cy="11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479926" y="5982625"/>
              <a:ext cx="166500" cy="11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4646540" y="5982625"/>
              <a:ext cx="166500" cy="11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4813154" y="5982625"/>
              <a:ext cx="166500" cy="11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4979768" y="5982625"/>
              <a:ext cx="166500" cy="113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5146382" y="5982625"/>
              <a:ext cx="166500" cy="113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30"/>
          <p:cNvSpPr/>
          <p:nvPr/>
        </p:nvSpPr>
        <p:spPr>
          <a:xfrm rot="-2700000">
            <a:off x="602654" y="-340920"/>
            <a:ext cx="5834904" cy="5834904"/>
          </a:xfrm>
          <a:prstGeom prst="roundRect">
            <a:avLst>
              <a:gd name="adj" fmla="val 2065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/>
          <p:nvPr/>
        </p:nvSpPr>
        <p:spPr>
          <a:xfrm rot="-2700000">
            <a:off x="-3120246" y="-1530879"/>
            <a:ext cx="8179391" cy="8194536"/>
          </a:xfrm>
          <a:custGeom>
            <a:avLst/>
            <a:gdLst/>
            <a:ahLst/>
            <a:cxnLst/>
            <a:rect l="l" t="t" r="r" b="b"/>
            <a:pathLst>
              <a:path w="10912647" h="10932853" extrusionOk="0">
                <a:moveTo>
                  <a:pt x="10442112" y="3623688"/>
                </a:moveTo>
                <a:cubicBezTo>
                  <a:pt x="10732833" y="3914409"/>
                  <a:pt x="10912647" y="4316036"/>
                  <a:pt x="10912647" y="4759661"/>
                </a:cubicBezTo>
                <a:lnTo>
                  <a:pt x="10912647" y="9326345"/>
                </a:lnTo>
                <a:cubicBezTo>
                  <a:pt x="10912647" y="10213595"/>
                  <a:pt x="10193389" y="10932853"/>
                  <a:pt x="9306139" y="10932853"/>
                </a:cubicBezTo>
                <a:lnTo>
                  <a:pt x="4739455" y="10932853"/>
                </a:lnTo>
                <a:cubicBezTo>
                  <a:pt x="3852205" y="10932853"/>
                  <a:pt x="3132947" y="10213595"/>
                  <a:pt x="3132947" y="9326345"/>
                </a:cubicBezTo>
                <a:lnTo>
                  <a:pt x="3132947" y="8891537"/>
                </a:lnTo>
                <a:lnTo>
                  <a:pt x="0" y="5758590"/>
                </a:lnTo>
                <a:lnTo>
                  <a:pt x="5758589" y="0"/>
                </a:lnTo>
                <a:lnTo>
                  <a:pt x="8911742" y="3153153"/>
                </a:lnTo>
                <a:lnTo>
                  <a:pt x="9306139" y="3153153"/>
                </a:lnTo>
                <a:cubicBezTo>
                  <a:pt x="9749764" y="3153153"/>
                  <a:pt x="10151391" y="3332968"/>
                  <a:pt x="10442112" y="3623688"/>
                </a:cubicBezTo>
                <a:close/>
              </a:path>
            </a:pathLst>
          </a:custGeom>
          <a:solidFill>
            <a:srgbClr val="1F2227"/>
          </a:solidFill>
          <a:ln>
            <a:noFill/>
          </a:ln>
          <a:effectLst>
            <a:outerShdw blurRad="50800" dist="38100" algn="l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/>
          <p:nvPr/>
        </p:nvSpPr>
        <p:spPr>
          <a:xfrm rot="-2700000">
            <a:off x="-481150" y="1236383"/>
            <a:ext cx="964395" cy="964395"/>
          </a:xfrm>
          <a:custGeom>
            <a:avLst/>
            <a:gdLst/>
            <a:ahLst/>
            <a:cxnLst/>
            <a:rect l="l" t="t" r="r" b="b"/>
            <a:pathLst>
              <a:path w="1286661" h="1286661" extrusionOk="0">
                <a:moveTo>
                  <a:pt x="1246414" y="32520"/>
                </a:moveTo>
                <a:cubicBezTo>
                  <a:pt x="1271281" y="57387"/>
                  <a:pt x="1286661" y="91740"/>
                  <a:pt x="1286661" y="129685"/>
                </a:cubicBezTo>
                <a:lnTo>
                  <a:pt x="1286661" y="1149249"/>
                </a:lnTo>
                <a:cubicBezTo>
                  <a:pt x="1286661" y="1225140"/>
                  <a:pt x="1225140" y="1286661"/>
                  <a:pt x="1149249" y="1286661"/>
                </a:cubicBezTo>
                <a:lnTo>
                  <a:pt x="129685" y="1286661"/>
                </a:lnTo>
                <a:cubicBezTo>
                  <a:pt x="72767" y="1286661"/>
                  <a:pt x="23932" y="1252055"/>
                  <a:pt x="3071" y="1202736"/>
                </a:cubicBezTo>
                <a:lnTo>
                  <a:pt x="0" y="1187520"/>
                </a:lnTo>
                <a:lnTo>
                  <a:pt x="1187520" y="0"/>
                </a:lnTo>
                <a:lnTo>
                  <a:pt x="1202736" y="3071"/>
                </a:lnTo>
                <a:cubicBezTo>
                  <a:pt x="1219176" y="10025"/>
                  <a:pt x="1233981" y="20087"/>
                  <a:pt x="1246414" y="32520"/>
                </a:cubicBezTo>
                <a:close/>
              </a:path>
            </a:pathLst>
          </a:cu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147194" y="1309264"/>
            <a:ext cx="4794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Human Resource Analysis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1147194" y="2648357"/>
            <a:ext cx="501804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1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Vishal Prasad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Syed Yaseen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Tanvir Singh Aneja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Mohammad Shoaib Shaikh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Prathamesh Bhausaheb Wandhekar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Anurag Gundapi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Sashank Seth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9" title="Screenshot 2025-09-18 1052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5" y="150725"/>
            <a:ext cx="2774175" cy="32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 title="Screenshot 2025-09-18 1053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650" y="171250"/>
            <a:ext cx="6027351" cy="306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0" title="Screenshot 2025-09-18 1052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5" y="131875"/>
            <a:ext cx="2774175" cy="32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 title="Screenshot 2025-09-18 1053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450" y="152400"/>
            <a:ext cx="6027351" cy="306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1" title="Screenshot 2025-09-18 1053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5" y="106756"/>
            <a:ext cx="2714625" cy="353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1" title="Screenshot 2025-09-18 1053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000" y="152400"/>
            <a:ext cx="6113626" cy="317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2" title="Screenshot 2025-09-18 1054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400" y="2198075"/>
            <a:ext cx="5918150" cy="27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2" title="Screenshot 2025-09-18 1054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00" y="87425"/>
            <a:ext cx="5668075" cy="19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3" title="Screenshot 2025-09-18 1054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25" y="380800"/>
            <a:ext cx="7668149" cy="34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4"/>
          <p:cNvPicPr preferRelativeResize="0"/>
          <p:nvPr/>
        </p:nvPicPr>
        <p:blipFill rotWithShape="1">
          <a:blip r:embed="rId3">
            <a:alphaModFix/>
          </a:blip>
          <a:srcRect l="26226" r="26226"/>
          <a:stretch/>
        </p:blipFill>
        <p:spPr>
          <a:xfrm>
            <a:off x="-1" y="-1"/>
            <a:ext cx="3189249" cy="5143501"/>
          </a:xfrm>
          <a:prstGeom prst="roundRect">
            <a:avLst>
              <a:gd name="adj" fmla="val 3332"/>
            </a:avLst>
          </a:prstGeom>
          <a:noFill/>
          <a:ln>
            <a:noFill/>
          </a:ln>
        </p:spPr>
      </p:pic>
      <p:sp>
        <p:nvSpPr>
          <p:cNvPr id="370" name="Google Shape;370;p44"/>
          <p:cNvSpPr/>
          <p:nvPr/>
        </p:nvSpPr>
        <p:spPr>
          <a:xfrm rot="-2699628">
            <a:off x="2475113" y="1845948"/>
            <a:ext cx="1487700" cy="152266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4"/>
          <p:cNvSpPr/>
          <p:nvPr/>
        </p:nvSpPr>
        <p:spPr>
          <a:xfrm>
            <a:off x="4561970" y="1062874"/>
            <a:ext cx="578100" cy="578100"/>
          </a:xfrm>
          <a:prstGeom prst="ellipse">
            <a:avLst/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5209192" y="1050692"/>
            <a:ext cx="3515708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 and preparing a </a:t>
            </a: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 employee dataset (50K records)</a:t>
            </a: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73" name="Google Shape;373;p44"/>
          <p:cNvSpPr/>
          <p:nvPr/>
        </p:nvSpPr>
        <p:spPr>
          <a:xfrm>
            <a:off x="4561970" y="1956492"/>
            <a:ext cx="578100" cy="578100"/>
          </a:xfrm>
          <a:prstGeom prst="ellipse">
            <a:avLst/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5209192" y="1893154"/>
            <a:ext cx="3515708" cy="69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Handling </a:t>
            </a: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different tools (Excel, Power BI, Tableau, MySQL)</a:t>
            </a: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data analysis and visualization.</a:t>
            </a:r>
            <a:endParaRPr/>
          </a:p>
        </p:txBody>
      </p:sp>
      <p:sp>
        <p:nvSpPr>
          <p:cNvPr id="375" name="Google Shape;375;p44"/>
          <p:cNvSpPr/>
          <p:nvPr/>
        </p:nvSpPr>
        <p:spPr>
          <a:xfrm>
            <a:off x="4561970" y="2850110"/>
            <a:ext cx="578100" cy="578100"/>
          </a:xfrm>
          <a:prstGeom prst="ellipse">
            <a:avLst/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5202348" y="2875032"/>
            <a:ext cx="3515708" cy="46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Creating </a:t>
            </a: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calculated fields</a:t>
            </a: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Attrition Rate, Active Employees, etc.</a:t>
            </a:r>
            <a:endParaRPr/>
          </a:p>
        </p:txBody>
      </p:sp>
      <p:sp>
        <p:nvSpPr>
          <p:cNvPr id="377" name="Google Shape;377;p44"/>
          <p:cNvSpPr/>
          <p:nvPr/>
        </p:nvSpPr>
        <p:spPr>
          <a:xfrm>
            <a:off x="4561970" y="3743728"/>
            <a:ext cx="578100" cy="578100"/>
          </a:xfrm>
          <a:prstGeom prst="ellipse">
            <a:avLst/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5205770" y="3743728"/>
            <a:ext cx="3512286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Ensuring </a:t>
            </a: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consistency of insights</a:t>
            </a: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across tools.</a:t>
            </a:r>
            <a:endParaRPr/>
          </a:p>
        </p:txBody>
      </p:sp>
      <p:sp>
        <p:nvSpPr>
          <p:cNvPr id="379" name="Google Shape;379;p44"/>
          <p:cNvSpPr txBox="1"/>
          <p:nvPr/>
        </p:nvSpPr>
        <p:spPr>
          <a:xfrm>
            <a:off x="2488507" y="2397441"/>
            <a:ext cx="1502488" cy="44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4"/>
          <p:cNvSpPr txBox="1"/>
          <p:nvPr/>
        </p:nvSpPr>
        <p:spPr>
          <a:xfrm>
            <a:off x="4633939" y="1209055"/>
            <a:ext cx="446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4627670" y="2078592"/>
            <a:ext cx="446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4"/>
          <p:cNvSpPr txBox="1"/>
          <p:nvPr/>
        </p:nvSpPr>
        <p:spPr>
          <a:xfrm>
            <a:off x="4627670" y="2965469"/>
            <a:ext cx="446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4627670" y="3865828"/>
            <a:ext cx="446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44"/>
          <p:cNvGrpSpPr/>
          <p:nvPr/>
        </p:nvGrpSpPr>
        <p:grpSpPr>
          <a:xfrm>
            <a:off x="3101517" y="1957481"/>
            <a:ext cx="175462" cy="242222"/>
            <a:chOff x="2567671" y="1357314"/>
            <a:chExt cx="266700" cy="368175"/>
          </a:xfrm>
        </p:grpSpPr>
        <p:sp>
          <p:nvSpPr>
            <p:cNvPr id="385" name="Google Shape;385;p44"/>
            <p:cNvSpPr/>
            <p:nvPr/>
          </p:nvSpPr>
          <p:spPr>
            <a:xfrm>
              <a:off x="2735946" y="1401764"/>
              <a:ext cx="61913" cy="274638"/>
            </a:xfrm>
            <a:custGeom>
              <a:avLst/>
              <a:gdLst/>
              <a:ahLst/>
              <a:cxnLst/>
              <a:rect l="l" t="t" r="r" b="b"/>
              <a:pathLst>
                <a:path w="14" h="63" extrusionOk="0">
                  <a:moveTo>
                    <a:pt x="14" y="0"/>
                  </a:moveTo>
                  <a:cubicBezTo>
                    <a:pt x="14" y="13"/>
                    <a:pt x="8" y="25"/>
                    <a:pt x="0" y="2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14" y="50"/>
                    <a:pt x="14" y="63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4"/>
            <p:cNvSpPr/>
            <p:nvPr/>
          </p:nvSpPr>
          <p:spPr>
            <a:xfrm>
              <a:off x="2607359" y="1401764"/>
              <a:ext cx="63500" cy="274638"/>
            </a:xfrm>
            <a:custGeom>
              <a:avLst/>
              <a:gdLst/>
              <a:ahLst/>
              <a:cxnLst/>
              <a:rect l="l" t="t" r="r" b="b"/>
              <a:pathLst>
                <a:path w="14" h="63" extrusionOk="0">
                  <a:moveTo>
                    <a:pt x="0" y="0"/>
                  </a:moveTo>
                  <a:cubicBezTo>
                    <a:pt x="0" y="13"/>
                    <a:pt x="7" y="24"/>
                    <a:pt x="14" y="2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8"/>
                    <a:pt x="0" y="49"/>
                    <a:pt x="0" y="63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4"/>
            <p:cNvSpPr/>
            <p:nvPr/>
          </p:nvSpPr>
          <p:spPr>
            <a:xfrm>
              <a:off x="2567671" y="1357314"/>
              <a:ext cx="266700" cy="34800"/>
            </a:xfrm>
            <a:prstGeom prst="rect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2567671" y="1690689"/>
              <a:ext cx="266700" cy="34800"/>
            </a:xfrm>
            <a:prstGeom prst="rect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9" name="Google Shape;389;p44"/>
            <p:cNvCxnSpPr/>
            <p:nvPr/>
          </p:nvCxnSpPr>
          <p:spPr>
            <a:xfrm>
              <a:off x="2661334" y="1651002"/>
              <a:ext cx="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44"/>
            <p:cNvCxnSpPr/>
            <p:nvPr/>
          </p:nvCxnSpPr>
          <p:spPr>
            <a:xfrm>
              <a:off x="2701021" y="1628777"/>
              <a:ext cx="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Google Shape;391;p44"/>
            <p:cNvCxnSpPr/>
            <p:nvPr/>
          </p:nvCxnSpPr>
          <p:spPr>
            <a:xfrm>
              <a:off x="2740709" y="1651002"/>
              <a:ext cx="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2" name="Google Shape;392;p44"/>
            <p:cNvCxnSpPr/>
            <p:nvPr/>
          </p:nvCxnSpPr>
          <p:spPr>
            <a:xfrm>
              <a:off x="2701021" y="1550989"/>
              <a:ext cx="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3" name="Google Shape;393;p44"/>
            <p:cNvCxnSpPr/>
            <p:nvPr/>
          </p:nvCxnSpPr>
          <p:spPr>
            <a:xfrm>
              <a:off x="2701021" y="1589089"/>
              <a:ext cx="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4" name="Google Shape;394;p44"/>
            <p:cNvCxnSpPr/>
            <p:nvPr/>
          </p:nvCxnSpPr>
          <p:spPr>
            <a:xfrm>
              <a:off x="2701021" y="1511302"/>
              <a:ext cx="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5" name="Google Shape;395;p44"/>
            <p:cNvCxnSpPr/>
            <p:nvPr/>
          </p:nvCxnSpPr>
          <p:spPr>
            <a:xfrm>
              <a:off x="2661334" y="1471614"/>
              <a:ext cx="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6" name="Google Shape;396;p44"/>
            <p:cNvCxnSpPr/>
            <p:nvPr/>
          </p:nvCxnSpPr>
          <p:spPr>
            <a:xfrm>
              <a:off x="2701021" y="1471614"/>
              <a:ext cx="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7" name="Google Shape;397;p44"/>
            <p:cNvCxnSpPr/>
            <p:nvPr/>
          </p:nvCxnSpPr>
          <p:spPr>
            <a:xfrm>
              <a:off x="2701021" y="1431927"/>
              <a:ext cx="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8" name="Google Shape;398;p44"/>
            <p:cNvCxnSpPr/>
            <p:nvPr/>
          </p:nvCxnSpPr>
          <p:spPr>
            <a:xfrm>
              <a:off x="2740709" y="1471614"/>
              <a:ext cx="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420827" y="358273"/>
            <a:ext cx="4002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1128713" y="1805875"/>
            <a:ext cx="6943800" cy="1060500"/>
          </a:xfrm>
          <a:prstGeom prst="roundRect">
            <a:avLst>
              <a:gd name="adj" fmla="val 10938"/>
            </a:avLst>
          </a:prstGeom>
          <a:solidFill>
            <a:srgbClr val="31343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5"/>
          <p:cNvSpPr/>
          <p:nvPr/>
        </p:nvSpPr>
        <p:spPr>
          <a:xfrm>
            <a:off x="971550" y="1680226"/>
            <a:ext cx="7258200" cy="1060500"/>
          </a:xfrm>
          <a:prstGeom prst="roundRect">
            <a:avLst>
              <a:gd name="adj" fmla="val 10938"/>
            </a:avLst>
          </a:prstGeom>
          <a:solidFill>
            <a:srgbClr val="494D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793995" y="1554578"/>
            <a:ext cx="7592400" cy="1060500"/>
          </a:xfrm>
          <a:prstGeom prst="roundRect">
            <a:avLst>
              <a:gd name="adj" fmla="val 10938"/>
            </a:avLst>
          </a:prstGeom>
          <a:solidFill>
            <a:srgbClr val="292D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5"/>
          <p:cNvSpPr/>
          <p:nvPr/>
        </p:nvSpPr>
        <p:spPr>
          <a:xfrm>
            <a:off x="623455" y="1303071"/>
            <a:ext cx="7933500" cy="1178700"/>
          </a:xfrm>
          <a:prstGeom prst="roundRect">
            <a:avLst>
              <a:gd name="adj" fmla="val 10938"/>
            </a:avLst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5"/>
          <p:cNvSpPr/>
          <p:nvPr/>
        </p:nvSpPr>
        <p:spPr>
          <a:xfrm rot="10800000" flipH="1">
            <a:off x="1139103" y="3088346"/>
            <a:ext cx="6943800" cy="1060500"/>
          </a:xfrm>
          <a:prstGeom prst="roundRect">
            <a:avLst>
              <a:gd name="adj" fmla="val 10938"/>
            </a:avLst>
          </a:prstGeom>
          <a:solidFill>
            <a:srgbClr val="31343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5"/>
          <p:cNvSpPr/>
          <p:nvPr/>
        </p:nvSpPr>
        <p:spPr>
          <a:xfrm rot="10800000" flipH="1">
            <a:off x="981941" y="3213995"/>
            <a:ext cx="7258200" cy="1060500"/>
          </a:xfrm>
          <a:prstGeom prst="roundRect">
            <a:avLst>
              <a:gd name="adj" fmla="val 10938"/>
            </a:avLst>
          </a:prstGeom>
          <a:solidFill>
            <a:srgbClr val="494D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5"/>
          <p:cNvSpPr/>
          <p:nvPr/>
        </p:nvSpPr>
        <p:spPr>
          <a:xfrm rot="10800000" flipH="1">
            <a:off x="804385" y="3339643"/>
            <a:ext cx="7592400" cy="1060500"/>
          </a:xfrm>
          <a:prstGeom prst="roundRect">
            <a:avLst>
              <a:gd name="adj" fmla="val 10938"/>
            </a:avLst>
          </a:prstGeom>
          <a:solidFill>
            <a:srgbClr val="292D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 rot="10800000" flipH="1">
            <a:off x="633845" y="3472950"/>
            <a:ext cx="7933500" cy="1178700"/>
          </a:xfrm>
          <a:prstGeom prst="roundRect">
            <a:avLst>
              <a:gd name="adj" fmla="val 10938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757605" y="1496930"/>
            <a:ext cx="3598660" cy="819423"/>
          </a:xfrm>
          <a:custGeom>
            <a:avLst/>
            <a:gdLst/>
            <a:ahLst/>
            <a:cxnLst/>
            <a:rect l="l" t="t" r="r" b="b"/>
            <a:pathLst>
              <a:path w="3533528" h="1092564" extrusionOk="0">
                <a:moveTo>
                  <a:pt x="0" y="0"/>
                </a:moveTo>
                <a:lnTo>
                  <a:pt x="2987246" y="0"/>
                </a:lnTo>
                <a:cubicBezTo>
                  <a:pt x="3288949" y="0"/>
                  <a:pt x="3533528" y="244579"/>
                  <a:pt x="3533528" y="546282"/>
                </a:cubicBezTo>
                <a:cubicBezTo>
                  <a:pt x="3533528" y="847985"/>
                  <a:pt x="3288949" y="1092564"/>
                  <a:pt x="2987246" y="1092564"/>
                </a:cubicBezTo>
                <a:lnTo>
                  <a:pt x="0" y="1092564"/>
                </a:lnTo>
                <a:lnTo>
                  <a:pt x="11528" y="1086307"/>
                </a:lnTo>
                <a:cubicBezTo>
                  <a:pt x="184761" y="969273"/>
                  <a:pt x="298657" y="771078"/>
                  <a:pt x="298657" y="546282"/>
                </a:cubicBezTo>
                <a:cubicBezTo>
                  <a:pt x="298657" y="321486"/>
                  <a:pt x="184761" y="123291"/>
                  <a:pt x="11528" y="6257"/>
                </a:cubicBezTo>
                <a:close/>
              </a:path>
            </a:pathLst>
          </a:custGeom>
          <a:solidFill>
            <a:schemeClr val="lt1">
              <a:alpha val="14509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3705882" y="1648847"/>
            <a:ext cx="515700" cy="515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415;p45"/>
          <p:cNvGrpSpPr/>
          <p:nvPr/>
        </p:nvGrpSpPr>
        <p:grpSpPr>
          <a:xfrm>
            <a:off x="1115769" y="1785716"/>
            <a:ext cx="2548613" cy="323100"/>
            <a:chOff x="1238309" y="2405913"/>
            <a:chExt cx="3398151" cy="430800"/>
          </a:xfrm>
        </p:grpSpPr>
        <p:sp>
          <p:nvSpPr>
            <p:cNvPr id="416" name="Google Shape;416;p45"/>
            <p:cNvSpPr/>
            <p:nvPr/>
          </p:nvSpPr>
          <p:spPr>
            <a:xfrm>
              <a:off x="2415860" y="2405913"/>
              <a:ext cx="22206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Quick analysis, pivot tables, and KPI validation.</a:t>
              </a:r>
              <a:endParaRPr/>
            </a:p>
          </p:txBody>
        </p:sp>
        <p:sp>
          <p:nvSpPr>
            <p:cNvPr id="417" name="Google Shape;417;p45"/>
            <p:cNvSpPr txBox="1"/>
            <p:nvPr/>
          </p:nvSpPr>
          <p:spPr>
            <a:xfrm>
              <a:off x="1238309" y="2477213"/>
              <a:ext cx="18396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Excel</a:t>
              </a:r>
              <a:r>
                <a:rPr lang="en-GB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→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5"/>
          <p:cNvSpPr/>
          <p:nvPr/>
        </p:nvSpPr>
        <p:spPr>
          <a:xfrm>
            <a:off x="4392122" y="1496930"/>
            <a:ext cx="3641970" cy="819423"/>
          </a:xfrm>
          <a:custGeom>
            <a:avLst/>
            <a:gdLst/>
            <a:ahLst/>
            <a:cxnLst/>
            <a:rect l="l" t="t" r="r" b="b"/>
            <a:pathLst>
              <a:path w="3533528" h="1092564" extrusionOk="0">
                <a:moveTo>
                  <a:pt x="0" y="0"/>
                </a:moveTo>
                <a:lnTo>
                  <a:pt x="2987246" y="0"/>
                </a:lnTo>
                <a:cubicBezTo>
                  <a:pt x="3288949" y="0"/>
                  <a:pt x="3533528" y="244579"/>
                  <a:pt x="3533528" y="546282"/>
                </a:cubicBezTo>
                <a:cubicBezTo>
                  <a:pt x="3533528" y="847985"/>
                  <a:pt x="3288949" y="1092564"/>
                  <a:pt x="2987246" y="1092564"/>
                </a:cubicBezTo>
                <a:lnTo>
                  <a:pt x="0" y="1092564"/>
                </a:lnTo>
                <a:lnTo>
                  <a:pt x="11528" y="1086307"/>
                </a:lnTo>
                <a:cubicBezTo>
                  <a:pt x="184761" y="969273"/>
                  <a:pt x="298657" y="771078"/>
                  <a:pt x="298657" y="546282"/>
                </a:cubicBezTo>
                <a:cubicBezTo>
                  <a:pt x="298657" y="321486"/>
                  <a:pt x="184761" y="123291"/>
                  <a:pt x="11528" y="6257"/>
                </a:cubicBezTo>
                <a:close/>
              </a:path>
            </a:pathLst>
          </a:custGeom>
          <a:solidFill>
            <a:schemeClr val="lt1">
              <a:alpha val="14509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7383709" y="1648847"/>
            <a:ext cx="515700" cy="515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45"/>
          <p:cNvGrpSpPr/>
          <p:nvPr/>
        </p:nvGrpSpPr>
        <p:grpSpPr>
          <a:xfrm>
            <a:off x="4670887" y="1815402"/>
            <a:ext cx="2791911" cy="323100"/>
            <a:chOff x="1074697" y="2445494"/>
            <a:chExt cx="3722549" cy="430800"/>
          </a:xfrm>
        </p:grpSpPr>
        <p:sp>
          <p:nvSpPr>
            <p:cNvPr id="421" name="Google Shape;421;p45"/>
            <p:cNvSpPr/>
            <p:nvPr/>
          </p:nvSpPr>
          <p:spPr>
            <a:xfrm>
              <a:off x="2576646" y="2445494"/>
              <a:ext cx="22206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Interactive dashboards, slicers, and drill-throughs.</a:t>
              </a:r>
              <a:endParaRPr/>
            </a:p>
          </p:txBody>
        </p:sp>
        <p:sp>
          <p:nvSpPr>
            <p:cNvPr id="422" name="Google Shape;422;p45"/>
            <p:cNvSpPr txBox="1"/>
            <p:nvPr/>
          </p:nvSpPr>
          <p:spPr>
            <a:xfrm>
              <a:off x="1074697" y="2518103"/>
              <a:ext cx="1839601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Power BI</a:t>
              </a:r>
              <a:r>
                <a:rPr lang="en-GB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→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45"/>
          <p:cNvSpPr/>
          <p:nvPr/>
        </p:nvSpPr>
        <p:spPr>
          <a:xfrm flipH="1">
            <a:off x="1114167" y="3657789"/>
            <a:ext cx="3673822" cy="819423"/>
          </a:xfrm>
          <a:custGeom>
            <a:avLst/>
            <a:gdLst/>
            <a:ahLst/>
            <a:cxnLst/>
            <a:rect l="l" t="t" r="r" b="b"/>
            <a:pathLst>
              <a:path w="3533528" h="1092564" extrusionOk="0">
                <a:moveTo>
                  <a:pt x="0" y="0"/>
                </a:moveTo>
                <a:lnTo>
                  <a:pt x="2987246" y="0"/>
                </a:lnTo>
                <a:cubicBezTo>
                  <a:pt x="3288949" y="0"/>
                  <a:pt x="3533528" y="244579"/>
                  <a:pt x="3533528" y="546282"/>
                </a:cubicBezTo>
                <a:cubicBezTo>
                  <a:pt x="3533528" y="847985"/>
                  <a:pt x="3288949" y="1092564"/>
                  <a:pt x="2987246" y="1092564"/>
                </a:cubicBezTo>
                <a:lnTo>
                  <a:pt x="0" y="1092564"/>
                </a:lnTo>
                <a:lnTo>
                  <a:pt x="11528" y="1086307"/>
                </a:lnTo>
                <a:cubicBezTo>
                  <a:pt x="184761" y="969273"/>
                  <a:pt x="298657" y="771078"/>
                  <a:pt x="298657" y="546282"/>
                </a:cubicBezTo>
                <a:cubicBezTo>
                  <a:pt x="298657" y="321486"/>
                  <a:pt x="184761" y="123291"/>
                  <a:pt x="11528" y="6257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5"/>
          <p:cNvSpPr/>
          <p:nvPr/>
        </p:nvSpPr>
        <p:spPr>
          <a:xfrm flipH="1">
            <a:off x="1248850" y="3809707"/>
            <a:ext cx="515700" cy="515400"/>
          </a:xfrm>
          <a:prstGeom prst="ellipse">
            <a:avLst/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45"/>
          <p:cNvGrpSpPr/>
          <p:nvPr/>
        </p:nvGrpSpPr>
        <p:grpSpPr>
          <a:xfrm flipH="1">
            <a:off x="1758771" y="3958347"/>
            <a:ext cx="2714258" cy="323100"/>
            <a:chOff x="1080488" y="2421606"/>
            <a:chExt cx="3619011" cy="430800"/>
          </a:xfrm>
        </p:grpSpPr>
        <p:sp>
          <p:nvSpPr>
            <p:cNvPr id="426" name="Google Shape;426;p45"/>
            <p:cNvSpPr/>
            <p:nvPr/>
          </p:nvSpPr>
          <p:spPr>
            <a:xfrm>
              <a:off x="2478899" y="2421606"/>
              <a:ext cx="22206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b="0" i="0" u="none" strike="noStrike" cap="none">
                  <a:solidFill>
                    <a:srgbClr val="1F2227"/>
                  </a:solidFill>
                  <a:latin typeface="Arial"/>
                  <a:ea typeface="Arial"/>
                  <a:cs typeface="Arial"/>
                  <a:sym typeface="Arial"/>
                </a:rPr>
                <a:t>Data cleaning, querying, and building structured datasets.</a:t>
              </a:r>
              <a:endParaRPr sz="900" b="0" i="0" u="none" strike="noStrike" cap="none">
                <a:solidFill>
                  <a:srgbClr val="1F222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5"/>
            <p:cNvSpPr txBox="1"/>
            <p:nvPr/>
          </p:nvSpPr>
          <p:spPr>
            <a:xfrm>
              <a:off x="1080488" y="2491513"/>
              <a:ext cx="18396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i="0" u="none" strike="noStrike" cap="none">
                  <a:solidFill>
                    <a:srgbClr val="1F2227"/>
                  </a:solidFill>
                  <a:latin typeface="Arial"/>
                  <a:ea typeface="Arial"/>
                  <a:cs typeface="Arial"/>
                  <a:sym typeface="Arial"/>
                </a:rPr>
                <a:t>MySQL</a:t>
              </a:r>
              <a:endParaRPr sz="1200" b="0" i="0" u="none" strike="noStrike" cap="none">
                <a:solidFill>
                  <a:srgbClr val="1F22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45"/>
          <p:cNvSpPr/>
          <p:nvPr/>
        </p:nvSpPr>
        <p:spPr>
          <a:xfrm flipH="1">
            <a:off x="4811681" y="3657789"/>
            <a:ext cx="3604181" cy="819423"/>
          </a:xfrm>
          <a:custGeom>
            <a:avLst/>
            <a:gdLst/>
            <a:ahLst/>
            <a:cxnLst/>
            <a:rect l="l" t="t" r="r" b="b"/>
            <a:pathLst>
              <a:path w="3533528" h="1092564" extrusionOk="0">
                <a:moveTo>
                  <a:pt x="0" y="0"/>
                </a:moveTo>
                <a:lnTo>
                  <a:pt x="2987246" y="0"/>
                </a:lnTo>
                <a:cubicBezTo>
                  <a:pt x="3288949" y="0"/>
                  <a:pt x="3533528" y="244579"/>
                  <a:pt x="3533528" y="546282"/>
                </a:cubicBezTo>
                <a:cubicBezTo>
                  <a:pt x="3533528" y="847985"/>
                  <a:pt x="3288949" y="1092564"/>
                  <a:pt x="2987246" y="1092564"/>
                </a:cubicBezTo>
                <a:lnTo>
                  <a:pt x="0" y="1092564"/>
                </a:lnTo>
                <a:lnTo>
                  <a:pt x="11528" y="1086307"/>
                </a:lnTo>
                <a:cubicBezTo>
                  <a:pt x="184761" y="969273"/>
                  <a:pt x="298657" y="771078"/>
                  <a:pt x="298657" y="546282"/>
                </a:cubicBezTo>
                <a:cubicBezTo>
                  <a:pt x="298657" y="321486"/>
                  <a:pt x="184761" y="123291"/>
                  <a:pt x="11528" y="6257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5"/>
          <p:cNvSpPr/>
          <p:nvPr/>
        </p:nvSpPr>
        <p:spPr>
          <a:xfrm flipH="1">
            <a:off x="4946366" y="3809707"/>
            <a:ext cx="515700" cy="515400"/>
          </a:xfrm>
          <a:prstGeom prst="ellipse">
            <a:avLst/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Google Shape;430;p45"/>
          <p:cNvGrpSpPr/>
          <p:nvPr/>
        </p:nvGrpSpPr>
        <p:grpSpPr>
          <a:xfrm flipH="1">
            <a:off x="5475489" y="3851466"/>
            <a:ext cx="2631106" cy="359826"/>
            <a:chOff x="1165754" y="2279100"/>
            <a:chExt cx="3508142" cy="479768"/>
          </a:xfrm>
        </p:grpSpPr>
        <p:sp>
          <p:nvSpPr>
            <p:cNvPr id="431" name="Google Shape;431;p45"/>
            <p:cNvSpPr/>
            <p:nvPr/>
          </p:nvSpPr>
          <p:spPr>
            <a:xfrm>
              <a:off x="2258225" y="2279100"/>
              <a:ext cx="2415671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b="0" i="0" u="none" strike="noStrike" cap="none">
                  <a:solidFill>
                    <a:srgbClr val="1F2227"/>
                  </a:solidFill>
                  <a:latin typeface="Arial"/>
                  <a:ea typeface="Arial"/>
                  <a:cs typeface="Arial"/>
                  <a:sym typeface="Arial"/>
                </a:rPr>
                <a:t>Advanced visual storytelling with dynamic parameters and reset filters.</a:t>
              </a:r>
              <a:endParaRPr sz="900" b="0" i="0" u="none" strike="noStrike" cap="none">
                <a:solidFill>
                  <a:srgbClr val="1F222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5"/>
            <p:cNvSpPr txBox="1"/>
            <p:nvPr/>
          </p:nvSpPr>
          <p:spPr>
            <a:xfrm>
              <a:off x="1165754" y="2412668"/>
              <a:ext cx="18396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 i="0" u="none" strike="noStrike" cap="none">
                  <a:solidFill>
                    <a:srgbClr val="1F2227"/>
                  </a:solidFill>
                  <a:latin typeface="Arial"/>
                  <a:ea typeface="Arial"/>
                  <a:cs typeface="Arial"/>
                  <a:sym typeface="Arial"/>
                </a:rPr>
                <a:t>Tableau</a:t>
              </a:r>
              <a:endParaRPr sz="1100" b="0" i="0" u="none" strike="noStrike" cap="none">
                <a:solidFill>
                  <a:srgbClr val="1F22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45"/>
          <p:cNvSpPr txBox="1"/>
          <p:nvPr/>
        </p:nvSpPr>
        <p:spPr>
          <a:xfrm>
            <a:off x="3788882" y="1785716"/>
            <a:ext cx="3498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5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5"/>
          <p:cNvSpPr txBox="1"/>
          <p:nvPr/>
        </p:nvSpPr>
        <p:spPr>
          <a:xfrm>
            <a:off x="7466708" y="1785716"/>
            <a:ext cx="3498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5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5"/>
          <p:cNvSpPr txBox="1"/>
          <p:nvPr/>
        </p:nvSpPr>
        <p:spPr>
          <a:xfrm>
            <a:off x="1331961" y="3946576"/>
            <a:ext cx="3498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5"/>
          <p:cNvSpPr txBox="1"/>
          <p:nvPr/>
        </p:nvSpPr>
        <p:spPr>
          <a:xfrm>
            <a:off x="5029477" y="3946575"/>
            <a:ext cx="3498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45"/>
          <p:cNvCxnSpPr/>
          <p:nvPr/>
        </p:nvCxnSpPr>
        <p:spPr>
          <a:xfrm rot="10800000">
            <a:off x="7287242" y="4042056"/>
            <a:ext cx="1755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8" name="Google Shape;438;p45"/>
          <p:cNvCxnSpPr/>
          <p:nvPr/>
        </p:nvCxnSpPr>
        <p:spPr>
          <a:xfrm rot="10800000">
            <a:off x="3664382" y="4119897"/>
            <a:ext cx="1755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/>
          <p:nvPr/>
        </p:nvSpPr>
        <p:spPr>
          <a:xfrm>
            <a:off x="1158863" y="1201887"/>
            <a:ext cx="2944786" cy="546516"/>
          </a:xfrm>
          <a:prstGeom prst="roundRect">
            <a:avLst>
              <a:gd name="adj" fmla="val 10000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2039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6"/>
          <p:cNvSpPr txBox="1"/>
          <p:nvPr/>
        </p:nvSpPr>
        <p:spPr>
          <a:xfrm>
            <a:off x="3516549" y="173841"/>
            <a:ext cx="2110901" cy="44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468767" y="1193452"/>
            <a:ext cx="542277" cy="554951"/>
          </a:xfrm>
          <a:prstGeom prst="donut">
            <a:avLst>
              <a:gd name="adj" fmla="val 11675"/>
            </a:avLst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6"/>
          <p:cNvSpPr/>
          <p:nvPr/>
        </p:nvSpPr>
        <p:spPr>
          <a:xfrm>
            <a:off x="3281470" y="578455"/>
            <a:ext cx="2633100" cy="102300"/>
          </a:xfrm>
          <a:prstGeom prst="rect">
            <a:avLst/>
          </a:prstGeom>
          <a:solidFill>
            <a:srgbClr val="494D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6"/>
          <p:cNvSpPr/>
          <p:nvPr/>
        </p:nvSpPr>
        <p:spPr>
          <a:xfrm>
            <a:off x="546015" y="4416338"/>
            <a:ext cx="8085112" cy="291541"/>
          </a:xfrm>
          <a:prstGeom prst="rect">
            <a:avLst/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536766" y="1319082"/>
            <a:ext cx="406277" cy="26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6"/>
          <p:cNvSpPr/>
          <p:nvPr/>
        </p:nvSpPr>
        <p:spPr>
          <a:xfrm>
            <a:off x="1330376" y="1335408"/>
            <a:ext cx="2408999" cy="25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Attrition Rate: ~50%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mostly in early career stage (1–3 years).</a:t>
            </a:r>
            <a:endParaRPr/>
          </a:p>
        </p:txBody>
      </p:sp>
      <p:sp>
        <p:nvSpPr>
          <p:cNvPr id="450" name="Google Shape;450;p46"/>
          <p:cNvSpPr/>
          <p:nvPr/>
        </p:nvSpPr>
        <p:spPr>
          <a:xfrm>
            <a:off x="468767" y="3407740"/>
            <a:ext cx="542277" cy="554951"/>
          </a:xfrm>
          <a:prstGeom prst="donut">
            <a:avLst>
              <a:gd name="adj" fmla="val 11675"/>
            </a:avLst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536766" y="3533370"/>
            <a:ext cx="406277" cy="26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6"/>
          <p:cNvSpPr/>
          <p:nvPr/>
        </p:nvSpPr>
        <p:spPr>
          <a:xfrm>
            <a:off x="4990823" y="2784873"/>
            <a:ext cx="542277" cy="554951"/>
          </a:xfrm>
          <a:prstGeom prst="donut">
            <a:avLst>
              <a:gd name="adj" fmla="val 11675"/>
            </a:avLst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5058822" y="2910503"/>
            <a:ext cx="406277" cy="26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6"/>
          <p:cNvSpPr/>
          <p:nvPr/>
        </p:nvSpPr>
        <p:spPr>
          <a:xfrm>
            <a:off x="478016" y="2312703"/>
            <a:ext cx="542277" cy="554951"/>
          </a:xfrm>
          <a:prstGeom prst="donut">
            <a:avLst>
              <a:gd name="adj" fmla="val 11675"/>
            </a:avLst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6"/>
          <p:cNvSpPr txBox="1"/>
          <p:nvPr/>
        </p:nvSpPr>
        <p:spPr>
          <a:xfrm>
            <a:off x="546015" y="2438333"/>
            <a:ext cx="406277" cy="26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6"/>
          <p:cNvSpPr/>
          <p:nvPr/>
        </p:nvSpPr>
        <p:spPr>
          <a:xfrm>
            <a:off x="4990823" y="1580489"/>
            <a:ext cx="542277" cy="554951"/>
          </a:xfrm>
          <a:prstGeom prst="donut">
            <a:avLst>
              <a:gd name="adj" fmla="val 11675"/>
            </a:avLst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6"/>
          <p:cNvSpPr txBox="1"/>
          <p:nvPr/>
        </p:nvSpPr>
        <p:spPr>
          <a:xfrm>
            <a:off x="5058822" y="1706119"/>
            <a:ext cx="406277" cy="26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6"/>
          <p:cNvSpPr/>
          <p:nvPr/>
        </p:nvSpPr>
        <p:spPr>
          <a:xfrm>
            <a:off x="5686341" y="1588924"/>
            <a:ext cx="2944786" cy="546516"/>
          </a:xfrm>
          <a:prstGeom prst="roundRect">
            <a:avLst>
              <a:gd name="adj" fmla="val 10000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2039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6"/>
          <p:cNvSpPr/>
          <p:nvPr/>
        </p:nvSpPr>
        <p:spPr>
          <a:xfrm>
            <a:off x="5857854" y="1722445"/>
            <a:ext cx="2408999" cy="25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Younger employees (18–37)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 higher attrition.</a:t>
            </a:r>
            <a:endParaRPr/>
          </a:p>
        </p:txBody>
      </p:sp>
      <p:sp>
        <p:nvSpPr>
          <p:cNvPr id="460" name="Google Shape;460;p46"/>
          <p:cNvSpPr/>
          <p:nvPr/>
        </p:nvSpPr>
        <p:spPr>
          <a:xfrm>
            <a:off x="1158863" y="2309031"/>
            <a:ext cx="2944786" cy="546516"/>
          </a:xfrm>
          <a:prstGeom prst="roundRect">
            <a:avLst>
              <a:gd name="adj" fmla="val 10000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2039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6"/>
          <p:cNvSpPr/>
          <p:nvPr/>
        </p:nvSpPr>
        <p:spPr>
          <a:xfrm>
            <a:off x="1330376" y="2442552"/>
            <a:ext cx="2408999" cy="25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Departments with </a:t>
            </a: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client-facing / high-demand roles (Sales, R&amp;D)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face more turnover.</a:t>
            </a:r>
            <a:endParaRPr/>
          </a:p>
        </p:txBody>
      </p:sp>
      <p:sp>
        <p:nvSpPr>
          <p:cNvPr id="462" name="Google Shape;462;p46"/>
          <p:cNvSpPr/>
          <p:nvPr/>
        </p:nvSpPr>
        <p:spPr>
          <a:xfrm>
            <a:off x="5686341" y="2755309"/>
            <a:ext cx="2944786" cy="546516"/>
          </a:xfrm>
          <a:prstGeom prst="roundRect">
            <a:avLst>
              <a:gd name="adj" fmla="val 10000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2039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6"/>
          <p:cNvSpPr/>
          <p:nvPr/>
        </p:nvSpPr>
        <p:spPr>
          <a:xfrm>
            <a:off x="5857854" y="2888830"/>
            <a:ext cx="2408999" cy="25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Work-life balance, satisfaction, and manager relationship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directly influence attrition.</a:t>
            </a:r>
            <a:endParaRPr/>
          </a:p>
        </p:txBody>
      </p:sp>
      <p:sp>
        <p:nvSpPr>
          <p:cNvPr id="464" name="Google Shape;464;p46"/>
          <p:cNvSpPr/>
          <p:nvPr/>
        </p:nvSpPr>
        <p:spPr>
          <a:xfrm>
            <a:off x="1158863" y="3416175"/>
            <a:ext cx="2944786" cy="546516"/>
          </a:xfrm>
          <a:prstGeom prst="roundRect">
            <a:avLst>
              <a:gd name="adj" fmla="val 10000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2039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6"/>
          <p:cNvSpPr/>
          <p:nvPr/>
        </p:nvSpPr>
        <p:spPr>
          <a:xfrm>
            <a:off x="1330376" y="3549696"/>
            <a:ext cx="2408999" cy="25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 attrition is </a:t>
            </a: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equal (Male vs Female)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7"/>
          <p:cNvSpPr/>
          <p:nvPr/>
        </p:nvSpPr>
        <p:spPr>
          <a:xfrm>
            <a:off x="-557519" y="0"/>
            <a:ext cx="4302300" cy="707100"/>
          </a:xfrm>
          <a:prstGeom prst="roundRect">
            <a:avLst>
              <a:gd name="adj" fmla="val 50000"/>
            </a:avLst>
          </a:prstGeom>
          <a:solidFill>
            <a:srgbClr val="31343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7"/>
          <p:cNvSpPr/>
          <p:nvPr/>
        </p:nvSpPr>
        <p:spPr>
          <a:xfrm>
            <a:off x="-557519" y="99332"/>
            <a:ext cx="4635600" cy="707100"/>
          </a:xfrm>
          <a:prstGeom prst="roundRect">
            <a:avLst>
              <a:gd name="adj" fmla="val 50000"/>
            </a:avLst>
          </a:prstGeom>
          <a:solidFill>
            <a:srgbClr val="494D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7"/>
          <p:cNvSpPr/>
          <p:nvPr/>
        </p:nvSpPr>
        <p:spPr>
          <a:xfrm>
            <a:off x="-557519" y="208189"/>
            <a:ext cx="4821900" cy="707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47"/>
          <p:cNvGrpSpPr/>
          <p:nvPr/>
        </p:nvGrpSpPr>
        <p:grpSpPr>
          <a:xfrm>
            <a:off x="126781" y="1054801"/>
            <a:ext cx="1252194" cy="1866819"/>
            <a:chOff x="5064066" y="1143315"/>
            <a:chExt cx="1286700" cy="2000887"/>
          </a:xfrm>
        </p:grpSpPr>
        <p:sp>
          <p:nvSpPr>
            <p:cNvPr id="474" name="Google Shape;474;p47"/>
            <p:cNvSpPr/>
            <p:nvPr/>
          </p:nvSpPr>
          <p:spPr>
            <a:xfrm>
              <a:off x="5064066" y="1143315"/>
              <a:ext cx="1286700" cy="1286700"/>
            </a:xfrm>
            <a:prstGeom prst="ellipse">
              <a:avLst/>
            </a:prstGeom>
            <a:solidFill>
              <a:srgbClr val="31343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5123343" y="1202594"/>
              <a:ext cx="1168200" cy="1168200"/>
            </a:xfrm>
            <a:prstGeom prst="ellipse">
              <a:avLst/>
            </a:prstGeom>
            <a:solidFill>
              <a:srgbClr val="494D5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5199798" y="1279047"/>
              <a:ext cx="1015200" cy="1015200"/>
            </a:xfrm>
            <a:prstGeom prst="ellipse">
              <a:avLst/>
            </a:prstGeom>
            <a:gradFill>
              <a:gsLst>
                <a:gs pos="0">
                  <a:srgbClr val="D51C55"/>
                </a:gs>
                <a:gs pos="89000">
                  <a:srgbClr val="EE8846"/>
                </a:gs>
                <a:gs pos="100000">
                  <a:srgbClr val="F9A3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 rot="5400000">
              <a:off x="5439212" y="2645452"/>
              <a:ext cx="536400" cy="4611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494D5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/>
            <p:cNvSpPr txBox="1"/>
            <p:nvPr/>
          </p:nvSpPr>
          <p:spPr>
            <a:xfrm>
              <a:off x="5480716" y="1596683"/>
              <a:ext cx="393740" cy="434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GB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47"/>
          <p:cNvSpPr txBox="1"/>
          <p:nvPr/>
        </p:nvSpPr>
        <p:spPr>
          <a:xfrm>
            <a:off x="295185" y="3420673"/>
            <a:ext cx="969900" cy="75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Targeted Retention Programs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47"/>
          <p:cNvGrpSpPr/>
          <p:nvPr/>
        </p:nvGrpSpPr>
        <p:grpSpPr>
          <a:xfrm>
            <a:off x="3553998" y="304633"/>
            <a:ext cx="283933" cy="436817"/>
            <a:chOff x="9378951" y="1349376"/>
            <a:chExt cx="244475" cy="376112"/>
          </a:xfrm>
        </p:grpSpPr>
        <p:sp>
          <p:nvSpPr>
            <p:cNvPr id="481" name="Google Shape;481;p47"/>
            <p:cNvSpPr/>
            <p:nvPr/>
          </p:nvSpPr>
          <p:spPr>
            <a:xfrm>
              <a:off x="9378951" y="1349376"/>
              <a:ext cx="244475" cy="271463"/>
            </a:xfrm>
            <a:custGeom>
              <a:avLst/>
              <a:gdLst/>
              <a:ahLst/>
              <a:cxnLst/>
              <a:rect l="l" t="t" r="r" b="b"/>
              <a:pathLst>
                <a:path w="55" h="62" extrusionOk="0">
                  <a:moveTo>
                    <a:pt x="11" y="62"/>
                  </a:moveTo>
                  <a:cubicBezTo>
                    <a:pt x="11" y="62"/>
                    <a:pt x="15" y="56"/>
                    <a:pt x="13" y="50"/>
                  </a:cubicBezTo>
                  <a:cubicBezTo>
                    <a:pt x="10" y="45"/>
                    <a:pt x="0" y="37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4" y="0"/>
                    <a:pt x="55" y="13"/>
                    <a:pt x="55" y="28"/>
                  </a:cubicBezTo>
                  <a:cubicBezTo>
                    <a:pt x="55" y="38"/>
                    <a:pt x="46" y="45"/>
                    <a:pt x="43" y="50"/>
                  </a:cubicBezTo>
                  <a:cubicBezTo>
                    <a:pt x="40" y="54"/>
                    <a:pt x="43" y="62"/>
                    <a:pt x="43" y="62"/>
                  </a:cubicBezTo>
                  <a:lnTo>
                    <a:pt x="11" y="6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2" name="Google Shape;482;p47"/>
            <p:cNvCxnSpPr/>
            <p:nvPr/>
          </p:nvCxnSpPr>
          <p:spPr>
            <a:xfrm>
              <a:off x="9436101" y="1655763"/>
              <a:ext cx="1254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3" name="Google Shape;483;p47"/>
            <p:cNvCxnSpPr/>
            <p:nvPr/>
          </p:nvCxnSpPr>
          <p:spPr>
            <a:xfrm>
              <a:off x="9453563" y="1690688"/>
              <a:ext cx="90600" cy="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4" name="Google Shape;484;p47"/>
            <p:cNvSpPr/>
            <p:nvPr/>
          </p:nvSpPr>
          <p:spPr>
            <a:xfrm>
              <a:off x="9431338" y="1479551"/>
              <a:ext cx="49213" cy="131763"/>
            </a:xfrm>
            <a:custGeom>
              <a:avLst/>
              <a:gdLst/>
              <a:ahLst/>
              <a:cxnLst/>
              <a:rect l="l" t="t" r="r" b="b"/>
              <a:pathLst>
                <a:path w="31" h="83" extrusionOk="0">
                  <a:moveTo>
                    <a:pt x="31" y="83"/>
                  </a:moveTo>
                  <a:lnTo>
                    <a:pt x="31" y="5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9517063" y="1479551"/>
              <a:ext cx="49213" cy="131763"/>
            </a:xfrm>
            <a:custGeom>
              <a:avLst/>
              <a:gdLst/>
              <a:ahLst/>
              <a:cxnLst/>
              <a:rect l="l" t="t" r="r" b="b"/>
              <a:pathLst>
                <a:path w="31" h="83" extrusionOk="0">
                  <a:moveTo>
                    <a:pt x="0" y="83"/>
                  </a:moveTo>
                  <a:lnTo>
                    <a:pt x="0" y="5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9458326" y="1462088"/>
              <a:ext cx="80963" cy="26988"/>
            </a:xfrm>
            <a:custGeom>
              <a:avLst/>
              <a:gdLst/>
              <a:ahLst/>
              <a:cxnLst/>
              <a:rect l="l" t="t" r="r" b="b"/>
              <a:pathLst>
                <a:path w="51" h="17" extrusionOk="0">
                  <a:moveTo>
                    <a:pt x="0" y="3"/>
                  </a:moveTo>
                  <a:lnTo>
                    <a:pt x="12" y="17"/>
                  </a:lnTo>
                  <a:lnTo>
                    <a:pt x="26" y="3"/>
                  </a:lnTo>
                  <a:lnTo>
                    <a:pt x="37" y="17"/>
                  </a:lnTo>
                  <a:lnTo>
                    <a:pt x="51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9428163" y="1620838"/>
              <a:ext cx="142800" cy="34800"/>
            </a:xfrm>
            <a:prstGeom prst="rect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7"/>
            <p:cNvSpPr/>
            <p:nvPr/>
          </p:nvSpPr>
          <p:spPr>
            <a:xfrm>
              <a:off x="9445626" y="1655763"/>
              <a:ext cx="106500" cy="34800"/>
            </a:xfrm>
            <a:prstGeom prst="rect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9463088" y="1690688"/>
              <a:ext cx="71400" cy="34800"/>
            </a:xfrm>
            <a:prstGeom prst="rect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47"/>
          <p:cNvSpPr txBox="1"/>
          <p:nvPr/>
        </p:nvSpPr>
        <p:spPr>
          <a:xfrm>
            <a:off x="454056" y="347701"/>
            <a:ext cx="40023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47"/>
          <p:cNvGrpSpPr/>
          <p:nvPr/>
        </p:nvGrpSpPr>
        <p:grpSpPr>
          <a:xfrm>
            <a:off x="177595" y="4807979"/>
            <a:ext cx="685011" cy="214650"/>
            <a:chOff x="8956955" y="5378166"/>
            <a:chExt cx="913348" cy="286200"/>
          </a:xfrm>
        </p:grpSpPr>
        <p:sp>
          <p:nvSpPr>
            <p:cNvPr id="492" name="Google Shape;492;p47"/>
            <p:cNvSpPr/>
            <p:nvPr/>
          </p:nvSpPr>
          <p:spPr>
            <a:xfrm rot="5400000">
              <a:off x="8937155" y="5397966"/>
              <a:ext cx="286200" cy="246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D51C55"/>
                </a:gs>
                <a:gs pos="83000">
                  <a:srgbClr val="EE8846"/>
                </a:gs>
                <a:gs pos="100000">
                  <a:srgbClr val="F9A33E"/>
                </a:gs>
              </a:gsLst>
              <a:lin ang="0" scaled="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254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7"/>
            <p:cNvSpPr/>
            <p:nvPr/>
          </p:nvSpPr>
          <p:spPr>
            <a:xfrm rot="5400000">
              <a:off x="9270530" y="5397966"/>
              <a:ext cx="286200" cy="246600"/>
            </a:xfrm>
            <a:prstGeom prst="triangle">
              <a:avLst>
                <a:gd name="adj" fmla="val 50000"/>
              </a:avLst>
            </a:prstGeom>
            <a:solidFill>
              <a:srgbClr val="494D5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7"/>
            <p:cNvSpPr/>
            <p:nvPr/>
          </p:nvSpPr>
          <p:spPr>
            <a:xfrm rot="5400000">
              <a:off x="9603903" y="5397966"/>
              <a:ext cx="286200" cy="246600"/>
            </a:xfrm>
            <a:prstGeom prst="triangle">
              <a:avLst>
                <a:gd name="adj" fmla="val 50000"/>
              </a:avLst>
            </a:prstGeom>
            <a:solidFill>
              <a:srgbClr val="313439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254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47"/>
          <p:cNvSpPr txBox="1"/>
          <p:nvPr/>
        </p:nvSpPr>
        <p:spPr>
          <a:xfrm>
            <a:off x="4113131" y="3416441"/>
            <a:ext cx="1178542" cy="75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Department-Specific Actions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7"/>
          <p:cNvSpPr txBox="1"/>
          <p:nvPr/>
        </p:nvSpPr>
        <p:spPr>
          <a:xfrm>
            <a:off x="6022103" y="3416441"/>
            <a:ext cx="1252194" cy="98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 Engagement &amp; Satisfaction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7"/>
          <p:cNvSpPr txBox="1"/>
          <p:nvPr/>
        </p:nvSpPr>
        <p:spPr>
          <a:xfrm>
            <a:off x="7722435" y="3416441"/>
            <a:ext cx="1053412" cy="75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Retention Incentives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7"/>
          <p:cNvSpPr txBox="1"/>
          <p:nvPr/>
        </p:nvSpPr>
        <p:spPr>
          <a:xfrm>
            <a:off x="2204158" y="3416441"/>
            <a:ext cx="969900" cy="75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 Work-Life Balance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47"/>
          <p:cNvGrpSpPr/>
          <p:nvPr/>
        </p:nvGrpSpPr>
        <p:grpSpPr>
          <a:xfrm>
            <a:off x="2063011" y="1024146"/>
            <a:ext cx="1252194" cy="1866819"/>
            <a:chOff x="5064066" y="1143315"/>
            <a:chExt cx="1286700" cy="2000887"/>
          </a:xfrm>
        </p:grpSpPr>
        <p:sp>
          <p:nvSpPr>
            <p:cNvPr id="500" name="Google Shape;500;p47"/>
            <p:cNvSpPr/>
            <p:nvPr/>
          </p:nvSpPr>
          <p:spPr>
            <a:xfrm>
              <a:off x="5064066" y="1143315"/>
              <a:ext cx="1286700" cy="1286700"/>
            </a:xfrm>
            <a:prstGeom prst="ellipse">
              <a:avLst/>
            </a:prstGeom>
            <a:solidFill>
              <a:srgbClr val="31343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5123343" y="1202594"/>
              <a:ext cx="1168200" cy="1168200"/>
            </a:xfrm>
            <a:prstGeom prst="ellipse">
              <a:avLst/>
            </a:prstGeom>
            <a:solidFill>
              <a:srgbClr val="494D5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7"/>
            <p:cNvSpPr/>
            <p:nvPr/>
          </p:nvSpPr>
          <p:spPr>
            <a:xfrm>
              <a:off x="5199798" y="1279047"/>
              <a:ext cx="1015200" cy="1015200"/>
            </a:xfrm>
            <a:prstGeom prst="ellipse">
              <a:avLst/>
            </a:prstGeom>
            <a:gradFill>
              <a:gsLst>
                <a:gs pos="0">
                  <a:srgbClr val="D51C55"/>
                </a:gs>
                <a:gs pos="89000">
                  <a:srgbClr val="EE8846"/>
                </a:gs>
                <a:gs pos="100000">
                  <a:srgbClr val="F9A3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7"/>
            <p:cNvSpPr/>
            <p:nvPr/>
          </p:nvSpPr>
          <p:spPr>
            <a:xfrm rot="5400000">
              <a:off x="5439212" y="2645452"/>
              <a:ext cx="536400" cy="4611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494D5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7"/>
            <p:cNvSpPr txBox="1"/>
            <p:nvPr/>
          </p:nvSpPr>
          <p:spPr>
            <a:xfrm>
              <a:off x="5480716" y="1596683"/>
              <a:ext cx="393740" cy="434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GB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47"/>
          <p:cNvGrpSpPr/>
          <p:nvPr/>
        </p:nvGrpSpPr>
        <p:grpSpPr>
          <a:xfrm>
            <a:off x="3944727" y="1009278"/>
            <a:ext cx="1252194" cy="1866819"/>
            <a:chOff x="5064066" y="1143315"/>
            <a:chExt cx="1286700" cy="2000887"/>
          </a:xfrm>
        </p:grpSpPr>
        <p:sp>
          <p:nvSpPr>
            <p:cNvPr id="506" name="Google Shape;506;p47"/>
            <p:cNvSpPr/>
            <p:nvPr/>
          </p:nvSpPr>
          <p:spPr>
            <a:xfrm>
              <a:off x="5064066" y="1143315"/>
              <a:ext cx="1286700" cy="1286700"/>
            </a:xfrm>
            <a:prstGeom prst="ellipse">
              <a:avLst/>
            </a:prstGeom>
            <a:solidFill>
              <a:srgbClr val="31343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7"/>
            <p:cNvSpPr/>
            <p:nvPr/>
          </p:nvSpPr>
          <p:spPr>
            <a:xfrm>
              <a:off x="5123343" y="1202594"/>
              <a:ext cx="1168200" cy="1168200"/>
            </a:xfrm>
            <a:prstGeom prst="ellipse">
              <a:avLst/>
            </a:prstGeom>
            <a:solidFill>
              <a:srgbClr val="494D5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5199798" y="1279047"/>
              <a:ext cx="1015200" cy="1015200"/>
            </a:xfrm>
            <a:prstGeom prst="ellipse">
              <a:avLst/>
            </a:prstGeom>
            <a:gradFill>
              <a:gsLst>
                <a:gs pos="0">
                  <a:srgbClr val="D51C55"/>
                </a:gs>
                <a:gs pos="89000">
                  <a:srgbClr val="EE8846"/>
                </a:gs>
                <a:gs pos="100000">
                  <a:srgbClr val="F9A3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7"/>
            <p:cNvSpPr/>
            <p:nvPr/>
          </p:nvSpPr>
          <p:spPr>
            <a:xfrm rot="5400000">
              <a:off x="5439212" y="2645452"/>
              <a:ext cx="536400" cy="4611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494D5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7"/>
            <p:cNvSpPr txBox="1"/>
            <p:nvPr/>
          </p:nvSpPr>
          <p:spPr>
            <a:xfrm>
              <a:off x="5480716" y="1596683"/>
              <a:ext cx="393740" cy="434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GB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47"/>
          <p:cNvGrpSpPr/>
          <p:nvPr/>
        </p:nvGrpSpPr>
        <p:grpSpPr>
          <a:xfrm>
            <a:off x="5880957" y="1054801"/>
            <a:ext cx="1252194" cy="1866819"/>
            <a:chOff x="5064066" y="1143315"/>
            <a:chExt cx="1286700" cy="2000887"/>
          </a:xfrm>
        </p:grpSpPr>
        <p:sp>
          <p:nvSpPr>
            <p:cNvPr id="512" name="Google Shape;512;p47"/>
            <p:cNvSpPr/>
            <p:nvPr/>
          </p:nvSpPr>
          <p:spPr>
            <a:xfrm>
              <a:off x="5064066" y="1143315"/>
              <a:ext cx="1286700" cy="1286700"/>
            </a:xfrm>
            <a:prstGeom prst="ellipse">
              <a:avLst/>
            </a:prstGeom>
            <a:solidFill>
              <a:srgbClr val="31343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7"/>
            <p:cNvSpPr/>
            <p:nvPr/>
          </p:nvSpPr>
          <p:spPr>
            <a:xfrm>
              <a:off x="5123343" y="1202594"/>
              <a:ext cx="1168200" cy="1168200"/>
            </a:xfrm>
            <a:prstGeom prst="ellipse">
              <a:avLst/>
            </a:prstGeom>
            <a:solidFill>
              <a:srgbClr val="494D5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7"/>
            <p:cNvSpPr/>
            <p:nvPr/>
          </p:nvSpPr>
          <p:spPr>
            <a:xfrm>
              <a:off x="5199798" y="1279047"/>
              <a:ext cx="1015200" cy="1015200"/>
            </a:xfrm>
            <a:prstGeom prst="ellipse">
              <a:avLst/>
            </a:prstGeom>
            <a:gradFill>
              <a:gsLst>
                <a:gs pos="0">
                  <a:srgbClr val="D51C55"/>
                </a:gs>
                <a:gs pos="89000">
                  <a:srgbClr val="EE8846"/>
                </a:gs>
                <a:gs pos="100000">
                  <a:srgbClr val="F9A3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7"/>
            <p:cNvSpPr/>
            <p:nvPr/>
          </p:nvSpPr>
          <p:spPr>
            <a:xfrm rot="5400000">
              <a:off x="5439212" y="2645452"/>
              <a:ext cx="536400" cy="4611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494D5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7"/>
            <p:cNvSpPr txBox="1"/>
            <p:nvPr/>
          </p:nvSpPr>
          <p:spPr>
            <a:xfrm>
              <a:off x="5480716" y="1596683"/>
              <a:ext cx="393740" cy="434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GB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47"/>
          <p:cNvGrpSpPr/>
          <p:nvPr/>
        </p:nvGrpSpPr>
        <p:grpSpPr>
          <a:xfrm>
            <a:off x="7581288" y="1054801"/>
            <a:ext cx="1252194" cy="1866819"/>
            <a:chOff x="5064066" y="1143315"/>
            <a:chExt cx="1286700" cy="2000887"/>
          </a:xfrm>
        </p:grpSpPr>
        <p:sp>
          <p:nvSpPr>
            <p:cNvPr id="518" name="Google Shape;518;p47"/>
            <p:cNvSpPr/>
            <p:nvPr/>
          </p:nvSpPr>
          <p:spPr>
            <a:xfrm>
              <a:off x="5064066" y="1143315"/>
              <a:ext cx="1286700" cy="1286700"/>
            </a:xfrm>
            <a:prstGeom prst="ellipse">
              <a:avLst/>
            </a:prstGeom>
            <a:solidFill>
              <a:srgbClr val="31343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7"/>
            <p:cNvSpPr/>
            <p:nvPr/>
          </p:nvSpPr>
          <p:spPr>
            <a:xfrm>
              <a:off x="5123343" y="1202594"/>
              <a:ext cx="1168200" cy="1168200"/>
            </a:xfrm>
            <a:prstGeom prst="ellipse">
              <a:avLst/>
            </a:prstGeom>
            <a:solidFill>
              <a:srgbClr val="494D5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7"/>
            <p:cNvSpPr/>
            <p:nvPr/>
          </p:nvSpPr>
          <p:spPr>
            <a:xfrm>
              <a:off x="5199798" y="1279047"/>
              <a:ext cx="1015200" cy="1015200"/>
            </a:xfrm>
            <a:prstGeom prst="ellipse">
              <a:avLst/>
            </a:prstGeom>
            <a:gradFill>
              <a:gsLst>
                <a:gs pos="0">
                  <a:srgbClr val="D51C55"/>
                </a:gs>
                <a:gs pos="89000">
                  <a:srgbClr val="EE8846"/>
                </a:gs>
                <a:gs pos="100000">
                  <a:srgbClr val="F9A3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7"/>
            <p:cNvSpPr/>
            <p:nvPr/>
          </p:nvSpPr>
          <p:spPr>
            <a:xfrm rot="5400000">
              <a:off x="5439212" y="2645452"/>
              <a:ext cx="536400" cy="4611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494D5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7"/>
            <p:cNvSpPr txBox="1"/>
            <p:nvPr/>
          </p:nvSpPr>
          <p:spPr>
            <a:xfrm>
              <a:off x="5480716" y="1596683"/>
              <a:ext cx="393740" cy="434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GB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/>
          <p:nvPr/>
        </p:nvSpPr>
        <p:spPr>
          <a:xfrm rot="-2700000">
            <a:off x="-1894006" y="-211746"/>
            <a:ext cx="5337527" cy="5460001"/>
          </a:xfrm>
          <a:custGeom>
            <a:avLst/>
            <a:gdLst/>
            <a:ahLst/>
            <a:cxnLst/>
            <a:rect l="l" t="t" r="r" b="b"/>
            <a:pathLst>
              <a:path w="7121135" h="7284536" extrusionOk="0">
                <a:moveTo>
                  <a:pt x="5272985" y="0"/>
                </a:moveTo>
                <a:lnTo>
                  <a:pt x="7121135" y="1848150"/>
                </a:lnTo>
                <a:lnTo>
                  <a:pt x="7121135" y="5678027"/>
                </a:lnTo>
                <a:cubicBezTo>
                  <a:pt x="7121135" y="6565277"/>
                  <a:pt x="6401877" y="7284535"/>
                  <a:pt x="5514627" y="7284534"/>
                </a:cubicBezTo>
                <a:lnTo>
                  <a:pt x="2011550" y="7284536"/>
                </a:lnTo>
                <a:lnTo>
                  <a:pt x="0" y="5272986"/>
                </a:lnTo>
                <a:close/>
              </a:path>
            </a:pathLst>
          </a:custGeom>
          <a:solidFill>
            <a:srgbClr val="313439"/>
          </a:solidFill>
          <a:ln>
            <a:noFill/>
          </a:ln>
          <a:effectLst>
            <a:outerShdw blurRad="50800" dist="38100" dir="8100000" algn="tr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8"/>
          <p:cNvSpPr/>
          <p:nvPr/>
        </p:nvSpPr>
        <p:spPr>
          <a:xfrm rot="-2700000">
            <a:off x="-1915400" y="-149966"/>
            <a:ext cx="5209770" cy="5346576"/>
          </a:xfrm>
          <a:custGeom>
            <a:avLst/>
            <a:gdLst/>
            <a:ahLst/>
            <a:cxnLst/>
            <a:rect l="l" t="t" r="r" b="b"/>
            <a:pathLst>
              <a:path w="6950686" h="7133208" extrusionOk="0">
                <a:moveTo>
                  <a:pt x="5272985" y="0"/>
                </a:moveTo>
                <a:lnTo>
                  <a:pt x="6950686" y="1677701"/>
                </a:lnTo>
                <a:lnTo>
                  <a:pt x="6950686" y="5526699"/>
                </a:lnTo>
                <a:cubicBezTo>
                  <a:pt x="6950686" y="6413948"/>
                  <a:pt x="6231428" y="7133207"/>
                  <a:pt x="5344178" y="7133206"/>
                </a:cubicBezTo>
                <a:lnTo>
                  <a:pt x="1860223" y="7133208"/>
                </a:lnTo>
                <a:lnTo>
                  <a:pt x="0" y="5272985"/>
                </a:lnTo>
                <a:close/>
              </a:path>
            </a:pathLst>
          </a:custGeom>
          <a:solidFill>
            <a:srgbClr val="494D50"/>
          </a:solidFill>
          <a:ln>
            <a:noFill/>
          </a:ln>
          <a:effectLst>
            <a:outerShdw blurRad="50800" dist="38100" dir="8100000" algn="tr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8"/>
          <p:cNvSpPr/>
          <p:nvPr/>
        </p:nvSpPr>
        <p:spPr>
          <a:xfrm rot="-2700000">
            <a:off x="-1942803" y="-83803"/>
            <a:ext cx="5077444" cy="5214251"/>
          </a:xfrm>
          <a:custGeom>
            <a:avLst/>
            <a:gdLst/>
            <a:ahLst/>
            <a:cxnLst/>
            <a:rect l="l" t="t" r="r" b="b"/>
            <a:pathLst>
              <a:path w="6774141" h="6956664" extrusionOk="0">
                <a:moveTo>
                  <a:pt x="5272985" y="0"/>
                </a:moveTo>
                <a:lnTo>
                  <a:pt x="6774141" y="1501156"/>
                </a:lnTo>
                <a:lnTo>
                  <a:pt x="6774141" y="5350156"/>
                </a:lnTo>
                <a:cubicBezTo>
                  <a:pt x="6774141" y="6237405"/>
                  <a:pt x="6054883" y="6956664"/>
                  <a:pt x="5167633" y="6956663"/>
                </a:cubicBezTo>
                <a:lnTo>
                  <a:pt x="1683679" y="6956664"/>
                </a:lnTo>
                <a:lnTo>
                  <a:pt x="0" y="5272985"/>
                </a:lnTo>
                <a:close/>
              </a:path>
            </a:pathLst>
          </a:cu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8"/>
          <p:cNvSpPr txBox="1"/>
          <p:nvPr/>
        </p:nvSpPr>
        <p:spPr>
          <a:xfrm>
            <a:off x="1728133" y="6431677"/>
            <a:ext cx="16560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Engagement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8"/>
          <p:cNvSpPr txBox="1"/>
          <p:nvPr/>
        </p:nvSpPr>
        <p:spPr>
          <a:xfrm>
            <a:off x="594356" y="2267296"/>
            <a:ext cx="2117700" cy="34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8"/>
          <p:cNvSpPr txBox="1"/>
          <p:nvPr/>
        </p:nvSpPr>
        <p:spPr>
          <a:xfrm>
            <a:off x="5462644" y="227558"/>
            <a:ext cx="2714917" cy="87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Attrition is driven by </a:t>
            </a: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tenure, department, age group, and satisfaction factors</a:t>
            </a: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33" name="Google Shape;533;p48"/>
          <p:cNvSpPr txBox="1"/>
          <p:nvPr/>
        </p:nvSpPr>
        <p:spPr>
          <a:xfrm>
            <a:off x="5462643" y="1252086"/>
            <a:ext cx="2714917" cy="76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Excel + SQL</a:t>
            </a: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were effective for data preparation and validation.</a:t>
            </a:r>
            <a:endParaRPr/>
          </a:p>
        </p:txBody>
      </p:sp>
      <p:sp>
        <p:nvSpPr>
          <p:cNvPr id="534" name="Google Shape;534;p48"/>
          <p:cNvSpPr txBox="1"/>
          <p:nvPr/>
        </p:nvSpPr>
        <p:spPr>
          <a:xfrm>
            <a:off x="5462644" y="2047557"/>
            <a:ext cx="2714916" cy="70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BI + Tableau</a:t>
            </a: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provided deeper insights and interactive storytelling.</a:t>
            </a:r>
            <a:endParaRPr/>
          </a:p>
        </p:txBody>
      </p:sp>
      <p:grpSp>
        <p:nvGrpSpPr>
          <p:cNvPr id="535" name="Google Shape;535;p48"/>
          <p:cNvGrpSpPr/>
          <p:nvPr/>
        </p:nvGrpSpPr>
        <p:grpSpPr>
          <a:xfrm>
            <a:off x="4782413" y="515659"/>
            <a:ext cx="306865" cy="151428"/>
            <a:chOff x="8956955" y="5378166"/>
            <a:chExt cx="579975" cy="286200"/>
          </a:xfrm>
        </p:grpSpPr>
        <p:sp>
          <p:nvSpPr>
            <p:cNvPr id="536" name="Google Shape;536;p48"/>
            <p:cNvSpPr/>
            <p:nvPr/>
          </p:nvSpPr>
          <p:spPr>
            <a:xfrm rot="5400000">
              <a:off x="8937155" y="5397966"/>
              <a:ext cx="286200" cy="246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D51C55"/>
                </a:gs>
                <a:gs pos="83000">
                  <a:srgbClr val="EE8846"/>
                </a:gs>
                <a:gs pos="100000">
                  <a:srgbClr val="F9A33E"/>
                </a:gs>
              </a:gsLst>
              <a:lin ang="0" scaled="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254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8"/>
            <p:cNvSpPr/>
            <p:nvPr/>
          </p:nvSpPr>
          <p:spPr>
            <a:xfrm rot="5400000">
              <a:off x="9270530" y="5397966"/>
              <a:ext cx="286200" cy="246600"/>
            </a:xfrm>
            <a:prstGeom prst="triangle">
              <a:avLst>
                <a:gd name="adj" fmla="val 50000"/>
              </a:avLst>
            </a:prstGeom>
            <a:solidFill>
              <a:srgbClr val="494D5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8" name="Google Shape;538;p48"/>
          <p:cNvGrpSpPr/>
          <p:nvPr/>
        </p:nvGrpSpPr>
        <p:grpSpPr>
          <a:xfrm>
            <a:off x="4782413" y="1438092"/>
            <a:ext cx="306865" cy="151428"/>
            <a:chOff x="8956955" y="5378166"/>
            <a:chExt cx="579975" cy="286200"/>
          </a:xfrm>
        </p:grpSpPr>
        <p:sp>
          <p:nvSpPr>
            <p:cNvPr id="539" name="Google Shape;539;p48"/>
            <p:cNvSpPr/>
            <p:nvPr/>
          </p:nvSpPr>
          <p:spPr>
            <a:xfrm rot="5400000">
              <a:off x="8937155" y="5397966"/>
              <a:ext cx="286200" cy="246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D51C55"/>
                </a:gs>
                <a:gs pos="83000">
                  <a:srgbClr val="EE8846"/>
                </a:gs>
                <a:gs pos="100000">
                  <a:srgbClr val="F9A33E"/>
                </a:gs>
              </a:gsLst>
              <a:lin ang="0" scaled="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254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8"/>
            <p:cNvSpPr/>
            <p:nvPr/>
          </p:nvSpPr>
          <p:spPr>
            <a:xfrm rot="5400000">
              <a:off x="9270530" y="5397966"/>
              <a:ext cx="286200" cy="246600"/>
            </a:xfrm>
            <a:prstGeom prst="triangle">
              <a:avLst>
                <a:gd name="adj" fmla="val 50000"/>
              </a:avLst>
            </a:prstGeom>
            <a:solidFill>
              <a:srgbClr val="494D5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1" name="Google Shape;541;p48"/>
          <p:cNvGrpSpPr/>
          <p:nvPr/>
        </p:nvGrpSpPr>
        <p:grpSpPr>
          <a:xfrm>
            <a:off x="4782413" y="2326257"/>
            <a:ext cx="306865" cy="151428"/>
            <a:chOff x="8956955" y="5378166"/>
            <a:chExt cx="579975" cy="286200"/>
          </a:xfrm>
        </p:grpSpPr>
        <p:sp>
          <p:nvSpPr>
            <p:cNvPr id="542" name="Google Shape;542;p48"/>
            <p:cNvSpPr/>
            <p:nvPr/>
          </p:nvSpPr>
          <p:spPr>
            <a:xfrm rot="5400000">
              <a:off x="8937155" y="5397966"/>
              <a:ext cx="286200" cy="246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D51C55"/>
                </a:gs>
                <a:gs pos="83000">
                  <a:srgbClr val="EE8846"/>
                </a:gs>
                <a:gs pos="100000">
                  <a:srgbClr val="F9A33E"/>
                </a:gs>
              </a:gsLst>
              <a:lin ang="0" scaled="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254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8"/>
            <p:cNvSpPr/>
            <p:nvPr/>
          </p:nvSpPr>
          <p:spPr>
            <a:xfrm rot="5400000">
              <a:off x="9270530" y="5397966"/>
              <a:ext cx="286200" cy="246600"/>
            </a:xfrm>
            <a:prstGeom prst="triangle">
              <a:avLst>
                <a:gd name="adj" fmla="val 50000"/>
              </a:avLst>
            </a:prstGeom>
            <a:solidFill>
              <a:srgbClr val="494D5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p48"/>
          <p:cNvGrpSpPr/>
          <p:nvPr/>
        </p:nvGrpSpPr>
        <p:grpSpPr>
          <a:xfrm>
            <a:off x="2440602" y="2298136"/>
            <a:ext cx="231062" cy="318026"/>
            <a:chOff x="9359901" y="2100263"/>
            <a:chExt cx="282575" cy="388975"/>
          </a:xfrm>
        </p:grpSpPr>
        <p:sp>
          <p:nvSpPr>
            <p:cNvPr id="545" name="Google Shape;545;p48"/>
            <p:cNvSpPr/>
            <p:nvPr/>
          </p:nvSpPr>
          <p:spPr>
            <a:xfrm>
              <a:off x="9404351" y="2100263"/>
              <a:ext cx="233363" cy="296863"/>
            </a:xfrm>
            <a:custGeom>
              <a:avLst/>
              <a:gdLst/>
              <a:ahLst/>
              <a:cxnLst/>
              <a:rect l="l" t="t" r="r" b="b"/>
              <a:pathLst>
                <a:path w="53" h="68" extrusionOk="0">
                  <a:moveTo>
                    <a:pt x="39" y="68"/>
                  </a:moveTo>
                  <a:cubicBezTo>
                    <a:pt x="50" y="26"/>
                    <a:pt x="50" y="26"/>
                    <a:pt x="50" y="26"/>
                  </a:cubicBezTo>
                  <a:cubicBezTo>
                    <a:pt x="53" y="15"/>
                    <a:pt x="40" y="2"/>
                    <a:pt x="36" y="1"/>
                  </a:cubicBezTo>
                  <a:cubicBezTo>
                    <a:pt x="31" y="0"/>
                    <a:pt x="14" y="5"/>
                    <a:pt x="11" y="15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39" y="6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9434513" y="2366963"/>
              <a:ext cx="98425" cy="61913"/>
            </a:xfrm>
            <a:custGeom>
              <a:avLst/>
              <a:gdLst/>
              <a:ahLst/>
              <a:cxnLst/>
              <a:rect l="l" t="t" r="r" b="b"/>
              <a:pathLst>
                <a:path w="62" h="39" extrusionOk="0">
                  <a:moveTo>
                    <a:pt x="9" y="0"/>
                  </a:moveTo>
                  <a:lnTo>
                    <a:pt x="62" y="14"/>
                  </a:lnTo>
                  <a:lnTo>
                    <a:pt x="56" y="39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9359901" y="2227263"/>
              <a:ext cx="74613" cy="114300"/>
            </a:xfrm>
            <a:custGeom>
              <a:avLst/>
              <a:gdLst/>
              <a:ahLst/>
              <a:cxnLst/>
              <a:rect l="l" t="t" r="r" b="b"/>
              <a:pathLst>
                <a:path w="47" h="72" extrusionOk="0">
                  <a:moveTo>
                    <a:pt x="47" y="0"/>
                  </a:moveTo>
                  <a:lnTo>
                    <a:pt x="14" y="19"/>
                  </a:lnTo>
                  <a:lnTo>
                    <a:pt x="0" y="72"/>
                  </a:lnTo>
                  <a:lnTo>
                    <a:pt x="33" y="5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8"/>
            <p:cNvSpPr/>
            <p:nvPr/>
          </p:nvSpPr>
          <p:spPr>
            <a:xfrm>
              <a:off x="9590088" y="2270126"/>
              <a:ext cx="52388" cy="141288"/>
            </a:xfrm>
            <a:custGeom>
              <a:avLst/>
              <a:gdLst/>
              <a:ahLst/>
              <a:cxnLst/>
              <a:rect l="l" t="t" r="r" b="b"/>
              <a:pathLst>
                <a:path w="33" h="89" extrusionOk="0">
                  <a:moveTo>
                    <a:pt x="14" y="0"/>
                  </a:moveTo>
                  <a:lnTo>
                    <a:pt x="33" y="34"/>
                  </a:lnTo>
                  <a:lnTo>
                    <a:pt x="19" y="89"/>
                  </a:lnTo>
                  <a:lnTo>
                    <a:pt x="0" y="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8"/>
            <p:cNvSpPr/>
            <p:nvPr/>
          </p:nvSpPr>
          <p:spPr>
            <a:xfrm>
              <a:off x="9478963" y="2165351"/>
              <a:ext cx="106363" cy="104775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" y="10"/>
                  </a:moveTo>
                  <a:cubicBezTo>
                    <a:pt x="3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ubicBezTo>
                    <a:pt x="21" y="21"/>
                    <a:pt x="15" y="24"/>
                    <a:pt x="9" y="23"/>
                  </a:cubicBezTo>
                  <a:cubicBezTo>
                    <a:pt x="3" y="21"/>
                    <a:pt x="0" y="15"/>
                    <a:pt x="1" y="1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0" name="Google Shape;550;p48"/>
            <p:cNvCxnSpPr/>
            <p:nvPr/>
          </p:nvCxnSpPr>
          <p:spPr>
            <a:xfrm flipH="1">
              <a:off x="9434438" y="2432051"/>
              <a:ext cx="9600" cy="444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1" name="Google Shape;551;p48"/>
            <p:cNvCxnSpPr/>
            <p:nvPr/>
          </p:nvCxnSpPr>
          <p:spPr>
            <a:xfrm flipH="1">
              <a:off x="9491588" y="2446338"/>
              <a:ext cx="9600" cy="429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2" name="Google Shape;552;p48"/>
            <p:cNvCxnSpPr/>
            <p:nvPr/>
          </p:nvCxnSpPr>
          <p:spPr>
            <a:xfrm flipH="1">
              <a:off x="9461601" y="2441576"/>
              <a:ext cx="12600" cy="429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3" name="Google Shape;553;p48"/>
            <p:cNvCxnSpPr/>
            <p:nvPr/>
          </p:nvCxnSpPr>
          <p:spPr>
            <a:xfrm flipH="1">
              <a:off x="9510838" y="2205038"/>
              <a:ext cx="34800" cy="126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4" name="Google Shape;554;p48"/>
            <p:cNvCxnSpPr/>
            <p:nvPr/>
          </p:nvCxnSpPr>
          <p:spPr>
            <a:xfrm flipH="1">
              <a:off x="9536001" y="2227263"/>
              <a:ext cx="14400" cy="4800"/>
            </a:xfrm>
            <a:prstGeom prst="straightConnector1">
              <a:avLst/>
            </a:pr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55" name="Google Shape;555;p48"/>
          <p:cNvSpPr txBox="1"/>
          <p:nvPr/>
        </p:nvSpPr>
        <p:spPr>
          <a:xfrm>
            <a:off x="5462644" y="2950805"/>
            <a:ext cx="2714916" cy="70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HR teams can use these insights to design </a:t>
            </a: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retention programs, manager training, and work-life balance policies</a:t>
            </a: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556" name="Google Shape;556;p48"/>
          <p:cNvGrpSpPr/>
          <p:nvPr/>
        </p:nvGrpSpPr>
        <p:grpSpPr>
          <a:xfrm>
            <a:off x="4782413" y="3229505"/>
            <a:ext cx="306865" cy="151428"/>
            <a:chOff x="8956955" y="5378166"/>
            <a:chExt cx="579975" cy="286200"/>
          </a:xfrm>
        </p:grpSpPr>
        <p:sp>
          <p:nvSpPr>
            <p:cNvPr id="557" name="Google Shape;557;p48"/>
            <p:cNvSpPr/>
            <p:nvPr/>
          </p:nvSpPr>
          <p:spPr>
            <a:xfrm rot="5400000">
              <a:off x="8937155" y="5397966"/>
              <a:ext cx="286200" cy="246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D51C55"/>
                </a:gs>
                <a:gs pos="83000">
                  <a:srgbClr val="EE8846"/>
                </a:gs>
                <a:gs pos="100000">
                  <a:srgbClr val="F9A33E"/>
                </a:gs>
              </a:gsLst>
              <a:lin ang="0" scaled="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254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8"/>
            <p:cNvSpPr/>
            <p:nvPr/>
          </p:nvSpPr>
          <p:spPr>
            <a:xfrm rot="5400000">
              <a:off x="9270530" y="5397966"/>
              <a:ext cx="286200" cy="246600"/>
            </a:xfrm>
            <a:prstGeom prst="triangle">
              <a:avLst>
                <a:gd name="adj" fmla="val 50000"/>
              </a:avLst>
            </a:prstGeom>
            <a:solidFill>
              <a:srgbClr val="494D5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9" name="Google Shape;559;p48"/>
          <p:cNvSpPr txBox="1"/>
          <p:nvPr/>
        </p:nvSpPr>
        <p:spPr>
          <a:xfrm>
            <a:off x="5462644" y="3994727"/>
            <a:ext cx="2714916" cy="70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Multi-tool analytics ensures </a:t>
            </a: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accuracy, flexibility, and impactful decision-making</a:t>
            </a: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560" name="Google Shape;560;p48"/>
          <p:cNvGrpSpPr/>
          <p:nvPr/>
        </p:nvGrpSpPr>
        <p:grpSpPr>
          <a:xfrm>
            <a:off x="4782413" y="4197713"/>
            <a:ext cx="306865" cy="151428"/>
            <a:chOff x="8956955" y="5378166"/>
            <a:chExt cx="579975" cy="286200"/>
          </a:xfrm>
        </p:grpSpPr>
        <p:sp>
          <p:nvSpPr>
            <p:cNvPr id="561" name="Google Shape;561;p48"/>
            <p:cNvSpPr/>
            <p:nvPr/>
          </p:nvSpPr>
          <p:spPr>
            <a:xfrm rot="5400000">
              <a:off x="8937155" y="5397966"/>
              <a:ext cx="286200" cy="246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D51C55"/>
                </a:gs>
                <a:gs pos="83000">
                  <a:srgbClr val="EE8846"/>
                </a:gs>
                <a:gs pos="100000">
                  <a:srgbClr val="F9A33E"/>
                </a:gs>
              </a:gsLst>
              <a:lin ang="0" scaled="0"/>
            </a:gradFill>
            <a:ln>
              <a:noFill/>
            </a:ln>
            <a:effectLst>
              <a:outerShdw blurRad="63500" sx="102000" sy="102000" algn="ctr" rotWithShape="0">
                <a:srgbClr val="000000">
                  <a:alpha val="2549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8"/>
            <p:cNvSpPr/>
            <p:nvPr/>
          </p:nvSpPr>
          <p:spPr>
            <a:xfrm rot="5400000">
              <a:off x="9270530" y="5397966"/>
              <a:ext cx="286200" cy="246600"/>
            </a:xfrm>
            <a:prstGeom prst="triangle">
              <a:avLst>
                <a:gd name="adj" fmla="val 50000"/>
              </a:avLst>
            </a:prstGeom>
            <a:solidFill>
              <a:srgbClr val="494D5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0" y="0"/>
            <a:ext cx="2550300" cy="5143500"/>
          </a:xfrm>
          <a:prstGeom prst="rect">
            <a:avLst/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664369" y="664369"/>
            <a:ext cx="4672200" cy="3836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6085046" y="905828"/>
            <a:ext cx="1950300" cy="1950300"/>
          </a:xfrm>
          <a:prstGeom prst="ellipse">
            <a:avLst/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3997518" y="89785"/>
            <a:ext cx="149677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944674" y="750069"/>
            <a:ext cx="3805745" cy="3650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Dashboards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 rot="5400000">
            <a:off x="6702866" y="4048625"/>
            <a:ext cx="214800" cy="1848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srgbClr val="000000">
                <a:alpha val="2549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/>
          <p:nvPr/>
        </p:nvSpPr>
        <p:spPr>
          <a:xfrm rot="5400000">
            <a:off x="6952897" y="4048625"/>
            <a:ext cx="214800" cy="184800"/>
          </a:xfrm>
          <a:prstGeom prst="triangle">
            <a:avLst>
              <a:gd name="adj" fmla="val 50000"/>
            </a:avLst>
          </a:prstGeom>
          <a:solidFill>
            <a:srgbClr val="494D50"/>
          </a:solidFill>
          <a:ln>
            <a:noFill/>
          </a:ln>
          <a:effectLst>
            <a:outerShdw blurRad="63500" sx="102000" sy="102000" algn="ctr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/>
          <p:nvPr/>
        </p:nvSpPr>
        <p:spPr>
          <a:xfrm rot="5400000">
            <a:off x="7202927" y="4048625"/>
            <a:ext cx="214800" cy="184800"/>
          </a:xfrm>
          <a:prstGeom prst="triangle">
            <a:avLst>
              <a:gd name="adj" fmla="val 50000"/>
            </a:avLst>
          </a:prstGeom>
          <a:solidFill>
            <a:srgbClr val="313439"/>
          </a:solidFill>
          <a:ln>
            <a:noFill/>
          </a:ln>
          <a:effectLst>
            <a:outerShdw blurRad="63500" sx="102000" sy="102000" algn="ctr" rotWithShape="0">
              <a:srgbClr val="000000">
                <a:alpha val="2549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31"/>
          <p:cNvGrpSpPr/>
          <p:nvPr/>
        </p:nvGrpSpPr>
        <p:grpSpPr>
          <a:xfrm>
            <a:off x="6371273" y="1246994"/>
            <a:ext cx="1229426" cy="1208407"/>
            <a:chOff x="4757738" y="2855913"/>
            <a:chExt cx="396875" cy="381001"/>
          </a:xfrm>
        </p:grpSpPr>
        <p:cxnSp>
          <p:nvCxnSpPr>
            <p:cNvPr id="228" name="Google Shape;228;p31"/>
            <p:cNvCxnSpPr/>
            <p:nvPr/>
          </p:nvCxnSpPr>
          <p:spPr>
            <a:xfrm>
              <a:off x="4989513" y="2990851"/>
              <a:ext cx="3480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" name="Google Shape;229;p31"/>
            <p:cNvSpPr/>
            <p:nvPr/>
          </p:nvSpPr>
          <p:spPr>
            <a:xfrm>
              <a:off x="4848225" y="3074988"/>
              <a:ext cx="176213" cy="77788"/>
            </a:xfrm>
            <a:custGeom>
              <a:avLst/>
              <a:gdLst/>
              <a:ahLst/>
              <a:cxnLst/>
              <a:rect l="l" t="t" r="r" b="b"/>
              <a:pathLst>
                <a:path w="40" h="18" extrusionOk="0">
                  <a:moveTo>
                    <a:pt x="40" y="18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9" y="18"/>
                    <a:pt x="0" y="11"/>
                    <a:pt x="0" y="0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5032375" y="2938463"/>
              <a:ext cx="82550" cy="266700"/>
            </a:xfrm>
            <a:custGeom>
              <a:avLst/>
              <a:gdLst/>
              <a:ahLst/>
              <a:cxnLst/>
              <a:rect l="l" t="t" r="r" b="b"/>
              <a:pathLst>
                <a:path w="52" h="168" extrusionOk="0">
                  <a:moveTo>
                    <a:pt x="0" y="135"/>
                  </a:moveTo>
                  <a:lnTo>
                    <a:pt x="52" y="168"/>
                  </a:lnTo>
                  <a:lnTo>
                    <a:pt x="52" y="0"/>
                  </a:lnTo>
                  <a:lnTo>
                    <a:pt x="0" y="31"/>
                  </a:lnTo>
                  <a:lnTo>
                    <a:pt x="0" y="135"/>
                  </a:lnTo>
                  <a:close/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5124450" y="3044826"/>
              <a:ext cx="30163" cy="60325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0" y="0"/>
                  </a:moveTo>
                  <a:cubicBezTo>
                    <a:pt x="4" y="0"/>
                    <a:pt x="7" y="3"/>
                    <a:pt x="7" y="7"/>
                  </a:cubicBezTo>
                  <a:cubicBezTo>
                    <a:pt x="7" y="11"/>
                    <a:pt x="4" y="14"/>
                    <a:pt x="0" y="14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" name="Google Shape;232;p31"/>
            <p:cNvCxnSpPr/>
            <p:nvPr/>
          </p:nvCxnSpPr>
          <p:spPr>
            <a:xfrm>
              <a:off x="4957763" y="3057526"/>
              <a:ext cx="1740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31"/>
            <p:cNvCxnSpPr/>
            <p:nvPr/>
          </p:nvCxnSpPr>
          <p:spPr>
            <a:xfrm>
              <a:off x="4940300" y="3087688"/>
              <a:ext cx="34800" cy="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4" name="Google Shape;234;p31"/>
            <p:cNvSpPr/>
            <p:nvPr/>
          </p:nvSpPr>
          <p:spPr>
            <a:xfrm>
              <a:off x="4932363" y="3162301"/>
              <a:ext cx="65088" cy="74613"/>
            </a:xfrm>
            <a:custGeom>
              <a:avLst/>
              <a:gdLst/>
              <a:ahLst/>
              <a:cxnLst/>
              <a:rect l="l" t="t" r="r" b="b"/>
              <a:pathLst>
                <a:path w="41" h="47" extrusionOk="0">
                  <a:moveTo>
                    <a:pt x="41" y="0"/>
                  </a:moveTo>
                  <a:lnTo>
                    <a:pt x="41" y="47"/>
                  </a:lnTo>
                  <a:lnTo>
                    <a:pt x="0" y="47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4757738" y="2855913"/>
              <a:ext cx="249238" cy="223838"/>
            </a:xfrm>
            <a:custGeom>
              <a:avLst/>
              <a:gdLst/>
              <a:ahLst/>
              <a:cxnLst/>
              <a:rect l="l" t="t" r="r" b="b"/>
              <a:pathLst>
                <a:path w="57" h="51" extrusionOk="0">
                  <a:moveTo>
                    <a:pt x="53" y="13"/>
                  </a:moveTo>
                  <a:cubicBezTo>
                    <a:pt x="48" y="4"/>
                    <a:pt x="37" y="0"/>
                    <a:pt x="28" y="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4" y="16"/>
                    <a:pt x="0" y="2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9" y="45"/>
                    <a:pt x="19" y="49"/>
                    <a:pt x="27" y="46"/>
                  </a:cubicBezTo>
                  <a:cubicBezTo>
                    <a:pt x="28" y="46"/>
                    <a:pt x="36" y="51"/>
                    <a:pt x="37" y="5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53" y="34"/>
                    <a:pt x="57" y="23"/>
                    <a:pt x="53" y="13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4848225" y="2947988"/>
              <a:ext cx="14288" cy="12700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1" y="3"/>
                    <a:pt x="0" y="2"/>
                    <a:pt x="0" y="2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4887913" y="292576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2" y="3"/>
                    <a:pt x="1" y="3"/>
                    <a:pt x="1" y="2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4840288" y="2952751"/>
              <a:ext cx="104775" cy="60325"/>
            </a:xfrm>
            <a:custGeom>
              <a:avLst/>
              <a:gdLst/>
              <a:ahLst/>
              <a:cxnLst/>
              <a:rect l="l" t="t" r="r" b="b"/>
              <a:pathLst>
                <a:path w="24" h="14" extrusionOk="0">
                  <a:moveTo>
                    <a:pt x="24" y="0"/>
                  </a:moveTo>
                  <a:cubicBezTo>
                    <a:pt x="23" y="5"/>
                    <a:pt x="20" y="9"/>
                    <a:pt x="15" y="12"/>
                  </a:cubicBezTo>
                  <a:cubicBezTo>
                    <a:pt x="10" y="14"/>
                    <a:pt x="4" y="14"/>
                    <a:pt x="0" y="12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/>
          <p:nvPr/>
        </p:nvSpPr>
        <p:spPr>
          <a:xfrm rot="2700000" flipH="1">
            <a:off x="7176707" y="857165"/>
            <a:ext cx="3512004" cy="4810516"/>
          </a:xfrm>
          <a:custGeom>
            <a:avLst/>
            <a:gdLst/>
            <a:ahLst/>
            <a:cxnLst/>
            <a:rect l="l" t="t" r="r" b="b"/>
            <a:pathLst>
              <a:path w="4685588" h="6418016" extrusionOk="0">
                <a:moveTo>
                  <a:pt x="4664998" y="0"/>
                </a:moveTo>
                <a:lnTo>
                  <a:pt x="0" y="4664997"/>
                </a:lnTo>
                <a:lnTo>
                  <a:pt x="1753019" y="6418016"/>
                </a:lnTo>
                <a:lnTo>
                  <a:pt x="3079080" y="6418015"/>
                </a:lnTo>
                <a:cubicBezTo>
                  <a:pt x="3966330" y="6418017"/>
                  <a:pt x="4685587" y="5698758"/>
                  <a:pt x="4685588" y="4811508"/>
                </a:cubicBezTo>
                <a:lnTo>
                  <a:pt x="4685588" y="244823"/>
                </a:lnTo>
                <a:cubicBezTo>
                  <a:pt x="4685588" y="189370"/>
                  <a:pt x="4682779" y="134573"/>
                  <a:pt x="4677293" y="80567"/>
                </a:cubicBezTo>
                <a:close/>
              </a:path>
            </a:pathLst>
          </a:custGeom>
          <a:solidFill>
            <a:srgbClr val="313439"/>
          </a:solidFill>
          <a:ln>
            <a:noFill/>
          </a:ln>
          <a:effectLst>
            <a:outerShdw blurRad="50800" dist="38100" dir="8100000" algn="tr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9"/>
          <p:cNvSpPr/>
          <p:nvPr/>
        </p:nvSpPr>
        <p:spPr>
          <a:xfrm rot="2700000" flipH="1">
            <a:off x="7286094" y="1014868"/>
            <a:ext cx="3384246" cy="4584766"/>
          </a:xfrm>
          <a:custGeom>
            <a:avLst/>
            <a:gdLst/>
            <a:ahLst/>
            <a:cxnLst/>
            <a:rect l="l" t="t" r="r" b="b"/>
            <a:pathLst>
              <a:path w="4515138" h="6116828" extrusionOk="0">
                <a:moveTo>
                  <a:pt x="4515138" y="0"/>
                </a:moveTo>
                <a:lnTo>
                  <a:pt x="0" y="4515138"/>
                </a:lnTo>
                <a:lnTo>
                  <a:pt x="1601690" y="6116828"/>
                </a:lnTo>
                <a:lnTo>
                  <a:pt x="2908630" y="6116828"/>
                </a:lnTo>
                <a:cubicBezTo>
                  <a:pt x="3795880" y="6116828"/>
                  <a:pt x="4515138" y="5397570"/>
                  <a:pt x="4515138" y="4510320"/>
                </a:cubicBezTo>
                <a:close/>
              </a:path>
            </a:pathLst>
          </a:custGeom>
          <a:solidFill>
            <a:srgbClr val="494D50"/>
          </a:solidFill>
          <a:ln>
            <a:noFill/>
          </a:ln>
          <a:effectLst>
            <a:outerShdw blurRad="50800" dist="38100" dir="8100000" algn="tr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9"/>
          <p:cNvSpPr/>
          <p:nvPr/>
        </p:nvSpPr>
        <p:spPr>
          <a:xfrm rot="2700000" flipH="1">
            <a:off x="7398984" y="1194036"/>
            <a:ext cx="3251921" cy="4320117"/>
          </a:xfrm>
          <a:custGeom>
            <a:avLst/>
            <a:gdLst/>
            <a:ahLst/>
            <a:cxnLst/>
            <a:rect l="l" t="t" r="r" b="b"/>
            <a:pathLst>
              <a:path w="4338595" h="5763743" extrusionOk="0">
                <a:moveTo>
                  <a:pt x="4338595" y="0"/>
                </a:moveTo>
                <a:lnTo>
                  <a:pt x="0" y="4338594"/>
                </a:lnTo>
                <a:lnTo>
                  <a:pt x="1425148" y="5763743"/>
                </a:lnTo>
                <a:lnTo>
                  <a:pt x="2732087" y="5763742"/>
                </a:lnTo>
                <a:cubicBezTo>
                  <a:pt x="3619338" y="5763743"/>
                  <a:pt x="4338595" y="5044485"/>
                  <a:pt x="4338595" y="4157234"/>
                </a:cubicBezTo>
                <a:close/>
              </a:path>
            </a:pathLst>
          </a:cu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9"/>
          <p:cNvSpPr/>
          <p:nvPr/>
        </p:nvSpPr>
        <p:spPr>
          <a:xfrm rot="-2700000">
            <a:off x="-2397211" y="-76717"/>
            <a:ext cx="5192223" cy="4002795"/>
          </a:xfrm>
          <a:custGeom>
            <a:avLst/>
            <a:gdLst/>
            <a:ahLst/>
            <a:cxnLst/>
            <a:rect l="l" t="t" r="r" b="b"/>
            <a:pathLst>
              <a:path w="6927276" h="5340384" extrusionOk="0">
                <a:moveTo>
                  <a:pt x="5148796" y="0"/>
                </a:moveTo>
                <a:lnTo>
                  <a:pt x="6927276" y="1778481"/>
                </a:lnTo>
                <a:lnTo>
                  <a:pt x="6927276" y="3733874"/>
                </a:lnTo>
                <a:cubicBezTo>
                  <a:pt x="6927276" y="4621124"/>
                  <a:pt x="6208018" y="5340383"/>
                  <a:pt x="5320768" y="5340382"/>
                </a:cubicBezTo>
                <a:lnTo>
                  <a:pt x="754084" y="5340384"/>
                </a:lnTo>
                <a:cubicBezTo>
                  <a:pt x="559998" y="5340384"/>
                  <a:pt x="373951" y="5305965"/>
                  <a:pt x="201712" y="5242900"/>
                </a:cubicBezTo>
                <a:lnTo>
                  <a:pt x="0" y="5148797"/>
                </a:lnTo>
                <a:close/>
              </a:path>
            </a:pathLst>
          </a:custGeom>
          <a:solidFill>
            <a:srgbClr val="313439"/>
          </a:solidFill>
          <a:ln>
            <a:noFill/>
          </a:ln>
          <a:effectLst>
            <a:outerShdw blurRad="50800" dist="38100" algn="l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9"/>
          <p:cNvSpPr/>
          <p:nvPr/>
        </p:nvSpPr>
        <p:spPr>
          <a:xfrm rot="-2700000">
            <a:off x="-2384764" y="-28964"/>
            <a:ext cx="5024841" cy="3889367"/>
          </a:xfrm>
          <a:custGeom>
            <a:avLst/>
            <a:gdLst/>
            <a:ahLst/>
            <a:cxnLst/>
            <a:rect l="l" t="t" r="r" b="b"/>
            <a:pathLst>
              <a:path w="6703960" h="5189053" extrusionOk="0">
                <a:moveTo>
                  <a:pt x="5095929" y="0"/>
                </a:moveTo>
                <a:lnTo>
                  <a:pt x="6703960" y="1608032"/>
                </a:lnTo>
                <a:lnTo>
                  <a:pt x="6703960" y="3582544"/>
                </a:lnTo>
                <a:cubicBezTo>
                  <a:pt x="6703960" y="4469794"/>
                  <a:pt x="5984702" y="5189053"/>
                  <a:pt x="5097452" y="5189052"/>
                </a:cubicBezTo>
                <a:lnTo>
                  <a:pt x="530768" y="5189053"/>
                </a:lnTo>
                <a:cubicBezTo>
                  <a:pt x="364409" y="5189053"/>
                  <a:pt x="203956" y="5163766"/>
                  <a:pt x="53042" y="5116828"/>
                </a:cubicBezTo>
                <a:lnTo>
                  <a:pt x="0" y="5095928"/>
                </a:lnTo>
                <a:close/>
              </a:path>
            </a:pathLst>
          </a:custGeom>
          <a:solidFill>
            <a:srgbClr val="494D50"/>
          </a:solidFill>
          <a:ln>
            <a:noFill/>
          </a:ln>
          <a:effectLst>
            <a:outerShdw blurRad="50800" dist="38100" algn="l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9"/>
          <p:cNvSpPr/>
          <p:nvPr/>
        </p:nvSpPr>
        <p:spPr>
          <a:xfrm rot="-2700000">
            <a:off x="-2345393" y="9518"/>
            <a:ext cx="4814322" cy="3757045"/>
          </a:xfrm>
          <a:custGeom>
            <a:avLst/>
            <a:gdLst/>
            <a:ahLst/>
            <a:cxnLst/>
            <a:rect l="l" t="t" r="r" b="b"/>
            <a:pathLst>
              <a:path w="6423094" h="5012513" extrusionOk="0">
                <a:moveTo>
                  <a:pt x="4991607" y="0"/>
                </a:moveTo>
                <a:lnTo>
                  <a:pt x="6423094" y="1431487"/>
                </a:lnTo>
                <a:lnTo>
                  <a:pt x="6423094" y="3406004"/>
                </a:lnTo>
                <a:cubicBezTo>
                  <a:pt x="6423094" y="4293253"/>
                  <a:pt x="5703836" y="5012512"/>
                  <a:pt x="4816586" y="5012511"/>
                </a:cubicBezTo>
                <a:lnTo>
                  <a:pt x="249902" y="5012513"/>
                </a:lnTo>
                <a:cubicBezTo>
                  <a:pt x="173654" y="5012513"/>
                  <a:pt x="98647" y="5007200"/>
                  <a:pt x="25230" y="4996927"/>
                </a:cubicBezTo>
                <a:lnTo>
                  <a:pt x="0" y="4991607"/>
                </a:lnTo>
                <a:close/>
              </a:path>
            </a:pathLst>
          </a:cu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9"/>
          <p:cNvSpPr txBox="1"/>
          <p:nvPr/>
        </p:nvSpPr>
        <p:spPr>
          <a:xfrm>
            <a:off x="3339916" y="2011094"/>
            <a:ext cx="2464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GB"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914400" y="788018"/>
            <a:ext cx="7322634" cy="3865757"/>
          </a:xfrm>
          <a:prstGeom prst="rect">
            <a:avLst/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3040170" y="238467"/>
            <a:ext cx="2640148" cy="549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1070849" y="1080273"/>
            <a:ext cx="6568740" cy="32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analyze employee data using </a:t>
            </a:r>
            <a:r>
              <a:rPr lang="en-GB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Excel, MySQL, Power BI, and Tableau</a:t>
            </a: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uncover key workforce insights such as </a:t>
            </a:r>
            <a:r>
              <a:rPr lang="en-GB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attrition trends, active employee distribution, and performance metrics</a:t>
            </a: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design </a:t>
            </a:r>
            <a:r>
              <a:rPr lang="en-GB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interactive dashboards and reports</a:t>
            </a: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allow HR teams to track employee attrition by </a:t>
            </a:r>
            <a:r>
              <a:rPr lang="en-GB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gender, department, and age groups</a:t>
            </a: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support </a:t>
            </a:r>
            <a:r>
              <a:rPr lang="en-GB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data-driven decision making</a:t>
            </a: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improving employee retention, engagement, and workforce planning.</a:t>
            </a:r>
            <a:endParaRPr/>
          </a:p>
          <a:p>
            <a:pPr marL="28575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Tools : Excel, Power BI, Tableau, MySQL</a:t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7695606" y="602359"/>
            <a:ext cx="775200" cy="775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32"/>
          <p:cNvGrpSpPr/>
          <p:nvPr/>
        </p:nvGrpSpPr>
        <p:grpSpPr>
          <a:xfrm>
            <a:off x="7984667" y="835007"/>
            <a:ext cx="196350" cy="246482"/>
            <a:chOff x="3311525" y="1354138"/>
            <a:chExt cx="298450" cy="374650"/>
          </a:xfrm>
        </p:grpSpPr>
        <p:sp>
          <p:nvSpPr>
            <p:cNvPr id="248" name="Google Shape;248;p32"/>
            <p:cNvSpPr/>
            <p:nvPr/>
          </p:nvSpPr>
          <p:spPr>
            <a:xfrm>
              <a:off x="3311525" y="1354138"/>
              <a:ext cx="298450" cy="314325"/>
            </a:xfrm>
            <a:custGeom>
              <a:avLst/>
              <a:gdLst/>
              <a:ahLst/>
              <a:cxnLst/>
              <a:rect l="l" t="t" r="r" b="b"/>
              <a:pathLst>
                <a:path w="188" h="198" extrusionOk="0">
                  <a:moveTo>
                    <a:pt x="80" y="0"/>
                  </a:moveTo>
                  <a:lnTo>
                    <a:pt x="188" y="52"/>
                  </a:lnTo>
                  <a:lnTo>
                    <a:pt x="150" y="74"/>
                  </a:lnTo>
                  <a:lnTo>
                    <a:pt x="119" y="140"/>
                  </a:lnTo>
                  <a:lnTo>
                    <a:pt x="130" y="198"/>
                  </a:lnTo>
                  <a:lnTo>
                    <a:pt x="0" y="135"/>
                  </a:lnTo>
                  <a:lnTo>
                    <a:pt x="52" y="110"/>
                  </a:lnTo>
                  <a:lnTo>
                    <a:pt x="86" y="44"/>
                  </a:lnTo>
                  <a:lnTo>
                    <a:pt x="8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359150" y="1620838"/>
              <a:ext cx="71438" cy="107950"/>
            </a:xfrm>
            <a:custGeom>
              <a:avLst/>
              <a:gdLst/>
              <a:ahLst/>
              <a:cxnLst/>
              <a:rect l="l" t="t" r="r" b="b"/>
              <a:pathLst>
                <a:path w="45" h="68" extrusionOk="0">
                  <a:moveTo>
                    <a:pt x="22" y="0"/>
                  </a:moveTo>
                  <a:lnTo>
                    <a:pt x="3" y="41"/>
                  </a:lnTo>
                  <a:lnTo>
                    <a:pt x="0" y="68"/>
                  </a:lnTo>
                  <a:lnTo>
                    <a:pt x="22" y="52"/>
                  </a:lnTo>
                  <a:lnTo>
                    <a:pt x="45" y="8"/>
                  </a:ln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0" name="Google Shape;250;p32"/>
            <p:cNvCxnSpPr/>
            <p:nvPr/>
          </p:nvCxnSpPr>
          <p:spPr>
            <a:xfrm flipH="1">
              <a:off x="3433676" y="1462088"/>
              <a:ext cx="36600" cy="7140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32"/>
            <p:cNvCxnSpPr/>
            <p:nvPr/>
          </p:nvCxnSpPr>
          <p:spPr>
            <a:xfrm rot="10800000">
              <a:off x="3448013" y="1401613"/>
              <a:ext cx="119100" cy="57300"/>
            </a:xfrm>
            <a:prstGeom prst="straightConnector1">
              <a:avLst/>
            </a:pr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/>
        </p:nvSpPr>
        <p:spPr>
          <a:xfrm>
            <a:off x="1845547" y="389658"/>
            <a:ext cx="54528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3028950" y="1518046"/>
            <a:ext cx="3086100" cy="3086100"/>
          </a:xfrm>
          <a:prstGeom prst="ellipse">
            <a:avLst/>
          </a:prstGeom>
          <a:gradFill>
            <a:gsLst>
              <a:gs pos="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 w="349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1647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3001447" y="1857897"/>
            <a:ext cx="775200" cy="775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2698552" y="2722222"/>
            <a:ext cx="775200" cy="775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3001447" y="3596282"/>
            <a:ext cx="775200" cy="775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3"/>
          <p:cNvSpPr/>
          <p:nvPr/>
        </p:nvSpPr>
        <p:spPr>
          <a:xfrm flipH="1">
            <a:off x="5400573" y="1857897"/>
            <a:ext cx="775200" cy="775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/>
          <p:nvPr/>
        </p:nvSpPr>
        <p:spPr>
          <a:xfrm flipH="1">
            <a:off x="5703468" y="2722222"/>
            <a:ext cx="775200" cy="775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/>
          <p:nvPr/>
        </p:nvSpPr>
        <p:spPr>
          <a:xfrm flipH="1">
            <a:off x="5400573" y="3596282"/>
            <a:ext cx="775200" cy="775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1614929" y="2075369"/>
            <a:ext cx="13797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Employees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1881432" y="2996653"/>
            <a:ext cx="1567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Attrition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1824542" y="3967688"/>
            <a:ext cx="14253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Attrition Rate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5984470" y="2093751"/>
            <a:ext cx="17283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Active Employees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5919992" y="3009656"/>
            <a:ext cx="17283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Age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6090064" y="3896088"/>
            <a:ext cx="14832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 Satisfaction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3791347" y="2747608"/>
            <a:ext cx="15612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Human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3113356" y="2005149"/>
            <a:ext cx="506473" cy="381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50K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2753149" y="2865761"/>
            <a:ext cx="657002" cy="36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25105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3602" y="2229089"/>
            <a:ext cx="327659" cy="32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7948" y="3155758"/>
            <a:ext cx="259091" cy="25909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/>
          <p:nvPr/>
        </p:nvSpPr>
        <p:spPr>
          <a:xfrm>
            <a:off x="3015708" y="3735024"/>
            <a:ext cx="746678" cy="378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50.21%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6897" y="4025988"/>
            <a:ext cx="288950" cy="2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/>
          <p:nvPr/>
        </p:nvSpPr>
        <p:spPr>
          <a:xfrm>
            <a:off x="5456351" y="1990487"/>
            <a:ext cx="657002" cy="36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24895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7867" y="2348684"/>
            <a:ext cx="213970" cy="2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/>
          <p:nvPr/>
        </p:nvSpPr>
        <p:spPr>
          <a:xfrm>
            <a:off x="5919992" y="2882244"/>
            <a:ext cx="340145" cy="30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62223" y="3123330"/>
            <a:ext cx="297861" cy="29786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/>
          <p:nvPr/>
        </p:nvSpPr>
        <p:spPr>
          <a:xfrm>
            <a:off x="5587053" y="3748080"/>
            <a:ext cx="407263" cy="27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56874" y="4006369"/>
            <a:ext cx="294315" cy="29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/>
          <p:nvPr/>
        </p:nvSpPr>
        <p:spPr>
          <a:xfrm rot="-2700000">
            <a:off x="2757219" y="-413919"/>
            <a:ext cx="5688108" cy="5697866"/>
          </a:xfrm>
          <a:prstGeom prst="roundRect">
            <a:avLst>
              <a:gd name="adj" fmla="val 2065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4"/>
          <p:cNvSpPr/>
          <p:nvPr/>
        </p:nvSpPr>
        <p:spPr>
          <a:xfrm rot="-2700000">
            <a:off x="721672" y="-296419"/>
            <a:ext cx="5734353" cy="5741141"/>
          </a:xfrm>
          <a:prstGeom prst="roundRect">
            <a:avLst>
              <a:gd name="adj" fmla="val 2065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4"/>
          <p:cNvSpPr/>
          <p:nvPr/>
        </p:nvSpPr>
        <p:spPr>
          <a:xfrm rot="-2700000">
            <a:off x="2223052" y="-351061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313439"/>
          </a:soli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4"/>
          <p:cNvSpPr/>
          <p:nvPr/>
        </p:nvSpPr>
        <p:spPr>
          <a:xfrm rot="-2700000">
            <a:off x="1450380" y="-340920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494D50"/>
          </a:soli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1845600" y="136897"/>
            <a:ext cx="54528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4" title="Screenshot 2025-09-18 1059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5" y="649975"/>
            <a:ext cx="8607276" cy="422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/>
          <p:nvPr/>
        </p:nvSpPr>
        <p:spPr>
          <a:xfrm rot="-2700000">
            <a:off x="2757184" y="-413899"/>
            <a:ext cx="5688095" cy="5697761"/>
          </a:xfrm>
          <a:prstGeom prst="roundRect">
            <a:avLst>
              <a:gd name="adj" fmla="val 2065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5"/>
          <p:cNvSpPr/>
          <p:nvPr/>
        </p:nvSpPr>
        <p:spPr>
          <a:xfrm rot="-2700000">
            <a:off x="721659" y="-296407"/>
            <a:ext cx="5734336" cy="5741098"/>
          </a:xfrm>
          <a:prstGeom prst="roundRect">
            <a:avLst>
              <a:gd name="adj" fmla="val 2065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5"/>
          <p:cNvSpPr/>
          <p:nvPr/>
        </p:nvSpPr>
        <p:spPr>
          <a:xfrm rot="-2700000">
            <a:off x="2223052" y="-351061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313439"/>
          </a:solidFill>
          <a:ln>
            <a:noFill/>
          </a:ln>
          <a:effectLst>
            <a:outerShdw blurRad="50800" dist="38100" algn="l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5"/>
          <p:cNvSpPr/>
          <p:nvPr/>
        </p:nvSpPr>
        <p:spPr>
          <a:xfrm rot="-2700000">
            <a:off x="1450380" y="-340920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494D50"/>
          </a:solidFill>
          <a:ln>
            <a:noFill/>
          </a:ln>
          <a:effectLst>
            <a:outerShdw blurRad="50800" dist="38100" algn="l" rotWithShape="0">
              <a:srgbClr val="000000">
                <a:alpha val="14509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1845600" y="136897"/>
            <a:ext cx="54528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31" y="750650"/>
            <a:ext cx="8745952" cy="417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117" y="718326"/>
            <a:ext cx="8902068" cy="424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29" y="718326"/>
            <a:ext cx="8886556" cy="427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1629" y="718326"/>
            <a:ext cx="8886556" cy="428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/>
          <p:nvPr/>
        </p:nvSpPr>
        <p:spPr>
          <a:xfrm rot="-2700000">
            <a:off x="2757219" y="-413919"/>
            <a:ext cx="5688108" cy="5697866"/>
          </a:xfrm>
          <a:prstGeom prst="roundRect">
            <a:avLst>
              <a:gd name="adj" fmla="val 2065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6"/>
          <p:cNvSpPr/>
          <p:nvPr/>
        </p:nvSpPr>
        <p:spPr>
          <a:xfrm rot="-2700000">
            <a:off x="721672" y="-296419"/>
            <a:ext cx="5734353" cy="5741141"/>
          </a:xfrm>
          <a:prstGeom prst="roundRect">
            <a:avLst>
              <a:gd name="adj" fmla="val 2065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6"/>
          <p:cNvSpPr/>
          <p:nvPr/>
        </p:nvSpPr>
        <p:spPr>
          <a:xfrm rot="-2700000">
            <a:off x="2223052" y="-351061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313439"/>
          </a:soli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6"/>
          <p:cNvSpPr/>
          <p:nvPr/>
        </p:nvSpPr>
        <p:spPr>
          <a:xfrm rot="-2700000">
            <a:off x="1450380" y="-340920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494D50"/>
          </a:soli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1845600" y="136897"/>
            <a:ext cx="54528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6" title="Screenshot 2025-09-18 1057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00" y="671975"/>
            <a:ext cx="8251799" cy="4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/>
          <p:nvPr/>
        </p:nvSpPr>
        <p:spPr>
          <a:xfrm rot="-2700000">
            <a:off x="2757219" y="-413919"/>
            <a:ext cx="5688108" cy="5697866"/>
          </a:xfrm>
          <a:prstGeom prst="roundRect">
            <a:avLst>
              <a:gd name="adj" fmla="val 2065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/>
          <p:nvPr/>
        </p:nvSpPr>
        <p:spPr>
          <a:xfrm rot="-2700000">
            <a:off x="721672" y="-296419"/>
            <a:ext cx="5734353" cy="5741141"/>
          </a:xfrm>
          <a:prstGeom prst="roundRect">
            <a:avLst>
              <a:gd name="adj" fmla="val 2065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/>
          <p:nvPr/>
        </p:nvSpPr>
        <p:spPr>
          <a:xfrm rot="-2700000">
            <a:off x="2223052" y="-351061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313439"/>
          </a:soli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/>
          <p:nvPr/>
        </p:nvSpPr>
        <p:spPr>
          <a:xfrm rot="-2700000">
            <a:off x="1450380" y="-340920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494D50"/>
          </a:soli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1845600" y="136897"/>
            <a:ext cx="54528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37" title="Screenshot 2025-09-18 1058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3" y="564100"/>
            <a:ext cx="8749676" cy="46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/>
          <p:nvPr/>
        </p:nvSpPr>
        <p:spPr>
          <a:xfrm rot="-2700000">
            <a:off x="2757219" y="-413919"/>
            <a:ext cx="5688108" cy="5697866"/>
          </a:xfrm>
          <a:prstGeom prst="roundRect">
            <a:avLst>
              <a:gd name="adj" fmla="val 2065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/>
          <p:nvPr/>
        </p:nvSpPr>
        <p:spPr>
          <a:xfrm rot="-2700000">
            <a:off x="721672" y="-296419"/>
            <a:ext cx="5734353" cy="5741141"/>
          </a:xfrm>
          <a:prstGeom prst="roundRect">
            <a:avLst>
              <a:gd name="adj" fmla="val 20650"/>
            </a:avLst>
          </a:prstGeom>
          <a:gradFill>
            <a:gsLst>
              <a:gs pos="0">
                <a:srgbClr val="D51C55"/>
              </a:gs>
              <a:gs pos="44000">
                <a:srgbClr val="D51C55"/>
              </a:gs>
              <a:gs pos="83000">
                <a:srgbClr val="EE8846"/>
              </a:gs>
              <a:gs pos="100000">
                <a:srgbClr val="F9A33E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8"/>
          <p:cNvSpPr/>
          <p:nvPr/>
        </p:nvSpPr>
        <p:spPr>
          <a:xfrm rot="-2700000">
            <a:off x="2223052" y="-351061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313439"/>
          </a:soli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8"/>
          <p:cNvSpPr/>
          <p:nvPr/>
        </p:nvSpPr>
        <p:spPr>
          <a:xfrm rot="-2700000">
            <a:off x="1450380" y="-340920"/>
            <a:ext cx="5834904" cy="5834904"/>
          </a:xfrm>
          <a:prstGeom prst="roundRect">
            <a:avLst>
              <a:gd name="adj" fmla="val 20650"/>
            </a:avLst>
          </a:prstGeom>
          <a:solidFill>
            <a:srgbClr val="494D50"/>
          </a:solidFill>
          <a:ln>
            <a:noFill/>
          </a:ln>
          <a:effectLst>
            <a:outerShdw blurRad="50800" dist="38100" algn="l" rotWithShape="0">
              <a:srgbClr val="000000">
                <a:alpha val="1451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8"/>
          <p:cNvSpPr txBox="1"/>
          <p:nvPr/>
        </p:nvSpPr>
        <p:spPr>
          <a:xfrm>
            <a:off x="1845600" y="136897"/>
            <a:ext cx="54528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8" title="Screenshot 2025-09-18 1058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3" y="564100"/>
            <a:ext cx="8749676" cy="46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On-screen Show (16:9)</PresentationFormat>
  <Paragraphs>113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Noto Sans Symbols</vt:lpstr>
      <vt:lpstr>Calibri</vt:lpstr>
      <vt:lpstr>Arial</vt:lpstr>
      <vt:lpstr>Montserrat</vt:lpstr>
      <vt:lpstr>Lato</vt:lpstr>
      <vt:lpstr>Focus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Anurag Sanjay Gundapi</dc:creator>
  <cp:lastModifiedBy>Anurag Sanjay Gundapi</cp:lastModifiedBy>
  <cp:revision>1</cp:revision>
  <dcterms:modified xsi:type="dcterms:W3CDTF">2025-09-28T06:38:28Z</dcterms:modified>
</cp:coreProperties>
</file>